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5" r:id="rId2"/>
    <p:sldId id="314" r:id="rId3"/>
    <p:sldId id="320" r:id="rId4"/>
    <p:sldId id="317" r:id="rId5"/>
    <p:sldId id="319" r:id="rId6"/>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CC"/>
    <a:srgbClr val="33CC33"/>
    <a:srgbClr val="FF0000"/>
    <a:srgbClr val="FF9933"/>
    <a:srgbClr val="FF9900"/>
    <a:srgbClr val="FF7C80"/>
    <a:srgbClr val="FFCCF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86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Excel.xlsx"/></Relationships>
</file>

<file path=ppt/charts/_rels/chart2.xml.rels><?xml version="1.0" encoding="UTF-8" standalone="yes"?>
<Relationships xmlns="http://schemas.openxmlformats.org/package/2006/relationships"><Relationship Id="rId1" Type="http://schemas.openxmlformats.org/officeDocument/2006/relationships/package" Target="../embeddings/_____Microsoft_Excel1.xlsx"/></Relationships>
</file>

<file path=ppt/charts/_rels/chart3.xml.rels><?xml version="1.0" encoding="UTF-8" standalone="yes"?>
<Relationships xmlns="http://schemas.openxmlformats.org/package/2006/relationships"><Relationship Id="rId1" Type="http://schemas.openxmlformats.org/officeDocument/2006/relationships/package" Target="../embeddings/_____Microsoft_Excel2.xlsx"/></Relationships>
</file>

<file path=ppt/charts/_rels/chart4.xml.rels><?xml version="1.0" encoding="UTF-8" standalone="yes"?>
<Relationships xmlns="http://schemas.openxmlformats.org/package/2006/relationships"><Relationship Id="rId1" Type="http://schemas.openxmlformats.org/officeDocument/2006/relationships/package" Target="../embeddings/_____Microsoft_Excel3.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xPr>
        <a:bodyPr/>
        <a:lstStyle/>
        <a:p>
          <a:pPr>
            <a:defRPr sz="1600" b="0"/>
          </a:pPr>
          <a:endParaRPr lang="ru-RU"/>
        </a:p>
      </c:txPr>
    </c:title>
    <c:autoTitleDeleted val="0"/>
    <c:plotArea>
      <c:layout>
        <c:manualLayout>
          <c:layoutTarget val="inner"/>
          <c:xMode val="edge"/>
          <c:yMode val="edge"/>
          <c:x val="0.15992495078740157"/>
          <c:y val="0.1036003937007874"/>
          <c:w val="0.69275549540682491"/>
          <c:h val="0.73893919510061268"/>
        </c:manualLayout>
      </c:layout>
      <c:pieChart>
        <c:varyColors val="1"/>
        <c:ser>
          <c:idx val="0"/>
          <c:order val="0"/>
          <c:tx>
            <c:strRef>
              <c:f>Лист1!$B$1</c:f>
              <c:strCache>
                <c:ptCount val="1"/>
                <c:pt idx="0">
                  <c:v>ДОХОДЫ</c:v>
                </c:pt>
              </c:strCache>
            </c:strRef>
          </c:tx>
          <c:spPr>
            <a:scene3d>
              <a:camera prst="orthographicFront"/>
              <a:lightRig rig="threePt" dir="t"/>
            </a:scene3d>
            <a:sp3d>
              <a:bevelT w="63500"/>
            </a:sp3d>
          </c:spPr>
          <c:explosion val="19"/>
          <c:dPt>
            <c:idx val="0"/>
            <c:bubble3D val="0"/>
            <c:explosion val="4"/>
            <c:extLst>
              <c:ext xmlns:c16="http://schemas.microsoft.com/office/drawing/2014/chart" uri="{C3380CC4-5D6E-409C-BE32-E72D297353CC}">
                <c16:uniqueId val="{00000000-B993-425A-BF19-8A2E3AF9E386}"/>
              </c:ext>
            </c:extLst>
          </c:dPt>
          <c:dPt>
            <c:idx val="1"/>
            <c:bubble3D val="0"/>
            <c:spPr>
              <a:solidFill>
                <a:srgbClr val="C0504D">
                  <a:lumMod val="75000"/>
                </a:srgbClr>
              </a:solidFill>
              <a:scene3d>
                <a:camera prst="orthographicFront"/>
                <a:lightRig rig="threePt" dir="t"/>
              </a:scene3d>
              <a:sp3d>
                <a:bevelT w="63500"/>
              </a:sp3d>
            </c:spPr>
            <c:extLst>
              <c:ext xmlns:c16="http://schemas.microsoft.com/office/drawing/2014/chart" uri="{C3380CC4-5D6E-409C-BE32-E72D297353CC}">
                <c16:uniqueId val="{00000001-B993-425A-BF19-8A2E3AF9E386}"/>
              </c:ext>
            </c:extLst>
          </c:dPt>
          <c:dPt>
            <c:idx val="2"/>
            <c:bubble3D val="0"/>
            <c:explosion val="2"/>
            <c:spPr>
              <a:solidFill>
                <a:schemeClr val="accent3">
                  <a:lumMod val="75000"/>
                </a:schemeClr>
              </a:solidFill>
              <a:scene3d>
                <a:camera prst="orthographicFront"/>
                <a:lightRig rig="threePt" dir="t"/>
              </a:scene3d>
              <a:sp3d>
                <a:bevelT w="63500"/>
              </a:sp3d>
            </c:spPr>
            <c:extLst>
              <c:ext xmlns:c16="http://schemas.microsoft.com/office/drawing/2014/chart" uri="{C3380CC4-5D6E-409C-BE32-E72D297353CC}">
                <c16:uniqueId val="{00000002-B993-425A-BF19-8A2E3AF9E386}"/>
              </c:ext>
            </c:extLst>
          </c:dPt>
          <c:dPt>
            <c:idx val="3"/>
            <c:bubble3D val="0"/>
            <c:explosion val="12"/>
            <c:spPr>
              <a:solidFill>
                <a:srgbClr val="FF0000"/>
              </a:solidFill>
              <a:scene3d>
                <a:camera prst="orthographicFront"/>
                <a:lightRig rig="threePt" dir="t"/>
              </a:scene3d>
              <a:sp3d>
                <a:bevelT w="63500"/>
              </a:sp3d>
            </c:spPr>
            <c:extLst>
              <c:ext xmlns:c16="http://schemas.microsoft.com/office/drawing/2014/chart" uri="{C3380CC4-5D6E-409C-BE32-E72D297353CC}">
                <c16:uniqueId val="{00000003-B993-425A-BF19-8A2E3AF9E386}"/>
              </c:ext>
            </c:extLst>
          </c:dPt>
          <c:dPt>
            <c:idx val="4"/>
            <c:bubble3D val="0"/>
            <c:explosion val="14"/>
            <c:spPr>
              <a:solidFill>
                <a:schemeClr val="accent4">
                  <a:lumMod val="75000"/>
                </a:schemeClr>
              </a:solidFill>
              <a:scene3d>
                <a:camera prst="orthographicFront"/>
                <a:lightRig rig="threePt" dir="t"/>
              </a:scene3d>
              <a:sp3d>
                <a:bevelT w="63500"/>
              </a:sp3d>
            </c:spPr>
            <c:extLst>
              <c:ext xmlns:c16="http://schemas.microsoft.com/office/drawing/2014/chart" uri="{C3380CC4-5D6E-409C-BE32-E72D297353CC}">
                <c16:uniqueId val="{00000004-B993-425A-BF19-8A2E3AF9E386}"/>
              </c:ext>
            </c:extLst>
          </c:dPt>
          <c:dPt>
            <c:idx val="5"/>
            <c:bubble3D val="0"/>
            <c:explosion val="14"/>
            <c:spPr>
              <a:solidFill>
                <a:srgbClr val="00B050"/>
              </a:solidFill>
              <a:scene3d>
                <a:camera prst="orthographicFront"/>
                <a:lightRig rig="threePt" dir="t"/>
              </a:scene3d>
              <a:sp3d>
                <a:bevelT w="63500"/>
              </a:sp3d>
            </c:spPr>
            <c:extLst>
              <c:ext xmlns:c16="http://schemas.microsoft.com/office/drawing/2014/chart" uri="{C3380CC4-5D6E-409C-BE32-E72D297353CC}">
                <c16:uniqueId val="{00000005-B993-425A-BF19-8A2E3AF9E386}"/>
              </c:ext>
            </c:extLst>
          </c:dPt>
          <c:dPt>
            <c:idx val="6"/>
            <c:bubble3D val="0"/>
            <c:explosion val="8"/>
            <c:spPr>
              <a:solidFill>
                <a:srgbClr val="33CCCC"/>
              </a:solidFill>
              <a:scene3d>
                <a:camera prst="orthographicFront"/>
                <a:lightRig rig="threePt" dir="t"/>
              </a:scene3d>
              <a:sp3d>
                <a:bevelT w="63500"/>
              </a:sp3d>
            </c:spPr>
            <c:extLst>
              <c:ext xmlns:c16="http://schemas.microsoft.com/office/drawing/2014/chart" uri="{C3380CC4-5D6E-409C-BE32-E72D297353CC}">
                <c16:uniqueId val="{00000006-B993-425A-BF19-8A2E3AF9E386}"/>
              </c:ext>
            </c:extLst>
          </c:dPt>
          <c:cat>
            <c:strRef>
              <c:f>Лист1!$A$2:$A$8</c:f>
              <c:strCache>
                <c:ptCount val="7"/>
                <c:pt idx="0">
                  <c:v>дотации</c:v>
                </c:pt>
                <c:pt idx="1">
                  <c:v>межбюджетные МБТ</c:v>
                </c:pt>
                <c:pt idx="2">
                  <c:v>субсидии</c:v>
                </c:pt>
                <c:pt idx="3">
                  <c:v>прочие безвозмездные</c:v>
                </c:pt>
                <c:pt idx="4">
                  <c:v>субвенции</c:v>
                </c:pt>
                <c:pt idx="5">
                  <c:v>возвраты МБТ</c:v>
                </c:pt>
                <c:pt idx="6">
                  <c:v>налоговые и неналоговые доходы</c:v>
                </c:pt>
              </c:strCache>
            </c:strRef>
          </c:cat>
          <c:val>
            <c:numRef>
              <c:f>Лист1!$B$2:$B$8</c:f>
              <c:numCache>
                <c:formatCode>General</c:formatCode>
                <c:ptCount val="7"/>
                <c:pt idx="0">
                  <c:v>648052</c:v>
                </c:pt>
                <c:pt idx="1">
                  <c:v>1520.27</c:v>
                </c:pt>
                <c:pt idx="2">
                  <c:v>747879.67</c:v>
                </c:pt>
                <c:pt idx="3">
                  <c:v>200</c:v>
                </c:pt>
                <c:pt idx="4">
                  <c:v>844872.33</c:v>
                </c:pt>
                <c:pt idx="5">
                  <c:v>-1429</c:v>
                </c:pt>
                <c:pt idx="6">
                  <c:v>364531.31</c:v>
                </c:pt>
              </c:numCache>
            </c:numRef>
          </c:val>
          <c:extLst>
            <c:ext xmlns:c16="http://schemas.microsoft.com/office/drawing/2014/chart" uri="{C3380CC4-5D6E-409C-BE32-E72D297353CC}">
              <c16:uniqueId val="{00000007-B993-425A-BF19-8A2E3AF9E386}"/>
            </c:ext>
          </c:extLst>
        </c:ser>
        <c:dLbls>
          <c:showLegendKey val="0"/>
          <c:showVal val="0"/>
          <c:showCatName val="0"/>
          <c:showSerName val="0"/>
          <c:showPercent val="0"/>
          <c:showBubbleSize val="0"/>
          <c:showLeaderLines val="1"/>
        </c:dLbls>
        <c:firstSliceAng val="0"/>
      </c:pieChart>
    </c:plotArea>
    <c:legend>
      <c:legendPos val="r"/>
      <c:layout>
        <c:manualLayout>
          <c:xMode val="edge"/>
          <c:yMode val="edge"/>
          <c:x val="0"/>
          <c:y val="0.83465748031496068"/>
          <c:w val="1"/>
          <c:h val="0.16534251968503938"/>
        </c:manualLayout>
      </c:layout>
      <c:overlay val="0"/>
      <c:txPr>
        <a:bodyPr/>
        <a:lstStyle/>
        <a:p>
          <a:pPr>
            <a:defRPr sz="1200"/>
          </a:pPr>
          <a:endParaRPr lang="ru-RU"/>
        </a:p>
      </c:txPr>
    </c:legend>
    <c:plotVisOnly val="1"/>
    <c:dispBlanksAs val="gap"/>
    <c:showDLblsOverMax val="0"/>
  </c:chart>
  <c:txPr>
    <a:bodyPr/>
    <a:lstStyle/>
    <a:p>
      <a:pPr>
        <a:defRPr sz="1800"/>
      </a:pPr>
      <a:endParaRPr lang="ru-RU"/>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xPr>
        <a:bodyPr/>
        <a:lstStyle/>
        <a:p>
          <a:pPr>
            <a:defRPr sz="1600" b="0"/>
          </a:pPr>
          <a:endParaRPr lang="ru-RU"/>
        </a:p>
      </c:txPr>
    </c:title>
    <c:autoTitleDeleted val="0"/>
    <c:plotArea>
      <c:layout>
        <c:manualLayout>
          <c:layoutTarget val="inner"/>
          <c:xMode val="edge"/>
          <c:yMode val="edge"/>
          <c:x val="0.16513319230618564"/>
          <c:y val="0.13415592937246484"/>
          <c:w val="0.7123655913978495"/>
          <c:h val="0.69010416666666652"/>
        </c:manualLayout>
      </c:layout>
      <c:pieChart>
        <c:varyColors val="1"/>
        <c:ser>
          <c:idx val="0"/>
          <c:order val="0"/>
          <c:tx>
            <c:strRef>
              <c:f>Лист1!$B$1</c:f>
              <c:strCache>
                <c:ptCount val="1"/>
                <c:pt idx="0">
                  <c:v>РАСХОДЫ</c:v>
                </c:pt>
              </c:strCache>
            </c:strRef>
          </c:tx>
          <c:spPr>
            <a:scene3d>
              <a:camera prst="orthographicFront"/>
              <a:lightRig rig="threePt" dir="t"/>
            </a:scene3d>
            <a:sp3d>
              <a:bevelT w="63500"/>
            </a:sp3d>
          </c:spPr>
          <c:dPt>
            <c:idx val="0"/>
            <c:bubble3D val="0"/>
            <c:spPr>
              <a:solidFill>
                <a:schemeClr val="accent5">
                  <a:lumMod val="75000"/>
                </a:schemeClr>
              </a:solidFill>
              <a:scene3d>
                <a:camera prst="orthographicFront"/>
                <a:lightRig rig="threePt" dir="t"/>
              </a:scene3d>
              <a:sp3d>
                <a:bevelT w="63500"/>
              </a:sp3d>
            </c:spPr>
            <c:extLst>
              <c:ext xmlns:c16="http://schemas.microsoft.com/office/drawing/2014/chart" uri="{C3380CC4-5D6E-409C-BE32-E72D297353CC}">
                <c16:uniqueId val="{00000000-21AE-41FB-8115-4B0742DAE798}"/>
              </c:ext>
            </c:extLst>
          </c:dPt>
          <c:dPt>
            <c:idx val="1"/>
            <c:bubble3D val="0"/>
            <c:spPr>
              <a:solidFill>
                <a:srgbClr val="FF7C80"/>
              </a:solidFill>
              <a:scene3d>
                <a:camera prst="orthographicFront"/>
                <a:lightRig rig="threePt" dir="t"/>
              </a:scene3d>
              <a:sp3d>
                <a:bevelT w="63500"/>
              </a:sp3d>
            </c:spPr>
            <c:extLst>
              <c:ext xmlns:c16="http://schemas.microsoft.com/office/drawing/2014/chart" uri="{C3380CC4-5D6E-409C-BE32-E72D297353CC}">
                <c16:uniqueId val="{00000001-21AE-41FB-8115-4B0742DAE798}"/>
              </c:ext>
            </c:extLst>
          </c:dPt>
          <c:cat>
            <c:strRef>
              <c:f>Лист1!$A$2:$A$3</c:f>
              <c:strCache>
                <c:ptCount val="2"/>
                <c:pt idx="0">
                  <c:v>собственные средства</c:v>
                </c:pt>
                <c:pt idx="1">
                  <c:v>целевые МБТ</c:v>
                </c:pt>
              </c:strCache>
            </c:strRef>
          </c:cat>
          <c:val>
            <c:numRef>
              <c:f>Лист1!$B$2:$B$3</c:f>
              <c:numCache>
                <c:formatCode>General</c:formatCode>
                <c:ptCount val="2"/>
                <c:pt idx="0">
                  <c:v>943776.21</c:v>
                </c:pt>
                <c:pt idx="1">
                  <c:v>1909466.05</c:v>
                </c:pt>
              </c:numCache>
            </c:numRef>
          </c:val>
          <c:extLst>
            <c:ext xmlns:c16="http://schemas.microsoft.com/office/drawing/2014/chart" uri="{C3380CC4-5D6E-409C-BE32-E72D297353CC}">
              <c16:uniqueId val="{00000002-21AE-41FB-8115-4B0742DAE798}"/>
            </c:ext>
          </c:extLst>
        </c:ser>
        <c:dLbls>
          <c:showLegendKey val="0"/>
          <c:showVal val="0"/>
          <c:showCatName val="0"/>
          <c:showSerName val="0"/>
          <c:showPercent val="0"/>
          <c:showBubbleSize val="0"/>
          <c:showLeaderLines val="1"/>
        </c:dLbls>
        <c:firstSliceAng val="156"/>
      </c:pieChart>
    </c:plotArea>
    <c:legend>
      <c:legendPos val="r"/>
      <c:layout>
        <c:manualLayout>
          <c:xMode val="edge"/>
          <c:yMode val="edge"/>
          <c:x val="0.55938298337707759"/>
          <c:y val="0.8250421328912837"/>
          <c:w val="0.43721198912635995"/>
          <c:h val="0.11647839693115283"/>
        </c:manualLayout>
      </c:layout>
      <c:overlay val="0"/>
      <c:txPr>
        <a:bodyPr/>
        <a:lstStyle/>
        <a:p>
          <a:pPr>
            <a:defRPr sz="1200"/>
          </a:pPr>
          <a:endParaRPr lang="ru-RU"/>
        </a:p>
      </c:txPr>
    </c:legend>
    <c:plotVisOnly val="1"/>
    <c:dispBlanksAs val="gap"/>
    <c:showDLblsOverMax val="0"/>
  </c:chart>
  <c:txPr>
    <a:bodyPr/>
    <a:lstStyle/>
    <a:p>
      <a:pPr>
        <a:defRPr sz="1800"/>
      </a:pPr>
      <a:endParaRPr lang="ru-RU"/>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50048443944506937"/>
          <c:y val="3.2855324902569052E-2"/>
        </c:manualLayout>
      </c:layout>
      <c:overlay val="0"/>
      <c:txPr>
        <a:bodyPr/>
        <a:lstStyle/>
        <a:p>
          <a:pPr>
            <a:defRPr sz="1600" b="0"/>
          </a:pPr>
          <a:endParaRPr lang="ru-RU"/>
        </a:p>
      </c:txPr>
    </c:title>
    <c:autoTitleDeleted val="0"/>
    <c:plotArea>
      <c:layout>
        <c:manualLayout>
          <c:layoutTarget val="inner"/>
          <c:xMode val="edge"/>
          <c:yMode val="edge"/>
          <c:x val="0.45022183870851729"/>
          <c:y val="0.19102150537634408"/>
          <c:w val="0.32254761904762014"/>
          <c:h val="0.72833333333333361"/>
        </c:manualLayout>
      </c:layout>
      <c:pieChart>
        <c:varyColors val="1"/>
        <c:ser>
          <c:idx val="0"/>
          <c:order val="0"/>
          <c:tx>
            <c:strRef>
              <c:f>Лист1!$B$1</c:f>
              <c:strCache>
                <c:ptCount val="1"/>
                <c:pt idx="0">
                  <c:v>ИСТОЧНИКИ</c:v>
                </c:pt>
              </c:strCache>
            </c:strRef>
          </c:tx>
          <c:spPr>
            <a:scene3d>
              <a:camera prst="orthographicFront"/>
              <a:lightRig rig="threePt" dir="t"/>
            </a:scene3d>
            <a:sp3d>
              <a:bevelT h="63500"/>
            </a:sp3d>
          </c:spPr>
          <c:dPt>
            <c:idx val="0"/>
            <c:bubble3D val="0"/>
            <c:spPr>
              <a:solidFill>
                <a:schemeClr val="bg1">
                  <a:lumMod val="65000"/>
                </a:schemeClr>
              </a:solidFill>
              <a:scene3d>
                <a:camera prst="orthographicFront"/>
                <a:lightRig rig="threePt" dir="t"/>
              </a:scene3d>
              <a:sp3d>
                <a:bevelT h="63500"/>
              </a:sp3d>
            </c:spPr>
            <c:extLst>
              <c:ext xmlns:c16="http://schemas.microsoft.com/office/drawing/2014/chart" uri="{C3380CC4-5D6E-409C-BE32-E72D297353CC}">
                <c16:uniqueId val="{00000000-270C-48FE-AB2C-F45A12FF4936}"/>
              </c:ext>
            </c:extLst>
          </c:dPt>
          <c:dPt>
            <c:idx val="1"/>
            <c:bubble3D val="0"/>
            <c:spPr>
              <a:solidFill>
                <a:schemeClr val="accent6">
                  <a:lumMod val="75000"/>
                </a:schemeClr>
              </a:solidFill>
              <a:scene3d>
                <a:camera prst="orthographicFront"/>
                <a:lightRig rig="threePt" dir="t"/>
              </a:scene3d>
              <a:sp3d>
                <a:bevelT h="63500"/>
              </a:sp3d>
            </c:spPr>
            <c:extLst>
              <c:ext xmlns:c16="http://schemas.microsoft.com/office/drawing/2014/chart" uri="{C3380CC4-5D6E-409C-BE32-E72D297353CC}">
                <c16:uniqueId val="{00000001-270C-48FE-AB2C-F45A12FF4936}"/>
              </c:ext>
            </c:extLst>
          </c:dPt>
          <c:cat>
            <c:strRef>
              <c:f>Лист1!$A$2:$A$3</c:f>
              <c:strCache>
                <c:ptCount val="2"/>
                <c:pt idx="0">
                  <c:v>остатки собственных средств</c:v>
                </c:pt>
                <c:pt idx="1">
                  <c:v>возвраты МБТ</c:v>
                </c:pt>
              </c:strCache>
            </c:strRef>
          </c:cat>
          <c:val>
            <c:numRef>
              <c:f>Лист1!$B$2:$B$3</c:f>
              <c:numCache>
                <c:formatCode>General</c:formatCode>
                <c:ptCount val="2"/>
                <c:pt idx="0">
                  <c:v>47585.23</c:v>
                </c:pt>
                <c:pt idx="1">
                  <c:v>1429</c:v>
                </c:pt>
              </c:numCache>
            </c:numRef>
          </c:val>
          <c:extLst>
            <c:ext xmlns:c16="http://schemas.microsoft.com/office/drawing/2014/chart" uri="{C3380CC4-5D6E-409C-BE32-E72D297353CC}">
              <c16:uniqueId val="{00000002-270C-48FE-AB2C-F45A12FF4936}"/>
            </c:ext>
          </c:extLst>
        </c:ser>
        <c:dLbls>
          <c:showLegendKey val="0"/>
          <c:showVal val="0"/>
          <c:showCatName val="0"/>
          <c:showSerName val="0"/>
          <c:showPercent val="0"/>
          <c:showBubbleSize val="0"/>
          <c:showLeaderLines val="1"/>
        </c:dLbls>
        <c:firstSliceAng val="320"/>
      </c:pieChart>
    </c:plotArea>
    <c:legend>
      <c:legendPos val="r"/>
      <c:layout>
        <c:manualLayout>
          <c:xMode val="edge"/>
          <c:yMode val="edge"/>
          <c:x val="5.2511415525114152E-2"/>
          <c:y val="0.6130573194479727"/>
          <c:w val="0.34136231258763933"/>
          <c:h val="0.3209304885276445"/>
        </c:manualLayout>
      </c:layout>
      <c:overlay val="0"/>
      <c:txPr>
        <a:bodyPr/>
        <a:lstStyle/>
        <a:p>
          <a:pPr>
            <a:defRPr sz="1200"/>
          </a:pPr>
          <a:endParaRPr lang="ru-RU"/>
        </a:p>
      </c:txPr>
    </c:legend>
    <c:plotVisOnly val="1"/>
    <c:dispBlanksAs val="gap"/>
    <c:showDLblsOverMax val="0"/>
  </c:chart>
  <c:txPr>
    <a:bodyPr/>
    <a:lstStyle/>
    <a:p>
      <a:pPr>
        <a:defRPr sz="1800"/>
      </a:pPr>
      <a:endParaRPr lang="ru-RU"/>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3351509186351707"/>
          <c:y val="2.8919996111597161E-4"/>
          <c:w val="0.83032263445883159"/>
          <c:h val="0.77833187518226887"/>
        </c:manualLayout>
      </c:layout>
      <c:barChart>
        <c:barDir val="bar"/>
        <c:grouping val="clustered"/>
        <c:varyColors val="0"/>
        <c:ser>
          <c:idx val="0"/>
          <c:order val="0"/>
          <c:tx>
            <c:strRef>
              <c:f>Лист1!$B$1</c:f>
              <c:strCache>
                <c:ptCount val="1"/>
                <c:pt idx="0">
                  <c:v>с учетом 
 принятых   изменений
</c:v>
                </c:pt>
              </c:strCache>
            </c:strRef>
          </c:tx>
          <c:spPr>
            <a:solidFill>
              <a:schemeClr val="accent3">
                <a:lumMod val="60000"/>
                <a:lumOff val="40000"/>
              </a:schemeClr>
            </a:solidFill>
          </c:spPr>
          <c:invertIfNegative val="0"/>
          <c:dLbls>
            <c:dLbl>
              <c:idx val="1"/>
              <c:layout>
                <c:manualLayout>
                  <c:x val="-0.58888888888888891"/>
                  <c:y val="-4.11522633744856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542E-4204-8C23-7B5A4A43BBE7}"/>
                </c:ext>
              </c:extLst>
            </c:dLbl>
            <c:dLbl>
              <c:idx val="2"/>
              <c:layout>
                <c:manualLayout>
                  <c:x val="-0.59166666666666667"/>
                  <c:y val="-2.0576131687242987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542E-4204-8C23-7B5A4A43BBE7}"/>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Лист1!$A$2:$A$4</c:f>
              <c:strCache>
                <c:ptCount val="3"/>
                <c:pt idx="0">
                  <c:v>источники финансирования дефицита бюджета</c:v>
                </c:pt>
                <c:pt idx="1">
                  <c:v>расходная часть бюджета</c:v>
                </c:pt>
                <c:pt idx="2">
                  <c:v>доходная часть бюджета</c:v>
                </c:pt>
              </c:strCache>
            </c:strRef>
          </c:cat>
          <c:val>
            <c:numRef>
              <c:f>Лист1!$B$2:$B$4</c:f>
              <c:numCache>
                <c:formatCode>General</c:formatCode>
                <c:ptCount val="3"/>
                <c:pt idx="0">
                  <c:v>49014.23</c:v>
                </c:pt>
                <c:pt idx="1">
                  <c:v>2650698.4</c:v>
                </c:pt>
                <c:pt idx="2">
                  <c:v>2601684.17</c:v>
                </c:pt>
              </c:numCache>
            </c:numRef>
          </c:val>
          <c:extLst>
            <c:ext xmlns:c16="http://schemas.microsoft.com/office/drawing/2014/chart" uri="{C3380CC4-5D6E-409C-BE32-E72D297353CC}">
              <c16:uniqueId val="{00000002-542E-4204-8C23-7B5A4A43BBE7}"/>
            </c:ext>
          </c:extLst>
        </c:ser>
        <c:ser>
          <c:idx val="1"/>
          <c:order val="1"/>
          <c:tx>
            <c:strRef>
              <c:f>Лист1!$C$1</c:f>
              <c:strCache>
                <c:ptCount val="1"/>
                <c:pt idx="0">
                  <c:v>с учетом 
 внесенных изменений</c:v>
                </c:pt>
              </c:strCache>
            </c:strRef>
          </c:tx>
          <c:spPr>
            <a:solidFill>
              <a:schemeClr val="accent4">
                <a:lumMod val="60000"/>
                <a:lumOff val="40000"/>
              </a:schemeClr>
            </a:solidFill>
          </c:spPr>
          <c:invertIfNegative val="0"/>
          <c:dLbls>
            <c:dLbl>
              <c:idx val="1"/>
              <c:layout>
                <c:manualLayout>
                  <c:x val="-0.53749999999999998"/>
                  <c:y val="-4.1152263374485973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542E-4204-8C23-7B5A4A43BBE7}"/>
                </c:ext>
              </c:extLst>
            </c:dLbl>
            <c:dLbl>
              <c:idx val="2"/>
              <c:layout>
                <c:manualLayout>
                  <c:x val="-0.48194444444444445"/>
                  <c:y val="-4.11522633744856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542E-4204-8C23-7B5A4A43BBE7}"/>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Лист1!$A$2:$A$4</c:f>
              <c:strCache>
                <c:ptCount val="3"/>
                <c:pt idx="0">
                  <c:v>источники финансирования дефицита бюджета</c:v>
                </c:pt>
                <c:pt idx="1">
                  <c:v>расходная часть бюджета</c:v>
                </c:pt>
                <c:pt idx="2">
                  <c:v>доходная часть бюджета</c:v>
                </c:pt>
              </c:strCache>
            </c:strRef>
          </c:cat>
          <c:val>
            <c:numRef>
              <c:f>Лист1!$C$2:$C$4</c:f>
              <c:numCache>
                <c:formatCode>General</c:formatCode>
                <c:ptCount val="3"/>
                <c:pt idx="0">
                  <c:v>49014.23</c:v>
                </c:pt>
                <c:pt idx="1">
                  <c:v>2654640.7999999998</c:v>
                </c:pt>
                <c:pt idx="2">
                  <c:v>2605626.58</c:v>
                </c:pt>
              </c:numCache>
            </c:numRef>
          </c:val>
          <c:extLst>
            <c:ext xmlns:c16="http://schemas.microsoft.com/office/drawing/2014/chart" uri="{C3380CC4-5D6E-409C-BE32-E72D297353CC}">
              <c16:uniqueId val="{00000005-542E-4204-8C23-7B5A4A43BBE7}"/>
            </c:ext>
          </c:extLst>
        </c:ser>
        <c:dLbls>
          <c:showLegendKey val="0"/>
          <c:showVal val="0"/>
          <c:showCatName val="0"/>
          <c:showSerName val="0"/>
          <c:showPercent val="0"/>
          <c:showBubbleSize val="0"/>
        </c:dLbls>
        <c:gapWidth val="150"/>
        <c:axId val="151519616"/>
        <c:axId val="163537280"/>
      </c:barChart>
      <c:catAx>
        <c:axId val="151519616"/>
        <c:scaling>
          <c:orientation val="minMax"/>
        </c:scaling>
        <c:delete val="0"/>
        <c:axPos val="l"/>
        <c:numFmt formatCode="General" sourceLinked="0"/>
        <c:majorTickMark val="out"/>
        <c:minorTickMark val="none"/>
        <c:tickLblPos val="nextTo"/>
        <c:txPr>
          <a:bodyPr/>
          <a:lstStyle/>
          <a:p>
            <a:pPr>
              <a:defRPr sz="1000" b="1"/>
            </a:pPr>
            <a:endParaRPr lang="ru-RU"/>
          </a:p>
        </c:txPr>
        <c:crossAx val="163537280"/>
        <c:crosses val="autoZero"/>
        <c:auto val="1"/>
        <c:lblAlgn val="ctr"/>
        <c:lblOffset val="100"/>
        <c:noMultiLvlLbl val="0"/>
      </c:catAx>
      <c:valAx>
        <c:axId val="163537280"/>
        <c:scaling>
          <c:orientation val="minMax"/>
        </c:scaling>
        <c:delete val="0"/>
        <c:axPos val="b"/>
        <c:majorGridlines/>
        <c:numFmt formatCode="General" sourceLinked="1"/>
        <c:majorTickMark val="out"/>
        <c:minorTickMark val="none"/>
        <c:tickLblPos val="nextTo"/>
        <c:txPr>
          <a:bodyPr/>
          <a:lstStyle/>
          <a:p>
            <a:pPr>
              <a:defRPr sz="1000"/>
            </a:pPr>
            <a:endParaRPr lang="ru-RU"/>
          </a:p>
        </c:txPr>
        <c:crossAx val="151519616"/>
        <c:crosses val="autoZero"/>
        <c:crossBetween val="between"/>
      </c:valAx>
    </c:plotArea>
    <c:legend>
      <c:legendPos val="r"/>
      <c:layout>
        <c:manualLayout>
          <c:xMode val="edge"/>
          <c:yMode val="edge"/>
          <c:x val="3.3655293088364076E-2"/>
          <c:y val="0.8400818184763964"/>
          <c:w val="0.96479102718092746"/>
          <c:h val="0.11292784830467605"/>
        </c:manualLayout>
      </c:layout>
      <c:overlay val="0"/>
      <c:txPr>
        <a:bodyPr/>
        <a:lstStyle/>
        <a:p>
          <a:pPr>
            <a:defRPr sz="1600">
              <a:latin typeface="+mn-lt"/>
            </a:defRPr>
          </a:pPr>
          <a:endParaRPr lang="ru-RU"/>
        </a:p>
      </c:txPr>
    </c:legend>
    <c:plotVisOnly val="1"/>
    <c:dispBlanksAs val="gap"/>
    <c:showDLblsOverMax val="0"/>
  </c:chart>
  <c:txPr>
    <a:bodyPr/>
    <a:lstStyle/>
    <a:p>
      <a:pPr>
        <a:defRPr sz="1800"/>
      </a:pPr>
      <a:endParaRPr lang="ru-RU"/>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D7799BB-8852-4B4A-8776-6E7E48B99DC0}" type="datetimeFigureOut">
              <a:rPr lang="ru-RU" smtClean="0"/>
              <a:pPr/>
              <a:t>06.06.2024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E9E1F58-664D-484F-B1E3-1000CA54183F}"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AE9E1F58-664D-484F-B1E3-1000CA54183F}" type="slidenum">
              <a:rPr lang="ru-RU" smtClean="0"/>
              <a:pPr/>
              <a:t>2</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6/6/2024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6/6/2024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add title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6/6/2024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6/6/2024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AF463A-BC7C-46EE-9F1E-7F377CCA4891}" type="datetimeFigureOut">
              <a:rPr lang="en-US" smtClean="0"/>
              <a:pPr/>
              <a:t>6/6/2024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EAF463A-BC7C-46EE-9F1E-7F377CCA4891}" type="datetimeFigureOut">
              <a:rPr lang="en-US" smtClean="0"/>
              <a:pPr/>
              <a:t>6/6/2024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EAF463A-BC7C-46EE-9F1E-7F377CCA4891}" type="datetimeFigureOut">
              <a:rPr lang="en-US" smtClean="0"/>
              <a:pPr/>
              <a:t>6/6/2024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EAF463A-BC7C-46EE-9F1E-7F377CCA4891}" type="datetimeFigureOut">
              <a:rPr lang="en-US" smtClean="0"/>
              <a:pPr/>
              <a:t>6/6/2024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AF463A-BC7C-46EE-9F1E-7F377CCA4891}" type="datetimeFigureOut">
              <a:rPr lang="en-US" smtClean="0"/>
              <a:pPr/>
              <a:t>6/6/2024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AF463A-BC7C-46EE-9F1E-7F377CCA4891}" type="datetimeFigureOut">
              <a:rPr lang="en-US" smtClean="0"/>
              <a:pPr/>
              <a:t>6/6/2024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AF463A-BC7C-46EE-9F1E-7F377CCA4891}" type="datetimeFigureOut">
              <a:rPr lang="en-US" smtClean="0"/>
              <a:pPr/>
              <a:t>6/6/2024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3">
                <a:lumMod val="40000"/>
                <a:lumOff val="60000"/>
              </a:schemeClr>
            </a:gs>
            <a:gs pos="50000">
              <a:schemeClr val="accent4">
                <a:lumMod val="20000"/>
                <a:lumOff val="80000"/>
              </a:schemeClr>
            </a:gs>
            <a:gs pos="100000">
              <a:schemeClr val="accent5">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AF463A-BC7C-46EE-9F1E-7F377CCA4891}" type="datetimeFigureOut">
              <a:rPr lang="en-US" smtClean="0"/>
              <a:pPr/>
              <a:t>6/6/2024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83448D-3A78-4528-A469-B745A65DA48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latinLnBrk="0">
        <a:spcBef>
          <a:spcPct val="0"/>
        </a:spcBef>
        <a:buNone/>
        <a:defRPr sz="4400" kern="1200">
          <a:solidFill>
            <a:schemeClr val="tx1"/>
          </a:solidFill>
          <a:latin typeface="+mj-lt"/>
          <a:ea typeface="+mj-ea"/>
          <a:cs typeface="+mj-cs"/>
        </a:defRPr>
      </a:lvl1pPr>
    </p:titleStyle>
    <p:bodyStyle>
      <a:lvl1pPr marL="342900" indent="-342900" algn="l" defTabSz="914400" rtl="0" latinLnBrk="0">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latinLnBrk="0">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latinLnBrk="0">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latinLnBrk="0">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latinLnBrk="0">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latinLnBrk="0">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latinLnBrk="0">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latinLnBrk="0">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latinLnBrk="0">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3.jpeg"/><Relationship Id="rId1" Type="http://schemas.openxmlformats.org/officeDocument/2006/relationships/slideLayout" Target="../slideLayouts/slideLayout7.xml"/><Relationship Id="rId5" Type="http://schemas.openxmlformats.org/officeDocument/2006/relationships/chart" Target="../charts/chart3.xml"/><Relationship Id="rId4" Type="http://schemas.openxmlformats.org/officeDocument/2006/relationships/chart" Target="../charts/chart2.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s://catherineasquithgallery.com/uploads/posts/2021-02/1613586575_1-p-foni-dlya-finansovikh-prezentatsii-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228600" y="3886200"/>
            <a:ext cx="9144000" cy="2677656"/>
          </a:xfrm>
          <a:prstGeom prst="rect">
            <a:avLst/>
          </a:prstGeom>
          <a:noFill/>
        </p:spPr>
        <p:txBody>
          <a:bodyPr wrap="square" rtlCol="0">
            <a:spAutoFit/>
          </a:bodyPr>
          <a:lstStyle/>
          <a:p>
            <a:pPr algn="ctr"/>
            <a:r>
              <a:rPr lang="ru-RU" sz="2400" b="1" i="1" dirty="0" smtClean="0">
                <a:solidFill>
                  <a:schemeClr val="tx2">
                    <a:lumMod val="50000"/>
                  </a:schemeClr>
                </a:solidFill>
                <a:latin typeface="Times New Roman" pitchFamily="18" charset="0"/>
                <a:cs typeface="Times New Roman" pitchFamily="18" charset="0"/>
              </a:rPr>
              <a:t>Решение Совета Курского муниципального округа Ставропольского края от </a:t>
            </a:r>
            <a:r>
              <a:rPr lang="ru-RU" sz="2400" b="1" i="1" dirty="0" smtClean="0">
                <a:solidFill>
                  <a:schemeClr val="tx2">
                    <a:lumMod val="50000"/>
                  </a:schemeClr>
                </a:solidFill>
                <a:latin typeface="Times New Roman" pitchFamily="18" charset="0"/>
                <a:cs typeface="Times New Roman" pitchFamily="18" charset="0"/>
              </a:rPr>
              <a:t>06 июня 2024 </a:t>
            </a:r>
            <a:r>
              <a:rPr lang="ru-RU" sz="2400" b="1" i="1" dirty="0" smtClean="0">
                <a:solidFill>
                  <a:schemeClr val="tx2">
                    <a:lumMod val="50000"/>
                  </a:schemeClr>
                </a:solidFill>
                <a:latin typeface="Times New Roman" pitchFamily="18" charset="0"/>
                <a:cs typeface="Times New Roman" pitchFamily="18" charset="0"/>
              </a:rPr>
              <a:t>г. № </a:t>
            </a:r>
            <a:r>
              <a:rPr lang="ru-RU" sz="2400" b="1" i="1" dirty="0" smtClean="0">
                <a:solidFill>
                  <a:schemeClr val="tx2">
                    <a:lumMod val="50000"/>
                  </a:schemeClr>
                </a:solidFill>
                <a:latin typeface="Times New Roman" pitchFamily="18" charset="0"/>
                <a:cs typeface="Times New Roman" pitchFamily="18" charset="0"/>
              </a:rPr>
              <a:t>681</a:t>
            </a:r>
            <a:endParaRPr lang="ru-RU" sz="2400" b="1" i="1" dirty="0" smtClean="0">
              <a:solidFill>
                <a:schemeClr val="tx2">
                  <a:lumMod val="50000"/>
                </a:schemeClr>
              </a:solidFill>
              <a:latin typeface="Times New Roman" pitchFamily="18" charset="0"/>
              <a:cs typeface="Times New Roman" pitchFamily="18" charset="0"/>
            </a:endParaRPr>
          </a:p>
          <a:p>
            <a:pPr algn="ctr"/>
            <a:r>
              <a:rPr lang="ru-RU" sz="2400" b="1" i="1" dirty="0" smtClean="0">
                <a:solidFill>
                  <a:schemeClr val="tx2">
                    <a:lumMod val="50000"/>
                  </a:schemeClr>
                </a:solidFill>
                <a:latin typeface="Times New Roman" pitchFamily="18" charset="0"/>
                <a:cs typeface="Times New Roman" pitchFamily="18" charset="0"/>
              </a:rPr>
              <a:t>«О внесении изменений в решение Совета Курского муниципального округа Ставропольского края </a:t>
            </a:r>
          </a:p>
          <a:p>
            <a:pPr algn="ctr"/>
            <a:r>
              <a:rPr lang="ru-RU" sz="2400" b="1" i="1" dirty="0" smtClean="0">
                <a:solidFill>
                  <a:schemeClr val="tx2">
                    <a:lumMod val="50000"/>
                  </a:schemeClr>
                </a:solidFill>
                <a:latin typeface="Times New Roman" pitchFamily="18" charset="0"/>
                <a:cs typeface="Times New Roman" pitchFamily="18" charset="0"/>
              </a:rPr>
              <a:t>от 12 декабря 2023 г. № 606 «О бюджете Курского муниципального округа Ставропольского края на 2024 год и плановый период 2025 и 2026 годов» </a:t>
            </a:r>
          </a:p>
        </p:txBody>
      </p:sp>
      <p:pic>
        <p:nvPicPr>
          <p:cNvPr id="1026" name="Picture 2"/>
          <p:cNvPicPr>
            <a:picLocks noChangeAspect="1" noChangeArrowheads="1"/>
          </p:cNvPicPr>
          <p:nvPr/>
        </p:nvPicPr>
        <p:blipFill>
          <a:blip r:embed="rId3" cstate="print"/>
          <a:srcRect l="23114" t="22349" r="26807" b="37058"/>
          <a:stretch>
            <a:fillRect/>
          </a:stretch>
        </p:blipFill>
        <p:spPr bwMode="auto">
          <a:xfrm>
            <a:off x="0" y="0"/>
            <a:ext cx="990600" cy="116102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https://catherineasquithgallery.com/uploads/posts/2023-02/1676719539_catherineasquithgallery-com-p-zelenii-fon-dlya-prezentatsii-delovoi-stil-22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152400" y="0"/>
            <a:ext cx="8839200" cy="4616648"/>
          </a:xfrm>
          <a:prstGeom prst="rect">
            <a:avLst/>
          </a:prstGeom>
        </p:spPr>
        <p:txBody>
          <a:bodyPr wrap="square">
            <a:spAutoFit/>
          </a:bodyPr>
          <a:lstStyle/>
          <a:p>
            <a:pPr algn="just"/>
            <a:r>
              <a:rPr lang="ru-RU" sz="1400" b="1" dirty="0" smtClean="0"/>
              <a:t>	1. </a:t>
            </a:r>
            <a:r>
              <a:rPr lang="ru-RU" sz="1400" dirty="0" smtClean="0"/>
              <a:t> </a:t>
            </a:r>
            <a:r>
              <a:rPr lang="ru-RU" sz="1400" dirty="0"/>
              <a:t>В связи с дополнительным распределением субсидий между муниципальными образованиями Ставропольского края для реализации инициативных проектов за счет сложившейся экономии по итогам определения поставщиков (подрядчиков, исполнителей), осуществляющих поставку товаров (выполнение работ, оказание услуг) увеличены бюджетные:</a:t>
            </a:r>
            <a:endParaRPr lang="ru-RU" sz="1400" dirty="0"/>
          </a:p>
          <a:p>
            <a:pPr algn="just"/>
            <a:r>
              <a:rPr lang="ru-RU" sz="1400" dirty="0" smtClean="0"/>
              <a:t>	</a:t>
            </a:r>
            <a:r>
              <a:rPr lang="ru-RU" sz="1400" dirty="0" err="1" smtClean="0"/>
              <a:t>Галюгаевскому</a:t>
            </a:r>
            <a:r>
              <a:rPr lang="ru-RU" sz="1400" dirty="0" smtClean="0"/>
              <a:t> </a:t>
            </a:r>
            <a:r>
              <a:rPr lang="ru-RU" sz="1400" dirty="0"/>
              <a:t>территориальному отделу администрации Курского муниципального округа Ставропольского края:</a:t>
            </a:r>
            <a:endParaRPr lang="ru-RU" sz="1400" dirty="0"/>
          </a:p>
          <a:p>
            <a:pPr algn="just"/>
            <a:r>
              <a:rPr lang="ru-RU" sz="1400" dirty="0" smtClean="0"/>
              <a:t>	за </a:t>
            </a:r>
            <a:r>
              <a:rPr lang="ru-RU" sz="1400" dirty="0"/>
              <a:t>счет средств краевого бюджета на реализацию инициативного проекта «Устройство тротуарной дорожки по ул. Моздокской (от ул. Степной до ул. Виноградной) в ст. </a:t>
            </a:r>
            <a:r>
              <a:rPr lang="ru-RU" sz="1400" dirty="0" err="1"/>
              <a:t>Галюгаевской</a:t>
            </a:r>
            <a:r>
              <a:rPr lang="ru-RU" sz="1400" dirty="0"/>
              <a:t> Курского муниципального округа Ставропольского края» в сумме 796,00 тыс. рублей;</a:t>
            </a:r>
            <a:endParaRPr lang="ru-RU" sz="1400" dirty="0"/>
          </a:p>
          <a:p>
            <a:pPr algn="just"/>
            <a:r>
              <a:rPr lang="ru-RU" sz="1400" dirty="0" smtClean="0"/>
              <a:t>	за </a:t>
            </a:r>
            <a:r>
              <a:rPr lang="ru-RU" sz="1400" dirty="0"/>
              <a:t>счет инициативных платежей в сумме 325,92 тыс. рублей, из них: поступления средств от физических лиц - 20,80 тыс. рублей; поступления средств от индивидуальных предпринимателей - 50,00 тыс. рублей; поступления средств от организаций - 255,12 тыс. рублей.</a:t>
            </a:r>
            <a:endParaRPr lang="ru-RU" sz="1400" dirty="0"/>
          </a:p>
          <a:p>
            <a:pPr algn="just"/>
            <a:r>
              <a:rPr lang="ru-RU" sz="1400" dirty="0" smtClean="0"/>
              <a:t>	</a:t>
            </a:r>
            <a:r>
              <a:rPr lang="ru-RU" sz="1400" dirty="0" err="1" smtClean="0"/>
              <a:t>Эдиссийскому</a:t>
            </a:r>
            <a:r>
              <a:rPr lang="ru-RU" sz="1400" dirty="0" smtClean="0"/>
              <a:t> </a:t>
            </a:r>
            <a:r>
              <a:rPr lang="ru-RU" sz="1400" dirty="0"/>
              <a:t>территориальному отделу администрации Курского муниципального округа Ставропольского края:</a:t>
            </a:r>
            <a:endParaRPr lang="ru-RU" sz="1400" dirty="0"/>
          </a:p>
          <a:p>
            <a:pPr algn="just"/>
            <a:r>
              <a:rPr lang="ru-RU" sz="1400" dirty="0" smtClean="0"/>
              <a:t>	за </a:t>
            </a:r>
            <a:r>
              <a:rPr lang="ru-RU" sz="1400" dirty="0"/>
              <a:t>счет средств краевого бюджета на реализацию инициативного проекта «Благоустройство прилегающей территории к амбулатории, администрации и парку села </a:t>
            </a:r>
            <a:r>
              <a:rPr lang="ru-RU" sz="1400" dirty="0" err="1"/>
              <a:t>Эдиссия</a:t>
            </a:r>
            <a:r>
              <a:rPr lang="ru-RU" sz="1400" dirty="0"/>
              <a:t> Курского муниципального округа Ставропольского края» - 2 520,48 тыс. рублей;</a:t>
            </a:r>
            <a:endParaRPr lang="ru-RU" sz="1400" dirty="0"/>
          </a:p>
          <a:p>
            <a:pPr algn="just"/>
            <a:r>
              <a:rPr lang="ru-RU" sz="1400" dirty="0" smtClean="0"/>
              <a:t>	за </a:t>
            </a:r>
            <a:r>
              <a:rPr lang="ru-RU" sz="1400" dirty="0"/>
              <a:t>счет инициативных платежей в сумме 300,00 тыс. рублей, из них: поступления средств от физических лиц - 100,00 тыс. рублей; поступления средств от индивидуальных предпринимателей - 100,00 тыс. рублей; поступления средств от организаций - 100,00 тыс. рублей.</a:t>
            </a:r>
            <a:endParaRPr lang="ru-RU" sz="1400" dirty="0"/>
          </a:p>
          <a:p>
            <a:pPr algn="just"/>
            <a:endParaRPr lang="ru-RU" sz="1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4" descr="https://catherineasquithgallery.com/uploads/posts/2023-02/1676719539_catherineasquithgallery-com-p-zelenii-fon-dlya-prezentatsii-delovoi-stil-22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152400" y="76200"/>
            <a:ext cx="8763000" cy="3754874"/>
          </a:xfrm>
          <a:prstGeom prst="rect">
            <a:avLst/>
          </a:prstGeom>
        </p:spPr>
        <p:txBody>
          <a:bodyPr wrap="square">
            <a:spAutoFit/>
          </a:bodyPr>
          <a:lstStyle/>
          <a:p>
            <a:pPr algn="just"/>
            <a:r>
              <a:rPr lang="ru-RU" sz="1400" dirty="0" smtClean="0"/>
              <a:t>	</a:t>
            </a:r>
            <a:r>
              <a:rPr lang="ru-RU" sz="1400" b="1" dirty="0" smtClean="0"/>
              <a:t>2. </a:t>
            </a:r>
            <a:r>
              <a:rPr lang="ru-RU" sz="1400" dirty="0" smtClean="0"/>
              <a:t>На </a:t>
            </a:r>
            <a:r>
              <a:rPr lang="ru-RU" sz="1400" dirty="0"/>
              <a:t>основании распоряжения администрации Курского муниципального округа Ставропольского края от 30 мая 2024 г. № 164-р «О перераспределении утвержденных бюджетных </a:t>
            </a:r>
            <a:r>
              <a:rPr lang="ru-RU" sz="1400" dirty="0" smtClean="0"/>
              <a:t>ассигнований, зарезервированных </a:t>
            </a:r>
            <a:r>
              <a:rPr lang="ru-RU" sz="1400" dirty="0"/>
              <a:t>в бюджете Курского муниципального округа Ставропольского края».</a:t>
            </a:r>
            <a:endParaRPr lang="ru-RU" sz="1400" dirty="0"/>
          </a:p>
          <a:p>
            <a:pPr algn="just"/>
            <a:r>
              <a:rPr lang="ru-RU" sz="1400" dirty="0"/>
              <a:t>Перераспределить утвержденные бюджетные ассигнования, зарезервированные в бюджете Курского муниципального округа Ставропольского края в сумме 915,96 тыс. рублей, из них:</a:t>
            </a:r>
            <a:endParaRPr lang="ru-RU" sz="1400" dirty="0"/>
          </a:p>
          <a:p>
            <a:pPr algn="just"/>
            <a:r>
              <a:rPr lang="ru-RU" sz="1400" dirty="0" smtClean="0"/>
              <a:t>	2.1</a:t>
            </a:r>
            <a:r>
              <a:rPr lang="ru-RU" sz="1400" dirty="0"/>
              <a:t>. </a:t>
            </a:r>
            <a:r>
              <a:rPr lang="ru-RU" sz="1400" dirty="0" err="1"/>
              <a:t>Эдиссийскому</a:t>
            </a:r>
            <a:r>
              <a:rPr lang="ru-RU" sz="1400" dirty="0"/>
              <a:t> территориальному отделу администрации Курского муниципального округа Ставропольского края на подраздел 0503 «Благоустройство» на реализацию инициативного проекта «Благоустройства прилегающей территории к амбулатории, администрации и парку села </a:t>
            </a:r>
            <a:r>
              <a:rPr lang="ru-RU" sz="1400" dirty="0" err="1"/>
              <a:t>Эдиссия</a:t>
            </a:r>
            <a:r>
              <a:rPr lang="ru-RU" sz="1400" dirty="0"/>
              <a:t> Курского муниципального округа  Ставропольского края» в сумме 692,73 тыс. рублей, из них:</a:t>
            </a:r>
          </a:p>
          <a:p>
            <a:pPr algn="just"/>
            <a:r>
              <a:rPr lang="ru-RU" sz="1400" dirty="0" smtClean="0"/>
              <a:t>	на </a:t>
            </a:r>
            <a:r>
              <a:rPr lang="ru-RU" sz="1400" dirty="0"/>
              <a:t>софинансирование - 619,12 тыс. рублей;</a:t>
            </a:r>
          </a:p>
          <a:p>
            <a:pPr algn="just"/>
            <a:r>
              <a:rPr lang="ru-RU" sz="1400" dirty="0" smtClean="0"/>
              <a:t>	на </a:t>
            </a:r>
            <a:r>
              <a:rPr lang="ru-RU" sz="1400" dirty="0"/>
              <a:t>оплату услуг по осуществлению строительного контроля - 73,61 тыс. рублей.</a:t>
            </a:r>
          </a:p>
          <a:p>
            <a:pPr algn="just"/>
            <a:r>
              <a:rPr lang="ru-RU" sz="1400" dirty="0" smtClean="0"/>
              <a:t>	2.2</a:t>
            </a:r>
            <a:r>
              <a:rPr lang="ru-RU" sz="1400" dirty="0"/>
              <a:t>. </a:t>
            </a:r>
            <a:r>
              <a:rPr lang="ru-RU" sz="1400" dirty="0" err="1"/>
              <a:t>Галюгаевскому</a:t>
            </a:r>
            <a:r>
              <a:rPr lang="ru-RU" sz="1400" dirty="0"/>
              <a:t> территориальному отделу администрации Курского муниципального округа Ставропольского края на подраздел 0503 «Благоустройство» на реализацию инициативного проекта «Устройство тротуарной дорожки по ул. Моздокская (от ул. Степной до ул. Виноградной) в ст. </a:t>
            </a:r>
            <a:r>
              <a:rPr lang="ru-RU" sz="1400" dirty="0" err="1"/>
              <a:t>Галюгаевской</a:t>
            </a:r>
            <a:r>
              <a:rPr lang="ru-RU" sz="1400" dirty="0"/>
              <a:t> Курского муниципального округа Ставропольского края» в сумме 223,23 тыс. рублей, из них:</a:t>
            </a:r>
          </a:p>
          <a:p>
            <a:pPr algn="just"/>
            <a:r>
              <a:rPr lang="ru-RU" sz="1400" dirty="0" smtClean="0"/>
              <a:t>	на </a:t>
            </a:r>
            <a:r>
              <a:rPr lang="ru-RU" sz="1400" dirty="0"/>
              <a:t>софинансирование - 200,00 тыс. рублей;</a:t>
            </a:r>
          </a:p>
          <a:p>
            <a:pPr algn="just"/>
            <a:r>
              <a:rPr lang="ru-RU" sz="1400" dirty="0" smtClean="0"/>
              <a:t>	на </a:t>
            </a:r>
            <a:r>
              <a:rPr lang="ru-RU" sz="1400" dirty="0"/>
              <a:t>оплату услуг по осуществлению строительного контроля - 23,23 тыс. рублей.</a:t>
            </a:r>
          </a:p>
        </p:txBody>
      </p:sp>
    </p:spTree>
    <p:extLst>
      <p:ext uri="{BB962C8B-B14F-4D97-AF65-F5344CB8AC3E}">
        <p14:creationId xmlns:p14="http://schemas.microsoft.com/office/powerpoint/2010/main" val="36857846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 name="Picture 4" descr="https://catherineasquithgallery.com/uploads/posts/2023-02/1676719539_catherineasquithgallery-com-p-zelenii-fon-dlya-prezentatsii-delovoi-stil-22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Диаграмма 5"/>
          <p:cNvGraphicFramePr/>
          <p:nvPr>
            <p:extLst>
              <p:ext uri="{D42A27DB-BD31-4B8C-83A1-F6EECF244321}">
                <p14:modId xmlns:p14="http://schemas.microsoft.com/office/powerpoint/2010/main" val="2600023970"/>
              </p:ext>
            </p:extLst>
          </p:nvPr>
        </p:nvGraphicFramePr>
        <p:xfrm>
          <a:off x="0" y="304800"/>
          <a:ext cx="4876800" cy="4572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Диаграмма 6"/>
          <p:cNvGraphicFramePr/>
          <p:nvPr/>
        </p:nvGraphicFramePr>
        <p:xfrm>
          <a:off x="4572000" y="304800"/>
          <a:ext cx="4572000" cy="4343400"/>
        </p:xfrm>
        <a:graphic>
          <a:graphicData uri="http://schemas.openxmlformats.org/drawingml/2006/chart">
            <c:chart xmlns:c="http://schemas.openxmlformats.org/drawingml/2006/chart" xmlns:r="http://schemas.openxmlformats.org/officeDocument/2006/relationships" r:id="rId4"/>
          </a:graphicData>
        </a:graphic>
      </p:graphicFrame>
      <p:sp>
        <p:nvSpPr>
          <p:cNvPr id="11" name="Овальная выноска 10"/>
          <p:cNvSpPr/>
          <p:nvPr/>
        </p:nvSpPr>
        <p:spPr>
          <a:xfrm>
            <a:off x="4027881" y="2691199"/>
            <a:ext cx="1371600" cy="533400"/>
          </a:xfrm>
          <a:prstGeom prst="wedgeEllipseCallout">
            <a:avLst>
              <a:gd name="adj1" fmla="val -68655"/>
              <a:gd name="adj2" fmla="val 39825"/>
            </a:avLst>
          </a:prstGeom>
          <a:solidFill>
            <a:schemeClr val="accent3">
              <a:lumMod val="75000"/>
            </a:schemeClr>
          </a:solidFill>
          <a:ln>
            <a:noFill/>
          </a:ln>
          <a:scene3d>
            <a:camera prst="orthographicFront"/>
            <a:lightRig rig="threePt" dir="t"/>
          </a:scene3d>
          <a:sp3d>
            <a:bevelT w="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dirty="0" smtClean="0"/>
              <a:t>+3 316,48</a:t>
            </a:r>
            <a:endParaRPr lang="ru-RU" sz="1200" dirty="0"/>
          </a:p>
        </p:txBody>
      </p:sp>
      <p:sp>
        <p:nvSpPr>
          <p:cNvPr id="12" name="Овальная выноска 11"/>
          <p:cNvSpPr/>
          <p:nvPr/>
        </p:nvSpPr>
        <p:spPr>
          <a:xfrm>
            <a:off x="177549" y="762000"/>
            <a:ext cx="1143000" cy="381000"/>
          </a:xfrm>
          <a:prstGeom prst="wedgeEllipseCallout">
            <a:avLst>
              <a:gd name="adj1" fmla="val 67680"/>
              <a:gd name="adj2" fmla="val 45058"/>
            </a:avLst>
          </a:prstGeom>
          <a:solidFill>
            <a:srgbClr val="33CCCC"/>
          </a:solidFill>
          <a:ln>
            <a:noFill/>
          </a:ln>
          <a:scene3d>
            <a:camera prst="orthographicFront"/>
            <a:lightRig rig="threePt" dir="t"/>
          </a:scene3d>
          <a:sp3d>
            <a:bevelT w="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dirty="0" smtClean="0"/>
              <a:t>+ 625,92</a:t>
            </a:r>
            <a:endParaRPr lang="ru-RU" sz="1200" dirty="0"/>
          </a:p>
        </p:txBody>
      </p:sp>
      <p:sp>
        <p:nvSpPr>
          <p:cNvPr id="13" name="TextBox 12"/>
          <p:cNvSpPr txBox="1"/>
          <p:nvPr/>
        </p:nvSpPr>
        <p:spPr>
          <a:xfrm>
            <a:off x="2209800" y="0"/>
            <a:ext cx="5192319" cy="369332"/>
          </a:xfrm>
          <a:prstGeom prst="rect">
            <a:avLst/>
          </a:prstGeom>
          <a:noFill/>
        </p:spPr>
        <p:txBody>
          <a:bodyPr wrap="none" rtlCol="0">
            <a:spAutoFit/>
          </a:bodyPr>
          <a:lstStyle/>
          <a:p>
            <a:pPr algn="ctr"/>
            <a:r>
              <a:rPr lang="ru-RU" b="1" dirty="0" smtClean="0">
                <a:cs typeface="Times New Roman" pitchFamily="18" charset="0"/>
              </a:rPr>
              <a:t>ИЗМЕНЕНИЯ ВНОСИМЫЕ В СТРУКТУРУ БЮДЖЕТА:</a:t>
            </a:r>
            <a:endParaRPr lang="ru-RU" b="1" dirty="0">
              <a:cs typeface="Times New Roman" pitchFamily="18" charset="0"/>
            </a:endParaRPr>
          </a:p>
        </p:txBody>
      </p:sp>
      <p:sp>
        <p:nvSpPr>
          <p:cNvPr id="15" name="Овальная выноска 14"/>
          <p:cNvSpPr/>
          <p:nvPr/>
        </p:nvSpPr>
        <p:spPr>
          <a:xfrm>
            <a:off x="4724400" y="3657600"/>
            <a:ext cx="1371600" cy="609600"/>
          </a:xfrm>
          <a:prstGeom prst="wedgeEllipseCallout">
            <a:avLst>
              <a:gd name="adj1" fmla="val 69376"/>
              <a:gd name="adj2" fmla="val -29941"/>
            </a:avLst>
          </a:prstGeom>
          <a:solidFill>
            <a:schemeClr val="accent5">
              <a:lumMod val="75000"/>
            </a:schemeClr>
          </a:solidFill>
          <a:ln>
            <a:noFill/>
          </a:ln>
          <a:scene3d>
            <a:camera prst="orthographicFront"/>
            <a:lightRig rig="threePt" dir="t"/>
          </a:scene3d>
          <a:sp3d>
            <a:bevelT w="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dirty="0" smtClean="0">
                <a:solidFill>
                  <a:schemeClr val="bg1"/>
                </a:solidFill>
              </a:rPr>
              <a:t>+  </a:t>
            </a:r>
            <a:r>
              <a:rPr lang="ru-RU" sz="1200" dirty="0" smtClean="0">
                <a:solidFill>
                  <a:schemeClr val="bg1"/>
                </a:solidFill>
              </a:rPr>
              <a:t>625,92</a:t>
            </a:r>
            <a:endParaRPr lang="ru-RU" sz="1200" dirty="0">
              <a:solidFill>
                <a:schemeClr val="bg1"/>
              </a:solidFill>
            </a:endParaRPr>
          </a:p>
        </p:txBody>
      </p:sp>
      <p:sp>
        <p:nvSpPr>
          <p:cNvPr id="16" name="Овальная выноска 15"/>
          <p:cNvSpPr/>
          <p:nvPr/>
        </p:nvSpPr>
        <p:spPr>
          <a:xfrm>
            <a:off x="7772400" y="685800"/>
            <a:ext cx="1371600" cy="457200"/>
          </a:xfrm>
          <a:prstGeom prst="wedgeEllipseCallout">
            <a:avLst>
              <a:gd name="adj1" fmla="val -18926"/>
              <a:gd name="adj2" fmla="val 109012"/>
            </a:avLst>
          </a:prstGeom>
          <a:solidFill>
            <a:srgbClr val="FF7C80"/>
          </a:solidFill>
          <a:ln>
            <a:noFill/>
          </a:ln>
          <a:scene3d>
            <a:camera prst="orthographicFront"/>
            <a:lightRig rig="threePt" dir="t"/>
          </a:scene3d>
          <a:sp3d>
            <a:bevelT w="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dirty="0" smtClean="0">
                <a:solidFill>
                  <a:schemeClr val="bg1"/>
                </a:solidFill>
              </a:rPr>
              <a:t>+3 316,48</a:t>
            </a:r>
            <a:endParaRPr lang="ru-RU" sz="1200" dirty="0">
              <a:solidFill>
                <a:schemeClr val="bg1"/>
              </a:solidFill>
            </a:endParaRPr>
          </a:p>
        </p:txBody>
      </p:sp>
      <p:graphicFrame>
        <p:nvGraphicFramePr>
          <p:cNvPr id="14" name="Диаграмма 13"/>
          <p:cNvGraphicFramePr/>
          <p:nvPr>
            <p:extLst>
              <p:ext uri="{D42A27DB-BD31-4B8C-83A1-F6EECF244321}">
                <p14:modId xmlns:p14="http://schemas.microsoft.com/office/powerpoint/2010/main" val="372708807"/>
              </p:ext>
            </p:extLst>
          </p:nvPr>
        </p:nvGraphicFramePr>
        <p:xfrm>
          <a:off x="2743200" y="4495800"/>
          <a:ext cx="6324600" cy="2362200"/>
        </p:xfrm>
        <a:graphic>
          <a:graphicData uri="http://schemas.openxmlformats.org/drawingml/2006/chart">
            <c:chart xmlns:c="http://schemas.openxmlformats.org/drawingml/2006/chart" xmlns:r="http://schemas.openxmlformats.org/officeDocument/2006/relationships" r:id="rId5"/>
          </a:graphicData>
        </a:graphic>
      </p:graphicFrame>
      <p:sp>
        <p:nvSpPr>
          <p:cNvPr id="18" name="Прямоугольник 17"/>
          <p:cNvSpPr/>
          <p:nvPr/>
        </p:nvSpPr>
        <p:spPr>
          <a:xfrm>
            <a:off x="8104805" y="304800"/>
            <a:ext cx="1039195" cy="276999"/>
          </a:xfrm>
          <a:prstGeom prst="rect">
            <a:avLst/>
          </a:prstGeom>
        </p:spPr>
        <p:txBody>
          <a:bodyPr wrap="none">
            <a:spAutoFit/>
          </a:bodyPr>
          <a:lstStyle/>
          <a:p>
            <a:r>
              <a:rPr lang="ru-RU" sz="1200" i="1" dirty="0" smtClean="0"/>
              <a:t> тыс. рублей</a:t>
            </a:r>
            <a:endParaRPr lang="ru-RU" sz="1200" i="1" dirty="0"/>
          </a:p>
        </p:txBody>
      </p:sp>
      <p:sp>
        <p:nvSpPr>
          <p:cNvPr id="19" name="Прямоугольник 18"/>
          <p:cNvSpPr/>
          <p:nvPr/>
        </p:nvSpPr>
        <p:spPr>
          <a:xfrm>
            <a:off x="1143870" y="2476500"/>
            <a:ext cx="902811" cy="276999"/>
          </a:xfrm>
          <a:prstGeom prst="rect">
            <a:avLst/>
          </a:prstGeom>
        </p:spPr>
        <p:txBody>
          <a:bodyPr wrap="none">
            <a:spAutoFit/>
          </a:bodyPr>
          <a:lstStyle/>
          <a:p>
            <a:r>
              <a:rPr lang="ru-RU" sz="1200" i="1" dirty="0" smtClean="0"/>
              <a:t> субвенции</a:t>
            </a:r>
            <a:endParaRPr lang="ru-RU" sz="1200" i="1" dirty="0"/>
          </a:p>
        </p:txBody>
      </p:sp>
      <p:sp>
        <p:nvSpPr>
          <p:cNvPr id="20" name="Прямоугольник 19"/>
          <p:cNvSpPr/>
          <p:nvPr/>
        </p:nvSpPr>
        <p:spPr>
          <a:xfrm>
            <a:off x="1905000" y="1371600"/>
            <a:ext cx="442750" cy="276999"/>
          </a:xfrm>
          <a:prstGeom prst="rect">
            <a:avLst/>
          </a:prstGeom>
        </p:spPr>
        <p:txBody>
          <a:bodyPr wrap="none">
            <a:spAutoFit/>
          </a:bodyPr>
          <a:lstStyle/>
          <a:p>
            <a:r>
              <a:rPr lang="ru-RU" sz="1200" i="1" dirty="0" smtClean="0"/>
              <a:t> </a:t>
            </a:r>
            <a:r>
              <a:rPr lang="ru-RU" sz="1200" i="1" dirty="0" err="1" smtClean="0"/>
              <a:t>н</a:t>
            </a:r>
            <a:r>
              <a:rPr lang="ru-RU" sz="1200" i="1" dirty="0" smtClean="0"/>
              <a:t>/</a:t>
            </a:r>
            <a:r>
              <a:rPr lang="ru-RU" sz="1200" i="1" dirty="0" err="1" smtClean="0"/>
              <a:t>н</a:t>
            </a:r>
            <a:endParaRPr lang="ru-RU" sz="1200" i="1" dirty="0"/>
          </a:p>
        </p:txBody>
      </p:sp>
      <p:sp>
        <p:nvSpPr>
          <p:cNvPr id="21" name="Прямоугольник 20"/>
          <p:cNvSpPr/>
          <p:nvPr/>
        </p:nvSpPr>
        <p:spPr>
          <a:xfrm>
            <a:off x="2590800" y="1524000"/>
            <a:ext cx="817853" cy="276999"/>
          </a:xfrm>
          <a:prstGeom prst="rect">
            <a:avLst/>
          </a:prstGeom>
        </p:spPr>
        <p:txBody>
          <a:bodyPr wrap="none">
            <a:spAutoFit/>
          </a:bodyPr>
          <a:lstStyle/>
          <a:p>
            <a:r>
              <a:rPr lang="ru-RU" sz="1200" i="1" dirty="0" smtClean="0"/>
              <a:t> дотации</a:t>
            </a:r>
            <a:endParaRPr lang="ru-RU" sz="1200" i="1" dirty="0"/>
          </a:p>
        </p:txBody>
      </p:sp>
      <p:sp>
        <p:nvSpPr>
          <p:cNvPr id="22" name="Прямоугольник 21"/>
          <p:cNvSpPr/>
          <p:nvPr/>
        </p:nvSpPr>
        <p:spPr>
          <a:xfrm>
            <a:off x="2538153" y="2847201"/>
            <a:ext cx="814647" cy="276999"/>
          </a:xfrm>
          <a:prstGeom prst="rect">
            <a:avLst/>
          </a:prstGeom>
        </p:spPr>
        <p:txBody>
          <a:bodyPr wrap="none">
            <a:spAutoFit/>
          </a:bodyPr>
          <a:lstStyle/>
          <a:p>
            <a:r>
              <a:rPr lang="ru-RU" sz="1200" i="1" dirty="0" smtClean="0"/>
              <a:t> субсидии</a:t>
            </a:r>
            <a:endParaRPr lang="ru-RU" sz="1200" i="1" dirty="0"/>
          </a:p>
        </p:txBody>
      </p:sp>
      <p:sp>
        <p:nvSpPr>
          <p:cNvPr id="23" name="Прямоугольник 22"/>
          <p:cNvSpPr/>
          <p:nvPr/>
        </p:nvSpPr>
        <p:spPr>
          <a:xfrm>
            <a:off x="6919180" y="1742466"/>
            <a:ext cx="1096839" cy="276999"/>
          </a:xfrm>
          <a:prstGeom prst="rect">
            <a:avLst/>
          </a:prstGeom>
        </p:spPr>
        <p:txBody>
          <a:bodyPr wrap="none">
            <a:spAutoFit/>
          </a:bodyPr>
          <a:lstStyle/>
          <a:p>
            <a:r>
              <a:rPr lang="ru-RU" sz="1200" i="1" dirty="0" smtClean="0"/>
              <a:t> целевые МБТ</a:t>
            </a:r>
            <a:endParaRPr lang="ru-RU" sz="1200" i="1" dirty="0"/>
          </a:p>
        </p:txBody>
      </p:sp>
      <p:sp>
        <p:nvSpPr>
          <p:cNvPr id="24" name="Прямоугольник 23"/>
          <p:cNvSpPr/>
          <p:nvPr/>
        </p:nvSpPr>
        <p:spPr>
          <a:xfrm>
            <a:off x="5819420" y="2604700"/>
            <a:ext cx="1152880" cy="461665"/>
          </a:xfrm>
          <a:prstGeom prst="rect">
            <a:avLst/>
          </a:prstGeom>
        </p:spPr>
        <p:txBody>
          <a:bodyPr wrap="none">
            <a:spAutoFit/>
          </a:bodyPr>
          <a:lstStyle/>
          <a:p>
            <a:pPr algn="ctr"/>
            <a:r>
              <a:rPr lang="ru-RU" sz="1200" i="1" dirty="0" smtClean="0"/>
              <a:t> собственные </a:t>
            </a:r>
          </a:p>
          <a:p>
            <a:pPr algn="ctr"/>
            <a:r>
              <a:rPr lang="ru-RU" sz="1200" i="1" dirty="0" err="1" smtClean="0"/>
              <a:t>ср-ва</a:t>
            </a:r>
            <a:endParaRPr lang="ru-RU" sz="1200" i="1" dirty="0"/>
          </a:p>
        </p:txBody>
      </p:sp>
      <p:sp>
        <p:nvSpPr>
          <p:cNvPr id="25" name="Прямоугольник 24"/>
          <p:cNvSpPr/>
          <p:nvPr/>
        </p:nvSpPr>
        <p:spPr>
          <a:xfrm>
            <a:off x="5050407" y="5229135"/>
            <a:ext cx="893193" cy="461665"/>
          </a:xfrm>
          <a:prstGeom prst="rect">
            <a:avLst/>
          </a:prstGeom>
        </p:spPr>
        <p:txBody>
          <a:bodyPr wrap="none">
            <a:spAutoFit/>
          </a:bodyPr>
          <a:lstStyle/>
          <a:p>
            <a:pPr algn="ctr"/>
            <a:r>
              <a:rPr lang="ru-RU" sz="1200" i="1" dirty="0" smtClean="0"/>
              <a:t> возвраты</a:t>
            </a:r>
          </a:p>
          <a:p>
            <a:pPr algn="ctr"/>
            <a:r>
              <a:rPr lang="ru-RU" sz="1200" i="1" dirty="0" smtClean="0"/>
              <a:t> МБТ</a:t>
            </a:r>
            <a:endParaRPr lang="ru-RU" sz="1200" i="1" dirty="0"/>
          </a:p>
        </p:txBody>
      </p:sp>
      <p:sp>
        <p:nvSpPr>
          <p:cNvPr id="26" name="Прямоугольник 25"/>
          <p:cNvSpPr/>
          <p:nvPr/>
        </p:nvSpPr>
        <p:spPr>
          <a:xfrm>
            <a:off x="6176678" y="6142166"/>
            <a:ext cx="835485" cy="276999"/>
          </a:xfrm>
          <a:prstGeom prst="rect">
            <a:avLst/>
          </a:prstGeom>
        </p:spPr>
        <p:txBody>
          <a:bodyPr wrap="none">
            <a:spAutoFit/>
          </a:bodyPr>
          <a:lstStyle/>
          <a:p>
            <a:r>
              <a:rPr lang="ru-RU" sz="1200" i="1" dirty="0" smtClean="0"/>
              <a:t> остатки</a:t>
            </a:r>
            <a:endParaRPr lang="ru-RU" sz="1200" i="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https://catherineasquithgallery.com/uploads/posts/2023-02/1676719539_catherineasquithgallery-com-p-zelenii-fon-dlya-prezentatsii-delovoi-stil-22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Диаграмма 2"/>
          <p:cNvGraphicFramePr/>
          <p:nvPr>
            <p:extLst>
              <p:ext uri="{D42A27DB-BD31-4B8C-83A1-F6EECF244321}">
                <p14:modId xmlns:p14="http://schemas.microsoft.com/office/powerpoint/2010/main" val="3923380470"/>
              </p:ext>
            </p:extLst>
          </p:nvPr>
        </p:nvGraphicFramePr>
        <p:xfrm>
          <a:off x="0" y="685800"/>
          <a:ext cx="9144000" cy="6172200"/>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2514600" y="152400"/>
            <a:ext cx="5482528" cy="369332"/>
          </a:xfrm>
          <a:prstGeom prst="rect">
            <a:avLst/>
          </a:prstGeom>
          <a:noFill/>
        </p:spPr>
        <p:txBody>
          <a:bodyPr wrap="none" rtlCol="0">
            <a:spAutoFit/>
          </a:bodyPr>
          <a:lstStyle/>
          <a:p>
            <a:pPr algn="ctr"/>
            <a:r>
              <a:rPr lang="ru-RU" b="1" dirty="0" smtClean="0">
                <a:cs typeface="Times New Roman" pitchFamily="18" charset="0"/>
              </a:rPr>
              <a:t>ОСНОВНЫЕ ХАРАКТЕРИСТИКИ БЮДЖЕТА на 2024 год</a:t>
            </a:r>
            <a:endParaRPr lang="ru-RU" b="1" dirty="0">
              <a:cs typeface="Times New Roman" pitchFamily="18" charset="0"/>
            </a:endParaRPr>
          </a:p>
        </p:txBody>
      </p:sp>
      <p:sp>
        <p:nvSpPr>
          <p:cNvPr id="5" name="TextBox 4"/>
          <p:cNvSpPr txBox="1"/>
          <p:nvPr/>
        </p:nvSpPr>
        <p:spPr>
          <a:xfrm>
            <a:off x="7467600" y="685800"/>
            <a:ext cx="1447800" cy="307777"/>
          </a:xfrm>
          <a:prstGeom prst="rect">
            <a:avLst/>
          </a:prstGeom>
          <a:noFill/>
        </p:spPr>
        <p:txBody>
          <a:bodyPr wrap="square" rtlCol="0">
            <a:spAutoFit/>
          </a:bodyPr>
          <a:lstStyle/>
          <a:p>
            <a:pPr algn="ctr"/>
            <a:r>
              <a:rPr lang="ru-RU" sz="1400" dirty="0" smtClean="0">
                <a:cs typeface="Times New Roman" pitchFamily="18" charset="0"/>
              </a:rPr>
              <a:t>отклонение</a:t>
            </a:r>
            <a:endParaRPr lang="ru-RU" sz="1400" dirty="0">
              <a:cs typeface="Times New Roman" pitchFamily="18" charset="0"/>
            </a:endParaRPr>
          </a:p>
        </p:txBody>
      </p:sp>
      <p:sp>
        <p:nvSpPr>
          <p:cNvPr id="6" name="TextBox 5"/>
          <p:cNvSpPr txBox="1"/>
          <p:nvPr/>
        </p:nvSpPr>
        <p:spPr>
          <a:xfrm>
            <a:off x="7737231" y="1141765"/>
            <a:ext cx="1295400" cy="523220"/>
          </a:xfrm>
          <a:prstGeom prst="rect">
            <a:avLst/>
          </a:prstGeom>
          <a:noFill/>
        </p:spPr>
        <p:txBody>
          <a:bodyPr wrap="square" rtlCol="0">
            <a:spAutoFit/>
          </a:bodyPr>
          <a:lstStyle/>
          <a:p>
            <a:pPr algn="ctr"/>
            <a:r>
              <a:rPr lang="ru-RU" sz="1400" b="1" dirty="0" smtClean="0"/>
              <a:t>+ </a:t>
            </a:r>
            <a:r>
              <a:rPr lang="ru-RU" sz="1400" b="1" dirty="0" smtClean="0"/>
              <a:t>3 942,39</a:t>
            </a:r>
            <a:endParaRPr lang="ru-RU" sz="1400" b="1" dirty="0" smtClean="0"/>
          </a:p>
          <a:p>
            <a:pPr algn="ctr"/>
            <a:r>
              <a:rPr lang="ru-RU" sz="1400" dirty="0" smtClean="0">
                <a:cs typeface="Times New Roman" pitchFamily="18" charset="0"/>
              </a:rPr>
              <a:t>тыс. руб.</a:t>
            </a:r>
          </a:p>
        </p:txBody>
      </p:sp>
      <p:sp>
        <p:nvSpPr>
          <p:cNvPr id="7" name="TextBox 6"/>
          <p:cNvSpPr txBox="1"/>
          <p:nvPr/>
        </p:nvSpPr>
        <p:spPr>
          <a:xfrm>
            <a:off x="7772400" y="3167390"/>
            <a:ext cx="1295400" cy="523220"/>
          </a:xfrm>
          <a:prstGeom prst="rect">
            <a:avLst/>
          </a:prstGeom>
          <a:noFill/>
        </p:spPr>
        <p:txBody>
          <a:bodyPr wrap="square" rtlCol="0">
            <a:spAutoFit/>
          </a:bodyPr>
          <a:lstStyle/>
          <a:p>
            <a:pPr algn="ctr"/>
            <a:r>
              <a:rPr lang="ru-RU" sz="1400" b="1" dirty="0" smtClean="0"/>
              <a:t>+ </a:t>
            </a:r>
            <a:r>
              <a:rPr lang="ru-RU" sz="1400" b="1" dirty="0" smtClean="0"/>
              <a:t>3 942,39</a:t>
            </a:r>
            <a:endParaRPr lang="ru-RU" sz="1400" b="1" dirty="0" smtClean="0"/>
          </a:p>
          <a:p>
            <a:pPr algn="ctr"/>
            <a:r>
              <a:rPr lang="ru-RU" sz="1400" dirty="0" smtClean="0">
                <a:cs typeface="Times New Roman" pitchFamily="18" charset="0"/>
              </a:rPr>
              <a:t>тыс. руб.</a:t>
            </a:r>
          </a:p>
        </p:txBody>
      </p:sp>
    </p:spTree>
    <p:extLst>
      <p:ext uri="{BB962C8B-B14F-4D97-AF65-F5344CB8AC3E}">
        <p14:creationId xmlns:p14="http://schemas.microsoft.com/office/powerpoint/2010/main" val="36540749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rnd" cmpd="sng" algn="ctr">
          <a:solidFill>
            <a:schemeClr val="phClr">
              <a:shade val="95000"/>
              <a:satMod val="105000"/>
            </a:schemeClr>
          </a:solidFill>
          <a:prstDash val="solid"/>
        </a:ln>
        <a:ln w="25400" cap="rnd" cmpd="sng" algn="ctr">
          <a:solidFill>
            <a:schemeClr val="phClr"/>
          </a:solidFill>
          <a:prstDash val="solid"/>
        </a:ln>
        <a:ln w="38100" cap="rnd" cmpd="sng" algn="ctr">
          <a:solidFill>
            <a:schemeClr val="phClr"/>
          </a:solidFill>
          <a:prstDash val="solid"/>
        </a:ln>
      </a:lnStyleLst>
      <a:effectStyleLst>
        <a:effectStyle>
          <a:effectLst>
            <a:outerShdw blurRad="40000" dist="20000" dir="5400000">
              <a:srgbClr val="000000">
                <a:alpha val="38000"/>
              </a:srgbClr>
            </a:outerShdw>
          </a:effectLst>
        </a:effectStyle>
        <a:effectStyle>
          <a:effectLst>
            <a:outerShdw blurRad="40000" dist="23000" dir="5400000">
              <a:srgbClr val="000000">
                <a:alpha val="35000"/>
              </a:srgbClr>
            </a:outerShdw>
          </a:effectLst>
        </a:effectStyle>
        <a:effectStyle>
          <a:effectLst>
            <a:outerShdw blurRad="40000" dist="23000" dir="540000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11355</TotalTime>
  <Words>123</Words>
  <Application>Microsoft Office PowerPoint</Application>
  <PresentationFormat>Экран (4:3)</PresentationFormat>
  <Paragraphs>48</Paragraphs>
  <Slides>5</Slides>
  <Notes>1</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5</vt:i4>
      </vt:variant>
    </vt:vector>
  </HeadingPairs>
  <TitlesOfParts>
    <vt:vector size="9" baseType="lpstr">
      <vt:lpstr>Arial</vt:lpstr>
      <vt:lpstr>Calibri</vt:lpstr>
      <vt:lpstr>Times New Roman</vt:lpstr>
      <vt:lpstr>Office Theme</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СУФД</dc:creator>
  <cp:lastModifiedBy>Пользователь Windows</cp:lastModifiedBy>
  <cp:revision>857</cp:revision>
  <dcterms:created xsi:type="dcterms:W3CDTF">2017-08-15T11:56:06Z</dcterms:created>
  <dcterms:modified xsi:type="dcterms:W3CDTF">2024-06-06T08:55:16Z</dcterms:modified>
</cp:coreProperties>
</file>