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314" r:id="rId3"/>
    <p:sldId id="320" r:id="rId4"/>
    <p:sldId id="321" r:id="rId5"/>
    <p:sldId id="317" r:id="rId6"/>
    <p:sldId id="319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FF9933"/>
    <a:srgbClr val="FF9900"/>
    <a:srgbClr val="FF7C80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 b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992495078740157"/>
          <c:y val="0.1036003937007874"/>
          <c:w val="0.69275549540682491"/>
          <c:h val="0.738939195100612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explosion val="19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B993-425A-BF19-8A2E3AF9E386}"/>
              </c:ext>
            </c:extLst>
          </c:dPt>
          <c:dPt>
            <c:idx val="1"/>
            <c:bubble3D val="0"/>
            <c:spPr>
              <a:solidFill>
                <a:srgbClr val="C0504D">
                  <a:lumMod val="75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1-B993-425A-BF19-8A2E3AF9E386}"/>
              </c:ext>
            </c:extLst>
          </c:dPt>
          <c:dPt>
            <c:idx val="2"/>
            <c:bubble3D val="0"/>
            <c:explosion val="2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2-B993-425A-BF19-8A2E3AF9E386}"/>
              </c:ext>
            </c:extLst>
          </c:dPt>
          <c:dPt>
            <c:idx val="3"/>
            <c:bubble3D val="0"/>
            <c:explosion val="1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3-B993-425A-BF19-8A2E3AF9E386}"/>
              </c:ext>
            </c:extLst>
          </c:dPt>
          <c:dPt>
            <c:idx val="4"/>
            <c:bubble3D val="0"/>
            <c:explosion val="14"/>
            <c:spPr>
              <a:solidFill>
                <a:schemeClr val="accent4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4-B993-425A-BF19-8A2E3AF9E386}"/>
              </c:ext>
            </c:extLst>
          </c:dPt>
          <c:dPt>
            <c:idx val="5"/>
            <c:bubble3D val="0"/>
            <c:explosion val="14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5-B993-425A-BF19-8A2E3AF9E386}"/>
              </c:ext>
            </c:extLst>
          </c:dPt>
          <c:dPt>
            <c:idx val="6"/>
            <c:bubble3D val="0"/>
            <c:explosion val="8"/>
            <c:extLst>
              <c:ext xmlns:c16="http://schemas.microsoft.com/office/drawing/2014/chart" uri="{C3380CC4-5D6E-409C-BE32-E72D297353CC}">
                <c16:uniqueId val="{00000006-B993-425A-BF19-8A2E3AF9E386}"/>
              </c:ext>
            </c:extLst>
          </c:dPt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межбюджетные МБТ</c:v>
                </c:pt>
                <c:pt idx="2">
                  <c:v>субсидии</c:v>
                </c:pt>
                <c:pt idx="3">
                  <c:v>прочие безвозмездные</c:v>
                </c:pt>
                <c:pt idx="4">
                  <c:v>субвенции</c:v>
                </c:pt>
                <c:pt idx="5">
                  <c:v>возвраты МБТ</c:v>
                </c:pt>
                <c:pt idx="6">
                  <c:v>налоговые и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648052</c:v>
                </c:pt>
                <c:pt idx="1">
                  <c:v>15200.27</c:v>
                </c:pt>
                <c:pt idx="2">
                  <c:v>744563.18</c:v>
                </c:pt>
                <c:pt idx="3">
                  <c:v>20000</c:v>
                </c:pt>
                <c:pt idx="4">
                  <c:v>844872.33</c:v>
                </c:pt>
                <c:pt idx="5">
                  <c:v>-14290</c:v>
                </c:pt>
                <c:pt idx="6">
                  <c:v>363905.39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93-425A-BF19-8A2E3AF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83465748031496068"/>
          <c:w val="1"/>
          <c:h val="0.1653425196850393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 b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513319230618564"/>
          <c:y val="0.13415592937246484"/>
          <c:w val="0.7123655913978495"/>
          <c:h val="0.690104166666666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63500"/>
            </a:sp3d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0-21AE-41FB-8115-4B0742DAE798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 w="63500"/>
              </a:sp3d>
            </c:spPr>
            <c:extLst>
              <c:ext xmlns:c16="http://schemas.microsoft.com/office/drawing/2014/chart" uri="{C3380CC4-5D6E-409C-BE32-E72D297353CC}">
                <c16:uniqueId val="{00000001-21AE-41FB-8115-4B0742DAE798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целевые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943776.21</c:v>
                </c:pt>
                <c:pt idx="1">
                  <c:v>1909466.05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AE-41FB-8115-4B0742DAE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</c:pieChart>
    </c:plotArea>
    <c:legend>
      <c:legendPos val="r"/>
      <c:layout>
        <c:manualLayout>
          <c:xMode val="edge"/>
          <c:yMode val="edge"/>
          <c:x val="0.55938298337707759"/>
          <c:y val="0.8250421328912837"/>
          <c:w val="0.43721198912635995"/>
          <c:h val="0.1164783969311528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0048443944506937"/>
          <c:y val="3.2855324902569052E-2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5022183870851729"/>
          <c:y val="0.19102150537634408"/>
          <c:w val="0.32254761904762014"/>
          <c:h val="0.72833333333333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h="63500"/>
            </a:sp3d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  <c:extLst>
              <c:ext xmlns:c16="http://schemas.microsoft.com/office/drawing/2014/chart" uri="{C3380CC4-5D6E-409C-BE32-E72D297353CC}">
                <c16:uniqueId val="{00000000-270C-48FE-AB2C-F45A12FF4936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h="63500"/>
              </a:sp3d>
            </c:spPr>
            <c:extLst>
              <c:ext xmlns:c16="http://schemas.microsoft.com/office/drawing/2014/chart" uri="{C3380CC4-5D6E-409C-BE32-E72D297353CC}">
                <c16:uniqueId val="{00000001-270C-48FE-AB2C-F45A12FF4936}"/>
              </c:ext>
            </c:extLst>
          </c:dPt>
          <c:cat>
            <c:strRef>
              <c:f>Лист1!$A$2:$A$3</c:f>
              <c:strCache>
                <c:ptCount val="2"/>
                <c:pt idx="0">
                  <c:v>остатки собственных средств</c:v>
                </c:pt>
                <c:pt idx="1">
                  <c:v>возвраты МБТ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47585.23</c:v>
                </c:pt>
                <c:pt idx="1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0C-48FE-AB2C-F45A12FF4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20"/>
      </c:pieChart>
    </c:plotArea>
    <c:legend>
      <c:legendPos val="r"/>
      <c:layout>
        <c:manualLayout>
          <c:xMode val="edge"/>
          <c:yMode val="edge"/>
          <c:x val="5.2511415525114152E-2"/>
          <c:y val="0.6130573194479727"/>
          <c:w val="0.34136231258763933"/>
          <c:h val="0.320930488527644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51509186351707"/>
          <c:y val="2.8919996111597161E-4"/>
          <c:w val="0.83032263445883159"/>
          <c:h val="0.778331875182268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0.58888888888888891"/>
                  <c:y val="-4.1152263374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2E-4204-8C23-7B5A4A43BBE7}"/>
                </c:ext>
              </c:extLst>
            </c:dLbl>
            <c:dLbl>
              <c:idx val="2"/>
              <c:layout>
                <c:manualLayout>
                  <c:x val="-0.59166666666666667"/>
                  <c:y val="-2.057613168724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2E-4204-8C23-7B5A4A43BB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2173255.27</c:v>
                </c:pt>
                <c:pt idx="2">
                  <c:v>2173255.27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2E-4204-8C23-7B5A4A43BB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0.53749999999999998"/>
                  <c:y val="-4.1152263374485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E-4204-8C23-7B5A4A43BBE7}"/>
                </c:ext>
              </c:extLst>
            </c:dLbl>
            <c:dLbl>
              <c:idx val="2"/>
              <c:layout>
                <c:manualLayout>
                  <c:x val="-0.48194444444444445"/>
                  <c:y val="-4.1152263374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2E-4204-8C23-7B5A4A43BB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49014.23</c:v>
                </c:pt>
                <c:pt idx="1">
                  <c:v>2650698.4</c:v>
                </c:pt>
                <c:pt idx="2">
                  <c:v>2601684.17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2E-4204-8C23-7B5A4A43B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519616"/>
        <c:axId val="163537280"/>
      </c:barChart>
      <c:catAx>
        <c:axId val="151519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63537280"/>
        <c:crosses val="autoZero"/>
        <c:auto val="1"/>
        <c:lblAlgn val="ctr"/>
        <c:lblOffset val="100"/>
        <c:noMultiLvlLbl val="0"/>
      </c:catAx>
      <c:valAx>
        <c:axId val="163537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151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293088364076E-2"/>
          <c:y val="0.8400818184763964"/>
          <c:w val="0.96479102718092746"/>
          <c:h val="0.11292784830467605"/>
        </c:manualLayout>
      </c:layout>
      <c:overlay val="0"/>
      <c:txPr>
        <a:bodyPr/>
        <a:lstStyle/>
        <a:p>
          <a:pPr>
            <a:defRPr sz="16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39218961266206"/>
          <c:y val="6.8628128800973048E-2"/>
          <c:w val="0.89160781038733794"/>
          <c:h val="0.790526854874847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3809523809523812E-2"/>
                  <c:y val="0.39837398373983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75-4D7A-A69A-E5559BB246DC}"/>
                </c:ext>
              </c:extLst>
            </c:dLbl>
            <c:dLbl>
              <c:idx val="1"/>
              <c:layout>
                <c:manualLayout>
                  <c:x val="-2.6455026455026464E-2"/>
                  <c:y val="0.3902439024390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75-4D7A-A69A-E5559BB246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расходная часть бюджета</c:v>
                </c:pt>
                <c:pt idx="1">
                  <c:v>доходная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1967119.95</c:v>
                </c:pt>
                <c:pt idx="1">
                  <c:v>1967119.95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75-4D7A-A69A-E5559BB246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4973544973544971E-2"/>
                  <c:y val="0.34552845528455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75-4D7A-A69A-E5559BB246DC}"/>
                </c:ext>
              </c:extLst>
            </c:dLbl>
            <c:dLbl>
              <c:idx val="1"/>
              <c:layout>
                <c:manualLayout>
                  <c:x val="3.1746031746031744E-2"/>
                  <c:y val="0.31707317073170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75-4D7A-A69A-E5559BB246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расходная часть бюджета</c:v>
                </c:pt>
                <c:pt idx="1">
                  <c:v>доходная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1967119.94</c:v>
                </c:pt>
                <c:pt idx="1">
                  <c:v>1967119.94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75-4D7A-A69A-E5559BB24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904128"/>
        <c:axId val="151458176"/>
        <c:axId val="0"/>
      </c:bar3DChart>
      <c:catAx>
        <c:axId val="1639041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1458176"/>
        <c:crosses val="autoZero"/>
        <c:auto val="1"/>
        <c:lblAlgn val="ctr"/>
        <c:lblOffset val="100"/>
        <c:noMultiLvlLbl val="0"/>
      </c:catAx>
      <c:valAx>
        <c:axId val="151458176"/>
        <c:scaling>
          <c:orientation val="minMax"/>
          <c:min val="190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6390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308172685312E-2"/>
          <c:y val="0.85661865437552054"/>
          <c:w val="0.9647910271809278"/>
          <c:h val="0.143381345624479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5372245136026"/>
          <c:y val="6.8628128800973048E-2"/>
          <c:w val="0.8864462775486398"/>
          <c:h val="0.790526854874847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3809523809523812E-2"/>
                  <c:y val="0.39837398373983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63-41F1-8AC9-CF55D113BB5F}"/>
                </c:ext>
              </c:extLst>
            </c:dLbl>
            <c:dLbl>
              <c:idx val="1"/>
              <c:layout>
                <c:manualLayout>
                  <c:x val="-2.6455026455026478E-2"/>
                  <c:y val="0.3902439024390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63-41F1-8AC9-CF55D113BB5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расходная часть бюджета</c:v>
                </c:pt>
                <c:pt idx="1">
                  <c:v>доходная часть бюджета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1840123.62</c:v>
                </c:pt>
                <c:pt idx="1">
                  <c:v>1840123.62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63-41F1-8AC9-CF55D113BB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 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4973544973544971E-2"/>
                  <c:y val="0.34552845528455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63-41F1-8AC9-CF55D113BB5F}"/>
                </c:ext>
              </c:extLst>
            </c:dLbl>
            <c:dLbl>
              <c:idx val="1"/>
              <c:layout>
                <c:manualLayout>
                  <c:x val="3.1746031746031744E-2"/>
                  <c:y val="0.31707317073170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63-41F1-8AC9-CF55D113BB5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расходная часть бюджета</c:v>
                </c:pt>
                <c:pt idx="1">
                  <c:v>доходная часть бюджета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1840123.61</c:v>
                </c:pt>
                <c:pt idx="1">
                  <c:v>1840123.61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63-41F1-8AC9-CF55D113B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89152"/>
        <c:axId val="151511424"/>
        <c:axId val="0"/>
      </c:bar3DChart>
      <c:catAx>
        <c:axId val="1514891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1511424"/>
        <c:crosses val="autoZero"/>
        <c:auto val="1"/>
        <c:lblAlgn val="ctr"/>
        <c:lblOffset val="100"/>
        <c:noMultiLvlLbl val="0"/>
      </c:catAx>
      <c:valAx>
        <c:axId val="151511424"/>
        <c:scaling>
          <c:orientation val="minMax"/>
          <c:min val="180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148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655308172685312E-2"/>
          <c:y val="0.85661865437552098"/>
          <c:w val="0.96479102718092802"/>
          <c:h val="0.143381345624479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0.76923</cdr:x>
      <cdr:y>0.43362</cdr:y>
    </cdr:from>
    <cdr:to>
      <cdr:x>1</cdr:x>
      <cdr:y>0.62717</cdr:y>
    </cdr:to>
    <cdr:sp macro="" textlink="">
      <cdr:nvSpPr>
        <cdr:cNvPr id="2" name="Овальная выноска 1"/>
        <cdr:cNvSpPr/>
      </cdr:nvSpPr>
      <cdr:spPr>
        <a:xfrm xmlns:a="http://schemas.openxmlformats.org/drawingml/2006/main">
          <a:off x="4865072" y="1024287"/>
          <a:ext cx="1459528" cy="457203"/>
        </a:xfrm>
        <a:prstGeom xmlns:a="http://schemas.openxmlformats.org/drawingml/2006/main" prst="wedgeEllipseCallout">
          <a:avLst>
            <a:gd name="adj1" fmla="val -59778"/>
            <a:gd name="adj2" fmla="val -71776"/>
          </a:avLst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635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/>
              </a:solidFill>
            </a:rPr>
            <a:t>+47 585,23</a:t>
          </a:r>
          <a:endParaRPr lang="ru-RU" sz="12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0.825</cdr:x>
      <cdr:y>0.58025</cdr:y>
    </cdr:from>
    <cdr:to>
      <cdr:x>0.96667</cdr:x>
      <cdr:y>0.66502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7543800" y="3581400"/>
          <a:ext cx="1295400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+ 49 014,23</a:t>
          </a:r>
        </a:p>
        <a:p xmlns:a="http://schemas.openxmlformats.org/drawingml/2006/main">
          <a:pPr algn="ctr"/>
          <a:r>
            <a:rPr lang="ru-RU" sz="1400" dirty="0" smtClean="0">
              <a:cs typeface="Times New Roman" pitchFamily="18" charset="0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2/1613586575_1-p-foni-dlya-finansovikh-prezentatsi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886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ешение </a:t>
            </a:r>
            <a:r>
              <a:rPr lang="ru-RU" sz="2400" b="1" i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2400" b="1" i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округа Ставропольского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 от 26 марта 2024 г. № 641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12 декабря 2023 г. № 606 «О бюджете Курского муниципального округа Ставропольского края на 2024 год и плановый период 2025 и 2026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3114" t="22349" r="26807" b="37058"/>
          <a:stretch>
            <a:fillRect/>
          </a:stretch>
        </p:blipFill>
        <p:spPr bwMode="auto">
          <a:xfrm>
            <a:off x="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catherineasquithgallery.com/uploads/posts/2023-02/1676719539_catherineasquithgallery-com-p-zelenii-fon-dlya-prezentatsii-delovoi-stil-2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400" y="0"/>
            <a:ext cx="88392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	1. </a:t>
            </a:r>
            <a:r>
              <a:rPr lang="ru-RU" sz="1400" dirty="0" smtClean="0"/>
              <a:t> На основании Закона Ставропольского края от 06 марта 2024 г. № 18-кз «О внесении изменений в Закон  Ставропольского края «О бюджете Ставропольского края на 2024 год и плановый период 2025 и 2026 годов» и уведомлений, поступивших от министерств Ставропольского края:</a:t>
            </a:r>
          </a:p>
          <a:p>
            <a:pPr algn="just"/>
            <a:r>
              <a:rPr lang="ru-RU" sz="1400" dirty="0"/>
              <a:t>	</a:t>
            </a:r>
            <a:r>
              <a:rPr lang="ru-RU" sz="1400" u="sng" dirty="0" smtClean="0"/>
              <a:t>увеличены </a:t>
            </a:r>
            <a:r>
              <a:rPr lang="ru-RU" sz="1400" u="sng" dirty="0"/>
              <a:t>бюджетные ассигнования на следующие мероприятия</a:t>
            </a:r>
            <a:r>
              <a:rPr lang="ru-RU" sz="1400" dirty="0"/>
              <a:t>:</a:t>
            </a:r>
          </a:p>
          <a:p>
            <a:pPr algn="just"/>
            <a:r>
              <a:rPr lang="ru-RU" sz="1400" dirty="0" smtClean="0"/>
              <a:t>	осуществление </a:t>
            </a:r>
            <a:r>
              <a:rPr lang="ru-RU" sz="1400" dirty="0"/>
              <a:t>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 - 209 495,38 тыс. рублей;</a:t>
            </a:r>
          </a:p>
          <a:p>
            <a:pPr algn="just"/>
            <a:r>
              <a:rPr lang="ru-RU" sz="1400" dirty="0" smtClean="0"/>
              <a:t>	создание </a:t>
            </a:r>
            <a:r>
              <a:rPr lang="ru-RU" sz="1400" dirty="0"/>
              <a:t>дополнительных мест для детей в возрасте от 1,5 до 3 лет в образовательных организациях, осуществляющих образовательную деятельность   по   образовательным   программам   дошкольного   образования   - 148 174,92 тыс. рублей;</a:t>
            </a:r>
          </a:p>
          <a:p>
            <a:pPr algn="just"/>
            <a:r>
              <a:rPr lang="ru-RU" sz="1400" dirty="0" smtClean="0"/>
              <a:t>	поддержку </a:t>
            </a:r>
            <a:r>
              <a:rPr lang="ru-RU" sz="1400" dirty="0"/>
              <a:t>отрасли культуры - 151,52 тыс. рублей;</a:t>
            </a:r>
          </a:p>
          <a:p>
            <a:pPr algn="just"/>
            <a:r>
              <a:rPr lang="ru-RU" sz="1400" dirty="0" smtClean="0"/>
              <a:t>	обеспечение </a:t>
            </a:r>
            <a:r>
              <a:rPr lang="ru-RU" sz="1400" dirty="0"/>
              <a:t>комплексного развития сельских территорий - 1 499,71 тыс. рублей;</a:t>
            </a:r>
          </a:p>
          <a:p>
            <a:pPr algn="just"/>
            <a:r>
              <a:rPr lang="ru-RU" sz="1400" dirty="0"/>
              <a:t>предоставление молодым семьям социальных выплат на приобретение (строительство) жилья - 36 264,97 тыс. рублей;</a:t>
            </a:r>
          </a:p>
          <a:p>
            <a:pPr algn="just"/>
            <a:r>
              <a:rPr lang="ru-RU" sz="1400" dirty="0" smtClean="0"/>
              <a:t>	реализацию </a:t>
            </a:r>
            <a:r>
              <a:rPr lang="ru-RU" sz="1400" dirty="0"/>
              <a:t>инициативного проекта «Обустройство крытой сцены и зрительских мест в парковой зоне станицы Стодеревская Курского муниципального округа Ставропольского края» - 319,84 тыс. рублей;</a:t>
            </a:r>
          </a:p>
          <a:p>
            <a:pPr algn="just"/>
            <a:r>
              <a:rPr lang="ru-RU" sz="1400" dirty="0" smtClean="0"/>
              <a:t>	организацию </a:t>
            </a:r>
            <a:r>
              <a:rPr lang="ru-RU" sz="1400" dirty="0"/>
              <a:t>и осуществление деятельности по опеке и попечительству в области здравоохранения - 39,85 тыс. рублей;</a:t>
            </a:r>
          </a:p>
          <a:p>
            <a:pPr algn="just"/>
            <a:r>
              <a:rPr lang="ru-RU" sz="1400" dirty="0" smtClean="0"/>
              <a:t>	организацию </a:t>
            </a:r>
            <a:r>
              <a:rPr lang="ru-RU" sz="1400" dirty="0"/>
              <a:t>и осуществление деятельности по опеке и попечительству в области образования - 140,12 тыс. рублей;</a:t>
            </a:r>
          </a:p>
          <a:p>
            <a:pPr algn="just"/>
            <a:r>
              <a:rPr lang="ru-RU" sz="1400" dirty="0" smtClean="0"/>
              <a:t>	администрирование </a:t>
            </a:r>
            <a:r>
              <a:rPr lang="ru-RU" sz="1400" dirty="0"/>
              <a:t>переданных  отдельных государственных полномочий в области сельского хозяйства - 181,93 тыс. рублей;</a:t>
            </a:r>
          </a:p>
          <a:p>
            <a:pPr algn="just"/>
            <a:r>
              <a:rPr lang="ru-RU" sz="1400" dirty="0" smtClean="0"/>
              <a:t>	осуществление </a:t>
            </a:r>
            <a:r>
              <a:rPr lang="ru-RU" sz="1400" dirty="0"/>
              <a:t>отдельных государственных полномочий Ставропольского края по организации архивного дела в Ставропольском крае - 54,72 тыс. рублей;</a:t>
            </a:r>
          </a:p>
          <a:p>
            <a:pPr algn="just"/>
            <a:r>
              <a:rPr lang="ru-RU" sz="1400" dirty="0" smtClean="0"/>
              <a:t>	создание </a:t>
            </a:r>
            <a:r>
              <a:rPr lang="ru-RU" sz="1400" dirty="0"/>
              <a:t>и организацию деятельности комиссий по делам несовершеннолетних и защите их прав - 88,85 тыс. рублей;</a:t>
            </a:r>
          </a:p>
          <a:p>
            <a:pPr algn="just"/>
            <a:r>
              <a:rPr lang="ru-RU" sz="1400" dirty="0" smtClean="0"/>
              <a:t>	осуществление </a:t>
            </a:r>
            <a:r>
              <a:rPr lang="ru-RU" sz="1400" dirty="0"/>
              <a:t>отдельных государственных полномочий в области труда и социальной защиты отдельных категорий граждан - 1 472,16 тыс. рублей;</a:t>
            </a:r>
          </a:p>
          <a:p>
            <a:pPr algn="just"/>
            <a:r>
              <a:rPr lang="ru-RU" sz="1400" dirty="0" smtClean="0"/>
              <a:t>	обеспечение </a:t>
            </a:r>
            <a:r>
              <a:rPr lang="ru-RU" sz="1400" dirty="0"/>
              <a:t>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- 7 247,92 тыс. рублей;</a:t>
            </a:r>
          </a:p>
          <a:p>
            <a:pPr algn="just"/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catherineasquithgallery.com/uploads/posts/2023-02/1676719539_catherineasquithgallery-com-p-zelenii-fon-dlya-prezentatsii-delovoi-stil-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400" y="7620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обеспечение </a:t>
            </a:r>
            <a:r>
              <a:rPr lang="ru-RU" sz="1400" dirty="0"/>
              <a:t>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организациях,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общего, основного общего, среднего общего образования в частных общеобразовательных организациях - 20 849,98 тыс. рублей;</a:t>
            </a:r>
          </a:p>
          <a:p>
            <a:pPr algn="just"/>
            <a:r>
              <a:rPr lang="ru-RU" sz="1400" dirty="0" smtClean="0"/>
              <a:t>	предоставление </a:t>
            </a:r>
            <a:r>
              <a:rPr lang="ru-RU" sz="1400" dirty="0"/>
              <a:t>грантов в форме субсидий гражданам, ведущим личные подсобные хозяйства, на закладку сада </a:t>
            </a:r>
            <a:r>
              <a:rPr lang="ru-RU" sz="1400" dirty="0" err="1"/>
              <a:t>суперинтенсивного</a:t>
            </a:r>
            <a:r>
              <a:rPr lang="ru-RU" sz="1400" dirty="0"/>
              <a:t> типа - 3 480,00 тыс. рублей;</a:t>
            </a:r>
          </a:p>
          <a:p>
            <a:pPr algn="just"/>
            <a:r>
              <a:rPr lang="ru-RU" sz="1400" dirty="0" smtClean="0"/>
              <a:t>	ежегодную </a:t>
            </a:r>
            <a:r>
              <a:rPr lang="ru-RU" sz="1400" dirty="0"/>
              <a:t>денежную выплату гражданам Российской Федерации, не достигшим совершеннолетия на 3 сентября 1945 года и постоянно проживающим на территории Ставропольского края - 38,63 тыс. рублей;</a:t>
            </a:r>
          </a:p>
          <a:p>
            <a:pPr algn="just"/>
            <a:r>
              <a:rPr lang="ru-RU" sz="1400" dirty="0" smtClean="0"/>
              <a:t>	обеспечение </a:t>
            </a:r>
            <a:r>
              <a:rPr lang="ru-RU" sz="1400" dirty="0"/>
              <a:t>ребенка (детей) участника специальной военной операции, обучающегося (обучающихся) по образовательным программам основного общего или среднего общего образования в муниципальной образовательной организации, бесплатным горячим питанием - 616,88 тыс. рублей;</a:t>
            </a:r>
          </a:p>
          <a:p>
            <a:pPr algn="just"/>
            <a:r>
              <a:rPr lang="ru-RU" sz="1400" dirty="0" smtClean="0"/>
              <a:t>	проведение </a:t>
            </a:r>
            <a:r>
              <a:rPr lang="ru-RU" sz="1400" dirty="0"/>
              <a:t>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 - 469,12 тыс. рублей;</a:t>
            </a:r>
          </a:p>
          <a:p>
            <a:pPr algn="just"/>
            <a:r>
              <a:rPr lang="ru-RU" sz="1400" dirty="0" smtClean="0"/>
              <a:t>	компенсацию </a:t>
            </a:r>
            <a:r>
              <a:rPr lang="ru-RU" sz="1400" dirty="0"/>
              <a:t>отдельным категориям граждан оплаты взноса на капитальный ремонт общего имущества в многоквартирном доме - 1,59 тыс. рублей;</a:t>
            </a:r>
          </a:p>
          <a:p>
            <a:pPr algn="just"/>
            <a:r>
              <a:rPr lang="ru-RU" sz="1400" dirty="0" smtClean="0"/>
              <a:t>	обеспечение </a:t>
            </a:r>
            <a:r>
              <a:rPr lang="ru-RU" sz="1400" dirty="0"/>
              <a:t>деятельности депутатов Думы Ставропольского края и их помощников в избирательном округе - 96,35 тыс. рублей;</a:t>
            </a:r>
          </a:p>
          <a:p>
            <a:pPr algn="just"/>
            <a:r>
              <a:rPr lang="ru-RU" sz="1400" dirty="0"/>
              <a:t> 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u="sng" dirty="0" smtClean="0"/>
              <a:t>уменьшены </a:t>
            </a:r>
            <a:r>
              <a:rPr lang="ru-RU" sz="1400" u="sng" dirty="0"/>
              <a:t>бюджетные ассигнования на следующие мероприятия</a:t>
            </a:r>
            <a:r>
              <a:rPr lang="ru-RU" sz="1400" dirty="0"/>
              <a:t>: </a:t>
            </a:r>
          </a:p>
          <a:p>
            <a:pPr algn="just"/>
            <a:r>
              <a:rPr lang="ru-RU" sz="1400" dirty="0" smtClean="0"/>
              <a:t>	реализацию </a:t>
            </a:r>
            <a:r>
              <a:rPr lang="ru-RU" sz="1400" dirty="0"/>
              <a:t>мероприятий по обеспечению жильем молодых семей - 536,73 тыс. рублей;</a:t>
            </a:r>
          </a:p>
          <a:p>
            <a:pPr algn="just"/>
            <a:r>
              <a:rPr lang="ru-RU" sz="1400" dirty="0" smtClean="0"/>
              <a:t>	ежемесячное </a:t>
            </a:r>
            <a:r>
              <a:rPr lang="ru-RU" sz="1400" dirty="0"/>
              <a:t>денежное вознаграждение за классное руководство педагогическим работникам государственных и муниципальных образовательных организаций, реализующих образовательные 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 - 489,81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68578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catherineasquithgallery.com/uploads/posts/2023-02/1676719539_catherineasquithgallery-com-p-zelenii-fon-dlya-prezentatsii-delovoi-stil-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200" y="76200"/>
            <a:ext cx="89916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	</a:t>
            </a:r>
            <a:r>
              <a:rPr lang="ru-RU" sz="1300" b="1" dirty="0" smtClean="0"/>
              <a:t>2</a:t>
            </a:r>
            <a:r>
              <a:rPr lang="ru-RU" sz="1300" b="1" dirty="0"/>
              <a:t>. </a:t>
            </a:r>
            <a:r>
              <a:rPr lang="ru-RU" sz="1300" dirty="0"/>
              <a:t>Учтены распоряжения администрации Курского муниципального округа Ставропольского </a:t>
            </a:r>
            <a:r>
              <a:rPr lang="ru-RU" sz="1300" dirty="0" smtClean="0"/>
              <a:t>края: </a:t>
            </a:r>
          </a:p>
          <a:p>
            <a:pPr algn="just"/>
            <a:r>
              <a:rPr lang="ru-RU" sz="1300" dirty="0"/>
              <a:t>	</a:t>
            </a:r>
            <a:r>
              <a:rPr lang="ru-RU" sz="1300" dirty="0" smtClean="0"/>
              <a:t>от </a:t>
            </a:r>
            <a:r>
              <a:rPr lang="ru-RU" sz="1300" dirty="0"/>
              <a:t>10 января 2024 г. № 1-р «</a:t>
            </a:r>
            <a:r>
              <a:rPr lang="en-US" sz="1300" dirty="0"/>
              <a:t>О </a:t>
            </a:r>
            <a:r>
              <a:rPr lang="en-US" sz="1300" dirty="0" err="1"/>
              <a:t>перераспределении</a:t>
            </a:r>
            <a:r>
              <a:rPr lang="en-US" sz="1300" dirty="0"/>
              <a:t> </a:t>
            </a:r>
            <a:r>
              <a:rPr lang="en-US" sz="1300" dirty="0" err="1"/>
              <a:t>бюджетных</a:t>
            </a:r>
            <a:r>
              <a:rPr lang="en-US" sz="1300" dirty="0"/>
              <a:t> </a:t>
            </a:r>
            <a:r>
              <a:rPr lang="en-US" sz="1300" dirty="0" err="1"/>
              <a:t>ассигнований</a:t>
            </a:r>
            <a:r>
              <a:rPr lang="en-US" sz="1300" dirty="0"/>
              <a:t> </a:t>
            </a:r>
            <a:r>
              <a:rPr lang="en-US" sz="1300" dirty="0" err="1"/>
              <a:t>резервного</a:t>
            </a:r>
            <a:r>
              <a:rPr lang="en-US" sz="1300" dirty="0"/>
              <a:t> </a:t>
            </a:r>
            <a:r>
              <a:rPr lang="en-US" sz="1300" dirty="0" err="1"/>
              <a:t>фонда</a:t>
            </a:r>
            <a:r>
              <a:rPr lang="en-US" sz="1300" dirty="0"/>
              <a:t> </a:t>
            </a:r>
            <a:r>
              <a:rPr lang="en-US" sz="1300" dirty="0" err="1"/>
              <a:t>администрации</a:t>
            </a:r>
            <a:r>
              <a:rPr lang="en-US" sz="1300" dirty="0"/>
              <a:t> </a:t>
            </a:r>
            <a:r>
              <a:rPr lang="en-US" sz="1300" dirty="0" err="1"/>
              <a:t>Курского</a:t>
            </a:r>
            <a:r>
              <a:rPr lang="en-US" sz="1300" dirty="0"/>
              <a:t> </a:t>
            </a:r>
            <a:r>
              <a:rPr lang="en-US" sz="1300" dirty="0" err="1"/>
              <a:t>муниципального</a:t>
            </a:r>
            <a:r>
              <a:rPr lang="en-US" sz="1300" dirty="0"/>
              <a:t> </a:t>
            </a:r>
            <a:r>
              <a:rPr lang="en-US" sz="1300" dirty="0" err="1"/>
              <a:t>округа</a:t>
            </a:r>
            <a:r>
              <a:rPr lang="en-US" sz="1300" dirty="0"/>
              <a:t> </a:t>
            </a:r>
            <a:r>
              <a:rPr lang="en-US" sz="1300" dirty="0" err="1"/>
              <a:t>Ставропольского</a:t>
            </a:r>
            <a:r>
              <a:rPr lang="en-US" sz="1300" dirty="0"/>
              <a:t> </a:t>
            </a:r>
            <a:r>
              <a:rPr lang="en-US" sz="1300" dirty="0" err="1"/>
              <a:t>края</a:t>
            </a:r>
            <a:r>
              <a:rPr lang="ru-RU" sz="1300" dirty="0" smtClean="0"/>
              <a:t>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19 января 2024 г. № 17-р «</a:t>
            </a:r>
            <a:r>
              <a:rPr lang="en-US" sz="1300" dirty="0"/>
              <a:t>О </a:t>
            </a:r>
            <a:r>
              <a:rPr lang="en-US" sz="1300" dirty="0" err="1"/>
              <a:t>перераспределении</a:t>
            </a:r>
            <a:r>
              <a:rPr lang="en-US" sz="1300" dirty="0"/>
              <a:t> </a:t>
            </a:r>
            <a:r>
              <a:rPr lang="en-US" sz="1300" dirty="0" err="1"/>
              <a:t>утвержденных</a:t>
            </a:r>
            <a:r>
              <a:rPr lang="en-US" sz="1300" dirty="0"/>
              <a:t> </a:t>
            </a:r>
            <a:r>
              <a:rPr lang="en-US" sz="1300" dirty="0" err="1"/>
              <a:t>бюджетных</a:t>
            </a:r>
            <a:r>
              <a:rPr lang="en-US" sz="1300" dirty="0"/>
              <a:t> </a:t>
            </a:r>
            <a:r>
              <a:rPr lang="en-US" sz="1300" dirty="0" err="1"/>
              <a:t>ассигнований</a:t>
            </a:r>
            <a:r>
              <a:rPr lang="en-US" sz="1300" dirty="0"/>
              <a:t>, </a:t>
            </a:r>
            <a:r>
              <a:rPr lang="en-US" sz="1300" dirty="0" err="1"/>
              <a:t>зарезервированных</a:t>
            </a:r>
            <a:r>
              <a:rPr lang="en-US" sz="1300" dirty="0"/>
              <a:t> в </a:t>
            </a:r>
            <a:r>
              <a:rPr lang="en-US" sz="1300" dirty="0" err="1"/>
              <a:t>бюджете</a:t>
            </a:r>
            <a:r>
              <a:rPr lang="en-US" sz="1300" dirty="0"/>
              <a:t> </a:t>
            </a:r>
            <a:r>
              <a:rPr lang="en-US" sz="1300" dirty="0" err="1"/>
              <a:t>Курского</a:t>
            </a:r>
            <a:r>
              <a:rPr lang="en-US" sz="1300" dirty="0"/>
              <a:t> </a:t>
            </a:r>
            <a:r>
              <a:rPr lang="en-US" sz="1300" dirty="0" err="1"/>
              <a:t>муниципального</a:t>
            </a:r>
            <a:r>
              <a:rPr lang="en-US" sz="1300" dirty="0"/>
              <a:t> </a:t>
            </a:r>
            <a:r>
              <a:rPr lang="en-US" sz="1300" dirty="0" err="1"/>
              <a:t>округа</a:t>
            </a:r>
            <a:r>
              <a:rPr lang="en-US" sz="1300" dirty="0"/>
              <a:t> </a:t>
            </a:r>
            <a:r>
              <a:rPr lang="en-US" sz="1300" dirty="0" err="1"/>
              <a:t>Ставропольского</a:t>
            </a:r>
            <a:r>
              <a:rPr lang="en-US" sz="1300" dirty="0"/>
              <a:t> </a:t>
            </a:r>
            <a:r>
              <a:rPr lang="en-US" sz="1300" dirty="0" err="1"/>
              <a:t>края</a:t>
            </a:r>
            <a:r>
              <a:rPr lang="ru-RU" sz="1300" dirty="0"/>
              <a:t>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26 января 2024 г. № 22-рк «О выделении денежных средств на выплату единовременной материальной помощи»;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30 января 2024 года г. № 32-р «</a:t>
            </a:r>
            <a:r>
              <a:rPr lang="en-US" sz="1300" dirty="0"/>
              <a:t>О </a:t>
            </a:r>
            <a:r>
              <a:rPr lang="en-US" sz="1300" dirty="0" err="1"/>
              <a:t>перераспределении</a:t>
            </a:r>
            <a:r>
              <a:rPr lang="en-US" sz="1300" dirty="0"/>
              <a:t> </a:t>
            </a:r>
            <a:r>
              <a:rPr lang="en-US" sz="1300" dirty="0" err="1"/>
              <a:t>бюджетных</a:t>
            </a:r>
            <a:r>
              <a:rPr lang="en-US" sz="1300" dirty="0"/>
              <a:t> </a:t>
            </a:r>
            <a:r>
              <a:rPr lang="en-US" sz="1300" dirty="0" err="1"/>
              <a:t>ассигнований</a:t>
            </a:r>
            <a:r>
              <a:rPr lang="en-US" sz="1300" dirty="0"/>
              <a:t> </a:t>
            </a:r>
            <a:r>
              <a:rPr lang="en-US" sz="1300" dirty="0" err="1"/>
              <a:t>резервного</a:t>
            </a:r>
            <a:r>
              <a:rPr lang="en-US" sz="1300" dirty="0"/>
              <a:t> </a:t>
            </a:r>
            <a:r>
              <a:rPr lang="en-US" sz="1300" dirty="0" err="1"/>
              <a:t>фонда</a:t>
            </a:r>
            <a:r>
              <a:rPr lang="en-US" sz="1300" dirty="0"/>
              <a:t> </a:t>
            </a:r>
            <a:r>
              <a:rPr lang="en-US" sz="1300" dirty="0" err="1"/>
              <a:t>администрации</a:t>
            </a:r>
            <a:r>
              <a:rPr lang="en-US" sz="1300" dirty="0"/>
              <a:t> </a:t>
            </a:r>
            <a:r>
              <a:rPr lang="en-US" sz="1300" dirty="0" err="1"/>
              <a:t>Курского</a:t>
            </a:r>
            <a:r>
              <a:rPr lang="en-US" sz="1300" dirty="0"/>
              <a:t> </a:t>
            </a:r>
            <a:r>
              <a:rPr lang="en-US" sz="1300" dirty="0" err="1"/>
              <a:t>муниципального</a:t>
            </a:r>
            <a:r>
              <a:rPr lang="en-US" sz="1300" dirty="0"/>
              <a:t> </a:t>
            </a:r>
            <a:r>
              <a:rPr lang="en-US" sz="1300" dirty="0" err="1"/>
              <a:t>округа</a:t>
            </a:r>
            <a:r>
              <a:rPr lang="en-US" sz="1300" dirty="0"/>
              <a:t> </a:t>
            </a:r>
            <a:r>
              <a:rPr lang="en-US" sz="1300" dirty="0" err="1"/>
              <a:t>Ставропольского</a:t>
            </a:r>
            <a:r>
              <a:rPr lang="en-US" sz="1300" dirty="0"/>
              <a:t> </a:t>
            </a:r>
            <a:r>
              <a:rPr lang="en-US" sz="1300" dirty="0" err="1"/>
              <a:t>края</a:t>
            </a:r>
            <a:r>
              <a:rPr lang="ru-RU" sz="1300" dirty="0"/>
              <a:t>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07 февраля  2024 г. № 43-р «О перераспределении бюджетных ассигнований резервного фонда администрации Курского муниципального округа Ставропольского края»;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07 февраля 2024 г. № 44-р «</a:t>
            </a:r>
            <a:r>
              <a:rPr lang="x-none" sz="1300" dirty="0"/>
              <a:t>О перераспределении утвержденных бюджетных ассигнований, зарезервированных в бюджете Курского муниципального округа Ставропольского края</a:t>
            </a:r>
            <a:r>
              <a:rPr lang="ru-RU" sz="1300" dirty="0"/>
              <a:t>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07 февраля 2024 г. № 45-р «О перераспределении утвержденных бюджетных ассигнований, зарезервированных в бюджете Курского муниципального округа Ставропольского края»;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12 февраля 2024 г. № 40-рк «О выделении денежных средств на выплату единовременной материальной помощи»;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21 февраля 2024 г. № 50-рк «О выделении денежных средств на выплату единовременной материальной помощи»;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27 февраля 2024 г. № 70-р «</a:t>
            </a:r>
            <a:r>
              <a:rPr lang="en-US" sz="1300" dirty="0"/>
              <a:t>О </a:t>
            </a:r>
            <a:r>
              <a:rPr lang="en-US" sz="1300" dirty="0" err="1"/>
              <a:t>внесении</a:t>
            </a:r>
            <a:r>
              <a:rPr lang="en-US" sz="1300" dirty="0"/>
              <a:t> </a:t>
            </a:r>
            <a:r>
              <a:rPr lang="en-US" sz="1300" dirty="0" err="1"/>
              <a:t>на</a:t>
            </a:r>
            <a:r>
              <a:rPr lang="en-US" sz="1300" dirty="0"/>
              <a:t> </a:t>
            </a:r>
            <a:r>
              <a:rPr lang="en-US" sz="1300" dirty="0" err="1"/>
              <a:t>рассмотрение</a:t>
            </a:r>
            <a:r>
              <a:rPr lang="en-US" sz="1300" dirty="0"/>
              <a:t> </a:t>
            </a:r>
            <a:r>
              <a:rPr lang="en-US" sz="1300" dirty="0" err="1"/>
              <a:t>Совета</a:t>
            </a:r>
            <a:r>
              <a:rPr lang="en-US" sz="1300" dirty="0"/>
              <a:t> </a:t>
            </a:r>
            <a:r>
              <a:rPr lang="en-US" sz="1300" dirty="0" err="1"/>
              <a:t>Курского</a:t>
            </a:r>
            <a:r>
              <a:rPr lang="en-US" sz="1300" dirty="0"/>
              <a:t> </a:t>
            </a:r>
            <a:r>
              <a:rPr lang="en-US" sz="1300" dirty="0" err="1"/>
              <a:t>муниципального</a:t>
            </a:r>
            <a:r>
              <a:rPr lang="en-US" sz="1300" dirty="0"/>
              <a:t> </a:t>
            </a:r>
            <a:r>
              <a:rPr lang="en-US" sz="1300" dirty="0" err="1"/>
              <a:t>округа</a:t>
            </a:r>
            <a:r>
              <a:rPr lang="en-US" sz="1300" dirty="0"/>
              <a:t> </a:t>
            </a:r>
            <a:r>
              <a:rPr lang="en-US" sz="1300" dirty="0" err="1"/>
              <a:t>Ставропольского</a:t>
            </a:r>
            <a:r>
              <a:rPr lang="en-US" sz="1300" dirty="0"/>
              <a:t> </a:t>
            </a:r>
            <a:r>
              <a:rPr lang="en-US" sz="1300" dirty="0" err="1"/>
              <a:t>края</a:t>
            </a:r>
            <a:r>
              <a:rPr lang="en-US" sz="1300" dirty="0"/>
              <a:t> </a:t>
            </a:r>
            <a:r>
              <a:rPr lang="en-US" sz="1300" dirty="0" err="1"/>
              <a:t>предложений</a:t>
            </a:r>
            <a:r>
              <a:rPr lang="en-US" sz="1300" dirty="0"/>
              <a:t> о </a:t>
            </a:r>
            <a:r>
              <a:rPr lang="en-US" sz="1300" dirty="0" err="1"/>
              <a:t>распределении</a:t>
            </a:r>
            <a:r>
              <a:rPr lang="en-US" sz="1300" dirty="0"/>
              <a:t> </a:t>
            </a:r>
            <a:r>
              <a:rPr lang="en-US" sz="1300" dirty="0" err="1"/>
              <a:t>свободных</a:t>
            </a:r>
            <a:r>
              <a:rPr lang="en-US" sz="1300" dirty="0"/>
              <a:t> </a:t>
            </a:r>
            <a:r>
              <a:rPr lang="en-US" sz="1300" dirty="0" err="1"/>
              <a:t>остатков</a:t>
            </a:r>
            <a:r>
              <a:rPr lang="en-US" sz="1300" dirty="0"/>
              <a:t> </a:t>
            </a:r>
            <a:r>
              <a:rPr lang="en-US" sz="1300" dirty="0" err="1"/>
              <a:t>бюджетных</a:t>
            </a:r>
            <a:r>
              <a:rPr lang="en-US" sz="1300" dirty="0"/>
              <a:t> </a:t>
            </a:r>
            <a:r>
              <a:rPr lang="en-US" sz="1300" dirty="0" err="1"/>
              <a:t>средств</a:t>
            </a:r>
            <a:r>
              <a:rPr lang="en-US" sz="1300" dirty="0"/>
              <a:t>, </a:t>
            </a:r>
            <a:r>
              <a:rPr lang="en-US" sz="1300" dirty="0" err="1"/>
              <a:t>образовавшихся</a:t>
            </a:r>
            <a:r>
              <a:rPr lang="en-US" sz="1300" dirty="0"/>
              <a:t> </a:t>
            </a:r>
            <a:r>
              <a:rPr lang="en-US" sz="1300" dirty="0" err="1"/>
              <a:t>по</a:t>
            </a:r>
            <a:r>
              <a:rPr lang="en-US" sz="1300" dirty="0"/>
              <a:t> </a:t>
            </a:r>
            <a:r>
              <a:rPr lang="en-US" sz="1300" dirty="0" err="1"/>
              <a:t>состоянию</a:t>
            </a:r>
            <a:r>
              <a:rPr lang="en-US" sz="1300" dirty="0"/>
              <a:t> </a:t>
            </a:r>
            <a:r>
              <a:rPr lang="en-US" sz="1300" dirty="0" err="1"/>
              <a:t>на</a:t>
            </a:r>
            <a:r>
              <a:rPr lang="en-US" sz="1300" dirty="0"/>
              <a:t> 01 </a:t>
            </a:r>
            <a:r>
              <a:rPr lang="en-US" sz="1300" dirty="0" err="1"/>
              <a:t>января</a:t>
            </a:r>
            <a:r>
              <a:rPr lang="en-US" sz="1300" dirty="0"/>
              <a:t> 2024 </a:t>
            </a:r>
            <a:r>
              <a:rPr lang="en-US" sz="1300" dirty="0" err="1"/>
              <a:t>года</a:t>
            </a:r>
            <a:r>
              <a:rPr lang="ru-RU" sz="1300" dirty="0"/>
              <a:t>»;</a:t>
            </a:r>
          </a:p>
          <a:p>
            <a:pPr algn="just"/>
            <a:r>
              <a:rPr lang="ru-RU" sz="1300" dirty="0" smtClean="0"/>
              <a:t>	от </a:t>
            </a:r>
            <a:r>
              <a:rPr lang="ru-RU" sz="1300" dirty="0"/>
              <a:t>27 февраля № 71-р «</a:t>
            </a:r>
            <a:r>
              <a:rPr lang="en-US" sz="1300" dirty="0"/>
              <a:t>О </a:t>
            </a:r>
            <a:r>
              <a:rPr lang="en-US" sz="1300" dirty="0" err="1"/>
              <a:t>внесении</a:t>
            </a:r>
            <a:r>
              <a:rPr lang="en-US" sz="1300" dirty="0"/>
              <a:t> </a:t>
            </a:r>
            <a:r>
              <a:rPr lang="en-US" sz="1300" dirty="0" err="1"/>
              <a:t>на</a:t>
            </a:r>
            <a:r>
              <a:rPr lang="en-US" sz="1300" dirty="0"/>
              <a:t> </a:t>
            </a:r>
            <a:r>
              <a:rPr lang="en-US" sz="1300" dirty="0" err="1"/>
              <a:t>рассмотрение</a:t>
            </a:r>
            <a:r>
              <a:rPr lang="en-US" sz="1300" dirty="0"/>
              <a:t> </a:t>
            </a:r>
            <a:r>
              <a:rPr lang="en-US" sz="1300" dirty="0" err="1"/>
              <a:t>Совета</a:t>
            </a:r>
            <a:r>
              <a:rPr lang="en-US" sz="1300" dirty="0"/>
              <a:t> </a:t>
            </a:r>
            <a:r>
              <a:rPr lang="en-US" sz="1300" dirty="0" err="1"/>
              <a:t>Курского</a:t>
            </a:r>
            <a:r>
              <a:rPr lang="en-US" sz="1300" dirty="0"/>
              <a:t> </a:t>
            </a:r>
            <a:r>
              <a:rPr lang="en-US" sz="1300" dirty="0" err="1"/>
              <a:t>муниципального</a:t>
            </a:r>
            <a:r>
              <a:rPr lang="en-US" sz="1300" dirty="0"/>
              <a:t> </a:t>
            </a:r>
            <a:r>
              <a:rPr lang="en-US" sz="1300" dirty="0" err="1"/>
              <a:t>округа</a:t>
            </a:r>
            <a:r>
              <a:rPr lang="en-US" sz="1300" dirty="0"/>
              <a:t> </a:t>
            </a:r>
            <a:r>
              <a:rPr lang="en-US" sz="1300" dirty="0" err="1"/>
              <a:t>Ставропольского</a:t>
            </a:r>
            <a:r>
              <a:rPr lang="en-US" sz="1300" dirty="0"/>
              <a:t> </a:t>
            </a:r>
            <a:r>
              <a:rPr lang="en-US" sz="1300" dirty="0" err="1"/>
              <a:t>края</a:t>
            </a:r>
            <a:r>
              <a:rPr lang="en-US" sz="1300" dirty="0"/>
              <a:t> </a:t>
            </a:r>
            <a:r>
              <a:rPr lang="en-US" sz="1300" dirty="0" err="1"/>
              <a:t>предложений</a:t>
            </a:r>
            <a:r>
              <a:rPr lang="en-US" sz="1300" dirty="0"/>
              <a:t> о </a:t>
            </a:r>
            <a:r>
              <a:rPr lang="en-US" sz="1300" dirty="0" err="1"/>
              <a:t>перераспределении</a:t>
            </a:r>
            <a:r>
              <a:rPr lang="en-US" sz="1300" dirty="0"/>
              <a:t> </a:t>
            </a:r>
            <a:r>
              <a:rPr lang="en-US" sz="1300" dirty="0" err="1"/>
              <a:t>утвержденных</a:t>
            </a:r>
            <a:r>
              <a:rPr lang="en-US" sz="1300" dirty="0"/>
              <a:t> </a:t>
            </a:r>
            <a:r>
              <a:rPr lang="en-US" sz="1300" dirty="0" err="1"/>
              <a:t>бюджетных</a:t>
            </a:r>
            <a:r>
              <a:rPr lang="en-US" sz="1300" dirty="0"/>
              <a:t> </a:t>
            </a:r>
            <a:r>
              <a:rPr lang="en-US" sz="1300" dirty="0" err="1"/>
              <a:t>ассигнований</a:t>
            </a:r>
            <a:r>
              <a:rPr lang="en-US" sz="1300" dirty="0"/>
              <a:t> </a:t>
            </a:r>
            <a:r>
              <a:rPr lang="en-US" sz="1300" dirty="0" err="1"/>
              <a:t>между</a:t>
            </a:r>
            <a:r>
              <a:rPr lang="en-US" sz="1300" dirty="0"/>
              <a:t> </a:t>
            </a:r>
            <a:r>
              <a:rPr lang="en-US" sz="1300" dirty="0" err="1"/>
              <a:t>главными</a:t>
            </a:r>
            <a:r>
              <a:rPr lang="en-US" sz="1300" dirty="0"/>
              <a:t> </a:t>
            </a:r>
            <a:r>
              <a:rPr lang="en-US" sz="1300" dirty="0" err="1"/>
              <a:t>распорядителями</a:t>
            </a:r>
            <a:r>
              <a:rPr lang="en-US" sz="1300" dirty="0"/>
              <a:t> </a:t>
            </a:r>
            <a:r>
              <a:rPr lang="en-US" sz="1300" dirty="0" err="1"/>
              <a:t>бюджетных</a:t>
            </a:r>
            <a:r>
              <a:rPr lang="en-US" sz="1300" dirty="0"/>
              <a:t> </a:t>
            </a:r>
            <a:r>
              <a:rPr lang="en-US" sz="1300" dirty="0" err="1"/>
              <a:t>средств</a:t>
            </a:r>
            <a:r>
              <a:rPr lang="en-US" sz="1300" dirty="0"/>
              <a:t> </a:t>
            </a:r>
            <a:r>
              <a:rPr lang="en-US" sz="1300" dirty="0" err="1"/>
              <a:t>бюджета</a:t>
            </a:r>
            <a:r>
              <a:rPr lang="en-US" sz="1300" dirty="0"/>
              <a:t> </a:t>
            </a:r>
            <a:r>
              <a:rPr lang="en-US" sz="1300" dirty="0" err="1"/>
              <a:t>Курского</a:t>
            </a:r>
            <a:r>
              <a:rPr lang="en-US" sz="1300" dirty="0"/>
              <a:t> </a:t>
            </a:r>
            <a:r>
              <a:rPr lang="en-US" sz="1300" dirty="0" err="1"/>
              <a:t>муниципального</a:t>
            </a:r>
            <a:r>
              <a:rPr lang="en-US" sz="1300" dirty="0"/>
              <a:t> </a:t>
            </a:r>
            <a:r>
              <a:rPr lang="en-US" sz="1300" dirty="0" err="1"/>
              <a:t>округа</a:t>
            </a:r>
            <a:r>
              <a:rPr lang="en-US" sz="1300" dirty="0"/>
              <a:t> </a:t>
            </a:r>
            <a:r>
              <a:rPr lang="en-US" sz="1300" dirty="0" err="1"/>
              <a:t>Ставропольского</a:t>
            </a:r>
            <a:r>
              <a:rPr lang="en-US" sz="1300" dirty="0"/>
              <a:t> </a:t>
            </a:r>
            <a:r>
              <a:rPr lang="en-US" sz="1300" dirty="0" err="1"/>
              <a:t>края</a:t>
            </a:r>
            <a:r>
              <a:rPr lang="ru-RU" sz="1300" dirty="0" smtClean="0"/>
              <a:t>».</a:t>
            </a:r>
          </a:p>
          <a:p>
            <a:pPr algn="just"/>
            <a:r>
              <a:rPr lang="ru-RU" sz="1300" dirty="0" smtClean="0"/>
              <a:t>	</a:t>
            </a:r>
            <a:r>
              <a:rPr lang="ru-RU" sz="1300" b="1" dirty="0" smtClean="0"/>
              <a:t>3. </a:t>
            </a:r>
            <a:r>
              <a:rPr lang="ru-RU" sz="1300" dirty="0" smtClean="0"/>
              <a:t>В </a:t>
            </a:r>
            <a:r>
              <a:rPr lang="ru-RU" sz="1300" dirty="0"/>
              <a:t>целях реализации проекта «Обустройство зоны отдыха в с. </a:t>
            </a:r>
            <a:r>
              <a:rPr lang="ru-RU" sz="1300" dirty="0" err="1"/>
              <a:t>Уваровское</a:t>
            </a:r>
            <a:r>
              <a:rPr lang="ru-RU" sz="1300" dirty="0"/>
              <a:t> по ул. Колхозная д. 8 Курского района, Ставропольского края» увеличить доходную и расходную части бюджета за счет средств внебюджетных источников (индивидуальных предпринимателей) на 200,00 тыс. рублей.</a:t>
            </a:r>
          </a:p>
          <a:p>
            <a:pPr algn="just"/>
            <a:r>
              <a:rPr lang="ru-RU" sz="1300" dirty="0"/>
              <a:t>	</a:t>
            </a:r>
            <a:r>
              <a:rPr lang="ru-RU" sz="1300" b="1" dirty="0" smtClean="0"/>
              <a:t>4</a:t>
            </a:r>
            <a:r>
              <a:rPr lang="ru-RU" sz="1300" dirty="0" smtClean="0"/>
              <a:t>. Учтены </a:t>
            </a:r>
            <a:r>
              <a:rPr lang="ru-RU" sz="1300" dirty="0"/>
              <a:t>передвижки бюджетных средств согласно поданным письмам главных распорядителей средств бюджета.</a:t>
            </a:r>
          </a:p>
          <a:p>
            <a:pPr algn="just"/>
            <a:r>
              <a:rPr lang="ru-RU" sz="1300" dirty="0"/>
              <a:t>	</a:t>
            </a:r>
            <a:r>
              <a:rPr lang="ru-RU" sz="1300" b="1" dirty="0" smtClean="0"/>
              <a:t>5</a:t>
            </a:r>
            <a:r>
              <a:rPr lang="ru-RU" sz="1300" dirty="0" smtClean="0"/>
              <a:t>. Учтены </a:t>
            </a:r>
            <a:r>
              <a:rPr lang="ru-RU" sz="1300" dirty="0"/>
              <a:t>возвраты остатков субсидий, субвенций и иных межбюджетных трансфертов, имеющих целевое назначение, прошлых лет (в краевой бюджет) - 1 429,00 тыс. рублей (из них по администрации Курского муниципального округа Ставропольского края - 1 425,00 тыс. рублей; по управлению труда и социальной защиты населения администрации Курского муниципального округа Ставропольского края - 4,00 тыс. рублей</a:t>
            </a:r>
            <a:r>
              <a:rPr lang="ru-RU" sz="1300" dirty="0" smtClean="0"/>
              <a:t>).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49392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https://catherineasquithgallery.com/uploads/posts/2023-02/1676719539_catherineasquithgallery-com-p-zelenii-fon-dlya-prezentatsii-delovoi-stil-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64196412"/>
              </p:ext>
            </p:extLst>
          </p:nvPr>
        </p:nvGraphicFramePr>
        <p:xfrm>
          <a:off x="0" y="304800"/>
          <a:ext cx="487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72000" y="304800"/>
          <a:ext cx="457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Овальная выноска 9"/>
          <p:cNvSpPr/>
          <p:nvPr/>
        </p:nvSpPr>
        <p:spPr>
          <a:xfrm>
            <a:off x="9525" y="3543300"/>
            <a:ext cx="1295400" cy="533400"/>
          </a:xfrm>
          <a:prstGeom prst="wedgeEllipseCallout">
            <a:avLst>
              <a:gd name="adj1" fmla="val 25556"/>
              <a:gd name="adj2" fmla="val -114009"/>
            </a:avLst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+34 191,95</a:t>
            </a:r>
            <a:endParaRPr lang="ru-RU" sz="1200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4027881" y="2691199"/>
            <a:ext cx="1371600" cy="533400"/>
          </a:xfrm>
          <a:prstGeom prst="wedgeEllipseCallout">
            <a:avLst>
              <a:gd name="adj1" fmla="val -68655"/>
              <a:gd name="adj2" fmla="val 39825"/>
            </a:avLst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+395 369,60</a:t>
            </a:r>
            <a:endParaRPr lang="ru-RU" sz="1200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4071341" y="1471999"/>
            <a:ext cx="1143000" cy="381000"/>
          </a:xfrm>
          <a:prstGeom prst="wedgeEllipseCallout">
            <a:avLst>
              <a:gd name="adj1" fmla="val -36936"/>
              <a:gd name="adj2" fmla="val 165058"/>
            </a:avLst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+96,35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0"/>
            <a:ext cx="5192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ИЗМЕНЕНИЯ ВНОСИМЫЕ В СТРУКТУРУ БЮДЖЕТА: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4724400" y="3657600"/>
            <a:ext cx="1371600" cy="609600"/>
          </a:xfrm>
          <a:prstGeom prst="wedgeEllipseCallout">
            <a:avLst>
              <a:gd name="adj1" fmla="val 69376"/>
              <a:gd name="adj2" fmla="val -29941"/>
            </a:avLst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  47 585,23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Овальная выноска 15"/>
          <p:cNvSpPr/>
          <p:nvPr/>
        </p:nvSpPr>
        <p:spPr>
          <a:xfrm>
            <a:off x="7772400" y="685800"/>
            <a:ext cx="1371600" cy="457200"/>
          </a:xfrm>
          <a:prstGeom prst="wedgeEllipseCallout">
            <a:avLst>
              <a:gd name="adj1" fmla="val -18926"/>
              <a:gd name="adj2" fmla="val 109012"/>
            </a:avLst>
          </a:prstGeom>
          <a:solidFill>
            <a:srgbClr val="FF7C8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+429 857,90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197342610"/>
              </p:ext>
            </p:extLst>
          </p:nvPr>
        </p:nvGraphicFramePr>
        <p:xfrm>
          <a:off x="2743200" y="4495800"/>
          <a:ext cx="6324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104805" y="304800"/>
            <a:ext cx="10391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тыс. рублей</a:t>
            </a:r>
            <a:endParaRPr lang="ru-RU" sz="1200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43870" y="24765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субвенции</a:t>
            </a:r>
            <a:endParaRPr lang="ru-RU" sz="1200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5000" y="1371600"/>
            <a:ext cx="44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</a:t>
            </a:r>
            <a:r>
              <a:rPr lang="ru-RU" sz="1200" i="1" dirty="0" err="1" smtClean="0"/>
              <a:t>н</a:t>
            </a:r>
            <a:r>
              <a:rPr lang="ru-RU" sz="1200" i="1" dirty="0" smtClean="0"/>
              <a:t>/</a:t>
            </a:r>
            <a:r>
              <a:rPr lang="ru-RU" sz="1200" i="1" dirty="0" err="1" smtClean="0"/>
              <a:t>н</a:t>
            </a:r>
            <a:endParaRPr lang="ru-RU" sz="1200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90800" y="1524000"/>
            <a:ext cx="8178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дотации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38153" y="2847201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субсидии</a:t>
            </a:r>
            <a:endParaRPr lang="ru-RU" sz="1200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919180" y="1742466"/>
            <a:ext cx="1096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целевые МБТ</a:t>
            </a:r>
            <a:endParaRPr lang="ru-RU" sz="1200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819420" y="2604700"/>
            <a:ext cx="115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собственные </a:t>
            </a:r>
          </a:p>
          <a:p>
            <a:pPr algn="ctr"/>
            <a:r>
              <a:rPr lang="ru-RU" sz="1200" i="1" dirty="0" err="1" smtClean="0"/>
              <a:t>ср-ва</a:t>
            </a:r>
            <a:endParaRPr lang="ru-RU" sz="12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50407" y="5229135"/>
            <a:ext cx="893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i="1" dirty="0" smtClean="0"/>
              <a:t> возвраты</a:t>
            </a:r>
          </a:p>
          <a:p>
            <a:pPr algn="ctr"/>
            <a:r>
              <a:rPr lang="ru-RU" sz="1200" i="1" dirty="0" smtClean="0"/>
              <a:t> МБТ</a:t>
            </a:r>
            <a:endParaRPr lang="ru-RU" sz="1200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76678" y="6142166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/>
              <a:t> остатки</a:t>
            </a:r>
            <a:endParaRPr lang="ru-RU" sz="1200" i="1" dirty="0"/>
          </a:p>
        </p:txBody>
      </p:sp>
      <p:sp>
        <p:nvSpPr>
          <p:cNvPr id="27" name="Овальная выноска 26"/>
          <p:cNvSpPr/>
          <p:nvPr/>
        </p:nvSpPr>
        <p:spPr>
          <a:xfrm>
            <a:off x="-5862" y="704850"/>
            <a:ext cx="1295400" cy="381000"/>
          </a:xfrm>
          <a:prstGeom prst="wedgeEllipseCallout">
            <a:avLst>
              <a:gd name="adj1" fmla="val 36681"/>
              <a:gd name="adj2" fmla="val 115190"/>
            </a:avLst>
          </a:prstGeom>
          <a:solidFill>
            <a:srgbClr val="33CC33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+ «-1 429,00»</a:t>
            </a:r>
            <a:endParaRPr lang="ru-RU" sz="1000" dirty="0"/>
          </a:p>
        </p:txBody>
      </p:sp>
      <p:sp>
        <p:nvSpPr>
          <p:cNvPr id="28" name="Овальная выноска 27"/>
          <p:cNvSpPr/>
          <p:nvPr/>
        </p:nvSpPr>
        <p:spPr>
          <a:xfrm>
            <a:off x="1143000" y="4152900"/>
            <a:ext cx="990600" cy="381000"/>
          </a:xfrm>
          <a:prstGeom prst="wedgeEllipseCallout">
            <a:avLst>
              <a:gd name="adj1" fmla="val 37727"/>
              <a:gd name="adj2" fmla="val -91096"/>
            </a:avLst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+200,00</a:t>
            </a:r>
            <a:endParaRPr lang="ru-RU" sz="1200" dirty="0"/>
          </a:p>
        </p:txBody>
      </p:sp>
      <p:sp>
        <p:nvSpPr>
          <p:cNvPr id="29" name="Овальная выноска 28"/>
          <p:cNvSpPr/>
          <p:nvPr/>
        </p:nvSpPr>
        <p:spPr>
          <a:xfrm>
            <a:off x="3687410" y="5029200"/>
            <a:ext cx="1524000" cy="457200"/>
          </a:xfrm>
          <a:prstGeom prst="wedgeEllipseCallout">
            <a:avLst>
              <a:gd name="adj1" fmla="val 86074"/>
              <a:gd name="adj2" fmla="val -14595"/>
            </a:avLst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+ «-1 429,00»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3-02/1676719539_catherineasquithgallery-com-p-zelenii-fon-dlya-prezentatsii-delovoi-stil-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83041443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152400"/>
            <a:ext cx="548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 на 2024 год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685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1524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+ 428 428,90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3200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+ 477 443,13</a:t>
            </a:r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5407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catherineasquithgallery.com/uploads/posts/2023-02/1676719539_catherineasquithgallery-com-p-zelenii-fon-dlya-prezentatsii-delovoi-stil-2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400" y="1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	</a:t>
            </a:r>
            <a:r>
              <a:rPr lang="ru-RU" sz="1300" dirty="0" smtClean="0"/>
              <a:t> </a:t>
            </a:r>
            <a:r>
              <a:rPr lang="ru-RU" sz="1400" dirty="0" smtClean="0"/>
              <a:t>На основании Закона Ставропольского края от 06 марта 2024 г. № 18-кз «О внесении изменений в Закон  Ставропольского края «О бюджете Ставропольского края на 2024 год и плановый период 2025 и 2026 годов» и уведомлений поступивших от министерств Ставропольского края,  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66208137"/>
              </p:ext>
            </p:extLst>
          </p:nvPr>
        </p:nvGraphicFramePr>
        <p:xfrm>
          <a:off x="3733800" y="914400"/>
          <a:ext cx="5410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585" y="1828800"/>
            <a:ext cx="409721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u="sng" dirty="0" smtClean="0"/>
              <a:t>В 2025 году</a:t>
            </a:r>
            <a:r>
              <a:rPr lang="ru-RU" sz="1400" dirty="0" smtClean="0"/>
              <a:t> уменьшены бюджетные ассигнования </a:t>
            </a:r>
            <a:r>
              <a:rPr lang="ru-RU" sz="1400" dirty="0"/>
              <a:t>на осуществление отдельных государственных полномочий по социальной защите отдельных категорий граждан - 0,01 тыс. рублей.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just"/>
            <a:r>
              <a:rPr lang="ru-RU" sz="1400" dirty="0" smtClean="0"/>
              <a:t> </a:t>
            </a:r>
            <a:r>
              <a:rPr lang="ru-RU" sz="1400" u="sng" dirty="0" smtClean="0"/>
              <a:t>В 2026 году </a:t>
            </a:r>
            <a:r>
              <a:rPr lang="ru-RU" sz="1400" dirty="0" smtClean="0"/>
              <a:t>уменьшены </a:t>
            </a:r>
            <a:r>
              <a:rPr lang="ru-RU" sz="1400"/>
              <a:t>бюджетные </a:t>
            </a:r>
            <a:r>
              <a:rPr lang="ru-RU" sz="1400" smtClean="0"/>
              <a:t>ассигнования на </a:t>
            </a:r>
            <a:r>
              <a:rPr lang="ru-RU" sz="1400" dirty="0"/>
              <a:t>оказание государственной социальной помощи на основании социального контракта отдельным категориям граждан - 0,01 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96000" y="6096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доходная                       расходная</a:t>
            </a:r>
          </a:p>
          <a:p>
            <a:pPr algn="just"/>
            <a:r>
              <a:rPr lang="ru-RU" sz="1200" dirty="0" smtClean="0"/>
              <a:t>    часть                                 </a:t>
            </a:r>
            <a:r>
              <a:rPr lang="ru-RU" sz="1200" dirty="0" err="1" smtClean="0"/>
              <a:t>часть</a:t>
            </a:r>
            <a:endParaRPr lang="ru-RU" sz="12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38418486"/>
              </p:ext>
            </p:extLst>
          </p:nvPr>
        </p:nvGraphicFramePr>
        <p:xfrm>
          <a:off x="3505200" y="3810000"/>
          <a:ext cx="5638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11336</TotalTime>
  <Words>201</Words>
  <Application>Microsoft Office PowerPoint</Application>
  <PresentationFormat>Экран (4:3)</PresentationFormat>
  <Paragraphs>92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844</cp:revision>
  <dcterms:created xsi:type="dcterms:W3CDTF">2017-08-15T11:56:06Z</dcterms:created>
  <dcterms:modified xsi:type="dcterms:W3CDTF">2024-03-28T12:30:59Z</dcterms:modified>
</cp:coreProperties>
</file>