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drawings/drawing2.xml" ContentType="application/vnd.openxmlformats-officedocument.drawingml.chartshapes+xml"/>
  <Override PartName="/ppt/charts/chart21.xml" ContentType="application/vnd.openxmlformats-officedocument.drawingml.chart+xml"/>
  <Override PartName="/ppt/drawings/drawing3.xml" ContentType="application/vnd.openxmlformats-officedocument.drawingml.chartshapes+xml"/>
  <Override PartName="/ppt/charts/chart22.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drawings/drawing4.xml" ContentType="application/vnd.openxmlformats-officedocument.drawingml.chartshapes+xml"/>
  <Override PartName="/ppt/charts/chart3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0"/>
  </p:notesMasterIdLst>
  <p:sldIdLst>
    <p:sldId id="256" r:id="rId2"/>
    <p:sldId id="678" r:id="rId3"/>
    <p:sldId id="673" r:id="rId4"/>
    <p:sldId id="686" r:id="rId5"/>
    <p:sldId id="680" r:id="rId6"/>
    <p:sldId id="530" r:id="rId7"/>
    <p:sldId id="671" r:id="rId8"/>
    <p:sldId id="656" r:id="rId9"/>
    <p:sldId id="668" r:id="rId10"/>
    <p:sldId id="669" r:id="rId11"/>
    <p:sldId id="679" r:id="rId12"/>
    <p:sldId id="543" r:id="rId13"/>
    <p:sldId id="585" r:id="rId14"/>
    <p:sldId id="547" r:id="rId15"/>
    <p:sldId id="682" r:id="rId16"/>
    <p:sldId id="548" r:id="rId17"/>
    <p:sldId id="550" r:id="rId18"/>
    <p:sldId id="696" r:id="rId19"/>
    <p:sldId id="697" r:id="rId20"/>
    <p:sldId id="698" r:id="rId21"/>
    <p:sldId id="681" r:id="rId22"/>
    <p:sldId id="554" r:id="rId23"/>
    <p:sldId id="556" r:id="rId24"/>
    <p:sldId id="683" r:id="rId25"/>
    <p:sldId id="619" r:id="rId26"/>
    <p:sldId id="695" r:id="rId27"/>
    <p:sldId id="557" r:id="rId28"/>
    <p:sldId id="558" r:id="rId29"/>
    <p:sldId id="660" r:id="rId30"/>
    <p:sldId id="561" r:id="rId31"/>
    <p:sldId id="634" r:id="rId32"/>
    <p:sldId id="672" r:id="rId33"/>
    <p:sldId id="685" r:id="rId34"/>
    <p:sldId id="568" r:id="rId35"/>
    <p:sldId id="650" r:id="rId36"/>
    <p:sldId id="636" r:id="rId37"/>
    <p:sldId id="575" r:id="rId38"/>
    <p:sldId id="688" r:id="rId39"/>
    <p:sldId id="690" r:id="rId40"/>
    <p:sldId id="691" r:id="rId41"/>
    <p:sldId id="692" r:id="rId42"/>
    <p:sldId id="693" r:id="rId43"/>
    <p:sldId id="694" r:id="rId44"/>
    <p:sldId id="605" r:id="rId45"/>
    <p:sldId id="637" r:id="rId46"/>
    <p:sldId id="661" r:id="rId47"/>
    <p:sldId id="653" r:id="rId48"/>
    <p:sldId id="662" r:id="rId49"/>
    <p:sldId id="663" r:id="rId50"/>
    <p:sldId id="655" r:id="rId51"/>
    <p:sldId id="664" r:id="rId52"/>
    <p:sldId id="586" r:id="rId53"/>
    <p:sldId id="599" r:id="rId54"/>
    <p:sldId id="588" r:id="rId55"/>
    <p:sldId id="596" r:id="rId56"/>
    <p:sldId id="665" r:id="rId57"/>
    <p:sldId id="591" r:id="rId58"/>
    <p:sldId id="608" r:id="rId59"/>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0066"/>
    <a:srgbClr val="FFCC99"/>
    <a:srgbClr val="CC00CC"/>
    <a:srgbClr val="FF5050"/>
    <a:srgbClr val="CCFFCC"/>
    <a:srgbClr val="FF99FF"/>
    <a:srgbClr val="FF33CC"/>
    <a:srgbClr val="66FF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7" autoAdjust="0"/>
    <p:restoredTop sz="98046" autoAdjust="0"/>
  </p:normalViewPr>
  <p:slideViewPr>
    <p:cSldViewPr>
      <p:cViewPr varScale="1">
        <p:scale>
          <a:sx n="111" d="100"/>
          <a:sy n="111" d="100"/>
        </p:scale>
        <p:origin x="648" y="108"/>
      </p:cViewPr>
      <p:guideLst>
        <p:guide orient="horz" pos="2160"/>
        <p:guide pos="2880"/>
      </p:guideLst>
    </p:cSldViewPr>
  </p:slideViewPr>
  <p:outlineViewPr>
    <p:cViewPr>
      <p:scale>
        <a:sx n="33" d="100"/>
        <a:sy n="33" d="100"/>
      </p:scale>
      <p:origin x="0" y="1344"/>
    </p:cViewPr>
    <p:sldLst>
      <p:sld r:id="rId1" collapse="1"/>
    </p:sldLst>
  </p:outlineViewPr>
  <p:notesTextViewPr>
    <p:cViewPr>
      <p:scale>
        <a:sx n="100" d="100"/>
        <a:sy n="100" d="100"/>
      </p:scale>
      <p:origin x="0" y="0"/>
    </p:cViewPr>
  </p:notesTextViewPr>
  <p:sorterViewPr>
    <p:cViewPr>
      <p:scale>
        <a:sx n="66" d="100"/>
        <a:sy n="66" d="100"/>
      </p:scale>
      <p:origin x="0" y="16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Excel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Excel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Excel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Excel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Excel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Excel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Excel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Excel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Excel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Excel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Excel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Excel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Excel33.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_____Microsoft_Excel35.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03020801254334E-2"/>
          <c:y val="1.8942045104591737E-3"/>
          <c:w val="0.91319395839749162"/>
          <c:h val="0.99621159097908152"/>
        </c:manualLayout>
      </c:layout>
      <c:doughnutChart>
        <c:varyColors val="1"/>
        <c:ser>
          <c:idx val="0"/>
          <c:order val="0"/>
          <c:tx>
            <c:strRef>
              <c:f>Лист1!$B$1</c:f>
              <c:strCache>
                <c:ptCount val="1"/>
                <c:pt idx="0">
                  <c:v>Столбец1</c:v>
                </c:pt>
              </c:strCache>
            </c:strRef>
          </c:tx>
          <c:spPr>
            <a:solidFill>
              <a:srgbClr val="FF99FF"/>
            </a:solidFill>
            <a:scene3d>
              <a:camera prst="orthographicFront"/>
              <a:lightRig rig="threePt" dir="t"/>
            </a:scene3d>
            <a:sp3d>
              <a:bevelT w="63500"/>
            </a:sp3d>
          </c:spPr>
          <c:explosion val="13"/>
          <c:dPt>
            <c:idx val="0"/>
            <c:bubble3D val="0"/>
            <c:explosion val="0"/>
            <c:spPr>
              <a:solidFill>
                <a:srgbClr val="92D050"/>
              </a:solidFill>
              <a:scene3d>
                <a:camera prst="orthographicFront"/>
                <a:lightRig rig="threePt" dir="t"/>
              </a:scene3d>
              <a:sp3d>
                <a:bevelT w="63500"/>
              </a:sp3d>
            </c:spPr>
            <c:extLst>
              <c:ext xmlns:c16="http://schemas.microsoft.com/office/drawing/2014/chart" uri="{C3380CC4-5D6E-409C-BE32-E72D297353CC}">
                <c16:uniqueId val="{00000000-DB92-46C4-B2FD-6D4DD2844813}"/>
              </c:ext>
            </c:extLst>
          </c:dPt>
          <c:dLbls>
            <c:dLbl>
              <c:idx val="0"/>
              <c:layout>
                <c:manualLayout>
                  <c:x val="0.19284234142110207"/>
                  <c:y val="-0.1725478119241202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92-46C4-B2FD-6D4DD2844813}"/>
                </c:ext>
              </c:extLst>
            </c:dLbl>
            <c:dLbl>
              <c:idx val="1"/>
              <c:layout>
                <c:manualLayout>
                  <c:x val="-7.8342201202322714E-2"/>
                  <c:y val="-8.365954517533114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92-46C4-B2FD-6D4DD2844813}"/>
                </c:ext>
              </c:extLst>
            </c:dLbl>
            <c:spPr>
              <a:noFill/>
              <a:ln>
                <a:noFill/>
              </a:ln>
              <a:effectLst/>
            </c:spPr>
            <c:txPr>
              <a:bodyPr/>
              <a:lstStyle/>
              <a:p>
                <a:pPr>
                  <a:defRPr sz="1000"/>
                </a:pPr>
                <a:endParaRPr lang="ru-RU"/>
              </a:p>
            </c:txPr>
            <c:showLegendKey val="1"/>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техническая</c:v>
                </c:pt>
                <c:pt idx="1">
                  <c:v>социальная</c:v>
                </c:pt>
              </c:strCache>
            </c:strRef>
          </c:cat>
          <c:val>
            <c:numRef>
              <c:f>Лист1!$B$2:$B$3</c:f>
              <c:numCache>
                <c:formatCode>General</c:formatCode>
                <c:ptCount val="2"/>
                <c:pt idx="0">
                  <c:v>7611</c:v>
                </c:pt>
                <c:pt idx="1">
                  <c:v>3</c:v>
                </c:pt>
              </c:numCache>
            </c:numRef>
          </c:val>
          <c:extLst>
            <c:ext xmlns:c16="http://schemas.microsoft.com/office/drawing/2014/chart" uri="{C3380CC4-5D6E-409C-BE32-E72D297353CC}">
              <c16:uniqueId val="{00000002-DB92-46C4-B2FD-6D4DD2844813}"/>
            </c:ext>
          </c:extLst>
        </c:ser>
        <c:dLbls>
          <c:showLegendKey val="0"/>
          <c:showVal val="0"/>
          <c:showCatName val="0"/>
          <c:showSerName val="0"/>
          <c:showPercent val="0"/>
          <c:showBubbleSize val="0"/>
          <c:showLeaderLines val="1"/>
        </c:dLbls>
        <c:firstSliceAng val="311"/>
        <c:holeSize val="50"/>
      </c:doughnutChart>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Расходы бюджета всего</c:v>
                </c:pt>
              </c:strCache>
            </c:strRef>
          </c:tx>
          <c:spPr>
            <a:solidFill>
              <a:srgbClr val="92D050"/>
            </a:solidFill>
          </c:spPr>
          <c:invertIfNegative val="0"/>
          <c:dLbls>
            <c:dLbl>
              <c:idx val="1"/>
              <c:layout>
                <c:manualLayout>
                  <c:x val="8.7431082047989064E-3"/>
                  <c:y val="-2.33916491444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6F-4F35-8DC2-2EF6B426AD98}"/>
                </c:ext>
              </c:extLst>
            </c:dLbl>
            <c:dLbl>
              <c:idx val="2"/>
              <c:layout>
                <c:manualLayout>
                  <c:x val="-5.3429488473983319E-17"/>
                  <c:y val="-1.8713319315534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6F-4F35-8DC2-2EF6B426AD98}"/>
                </c:ext>
              </c:extLst>
            </c:dLbl>
            <c:spPr>
              <a:noFill/>
              <a:ln>
                <a:noFill/>
              </a:ln>
              <a:effectLst/>
            </c:spPr>
            <c:txPr>
              <a:bodyPr/>
              <a:lstStyle/>
              <a:p>
                <a:pPr>
                  <a:defRPr sz="8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2022 (факт)</c:v>
                </c:pt>
                <c:pt idx="1">
                  <c:v>2023 (оценка)</c:v>
                </c:pt>
                <c:pt idx="2">
                  <c:v>2024 (проект)</c:v>
                </c:pt>
                <c:pt idx="3">
                  <c:v>2025 (проект)</c:v>
                </c:pt>
                <c:pt idx="4">
                  <c:v>2026 (проект)</c:v>
                </c:pt>
              </c:strCache>
            </c:strRef>
          </c:cat>
          <c:val>
            <c:numRef>
              <c:f>Лист1!$B$2:$B$6</c:f>
              <c:numCache>
                <c:formatCode>General</c:formatCode>
                <c:ptCount val="5"/>
                <c:pt idx="0">
                  <c:v>2444576.54</c:v>
                </c:pt>
                <c:pt idx="1">
                  <c:v>2247659.88</c:v>
                </c:pt>
                <c:pt idx="2">
                  <c:v>2054122.61</c:v>
                </c:pt>
                <c:pt idx="3">
                  <c:v>1907555.43</c:v>
                </c:pt>
                <c:pt idx="4">
                  <c:v>1833313.21</c:v>
                </c:pt>
              </c:numCache>
            </c:numRef>
          </c:val>
          <c:extLst>
            <c:ext xmlns:c16="http://schemas.microsoft.com/office/drawing/2014/chart" uri="{C3380CC4-5D6E-409C-BE32-E72D297353CC}">
              <c16:uniqueId val="{00000000-23CC-481E-B551-ADED6C17F93B}"/>
            </c:ext>
          </c:extLst>
        </c:ser>
        <c:ser>
          <c:idx val="1"/>
          <c:order val="1"/>
          <c:tx>
            <c:strRef>
              <c:f>Лист1!$C$1</c:f>
              <c:strCache>
                <c:ptCount val="1"/>
                <c:pt idx="0">
                  <c:v>расходы на социальную сферу</c:v>
                </c:pt>
              </c:strCache>
            </c:strRef>
          </c:tx>
          <c:spPr>
            <a:solidFill>
              <a:srgbClr val="66FFFF"/>
            </a:solidFill>
          </c:spPr>
          <c:invertIfNegative val="0"/>
          <c:dLbls>
            <c:dLbl>
              <c:idx val="0"/>
              <c:layout>
                <c:manualLayout>
                  <c:x val="2.4772139913596954E-2"/>
                  <c:y val="-3.2748308802185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6F-4F35-8DC2-2EF6B426AD98}"/>
                </c:ext>
              </c:extLst>
            </c:dLbl>
            <c:dLbl>
              <c:idx val="1"/>
              <c:layout>
                <c:manualLayout>
                  <c:x val="1.894340111039769E-2"/>
                  <c:y val="-3.2748308802185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6F-4F35-8DC2-2EF6B426AD98}"/>
                </c:ext>
              </c:extLst>
            </c:dLbl>
            <c:dLbl>
              <c:idx val="2"/>
              <c:layout>
                <c:manualLayout>
                  <c:x val="3.060087871679627E-2"/>
                  <c:y val="-2.8069978973301841E-2"/>
                </c:manualLayout>
              </c:layout>
              <c:spPr/>
              <c:txPr>
                <a:bodyPr/>
                <a:lstStyle/>
                <a:p>
                  <a:pPr>
                    <a:defRPr sz="800">
                      <a:solidFill>
                        <a:schemeClr val="tx1"/>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CC-481E-B551-ADED6C17F93B}"/>
                </c:ext>
              </c:extLst>
            </c:dLbl>
            <c:dLbl>
              <c:idx val="3"/>
              <c:layout>
                <c:manualLayout>
                  <c:x val="2.6229324614396803E-2"/>
                  <c:y val="-1.403498948665092E-2"/>
                </c:manualLayout>
              </c:layout>
              <c:spPr/>
              <c:txPr>
                <a:bodyPr/>
                <a:lstStyle/>
                <a:p>
                  <a:pPr>
                    <a:defRPr sz="800">
                      <a:solidFill>
                        <a:schemeClr val="tx1"/>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CC-481E-B551-ADED6C17F93B}"/>
                </c:ext>
              </c:extLst>
            </c:dLbl>
            <c:dLbl>
              <c:idx val="4"/>
              <c:layout>
                <c:manualLayout>
                  <c:x val="3.2058063417595983E-2"/>
                  <c:y val="-4.2104968459952763E-2"/>
                </c:manualLayout>
              </c:layout>
              <c:spPr/>
              <c:txPr>
                <a:bodyPr/>
                <a:lstStyle/>
                <a:p>
                  <a:pPr>
                    <a:defRPr sz="800">
                      <a:solidFill>
                        <a:schemeClr val="tx1"/>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CC-481E-B551-ADED6C17F93B}"/>
                </c:ext>
              </c:extLst>
            </c:dLbl>
            <c:spPr>
              <a:noFill/>
              <a:ln>
                <a:noFill/>
              </a:ln>
              <a:effectLst/>
            </c:spPr>
            <c:txPr>
              <a:bodyPr/>
              <a:lstStyle/>
              <a:p>
                <a:pPr>
                  <a:defRPr sz="8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2022 (факт)</c:v>
                </c:pt>
                <c:pt idx="1">
                  <c:v>2023 (оценка)</c:v>
                </c:pt>
                <c:pt idx="2">
                  <c:v>2024 (проект)</c:v>
                </c:pt>
                <c:pt idx="3">
                  <c:v>2025 (проект)</c:v>
                </c:pt>
                <c:pt idx="4">
                  <c:v>2026 (проект)</c:v>
                </c:pt>
              </c:strCache>
            </c:strRef>
          </c:cat>
          <c:val>
            <c:numRef>
              <c:f>Лист1!$C$2:$C$6</c:f>
              <c:numCache>
                <c:formatCode>General</c:formatCode>
                <c:ptCount val="5"/>
                <c:pt idx="0">
                  <c:v>2024138.73</c:v>
                </c:pt>
                <c:pt idx="1">
                  <c:v>1932512.8</c:v>
                </c:pt>
                <c:pt idx="2">
                  <c:v>1596859.66</c:v>
                </c:pt>
                <c:pt idx="3">
                  <c:v>1553270.88</c:v>
                </c:pt>
                <c:pt idx="4">
                  <c:v>1469143.41</c:v>
                </c:pt>
              </c:numCache>
            </c:numRef>
          </c:val>
          <c:extLst>
            <c:ext xmlns:c16="http://schemas.microsoft.com/office/drawing/2014/chart" uri="{C3380CC4-5D6E-409C-BE32-E72D297353CC}">
              <c16:uniqueId val="{00000004-23CC-481E-B551-ADED6C17F93B}"/>
            </c:ext>
          </c:extLst>
        </c:ser>
        <c:ser>
          <c:idx val="2"/>
          <c:order val="2"/>
          <c:tx>
            <c:strRef>
              <c:f>Лист1!$D$1</c:f>
              <c:strCache>
                <c:ptCount val="1"/>
                <c:pt idx="0">
                  <c:v>Столбец1</c:v>
                </c:pt>
              </c:strCache>
            </c:strRef>
          </c:tx>
          <c:invertIfNegative val="0"/>
          <c:cat>
            <c:strRef>
              <c:f>Лист1!$A$2:$A$6</c:f>
              <c:strCache>
                <c:ptCount val="5"/>
                <c:pt idx="0">
                  <c:v>2022 (факт)</c:v>
                </c:pt>
                <c:pt idx="1">
                  <c:v>2023 (оценка)</c:v>
                </c:pt>
                <c:pt idx="2">
                  <c:v>2024 (проект)</c:v>
                </c:pt>
                <c:pt idx="3">
                  <c:v>2025 (проект)</c:v>
                </c:pt>
                <c:pt idx="4">
                  <c:v>2026 (проект)</c:v>
                </c:pt>
              </c:strCache>
            </c:strRef>
          </c:cat>
          <c:val>
            <c:numRef>
              <c:f>Лист1!$D$2:$D$6</c:f>
              <c:numCache>
                <c:formatCode>General</c:formatCode>
                <c:ptCount val="5"/>
              </c:numCache>
            </c:numRef>
          </c:val>
          <c:extLst>
            <c:ext xmlns:c16="http://schemas.microsoft.com/office/drawing/2014/chart" uri="{C3380CC4-5D6E-409C-BE32-E72D297353CC}">
              <c16:uniqueId val="{00000005-23CC-481E-B551-ADED6C17F93B}"/>
            </c:ext>
          </c:extLst>
        </c:ser>
        <c:dLbls>
          <c:showLegendKey val="0"/>
          <c:showVal val="0"/>
          <c:showCatName val="0"/>
          <c:showSerName val="0"/>
          <c:showPercent val="0"/>
          <c:showBubbleSize val="0"/>
        </c:dLbls>
        <c:gapWidth val="150"/>
        <c:shape val="box"/>
        <c:axId val="238167936"/>
        <c:axId val="238169472"/>
        <c:axId val="0"/>
      </c:bar3DChart>
      <c:catAx>
        <c:axId val="238167936"/>
        <c:scaling>
          <c:orientation val="minMax"/>
        </c:scaling>
        <c:delete val="0"/>
        <c:axPos val="b"/>
        <c:numFmt formatCode="General" sourceLinked="0"/>
        <c:majorTickMark val="out"/>
        <c:minorTickMark val="none"/>
        <c:tickLblPos val="nextTo"/>
        <c:txPr>
          <a:bodyPr/>
          <a:lstStyle/>
          <a:p>
            <a:pPr>
              <a:defRPr sz="800"/>
            </a:pPr>
            <a:endParaRPr lang="ru-RU"/>
          </a:p>
        </c:txPr>
        <c:crossAx val="238169472"/>
        <c:crosses val="autoZero"/>
        <c:auto val="1"/>
        <c:lblAlgn val="ctr"/>
        <c:lblOffset val="100"/>
        <c:noMultiLvlLbl val="0"/>
      </c:catAx>
      <c:valAx>
        <c:axId val="238169472"/>
        <c:scaling>
          <c:orientation val="minMax"/>
        </c:scaling>
        <c:delete val="0"/>
        <c:axPos val="l"/>
        <c:majorGridlines/>
        <c:numFmt formatCode="General" sourceLinked="1"/>
        <c:majorTickMark val="out"/>
        <c:minorTickMark val="none"/>
        <c:tickLblPos val="nextTo"/>
        <c:txPr>
          <a:bodyPr/>
          <a:lstStyle/>
          <a:p>
            <a:pPr>
              <a:defRPr sz="800"/>
            </a:pPr>
            <a:endParaRPr lang="ru-RU"/>
          </a:p>
        </c:txPr>
        <c:crossAx val="238167936"/>
        <c:crosses val="autoZero"/>
        <c:crossBetween val="between"/>
      </c:valAx>
    </c:plotArea>
    <c:legend>
      <c:legendPos val="r"/>
      <c:legendEntry>
        <c:idx val="2"/>
        <c:delete val="1"/>
      </c:legendEntry>
      <c:layout>
        <c:manualLayout>
          <c:xMode val="edge"/>
          <c:yMode val="edge"/>
          <c:x val="0.74543683184639298"/>
          <c:y val="0.38619860730048267"/>
          <c:w val="0.24516329418287641"/>
          <c:h val="0.15308179320329721"/>
        </c:manualLayout>
      </c:layout>
      <c:overlay val="0"/>
      <c:txPr>
        <a:bodyPr/>
        <a:lstStyle/>
        <a:p>
          <a:pPr>
            <a:defRPr sz="1000">
              <a:latin typeface="Calibri" pitchFamily="34" charset="0"/>
              <a:cs typeface="Calibri"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Образование</a:t>
            </a:r>
            <a:endParaRPr lang="ru-RU" dirty="0"/>
          </a:p>
        </c:rich>
      </c:tx>
      <c:overlay val="0"/>
    </c:title>
    <c:autoTitleDeleted val="0"/>
    <c:plotArea>
      <c:layout>
        <c:manualLayout>
          <c:layoutTarget val="inner"/>
          <c:xMode val="edge"/>
          <c:yMode val="edge"/>
          <c:x val="0.14381993818843081"/>
          <c:y val="0.17035629557768178"/>
          <c:w val="0.85618006181157325"/>
          <c:h val="0.74462014492348905"/>
        </c:manualLayout>
      </c:layout>
      <c:barChart>
        <c:barDir val="bar"/>
        <c:grouping val="clustered"/>
        <c:varyColors val="0"/>
        <c:ser>
          <c:idx val="0"/>
          <c:order val="0"/>
          <c:tx>
            <c:strRef>
              <c:f>Лист1!$B$1</c:f>
              <c:strCache>
                <c:ptCount val="1"/>
                <c:pt idx="0">
                  <c:v>Ряд 1</c:v>
                </c:pt>
              </c:strCache>
            </c:strRef>
          </c:tx>
          <c:spPr>
            <a:solidFill>
              <a:srgbClr val="FF66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Лист1!$A$2:$A$7</c:f>
              <c:numCache>
                <c:formatCode>General</c:formatCode>
                <c:ptCount val="6"/>
                <c:pt idx="0">
                  <c:v>2021</c:v>
                </c:pt>
                <c:pt idx="1">
                  <c:v>2022</c:v>
                </c:pt>
                <c:pt idx="2">
                  <c:v>2023</c:v>
                </c:pt>
                <c:pt idx="3">
                  <c:v>2024</c:v>
                </c:pt>
                <c:pt idx="4">
                  <c:v>2025</c:v>
                </c:pt>
                <c:pt idx="5">
                  <c:v>2026</c:v>
                </c:pt>
              </c:numCache>
            </c:numRef>
          </c:cat>
          <c:val>
            <c:numRef>
              <c:f>Лист1!$B$2:$B$7</c:f>
              <c:numCache>
                <c:formatCode>General</c:formatCode>
                <c:ptCount val="6"/>
                <c:pt idx="0">
                  <c:v>939600.45</c:v>
                </c:pt>
                <c:pt idx="1">
                  <c:v>1018634.68</c:v>
                </c:pt>
                <c:pt idx="2">
                  <c:v>1231123.6000000001</c:v>
                </c:pt>
                <c:pt idx="3">
                  <c:v>1108762.8600000001</c:v>
                </c:pt>
                <c:pt idx="4">
                  <c:v>1108512.5</c:v>
                </c:pt>
                <c:pt idx="5">
                  <c:v>1033488.08</c:v>
                </c:pt>
              </c:numCache>
            </c:numRef>
          </c:val>
          <c:extLst>
            <c:ext xmlns:c16="http://schemas.microsoft.com/office/drawing/2014/chart" uri="{C3380CC4-5D6E-409C-BE32-E72D297353CC}">
              <c16:uniqueId val="{00000000-EA9C-4B09-8B4B-F717A52E6205}"/>
            </c:ext>
          </c:extLst>
        </c:ser>
        <c:dLbls>
          <c:showLegendKey val="0"/>
          <c:showVal val="0"/>
          <c:showCatName val="0"/>
          <c:showSerName val="0"/>
          <c:showPercent val="0"/>
          <c:showBubbleSize val="0"/>
        </c:dLbls>
        <c:gapWidth val="150"/>
        <c:axId val="238211456"/>
        <c:axId val="238212992"/>
      </c:barChart>
      <c:catAx>
        <c:axId val="238211456"/>
        <c:scaling>
          <c:orientation val="minMax"/>
        </c:scaling>
        <c:delete val="0"/>
        <c:axPos val="l"/>
        <c:numFmt formatCode="General" sourceLinked="1"/>
        <c:majorTickMark val="out"/>
        <c:minorTickMark val="none"/>
        <c:tickLblPos val="nextTo"/>
        <c:crossAx val="238212992"/>
        <c:crosses val="autoZero"/>
        <c:auto val="1"/>
        <c:lblAlgn val="ctr"/>
        <c:lblOffset val="100"/>
        <c:noMultiLvlLbl val="0"/>
      </c:catAx>
      <c:valAx>
        <c:axId val="238212992"/>
        <c:scaling>
          <c:orientation val="minMax"/>
        </c:scaling>
        <c:delete val="1"/>
        <c:axPos val="b"/>
        <c:majorGridlines/>
        <c:numFmt formatCode="General" sourceLinked="1"/>
        <c:majorTickMark val="out"/>
        <c:minorTickMark val="none"/>
        <c:tickLblPos val="none"/>
        <c:crossAx val="238211456"/>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Культура</a:t>
            </a:r>
            <a:endParaRPr lang="ru-RU" dirty="0"/>
          </a:p>
        </c:rich>
      </c:tx>
      <c:overlay val="0"/>
    </c:title>
    <c:autoTitleDeleted val="0"/>
    <c:plotArea>
      <c:layout>
        <c:manualLayout>
          <c:layoutTarget val="inner"/>
          <c:xMode val="edge"/>
          <c:yMode val="edge"/>
          <c:x val="0.12971982040487404"/>
          <c:y val="0.22072734399059324"/>
          <c:w val="0.77267651962257311"/>
          <c:h val="0.70105098127047261"/>
        </c:manualLayout>
      </c:layout>
      <c:barChart>
        <c:barDir val="bar"/>
        <c:grouping val="clustered"/>
        <c:varyColors val="0"/>
        <c:ser>
          <c:idx val="0"/>
          <c:order val="0"/>
          <c:tx>
            <c:strRef>
              <c:f>Лист1!$B$1</c:f>
              <c:strCache>
                <c:ptCount val="1"/>
                <c:pt idx="0">
                  <c:v>Ряд 1</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Лист1!$A$2:$A$7</c:f>
              <c:numCache>
                <c:formatCode>General</c:formatCode>
                <c:ptCount val="6"/>
                <c:pt idx="0">
                  <c:v>2021</c:v>
                </c:pt>
                <c:pt idx="1">
                  <c:v>2022</c:v>
                </c:pt>
                <c:pt idx="2">
                  <c:v>2023</c:v>
                </c:pt>
                <c:pt idx="3">
                  <c:v>2024</c:v>
                </c:pt>
                <c:pt idx="4">
                  <c:v>2025</c:v>
                </c:pt>
                <c:pt idx="5">
                  <c:v>2026</c:v>
                </c:pt>
              </c:numCache>
            </c:numRef>
          </c:cat>
          <c:val>
            <c:numRef>
              <c:f>Лист1!$B$2:$B$7</c:f>
              <c:numCache>
                <c:formatCode>General</c:formatCode>
                <c:ptCount val="6"/>
                <c:pt idx="0">
                  <c:v>139587.73000000001</c:v>
                </c:pt>
                <c:pt idx="1">
                  <c:v>135523.51</c:v>
                </c:pt>
                <c:pt idx="2">
                  <c:v>163946.75</c:v>
                </c:pt>
                <c:pt idx="3">
                  <c:v>147228.4</c:v>
                </c:pt>
                <c:pt idx="4">
                  <c:v>140084.35999999999</c:v>
                </c:pt>
                <c:pt idx="5">
                  <c:v>139498.35</c:v>
                </c:pt>
              </c:numCache>
            </c:numRef>
          </c:val>
          <c:extLst>
            <c:ext xmlns:c16="http://schemas.microsoft.com/office/drawing/2014/chart" uri="{C3380CC4-5D6E-409C-BE32-E72D297353CC}">
              <c16:uniqueId val="{00000000-A8CB-4C61-9781-E67FA94C9A09}"/>
            </c:ext>
          </c:extLst>
        </c:ser>
        <c:dLbls>
          <c:showLegendKey val="0"/>
          <c:showVal val="0"/>
          <c:showCatName val="0"/>
          <c:showSerName val="0"/>
          <c:showPercent val="0"/>
          <c:showBubbleSize val="0"/>
        </c:dLbls>
        <c:gapWidth val="150"/>
        <c:axId val="238237184"/>
        <c:axId val="238238720"/>
      </c:barChart>
      <c:catAx>
        <c:axId val="238237184"/>
        <c:scaling>
          <c:orientation val="minMax"/>
        </c:scaling>
        <c:delete val="0"/>
        <c:axPos val="l"/>
        <c:numFmt formatCode="General" sourceLinked="1"/>
        <c:majorTickMark val="out"/>
        <c:minorTickMark val="none"/>
        <c:tickLblPos val="nextTo"/>
        <c:crossAx val="238238720"/>
        <c:crosses val="autoZero"/>
        <c:auto val="1"/>
        <c:lblAlgn val="ctr"/>
        <c:lblOffset val="100"/>
        <c:noMultiLvlLbl val="0"/>
      </c:catAx>
      <c:valAx>
        <c:axId val="238238720"/>
        <c:scaling>
          <c:orientation val="minMax"/>
        </c:scaling>
        <c:delete val="1"/>
        <c:axPos val="b"/>
        <c:majorGridlines/>
        <c:numFmt formatCode="General" sourceLinked="1"/>
        <c:majorTickMark val="out"/>
        <c:minorTickMark val="none"/>
        <c:tickLblPos val="none"/>
        <c:crossAx val="238237184"/>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Социальная политика</a:t>
            </a:r>
            <a:endParaRPr lang="ru-RU" dirty="0"/>
          </a:p>
        </c:rich>
      </c:tx>
      <c:overlay val="0"/>
    </c:title>
    <c:autoTitleDeleted val="0"/>
    <c:plotArea>
      <c:layout>
        <c:manualLayout>
          <c:layoutTarget val="inner"/>
          <c:xMode val="edge"/>
          <c:yMode val="edge"/>
          <c:x val="0.12971982040487404"/>
          <c:y val="0.23992102607673191"/>
          <c:w val="0.75176144962845204"/>
          <c:h val="0.67505541442444683"/>
        </c:manualLayout>
      </c:layout>
      <c:barChart>
        <c:barDir val="bar"/>
        <c:grouping val="clustered"/>
        <c:varyColors val="0"/>
        <c:ser>
          <c:idx val="0"/>
          <c:order val="0"/>
          <c:tx>
            <c:strRef>
              <c:f>Лист1!$B$1</c:f>
              <c:strCache>
                <c:ptCount val="1"/>
                <c:pt idx="0">
                  <c:v>Ряд 1</c:v>
                </c:pt>
              </c:strCache>
            </c:strRef>
          </c:tx>
          <c:spPr>
            <a:solidFill>
              <a:srgbClr val="00B0F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Лист1!$A$2:$A$7</c:f>
              <c:numCache>
                <c:formatCode>General</c:formatCode>
                <c:ptCount val="6"/>
                <c:pt idx="0">
                  <c:v>2021</c:v>
                </c:pt>
                <c:pt idx="1">
                  <c:v>2022</c:v>
                </c:pt>
                <c:pt idx="2">
                  <c:v>2023</c:v>
                </c:pt>
                <c:pt idx="3">
                  <c:v>2024</c:v>
                </c:pt>
                <c:pt idx="4">
                  <c:v>2025</c:v>
                </c:pt>
                <c:pt idx="5">
                  <c:v>2026</c:v>
                </c:pt>
              </c:numCache>
            </c:numRef>
          </c:cat>
          <c:val>
            <c:numRef>
              <c:f>Лист1!$B$2:$B$7</c:f>
              <c:numCache>
                <c:formatCode>General</c:formatCode>
                <c:ptCount val="6"/>
                <c:pt idx="0">
                  <c:v>779555.28</c:v>
                </c:pt>
                <c:pt idx="1">
                  <c:v>854772.81</c:v>
                </c:pt>
                <c:pt idx="2">
                  <c:v>513394.73</c:v>
                </c:pt>
                <c:pt idx="3">
                  <c:v>311750.5</c:v>
                </c:pt>
                <c:pt idx="4">
                  <c:v>275739.84000000003</c:v>
                </c:pt>
                <c:pt idx="5">
                  <c:v>267222.8</c:v>
                </c:pt>
              </c:numCache>
            </c:numRef>
          </c:val>
          <c:extLst>
            <c:ext xmlns:c16="http://schemas.microsoft.com/office/drawing/2014/chart" uri="{C3380CC4-5D6E-409C-BE32-E72D297353CC}">
              <c16:uniqueId val="{00000000-FECA-4E6F-9DBF-E804930CCE4F}"/>
            </c:ext>
          </c:extLst>
        </c:ser>
        <c:dLbls>
          <c:showLegendKey val="0"/>
          <c:showVal val="0"/>
          <c:showCatName val="0"/>
          <c:showSerName val="0"/>
          <c:showPercent val="0"/>
          <c:showBubbleSize val="0"/>
        </c:dLbls>
        <c:gapWidth val="150"/>
        <c:axId val="238295680"/>
        <c:axId val="238313856"/>
      </c:barChart>
      <c:catAx>
        <c:axId val="238295680"/>
        <c:scaling>
          <c:orientation val="minMax"/>
        </c:scaling>
        <c:delete val="0"/>
        <c:axPos val="l"/>
        <c:numFmt formatCode="General" sourceLinked="1"/>
        <c:majorTickMark val="out"/>
        <c:minorTickMark val="none"/>
        <c:tickLblPos val="nextTo"/>
        <c:crossAx val="238313856"/>
        <c:crosses val="autoZero"/>
        <c:auto val="1"/>
        <c:lblAlgn val="ctr"/>
        <c:lblOffset val="100"/>
        <c:noMultiLvlLbl val="0"/>
      </c:catAx>
      <c:valAx>
        <c:axId val="238313856"/>
        <c:scaling>
          <c:orientation val="minMax"/>
        </c:scaling>
        <c:delete val="1"/>
        <c:axPos val="b"/>
        <c:majorGridlines/>
        <c:numFmt formatCode="General" sourceLinked="1"/>
        <c:majorTickMark val="out"/>
        <c:minorTickMark val="none"/>
        <c:tickLblPos val="none"/>
        <c:crossAx val="238295680"/>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Физкультура и спорт</a:t>
            </a:r>
            <a:endParaRPr lang="ru-RU" dirty="0"/>
          </a:p>
        </c:rich>
      </c:tx>
      <c:overlay val="0"/>
    </c:title>
    <c:autoTitleDeleted val="0"/>
    <c:plotArea>
      <c:layout>
        <c:manualLayout>
          <c:layoutTarget val="inner"/>
          <c:xMode val="edge"/>
          <c:yMode val="edge"/>
          <c:x val="0.14381993818843081"/>
          <c:y val="0.23992102607673191"/>
          <c:w val="0.79047939877959272"/>
          <c:h val="0.67505541442444683"/>
        </c:manualLayout>
      </c:layout>
      <c:barChart>
        <c:barDir val="bar"/>
        <c:grouping val="clustered"/>
        <c:varyColors val="0"/>
        <c:ser>
          <c:idx val="0"/>
          <c:order val="0"/>
          <c:tx>
            <c:strRef>
              <c:f>Лист1!$B$1</c:f>
              <c:strCache>
                <c:ptCount val="1"/>
                <c:pt idx="0">
                  <c:v>Ряд 1</c:v>
                </c:pt>
              </c:strCache>
            </c:strRef>
          </c:tx>
          <c:spPr>
            <a:solidFill>
              <a:srgbClr val="00CC9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Лист1!$A$2:$A$7</c:f>
              <c:numCache>
                <c:formatCode>General</c:formatCode>
                <c:ptCount val="6"/>
                <c:pt idx="0">
                  <c:v>2021</c:v>
                </c:pt>
                <c:pt idx="1">
                  <c:v>2022</c:v>
                </c:pt>
                <c:pt idx="2">
                  <c:v>2023</c:v>
                </c:pt>
                <c:pt idx="3">
                  <c:v>2024</c:v>
                </c:pt>
                <c:pt idx="4">
                  <c:v>2025</c:v>
                </c:pt>
                <c:pt idx="5">
                  <c:v>2026</c:v>
                </c:pt>
              </c:numCache>
            </c:numRef>
          </c:cat>
          <c:val>
            <c:numRef>
              <c:f>Лист1!$B$2:$B$8</c:f>
              <c:numCache>
                <c:formatCode>General</c:formatCode>
                <c:ptCount val="7"/>
                <c:pt idx="0">
                  <c:v>12487.59</c:v>
                </c:pt>
                <c:pt idx="1">
                  <c:v>15207.73</c:v>
                </c:pt>
                <c:pt idx="2">
                  <c:v>24047.72</c:v>
                </c:pt>
                <c:pt idx="3">
                  <c:v>29117.86</c:v>
                </c:pt>
                <c:pt idx="4">
                  <c:v>28934.18</c:v>
                </c:pt>
                <c:pt idx="5">
                  <c:v>28934.18</c:v>
                </c:pt>
              </c:numCache>
            </c:numRef>
          </c:val>
          <c:extLst>
            <c:ext xmlns:c16="http://schemas.microsoft.com/office/drawing/2014/chart" uri="{C3380CC4-5D6E-409C-BE32-E72D297353CC}">
              <c16:uniqueId val="{00000000-B5EA-4022-AAB0-5FA05154BA2B}"/>
            </c:ext>
          </c:extLst>
        </c:ser>
        <c:dLbls>
          <c:showLegendKey val="0"/>
          <c:showVal val="0"/>
          <c:showCatName val="0"/>
          <c:showSerName val="0"/>
          <c:showPercent val="0"/>
          <c:showBubbleSize val="0"/>
        </c:dLbls>
        <c:gapWidth val="150"/>
        <c:axId val="238333952"/>
        <c:axId val="238335488"/>
      </c:barChart>
      <c:catAx>
        <c:axId val="238333952"/>
        <c:scaling>
          <c:orientation val="minMax"/>
        </c:scaling>
        <c:delete val="0"/>
        <c:axPos val="l"/>
        <c:numFmt formatCode="General" sourceLinked="1"/>
        <c:majorTickMark val="out"/>
        <c:minorTickMark val="none"/>
        <c:tickLblPos val="nextTo"/>
        <c:crossAx val="238335488"/>
        <c:crosses val="autoZero"/>
        <c:auto val="1"/>
        <c:lblAlgn val="ctr"/>
        <c:lblOffset val="100"/>
        <c:noMultiLvlLbl val="0"/>
      </c:catAx>
      <c:valAx>
        <c:axId val="238335488"/>
        <c:scaling>
          <c:orientation val="minMax"/>
        </c:scaling>
        <c:delete val="1"/>
        <c:axPos val="b"/>
        <c:majorGridlines/>
        <c:numFmt formatCode="General" sourceLinked="1"/>
        <c:majorTickMark val="out"/>
        <c:minorTickMark val="none"/>
        <c:tickLblPos val="none"/>
        <c:crossAx val="238333952"/>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56518303163141"/>
          <c:y val="7.90117926655904E-2"/>
          <c:w val="0.49447640005363042"/>
          <c:h val="0.80440459637105677"/>
        </c:manualLayout>
      </c:layout>
      <c:barChart>
        <c:barDir val="bar"/>
        <c:grouping val="stacked"/>
        <c:varyColors val="0"/>
        <c:ser>
          <c:idx val="0"/>
          <c:order val="0"/>
          <c:tx>
            <c:strRef>
              <c:f>Лист1!$B$1</c:f>
              <c:strCache>
                <c:ptCount val="1"/>
                <c:pt idx="0">
                  <c:v>Дошкольное образование</c:v>
                </c:pt>
              </c:strCache>
            </c:strRef>
          </c:tx>
          <c:spPr>
            <a:solidFill>
              <a:srgbClr val="92D050"/>
            </a:solidFill>
          </c:spPr>
          <c:invertIfNegative val="0"/>
          <c:cat>
            <c:strRef>
              <c:f>Лист1!$A$2:$A$6</c:f>
              <c:strCache>
                <c:ptCount val="5"/>
                <c:pt idx="0">
                  <c:v>2022 (факт)</c:v>
                </c:pt>
                <c:pt idx="1">
                  <c:v>2023 (оценка)</c:v>
                </c:pt>
                <c:pt idx="2">
                  <c:v>2024 (прогноз)</c:v>
                </c:pt>
                <c:pt idx="3">
                  <c:v>2025 (прогноз)</c:v>
                </c:pt>
                <c:pt idx="4">
                  <c:v>2026 (прогноз)</c:v>
                </c:pt>
              </c:strCache>
            </c:strRef>
          </c:cat>
          <c:val>
            <c:numRef>
              <c:f>Лист1!$B$2:$B$6</c:f>
              <c:numCache>
                <c:formatCode>General</c:formatCode>
                <c:ptCount val="5"/>
                <c:pt idx="0">
                  <c:v>244579.28</c:v>
                </c:pt>
                <c:pt idx="1">
                  <c:v>482341.62</c:v>
                </c:pt>
                <c:pt idx="2">
                  <c:v>259479.58</c:v>
                </c:pt>
                <c:pt idx="3">
                  <c:v>261026.8</c:v>
                </c:pt>
                <c:pt idx="4">
                  <c:v>260806.8</c:v>
                </c:pt>
              </c:numCache>
            </c:numRef>
          </c:val>
          <c:extLst>
            <c:ext xmlns:c16="http://schemas.microsoft.com/office/drawing/2014/chart" uri="{C3380CC4-5D6E-409C-BE32-E72D297353CC}">
              <c16:uniqueId val="{00000000-8E72-44A7-B60B-6431DA16A418}"/>
            </c:ext>
          </c:extLst>
        </c:ser>
        <c:ser>
          <c:idx val="1"/>
          <c:order val="1"/>
          <c:tx>
            <c:strRef>
              <c:f>Лист1!$C$1</c:f>
              <c:strCache>
                <c:ptCount val="1"/>
                <c:pt idx="0">
                  <c:v>Общее образование</c:v>
                </c:pt>
              </c:strCache>
            </c:strRef>
          </c:tx>
          <c:spPr>
            <a:solidFill>
              <a:srgbClr val="66FFFF"/>
            </a:solidFill>
          </c:spPr>
          <c:invertIfNegative val="0"/>
          <c:cat>
            <c:strRef>
              <c:f>Лист1!$A$2:$A$6</c:f>
              <c:strCache>
                <c:ptCount val="5"/>
                <c:pt idx="0">
                  <c:v>2022 (факт)</c:v>
                </c:pt>
                <c:pt idx="1">
                  <c:v>2023 (оценка)</c:v>
                </c:pt>
                <c:pt idx="2">
                  <c:v>2024 (прогноз)</c:v>
                </c:pt>
                <c:pt idx="3">
                  <c:v>2025 (прогноз)</c:v>
                </c:pt>
                <c:pt idx="4">
                  <c:v>2026 (прогноз)</c:v>
                </c:pt>
              </c:strCache>
            </c:strRef>
          </c:cat>
          <c:val>
            <c:numRef>
              <c:f>Лист1!$C$2:$C$6</c:f>
              <c:numCache>
                <c:formatCode>General</c:formatCode>
                <c:ptCount val="5"/>
                <c:pt idx="0">
                  <c:v>630269.59</c:v>
                </c:pt>
                <c:pt idx="1">
                  <c:v>604870.16</c:v>
                </c:pt>
                <c:pt idx="2">
                  <c:v>691752.73</c:v>
                </c:pt>
                <c:pt idx="3">
                  <c:v>685760.53</c:v>
                </c:pt>
                <c:pt idx="4">
                  <c:v>613189.61</c:v>
                </c:pt>
              </c:numCache>
            </c:numRef>
          </c:val>
          <c:extLst>
            <c:ext xmlns:c16="http://schemas.microsoft.com/office/drawing/2014/chart" uri="{C3380CC4-5D6E-409C-BE32-E72D297353CC}">
              <c16:uniqueId val="{00000001-8E72-44A7-B60B-6431DA16A418}"/>
            </c:ext>
          </c:extLst>
        </c:ser>
        <c:ser>
          <c:idx val="2"/>
          <c:order val="2"/>
          <c:tx>
            <c:strRef>
              <c:f>Лист1!$D$1</c:f>
              <c:strCache>
                <c:ptCount val="1"/>
                <c:pt idx="0">
                  <c:v>Дополнительное образование детей</c:v>
                </c:pt>
              </c:strCache>
            </c:strRef>
          </c:tx>
          <c:spPr>
            <a:solidFill>
              <a:srgbClr val="FF33CC"/>
            </a:solidFill>
          </c:spPr>
          <c:invertIfNegative val="0"/>
          <c:cat>
            <c:strRef>
              <c:f>Лист1!$A$2:$A$6</c:f>
              <c:strCache>
                <c:ptCount val="5"/>
                <c:pt idx="0">
                  <c:v>2022 (факт)</c:v>
                </c:pt>
                <c:pt idx="1">
                  <c:v>2023 (оценка)</c:v>
                </c:pt>
                <c:pt idx="2">
                  <c:v>2024 (прогноз)</c:v>
                </c:pt>
                <c:pt idx="3">
                  <c:v>2025 (прогноз)</c:v>
                </c:pt>
                <c:pt idx="4">
                  <c:v>2026 (прогноз)</c:v>
                </c:pt>
              </c:strCache>
            </c:strRef>
          </c:cat>
          <c:val>
            <c:numRef>
              <c:f>Лист1!$D$2:$D$6</c:f>
              <c:numCache>
                <c:formatCode>General</c:formatCode>
                <c:ptCount val="5"/>
                <c:pt idx="0">
                  <c:v>55055.77</c:v>
                </c:pt>
                <c:pt idx="1">
                  <c:v>51542.49</c:v>
                </c:pt>
                <c:pt idx="2">
                  <c:v>57791.59</c:v>
                </c:pt>
                <c:pt idx="3">
                  <c:v>56582.67</c:v>
                </c:pt>
                <c:pt idx="4">
                  <c:v>56582.67</c:v>
                </c:pt>
              </c:numCache>
            </c:numRef>
          </c:val>
          <c:extLst>
            <c:ext xmlns:c16="http://schemas.microsoft.com/office/drawing/2014/chart" uri="{C3380CC4-5D6E-409C-BE32-E72D297353CC}">
              <c16:uniqueId val="{00000002-8E72-44A7-B60B-6431DA16A418}"/>
            </c:ext>
          </c:extLst>
        </c:ser>
        <c:ser>
          <c:idx val="3"/>
          <c:order val="3"/>
          <c:tx>
            <c:strRef>
              <c:f>Лист1!$E$1</c:f>
              <c:strCache>
                <c:ptCount val="1"/>
                <c:pt idx="0">
                  <c:v>Молодежная политика и оздоровление детей</c:v>
                </c:pt>
              </c:strCache>
            </c:strRef>
          </c:tx>
          <c:spPr>
            <a:solidFill>
              <a:schemeClr val="accent2">
                <a:lumMod val="60000"/>
                <a:lumOff val="40000"/>
              </a:schemeClr>
            </a:solidFill>
          </c:spPr>
          <c:invertIfNegative val="0"/>
          <c:cat>
            <c:strRef>
              <c:f>Лист1!$A$2:$A$6</c:f>
              <c:strCache>
                <c:ptCount val="5"/>
                <c:pt idx="0">
                  <c:v>2022 (факт)</c:v>
                </c:pt>
                <c:pt idx="1">
                  <c:v>2023 (оценка)</c:v>
                </c:pt>
                <c:pt idx="2">
                  <c:v>2024 (прогноз)</c:v>
                </c:pt>
                <c:pt idx="3">
                  <c:v>2025 (прогноз)</c:v>
                </c:pt>
                <c:pt idx="4">
                  <c:v>2026 (прогноз)</c:v>
                </c:pt>
              </c:strCache>
            </c:strRef>
          </c:cat>
          <c:val>
            <c:numRef>
              <c:f>Лист1!$E$2:$E$6</c:f>
              <c:numCache>
                <c:formatCode>General</c:formatCode>
                <c:ptCount val="5"/>
                <c:pt idx="0">
                  <c:v>17168.59</c:v>
                </c:pt>
                <c:pt idx="1">
                  <c:v>3163.97</c:v>
                </c:pt>
                <c:pt idx="2">
                  <c:v>4231.0600000000004</c:v>
                </c:pt>
                <c:pt idx="3">
                  <c:v>3743.56</c:v>
                </c:pt>
                <c:pt idx="4">
                  <c:v>3743.56</c:v>
                </c:pt>
              </c:numCache>
            </c:numRef>
          </c:val>
          <c:extLst>
            <c:ext xmlns:c16="http://schemas.microsoft.com/office/drawing/2014/chart" uri="{C3380CC4-5D6E-409C-BE32-E72D297353CC}">
              <c16:uniqueId val="{00000003-8E72-44A7-B60B-6431DA16A418}"/>
            </c:ext>
          </c:extLst>
        </c:ser>
        <c:ser>
          <c:idx val="4"/>
          <c:order val="4"/>
          <c:tx>
            <c:strRef>
              <c:f>Лист1!$F$1</c:f>
              <c:strCache>
                <c:ptCount val="1"/>
                <c:pt idx="0">
                  <c:v>Другие вопросы</c:v>
                </c:pt>
              </c:strCache>
            </c:strRef>
          </c:tx>
          <c:spPr>
            <a:solidFill>
              <a:srgbClr val="FFC000"/>
            </a:solidFill>
          </c:spPr>
          <c:invertIfNegative val="0"/>
          <c:cat>
            <c:strRef>
              <c:f>Лист1!$A$2:$A$6</c:f>
              <c:strCache>
                <c:ptCount val="5"/>
                <c:pt idx="0">
                  <c:v>2022 (факт)</c:v>
                </c:pt>
                <c:pt idx="1">
                  <c:v>2023 (оценка)</c:v>
                </c:pt>
                <c:pt idx="2">
                  <c:v>2024 (прогноз)</c:v>
                </c:pt>
                <c:pt idx="3">
                  <c:v>2025 (прогноз)</c:v>
                </c:pt>
                <c:pt idx="4">
                  <c:v>2026 (прогноз)</c:v>
                </c:pt>
              </c:strCache>
            </c:strRef>
          </c:cat>
          <c:val>
            <c:numRef>
              <c:f>Лист1!$F$2:$F$6</c:f>
              <c:numCache>
                <c:formatCode>General</c:formatCode>
                <c:ptCount val="5"/>
                <c:pt idx="0">
                  <c:v>71561.45</c:v>
                </c:pt>
                <c:pt idx="1">
                  <c:v>89205.36</c:v>
                </c:pt>
                <c:pt idx="2">
                  <c:v>95507.9</c:v>
                </c:pt>
                <c:pt idx="3">
                  <c:v>101398.94</c:v>
                </c:pt>
                <c:pt idx="4">
                  <c:v>99165.440000000002</c:v>
                </c:pt>
              </c:numCache>
            </c:numRef>
          </c:val>
          <c:extLst>
            <c:ext xmlns:c16="http://schemas.microsoft.com/office/drawing/2014/chart" uri="{C3380CC4-5D6E-409C-BE32-E72D297353CC}">
              <c16:uniqueId val="{00000004-8E72-44A7-B60B-6431DA16A418}"/>
            </c:ext>
          </c:extLst>
        </c:ser>
        <c:dLbls>
          <c:showLegendKey val="0"/>
          <c:showVal val="0"/>
          <c:showCatName val="0"/>
          <c:showSerName val="0"/>
          <c:showPercent val="0"/>
          <c:showBubbleSize val="0"/>
        </c:dLbls>
        <c:gapWidth val="150"/>
        <c:overlap val="100"/>
        <c:axId val="238415232"/>
        <c:axId val="238429312"/>
      </c:barChart>
      <c:catAx>
        <c:axId val="238415232"/>
        <c:scaling>
          <c:orientation val="minMax"/>
        </c:scaling>
        <c:delete val="0"/>
        <c:axPos val="l"/>
        <c:numFmt formatCode="General" sourceLinked="0"/>
        <c:majorTickMark val="out"/>
        <c:minorTickMark val="none"/>
        <c:tickLblPos val="nextTo"/>
        <c:txPr>
          <a:bodyPr/>
          <a:lstStyle/>
          <a:p>
            <a:pPr>
              <a:defRPr sz="800"/>
            </a:pPr>
            <a:endParaRPr lang="ru-RU"/>
          </a:p>
        </c:txPr>
        <c:crossAx val="238429312"/>
        <c:crosses val="autoZero"/>
        <c:auto val="1"/>
        <c:lblAlgn val="ctr"/>
        <c:lblOffset val="100"/>
        <c:noMultiLvlLbl val="0"/>
      </c:catAx>
      <c:valAx>
        <c:axId val="238429312"/>
        <c:scaling>
          <c:orientation val="minMax"/>
        </c:scaling>
        <c:delete val="0"/>
        <c:axPos val="b"/>
        <c:majorGridlines/>
        <c:numFmt formatCode="General" sourceLinked="1"/>
        <c:majorTickMark val="out"/>
        <c:minorTickMark val="none"/>
        <c:tickLblPos val="nextTo"/>
        <c:txPr>
          <a:bodyPr/>
          <a:lstStyle/>
          <a:p>
            <a:pPr>
              <a:defRPr sz="700"/>
            </a:pPr>
            <a:endParaRPr lang="ru-RU"/>
          </a:p>
        </c:txPr>
        <c:crossAx val="238415232"/>
        <c:crosses val="autoZero"/>
        <c:crossBetween val="between"/>
      </c:valAx>
    </c:plotArea>
    <c:legend>
      <c:legendPos val="r"/>
      <c:layout>
        <c:manualLayout>
          <c:xMode val="edge"/>
          <c:yMode val="edge"/>
          <c:x val="0.63298118985126572"/>
          <c:y val="6.3866569612811381E-3"/>
          <c:w val="0.30996136155278675"/>
          <c:h val="0.57982096363280711"/>
        </c:manualLayout>
      </c:layout>
      <c:overlay val="0"/>
      <c:txPr>
        <a:bodyPr/>
        <a:lstStyle/>
        <a:p>
          <a:pPr>
            <a:defRPr sz="800">
              <a:latin typeface="Calibri" pitchFamily="34" charset="0"/>
              <a:cs typeface="Calibri"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4988069673109063E-2"/>
          <c:w val="0.91269841269844387"/>
          <c:h val="0.72127649909145952"/>
        </c:manualLayout>
      </c:layout>
      <c:lineChart>
        <c:grouping val="standard"/>
        <c:varyColors val="0"/>
        <c:ser>
          <c:idx val="0"/>
          <c:order val="0"/>
          <c:tx>
            <c:strRef>
              <c:f>Лист1!$B$1</c:f>
              <c:strCache>
                <c:ptCount val="1"/>
                <c:pt idx="0">
                  <c:v>2017</c:v>
                </c:pt>
              </c:strCache>
            </c:strRef>
          </c:tx>
          <c:spPr>
            <a:ln>
              <a:solidFill>
                <a:srgbClr val="FF0000"/>
              </a:solidFill>
            </a:ln>
          </c:spPr>
          <c:marker>
            <c:spPr>
              <a:solidFill>
                <a:srgbClr val="FF0000"/>
              </a:solidFill>
            </c:spPr>
          </c:marker>
          <c:dLbls>
            <c:dLbl>
              <c:idx val="0"/>
              <c:layout>
                <c:manualLayout>
                  <c:x val="-3.7037037037037056E-2"/>
                  <c:y val="0.128787878787878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1F7-4AE2-AF8F-B7BB6809249A}"/>
                </c:ext>
              </c:extLst>
            </c:dLbl>
            <c:dLbl>
              <c:idx val="1"/>
              <c:layout>
                <c:manualLayout>
                  <c:x val="-1.5432098765432242E-2"/>
                  <c:y val="0.1216857551896930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1F7-4AE2-AF8F-B7BB6809249A}"/>
                </c:ext>
              </c:extLst>
            </c:dLbl>
            <c:dLbl>
              <c:idx val="2"/>
              <c:layout>
                <c:manualLayout>
                  <c:x val="-3.0864197530864296E-2"/>
                  <c:y val="9.09090909090910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1F7-4AE2-AF8F-B7BB6809249A}"/>
                </c:ext>
              </c:extLst>
            </c:dLbl>
            <c:dLbl>
              <c:idx val="3"/>
              <c:layout>
                <c:manualLayout>
                  <c:x val="6.1728395061728392E-3"/>
                  <c:y val="7.57575757575757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1F7-4AE2-AF8F-B7BB6809249A}"/>
                </c:ext>
              </c:extLst>
            </c:dLbl>
            <c:dLbl>
              <c:idx val="4"/>
              <c:layout>
                <c:manualLayout>
                  <c:x val="-6.1728395061729528E-3"/>
                  <c:y val="-7.81759759685819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F9F-4404-8ABA-E35A2278C8B1}"/>
                </c:ext>
              </c:extLst>
            </c:dLbl>
            <c:spPr>
              <a:noFill/>
              <a:ln>
                <a:noFill/>
              </a:ln>
              <a:effectLst/>
            </c:spPr>
            <c:txPr>
              <a:bodyPr/>
              <a:lstStyle/>
              <a:p>
                <a:pPr>
                  <a:defRPr sz="900">
                    <a:solidFill>
                      <a:schemeClr val="tx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2020/2021 уч. год</c:v>
                </c:pt>
                <c:pt idx="1">
                  <c:v>2021/2022 уч. год</c:v>
                </c:pt>
                <c:pt idx="2">
                  <c:v>2022/2023 уч. год</c:v>
                </c:pt>
                <c:pt idx="3">
                  <c:v>2023/2024 уч. год</c:v>
                </c:pt>
                <c:pt idx="4">
                  <c:v>2024/2025 уч. год</c:v>
                </c:pt>
                <c:pt idx="5">
                  <c:v>2025/2026 уч. год</c:v>
                </c:pt>
              </c:strCache>
            </c:strRef>
          </c:cat>
          <c:val>
            <c:numRef>
              <c:f>Лист1!$B$2:$B$7</c:f>
              <c:numCache>
                <c:formatCode>#,##0</c:formatCode>
                <c:ptCount val="6"/>
                <c:pt idx="0">
                  <c:v>1974</c:v>
                </c:pt>
                <c:pt idx="1">
                  <c:v>2048</c:v>
                </c:pt>
                <c:pt idx="2">
                  <c:v>1998</c:v>
                </c:pt>
                <c:pt idx="3">
                  <c:v>2013</c:v>
                </c:pt>
                <c:pt idx="4">
                  <c:v>2013</c:v>
                </c:pt>
                <c:pt idx="5">
                  <c:v>2013</c:v>
                </c:pt>
              </c:numCache>
            </c:numRef>
          </c:val>
          <c:smooth val="0"/>
          <c:extLst>
            <c:ext xmlns:c16="http://schemas.microsoft.com/office/drawing/2014/chart" uri="{C3380CC4-5D6E-409C-BE32-E72D297353CC}">
              <c16:uniqueId val="{00000004-61F7-4AE2-AF8F-B7BB6809249A}"/>
            </c:ext>
          </c:extLst>
        </c:ser>
        <c:dLbls>
          <c:showLegendKey val="0"/>
          <c:showVal val="0"/>
          <c:showCatName val="0"/>
          <c:showSerName val="0"/>
          <c:showPercent val="0"/>
          <c:showBubbleSize val="0"/>
        </c:dLbls>
        <c:marker val="1"/>
        <c:smooth val="0"/>
        <c:axId val="238860160"/>
        <c:axId val="238861696"/>
      </c:lineChart>
      <c:catAx>
        <c:axId val="238860160"/>
        <c:scaling>
          <c:orientation val="minMax"/>
        </c:scaling>
        <c:delete val="0"/>
        <c:axPos val="b"/>
        <c:numFmt formatCode="General" sourceLinked="1"/>
        <c:majorTickMark val="out"/>
        <c:minorTickMark val="none"/>
        <c:tickLblPos val="nextTo"/>
        <c:txPr>
          <a:bodyPr/>
          <a:lstStyle/>
          <a:p>
            <a:pPr>
              <a:defRPr sz="600"/>
            </a:pPr>
            <a:endParaRPr lang="ru-RU"/>
          </a:p>
        </c:txPr>
        <c:crossAx val="238861696"/>
        <c:crosses val="autoZero"/>
        <c:auto val="1"/>
        <c:lblAlgn val="ctr"/>
        <c:lblOffset val="100"/>
        <c:noMultiLvlLbl val="0"/>
      </c:catAx>
      <c:valAx>
        <c:axId val="238861696"/>
        <c:scaling>
          <c:orientation val="minMax"/>
        </c:scaling>
        <c:delete val="1"/>
        <c:axPos val="l"/>
        <c:majorGridlines/>
        <c:numFmt formatCode="#,##0" sourceLinked="1"/>
        <c:majorTickMark val="out"/>
        <c:minorTickMark val="none"/>
        <c:tickLblPos val="none"/>
        <c:crossAx val="238860160"/>
        <c:crosses val="autoZero"/>
        <c:crossBetween val="between"/>
      </c:valAx>
    </c:plotArea>
    <c:plotVisOnly val="1"/>
    <c:dispBlanksAs val="gap"/>
    <c:showDLblsOverMax val="0"/>
  </c:chart>
  <c:txPr>
    <a:bodyPr/>
    <a:lstStyle/>
    <a:p>
      <a:pPr>
        <a:defRPr sz="1000">
          <a:latin typeface="Calibri" pitchFamily="34" charset="0"/>
          <a:cs typeface="Calibri" pitchFamily="34" charset="0"/>
        </a:defRPr>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Лист1!$B$1</c:f>
              <c:strCache>
                <c:ptCount val="1"/>
                <c:pt idx="0">
                  <c:v>Ряд 1</c:v>
                </c:pt>
              </c:strCache>
            </c:strRef>
          </c:tx>
          <c:spPr>
            <a:solidFill>
              <a:srgbClr val="FF5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Лист1!$A$2:$A$6</c:f>
              <c:strCache>
                <c:ptCount val="5"/>
                <c:pt idx="0">
                  <c:v>2022 год</c:v>
                </c:pt>
                <c:pt idx="1">
                  <c:v>2023 год</c:v>
                </c:pt>
                <c:pt idx="2">
                  <c:v>2024 год</c:v>
                </c:pt>
                <c:pt idx="3">
                  <c:v>2025 год</c:v>
                </c:pt>
                <c:pt idx="4">
                  <c:v>2026 год</c:v>
                </c:pt>
              </c:strCache>
            </c:strRef>
          </c:cat>
          <c:val>
            <c:numRef>
              <c:f>Лист1!$B$2:$B$6</c:f>
              <c:numCache>
                <c:formatCode>General</c:formatCode>
                <c:ptCount val="5"/>
                <c:pt idx="0" formatCode="#,##0.00">
                  <c:v>91106.86</c:v>
                </c:pt>
                <c:pt idx="1">
                  <c:v>99428.12</c:v>
                </c:pt>
                <c:pt idx="2">
                  <c:v>96268.4</c:v>
                </c:pt>
                <c:pt idx="3">
                  <c:v>96268.4</c:v>
                </c:pt>
                <c:pt idx="4">
                  <c:v>96268.4</c:v>
                </c:pt>
              </c:numCache>
            </c:numRef>
          </c:val>
          <c:extLst>
            <c:ext xmlns:c16="http://schemas.microsoft.com/office/drawing/2014/chart" uri="{C3380CC4-5D6E-409C-BE32-E72D297353CC}">
              <c16:uniqueId val="{00000000-898F-437B-B375-B38559314D0F}"/>
            </c:ext>
          </c:extLst>
        </c:ser>
        <c:dLbls>
          <c:showLegendKey val="0"/>
          <c:showVal val="0"/>
          <c:showCatName val="0"/>
          <c:showSerName val="0"/>
          <c:showPercent val="0"/>
          <c:showBubbleSize val="0"/>
        </c:dLbls>
        <c:gapWidth val="150"/>
        <c:overlap val="100"/>
        <c:axId val="238811776"/>
        <c:axId val="238883200"/>
      </c:barChart>
      <c:catAx>
        <c:axId val="238811776"/>
        <c:scaling>
          <c:orientation val="minMax"/>
        </c:scaling>
        <c:delete val="0"/>
        <c:axPos val="l"/>
        <c:numFmt formatCode="General" sourceLinked="0"/>
        <c:majorTickMark val="out"/>
        <c:minorTickMark val="none"/>
        <c:tickLblPos val="nextTo"/>
        <c:crossAx val="238883200"/>
        <c:crosses val="autoZero"/>
        <c:auto val="1"/>
        <c:lblAlgn val="ctr"/>
        <c:lblOffset val="100"/>
        <c:noMultiLvlLbl val="0"/>
      </c:catAx>
      <c:valAx>
        <c:axId val="238883200"/>
        <c:scaling>
          <c:orientation val="minMax"/>
        </c:scaling>
        <c:delete val="0"/>
        <c:axPos val="b"/>
        <c:majorGridlines/>
        <c:numFmt formatCode="#,##0.00" sourceLinked="1"/>
        <c:majorTickMark val="out"/>
        <c:minorTickMark val="none"/>
        <c:tickLblPos val="nextTo"/>
        <c:crossAx val="238811776"/>
        <c:crosses val="autoZero"/>
        <c:crossBetween val="between"/>
      </c:valAx>
    </c:plotArea>
    <c:plotVisOnly val="1"/>
    <c:dispBlanksAs val="gap"/>
    <c:showDLblsOverMax val="0"/>
  </c:chart>
  <c:txPr>
    <a:bodyPr/>
    <a:lstStyle/>
    <a:p>
      <a:pPr>
        <a:defRPr sz="6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4987961589070788E-2"/>
          <c:w val="0.91269841269844521"/>
          <c:h val="0.72127649909145952"/>
        </c:manualLayout>
      </c:layout>
      <c:lineChart>
        <c:grouping val="standard"/>
        <c:varyColors val="0"/>
        <c:ser>
          <c:idx val="0"/>
          <c:order val="0"/>
          <c:tx>
            <c:strRef>
              <c:f>Лист1!$B$1</c:f>
              <c:strCache>
                <c:ptCount val="1"/>
                <c:pt idx="0">
                  <c:v>2017</c:v>
                </c:pt>
              </c:strCache>
            </c:strRef>
          </c:tx>
          <c:spPr>
            <a:ln>
              <a:solidFill>
                <a:schemeClr val="accent6">
                  <a:lumMod val="60000"/>
                  <a:lumOff val="40000"/>
                </a:schemeClr>
              </a:solidFill>
            </a:ln>
          </c:spPr>
          <c:marker>
            <c:spPr>
              <a:solidFill>
                <a:schemeClr val="accent6">
                  <a:lumMod val="60000"/>
                  <a:lumOff val="40000"/>
                </a:schemeClr>
              </a:solidFill>
            </c:spPr>
          </c:marker>
          <c:dLbls>
            <c:dLbl>
              <c:idx val="0"/>
              <c:layout>
                <c:manualLayout>
                  <c:x val="1.414592712002273E-17"/>
                  <c:y val="-1.51515151515151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924-40A3-9581-0D5BCB23D2EA}"/>
                </c:ext>
              </c:extLst>
            </c:dLbl>
            <c:dLbl>
              <c:idx val="1"/>
              <c:layout>
                <c:manualLayout>
                  <c:x val="0"/>
                  <c:y val="1.56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924-40A3-9581-0D5BCB23D2EA}"/>
                </c:ext>
              </c:extLst>
            </c:dLbl>
            <c:dLbl>
              <c:idx val="2"/>
              <c:layout>
                <c:manualLayout>
                  <c:x val="-1.2345679012345723E-2"/>
                  <c:y val="7.57575757575757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924-40A3-9581-0D5BCB23D2EA}"/>
                </c:ext>
              </c:extLst>
            </c:dLbl>
            <c:dLbl>
              <c:idx val="3"/>
              <c:layout>
                <c:manualLayout>
                  <c:x val="-2.7777777777778363E-2"/>
                  <c:y val="7.57575757575757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924-40A3-9581-0D5BCB23D2EA}"/>
                </c:ext>
              </c:extLst>
            </c:dLbl>
            <c:spPr>
              <a:noFill/>
              <a:ln>
                <a:noFill/>
              </a:ln>
              <a:effectLst/>
            </c:spPr>
            <c:txPr>
              <a:bodyPr/>
              <a:lstStyle/>
              <a:p>
                <a:pPr>
                  <a:defRPr>
                    <a:solidFill>
                      <a:schemeClr val="tx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2020/2021 уч. год</c:v>
                </c:pt>
                <c:pt idx="1">
                  <c:v>2021/2022 уч. год</c:v>
                </c:pt>
                <c:pt idx="2">
                  <c:v>2022/2023 уч. год</c:v>
                </c:pt>
                <c:pt idx="3">
                  <c:v>2023/2024 уч. год</c:v>
                </c:pt>
                <c:pt idx="4">
                  <c:v>2024/2025 уч. год</c:v>
                </c:pt>
                <c:pt idx="5">
                  <c:v>2025/2026 уч. год</c:v>
                </c:pt>
              </c:strCache>
            </c:strRef>
          </c:cat>
          <c:val>
            <c:numRef>
              <c:f>Лист1!$B$2:$B$7</c:f>
              <c:numCache>
                <c:formatCode>General</c:formatCode>
                <c:ptCount val="6"/>
                <c:pt idx="0">
                  <c:v>6400</c:v>
                </c:pt>
                <c:pt idx="1">
                  <c:v>6448</c:v>
                </c:pt>
                <c:pt idx="2">
                  <c:v>6503</c:v>
                </c:pt>
                <c:pt idx="3">
                  <c:v>6437</c:v>
                </c:pt>
                <c:pt idx="4">
                  <c:v>6507</c:v>
                </c:pt>
                <c:pt idx="5">
                  <c:v>6538</c:v>
                </c:pt>
              </c:numCache>
            </c:numRef>
          </c:val>
          <c:smooth val="0"/>
          <c:extLst>
            <c:ext xmlns:c16="http://schemas.microsoft.com/office/drawing/2014/chart" uri="{C3380CC4-5D6E-409C-BE32-E72D297353CC}">
              <c16:uniqueId val="{00000004-1924-40A3-9581-0D5BCB23D2EA}"/>
            </c:ext>
          </c:extLst>
        </c:ser>
        <c:dLbls>
          <c:showLegendKey val="0"/>
          <c:showVal val="0"/>
          <c:showCatName val="0"/>
          <c:showSerName val="0"/>
          <c:showPercent val="0"/>
          <c:showBubbleSize val="0"/>
        </c:dLbls>
        <c:marker val="1"/>
        <c:smooth val="0"/>
        <c:axId val="238882176"/>
        <c:axId val="238929024"/>
      </c:lineChart>
      <c:catAx>
        <c:axId val="238882176"/>
        <c:scaling>
          <c:orientation val="minMax"/>
        </c:scaling>
        <c:delete val="0"/>
        <c:axPos val="b"/>
        <c:numFmt formatCode="General" sourceLinked="1"/>
        <c:majorTickMark val="out"/>
        <c:minorTickMark val="none"/>
        <c:tickLblPos val="nextTo"/>
        <c:txPr>
          <a:bodyPr/>
          <a:lstStyle/>
          <a:p>
            <a:pPr>
              <a:defRPr sz="600"/>
            </a:pPr>
            <a:endParaRPr lang="ru-RU"/>
          </a:p>
        </c:txPr>
        <c:crossAx val="238929024"/>
        <c:crosses val="autoZero"/>
        <c:auto val="1"/>
        <c:lblAlgn val="ctr"/>
        <c:lblOffset val="100"/>
        <c:noMultiLvlLbl val="0"/>
      </c:catAx>
      <c:valAx>
        <c:axId val="238929024"/>
        <c:scaling>
          <c:orientation val="minMax"/>
        </c:scaling>
        <c:delete val="1"/>
        <c:axPos val="l"/>
        <c:majorGridlines/>
        <c:numFmt formatCode="General" sourceLinked="1"/>
        <c:majorTickMark val="out"/>
        <c:minorTickMark val="none"/>
        <c:tickLblPos val="none"/>
        <c:crossAx val="238882176"/>
        <c:crosses val="autoZero"/>
        <c:crossBetween val="between"/>
      </c:valAx>
    </c:plotArea>
    <c:plotVisOnly val="1"/>
    <c:dispBlanksAs val="gap"/>
    <c:showDLblsOverMax val="0"/>
  </c:chart>
  <c:txPr>
    <a:bodyPr/>
    <a:lstStyle/>
    <a:p>
      <a:pPr>
        <a:defRPr sz="1000">
          <a:latin typeface="Calibri" pitchFamily="34" charset="0"/>
          <a:cs typeface="Calibri" pitchFamily="34" charset="0"/>
        </a:defRPr>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Лист1!$B$1</c:f>
              <c:strCache>
                <c:ptCount val="1"/>
                <c:pt idx="0">
                  <c:v>Ряд 1</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Лист1!$A$2:$A$6</c:f>
              <c:strCache>
                <c:ptCount val="5"/>
                <c:pt idx="0">
                  <c:v>2022 год</c:v>
                </c:pt>
                <c:pt idx="1">
                  <c:v>2023 год</c:v>
                </c:pt>
                <c:pt idx="2">
                  <c:v>2024 год</c:v>
                </c:pt>
                <c:pt idx="3">
                  <c:v>2025 год</c:v>
                </c:pt>
                <c:pt idx="4">
                  <c:v>2026 год</c:v>
                </c:pt>
              </c:strCache>
            </c:strRef>
          </c:cat>
          <c:val>
            <c:numRef>
              <c:f>Лист1!$B$2:$B$6</c:f>
              <c:numCache>
                <c:formatCode>General</c:formatCode>
                <c:ptCount val="5"/>
                <c:pt idx="0">
                  <c:v>319342.88</c:v>
                </c:pt>
                <c:pt idx="1">
                  <c:v>338082.05</c:v>
                </c:pt>
                <c:pt idx="2">
                  <c:v>327570.03000000003</c:v>
                </c:pt>
                <c:pt idx="3">
                  <c:v>321395.67</c:v>
                </c:pt>
                <c:pt idx="4">
                  <c:v>321395.67</c:v>
                </c:pt>
              </c:numCache>
            </c:numRef>
          </c:val>
          <c:extLst>
            <c:ext xmlns:c16="http://schemas.microsoft.com/office/drawing/2014/chart" uri="{C3380CC4-5D6E-409C-BE32-E72D297353CC}">
              <c16:uniqueId val="{00000000-FD27-4E59-9B3F-8473C76E56DF}"/>
            </c:ext>
          </c:extLst>
        </c:ser>
        <c:dLbls>
          <c:showLegendKey val="0"/>
          <c:showVal val="0"/>
          <c:showCatName val="0"/>
          <c:showSerName val="0"/>
          <c:showPercent val="0"/>
          <c:showBubbleSize val="0"/>
        </c:dLbls>
        <c:gapWidth val="150"/>
        <c:overlap val="100"/>
        <c:axId val="58106240"/>
        <c:axId val="58107776"/>
      </c:barChart>
      <c:catAx>
        <c:axId val="58106240"/>
        <c:scaling>
          <c:orientation val="minMax"/>
        </c:scaling>
        <c:delete val="0"/>
        <c:axPos val="l"/>
        <c:numFmt formatCode="General" sourceLinked="0"/>
        <c:majorTickMark val="out"/>
        <c:minorTickMark val="none"/>
        <c:tickLblPos val="nextTo"/>
        <c:crossAx val="58107776"/>
        <c:crosses val="autoZero"/>
        <c:auto val="1"/>
        <c:lblAlgn val="ctr"/>
        <c:lblOffset val="100"/>
        <c:noMultiLvlLbl val="0"/>
      </c:catAx>
      <c:valAx>
        <c:axId val="58107776"/>
        <c:scaling>
          <c:orientation val="minMax"/>
        </c:scaling>
        <c:delete val="0"/>
        <c:axPos val="b"/>
        <c:majorGridlines/>
        <c:numFmt formatCode="General" sourceLinked="1"/>
        <c:majorTickMark val="out"/>
        <c:minorTickMark val="none"/>
        <c:tickLblPos val="nextTo"/>
        <c:crossAx val="58106240"/>
        <c:crosses val="autoZero"/>
        <c:crossBetween val="between"/>
      </c:valAx>
    </c:plotArea>
    <c:plotVisOnly val="1"/>
    <c:dispBlanksAs val="gap"/>
    <c:showDLblsOverMax val="0"/>
  </c:chart>
  <c:txPr>
    <a:bodyPr/>
    <a:lstStyle/>
    <a:p>
      <a:pPr>
        <a:defRPr sz="6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4092219826983427E-2"/>
          <c:y val="0.12305112567246386"/>
          <c:w val="0.68912585891603484"/>
          <c:h val="0.79823063355637947"/>
        </c:manualLayout>
      </c:layout>
      <c:bar3DChart>
        <c:barDir val="col"/>
        <c:grouping val="clustered"/>
        <c:varyColors val="0"/>
        <c:ser>
          <c:idx val="0"/>
          <c:order val="0"/>
          <c:tx>
            <c:strRef>
              <c:f>Лист1!$B$1</c:f>
              <c:strCache>
                <c:ptCount val="1"/>
                <c:pt idx="0">
                  <c:v>Доходы</c:v>
                </c:pt>
              </c:strCache>
            </c:strRef>
          </c:tx>
          <c:spPr>
            <a:solidFill>
              <a:srgbClr val="92D050"/>
            </a:solidFill>
          </c:spPr>
          <c:invertIfNegative val="0"/>
          <c:dLbls>
            <c:dLbl>
              <c:idx val="0"/>
              <c:layout>
                <c:manualLayout>
                  <c:x val="2.8906753414240402E-3"/>
                  <c:y val="-1.8713319315534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FB-4859-AA57-34CF2EE23AB7}"/>
                </c:ext>
              </c:extLst>
            </c:dLbl>
            <c:dLbl>
              <c:idx val="1"/>
              <c:layout>
                <c:manualLayout>
                  <c:x val="2.8906753414240402E-3"/>
                  <c:y val="-1.40349894866509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FB-4859-AA57-34CF2EE23AB7}"/>
                </c:ext>
              </c:extLst>
            </c:dLbl>
            <c:dLbl>
              <c:idx val="2"/>
              <c:layout>
                <c:manualLayout>
                  <c:x val="1.4453376707120201E-3"/>
                  <c:y val="-9.35665965776740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FB-4859-AA57-34CF2EE23AB7}"/>
                </c:ext>
              </c:extLst>
            </c:dLbl>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2022 год (факт)</c:v>
                </c:pt>
                <c:pt idx="1">
                  <c:v>2023 (оценка)</c:v>
                </c:pt>
                <c:pt idx="2">
                  <c:v>2024 (прогноз)</c:v>
                </c:pt>
              </c:strCache>
            </c:strRef>
          </c:cat>
          <c:val>
            <c:numRef>
              <c:f>Лист1!$B$2:$B$4</c:f>
              <c:numCache>
                <c:formatCode>General</c:formatCode>
                <c:ptCount val="3"/>
                <c:pt idx="0">
                  <c:v>2327479.86</c:v>
                </c:pt>
                <c:pt idx="1">
                  <c:v>3019539.52</c:v>
                </c:pt>
                <c:pt idx="2">
                  <c:v>2054122.61</c:v>
                </c:pt>
              </c:numCache>
            </c:numRef>
          </c:val>
          <c:extLst>
            <c:ext xmlns:c16="http://schemas.microsoft.com/office/drawing/2014/chart" uri="{C3380CC4-5D6E-409C-BE32-E72D297353CC}">
              <c16:uniqueId val="{00000003-2FFB-4859-AA57-34CF2EE23AB7}"/>
            </c:ext>
          </c:extLst>
        </c:ser>
        <c:ser>
          <c:idx val="1"/>
          <c:order val="1"/>
          <c:tx>
            <c:strRef>
              <c:f>Лист1!$C$1</c:f>
              <c:strCache>
                <c:ptCount val="1"/>
                <c:pt idx="0">
                  <c:v>Налоговые и неналоговые</c:v>
                </c:pt>
              </c:strCache>
            </c:strRef>
          </c:tx>
          <c:spPr>
            <a:solidFill>
              <a:srgbClr val="66FFFF"/>
            </a:solidFill>
          </c:spPr>
          <c:invertIfNegative val="0"/>
          <c:dLbls>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2022 год (факт)</c:v>
                </c:pt>
                <c:pt idx="1">
                  <c:v>2023 (оценка)</c:v>
                </c:pt>
                <c:pt idx="2">
                  <c:v>2024 (прогноз)</c:v>
                </c:pt>
              </c:strCache>
            </c:strRef>
          </c:cat>
          <c:val>
            <c:numRef>
              <c:f>Лист1!$C$2:$C$4</c:f>
              <c:numCache>
                <c:formatCode>General</c:formatCode>
                <c:ptCount val="3"/>
                <c:pt idx="0">
                  <c:v>382208.77</c:v>
                </c:pt>
                <c:pt idx="1">
                  <c:v>376012.35</c:v>
                </c:pt>
                <c:pt idx="2">
                  <c:v>363905.39</c:v>
                </c:pt>
              </c:numCache>
            </c:numRef>
          </c:val>
          <c:extLst>
            <c:ext xmlns:c16="http://schemas.microsoft.com/office/drawing/2014/chart" uri="{C3380CC4-5D6E-409C-BE32-E72D297353CC}">
              <c16:uniqueId val="{00000004-2FFB-4859-AA57-34CF2EE23AB7}"/>
            </c:ext>
          </c:extLst>
        </c:ser>
        <c:ser>
          <c:idx val="2"/>
          <c:order val="2"/>
          <c:tx>
            <c:strRef>
              <c:f>Лист1!$D$1</c:f>
              <c:strCache>
                <c:ptCount val="1"/>
                <c:pt idx="0">
                  <c:v>Безвозмездные поступления</c:v>
                </c:pt>
              </c:strCache>
            </c:strRef>
          </c:tx>
          <c:spPr>
            <a:solidFill>
              <a:srgbClr val="FFFF99"/>
            </a:solidFill>
          </c:spPr>
          <c:invertIfNegative val="0"/>
          <c:dLbls>
            <c:dLbl>
              <c:idx val="0"/>
              <c:layout>
                <c:manualLayout>
                  <c:x val="-8.6720260242721166E-3"/>
                  <c:y val="-3.7426638631069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FB-4859-AA57-34CF2EE23AB7}"/>
                </c:ext>
              </c:extLst>
            </c:dLbl>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2022 год (факт)</c:v>
                </c:pt>
                <c:pt idx="1">
                  <c:v>2023 (оценка)</c:v>
                </c:pt>
                <c:pt idx="2">
                  <c:v>2024 (прогноз)</c:v>
                </c:pt>
              </c:strCache>
            </c:strRef>
          </c:cat>
          <c:val>
            <c:numRef>
              <c:f>Лист1!$D$2:$D$4</c:f>
              <c:numCache>
                <c:formatCode>General</c:formatCode>
                <c:ptCount val="3"/>
                <c:pt idx="0">
                  <c:v>1945271.09</c:v>
                </c:pt>
                <c:pt idx="1">
                  <c:v>2643527.17</c:v>
                </c:pt>
                <c:pt idx="2">
                  <c:v>1690217.22</c:v>
                </c:pt>
              </c:numCache>
            </c:numRef>
          </c:val>
          <c:extLst>
            <c:ext xmlns:c16="http://schemas.microsoft.com/office/drawing/2014/chart" uri="{C3380CC4-5D6E-409C-BE32-E72D297353CC}">
              <c16:uniqueId val="{00000006-2FFB-4859-AA57-34CF2EE23AB7}"/>
            </c:ext>
          </c:extLst>
        </c:ser>
        <c:ser>
          <c:idx val="3"/>
          <c:order val="3"/>
          <c:tx>
            <c:strRef>
              <c:f>Лист1!$E$1</c:f>
              <c:strCache>
                <c:ptCount val="1"/>
                <c:pt idx="0">
                  <c:v>Расходы</c:v>
                </c:pt>
              </c:strCache>
            </c:strRef>
          </c:tx>
          <c:spPr>
            <a:solidFill>
              <a:srgbClr val="99CCFF"/>
            </a:solidFill>
          </c:spPr>
          <c:invertIfNegative val="0"/>
          <c:dLbls>
            <c:dLbl>
              <c:idx val="0"/>
              <c:layout>
                <c:manualLayout>
                  <c:x val="8.6720260242721166E-3"/>
                  <c:y val="-4.67832982888366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FB-4859-AA57-34CF2EE23AB7}"/>
                </c:ext>
              </c:extLst>
            </c:dLbl>
            <c:dLbl>
              <c:idx val="1"/>
              <c:layout>
                <c:manualLayout>
                  <c:x val="-1.4453376707119661E-3"/>
                  <c:y val="-2.80699789733018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FFB-4859-AA57-34CF2EE23AB7}"/>
                </c:ext>
              </c:extLst>
            </c:dLbl>
            <c:dLbl>
              <c:idx val="2"/>
              <c:layout>
                <c:manualLayout>
                  <c:x val="1.3008039036408226E-2"/>
                  <c:y val="-9.35665965776740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FFB-4859-AA57-34CF2EE23AB7}"/>
                </c:ext>
              </c:extLst>
            </c:dLbl>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2022 год (факт)</c:v>
                </c:pt>
                <c:pt idx="1">
                  <c:v>2023 (оценка)</c:v>
                </c:pt>
                <c:pt idx="2">
                  <c:v>2024 (прогноз)</c:v>
                </c:pt>
              </c:strCache>
            </c:strRef>
          </c:cat>
          <c:val>
            <c:numRef>
              <c:f>Лист1!$E$2:$E$4</c:f>
              <c:numCache>
                <c:formatCode>General</c:formatCode>
                <c:ptCount val="3"/>
                <c:pt idx="0">
                  <c:v>2444756.54</c:v>
                </c:pt>
                <c:pt idx="1">
                  <c:v>3082245.2</c:v>
                </c:pt>
                <c:pt idx="2">
                  <c:v>2054122.61</c:v>
                </c:pt>
              </c:numCache>
            </c:numRef>
          </c:val>
          <c:extLst>
            <c:ext xmlns:c16="http://schemas.microsoft.com/office/drawing/2014/chart" uri="{C3380CC4-5D6E-409C-BE32-E72D297353CC}">
              <c16:uniqueId val="{0000000A-2FFB-4859-AA57-34CF2EE23AB7}"/>
            </c:ext>
          </c:extLst>
        </c:ser>
        <c:ser>
          <c:idx val="4"/>
          <c:order val="4"/>
          <c:tx>
            <c:strRef>
              <c:f>Лист1!$F$1</c:f>
              <c:strCache>
                <c:ptCount val="1"/>
                <c:pt idx="0">
                  <c:v>Дефицит</c:v>
                </c:pt>
              </c:strCache>
            </c:strRef>
          </c:tx>
          <c:spPr>
            <a:solidFill>
              <a:schemeClr val="accent2">
                <a:lumMod val="60000"/>
                <a:lumOff val="40000"/>
              </a:schemeClr>
            </a:solidFill>
          </c:spPr>
          <c:invertIfNegative val="0"/>
          <c:dLbls>
            <c:dLbl>
              <c:idx val="0"/>
              <c:layout>
                <c:manualLayout>
                  <c:x val="5.7813506828481168E-3"/>
                  <c:y val="9.35739640262228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FFB-4859-AA57-34CF2EE23AB7}"/>
                </c:ext>
              </c:extLst>
            </c:dLbl>
            <c:dLbl>
              <c:idx val="2"/>
              <c:layout>
                <c:manualLayout>
                  <c:x val="3.3242766426376587E-2"/>
                  <c:y val="2.8069978973301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FFB-4859-AA57-34CF2EE23AB7}"/>
                </c:ext>
              </c:extLst>
            </c:dLbl>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2022 год (факт)</c:v>
                </c:pt>
                <c:pt idx="1">
                  <c:v>2023 (оценка)</c:v>
                </c:pt>
                <c:pt idx="2">
                  <c:v>2024 (прогноз)</c:v>
                </c:pt>
              </c:strCache>
            </c:strRef>
          </c:cat>
          <c:val>
            <c:numRef>
              <c:f>Лист1!$F$2:$F$4</c:f>
              <c:numCache>
                <c:formatCode>General</c:formatCode>
                <c:ptCount val="3"/>
                <c:pt idx="0">
                  <c:v>-117096.68000000002</c:v>
                </c:pt>
                <c:pt idx="1">
                  <c:v>-62705.68</c:v>
                </c:pt>
                <c:pt idx="2">
                  <c:v>0</c:v>
                </c:pt>
              </c:numCache>
            </c:numRef>
          </c:val>
          <c:extLst>
            <c:ext xmlns:c16="http://schemas.microsoft.com/office/drawing/2014/chart" uri="{C3380CC4-5D6E-409C-BE32-E72D297353CC}">
              <c16:uniqueId val="{0000000D-2FFB-4859-AA57-34CF2EE23AB7}"/>
            </c:ext>
          </c:extLst>
        </c:ser>
        <c:dLbls>
          <c:showLegendKey val="0"/>
          <c:showVal val="0"/>
          <c:showCatName val="0"/>
          <c:showSerName val="0"/>
          <c:showPercent val="0"/>
          <c:showBubbleSize val="0"/>
        </c:dLbls>
        <c:gapWidth val="150"/>
        <c:shape val="box"/>
        <c:axId val="229979648"/>
        <c:axId val="229981184"/>
        <c:axId val="0"/>
      </c:bar3DChart>
      <c:catAx>
        <c:axId val="229979648"/>
        <c:scaling>
          <c:orientation val="minMax"/>
        </c:scaling>
        <c:delete val="0"/>
        <c:axPos val="b"/>
        <c:numFmt formatCode="General" sourceLinked="0"/>
        <c:majorTickMark val="out"/>
        <c:minorTickMark val="none"/>
        <c:tickLblPos val="nextTo"/>
        <c:txPr>
          <a:bodyPr/>
          <a:lstStyle/>
          <a:p>
            <a:pPr>
              <a:defRPr sz="700"/>
            </a:pPr>
            <a:endParaRPr lang="ru-RU"/>
          </a:p>
        </c:txPr>
        <c:crossAx val="229981184"/>
        <c:crosses val="autoZero"/>
        <c:auto val="1"/>
        <c:lblAlgn val="ctr"/>
        <c:lblOffset val="100"/>
        <c:noMultiLvlLbl val="0"/>
      </c:catAx>
      <c:valAx>
        <c:axId val="229981184"/>
        <c:scaling>
          <c:orientation val="minMax"/>
        </c:scaling>
        <c:delete val="0"/>
        <c:axPos val="l"/>
        <c:majorGridlines/>
        <c:numFmt formatCode="General" sourceLinked="1"/>
        <c:majorTickMark val="out"/>
        <c:minorTickMark val="none"/>
        <c:tickLblPos val="nextTo"/>
        <c:txPr>
          <a:bodyPr/>
          <a:lstStyle/>
          <a:p>
            <a:pPr>
              <a:defRPr sz="800"/>
            </a:pPr>
            <a:endParaRPr lang="ru-RU"/>
          </a:p>
        </c:txPr>
        <c:crossAx val="229979648"/>
        <c:crosses val="autoZero"/>
        <c:crossBetween val="between"/>
      </c:valAx>
    </c:plotArea>
    <c:legend>
      <c:legendPos val="r"/>
      <c:layout>
        <c:manualLayout>
          <c:xMode val="edge"/>
          <c:yMode val="edge"/>
          <c:x val="0.76521570697383645"/>
          <c:y val="0.19657045270024356"/>
          <c:w val="0.2031126200284652"/>
          <c:h val="0.42298916543016474"/>
        </c:manualLayout>
      </c:layout>
      <c:overlay val="0"/>
      <c:txPr>
        <a:bodyPr/>
        <a:lstStyle/>
        <a:p>
          <a:pPr>
            <a:defRPr sz="1000">
              <a:latin typeface="Calibri" pitchFamily="34" charset="0"/>
              <a:cs typeface="Calibri"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17071303587017"/>
          <c:y val="5.4320607457594358E-2"/>
          <c:w val="0.54819575678040877"/>
          <c:h val="0.75899770119233145"/>
        </c:manualLayout>
      </c:layout>
      <c:barChart>
        <c:barDir val="bar"/>
        <c:grouping val="stacked"/>
        <c:varyColors val="0"/>
        <c:ser>
          <c:idx val="0"/>
          <c:order val="0"/>
          <c:tx>
            <c:strRef>
              <c:f>Лист1!$B$1</c:f>
              <c:strCache>
                <c:ptCount val="1"/>
                <c:pt idx="0">
                  <c:v>Социальное обеспечение населения</c:v>
                </c:pt>
              </c:strCache>
            </c:strRef>
          </c:tx>
          <c:spPr>
            <a:solidFill>
              <a:srgbClr val="92D050"/>
            </a:solidFill>
          </c:spPr>
          <c:invertIfNegative val="0"/>
          <c:dLbls>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2022 (факт)</c:v>
                </c:pt>
                <c:pt idx="1">
                  <c:v>2023 (оценка)</c:v>
                </c:pt>
                <c:pt idx="2">
                  <c:v>2024 (проект)</c:v>
                </c:pt>
                <c:pt idx="3">
                  <c:v>2025 (проект)</c:v>
                </c:pt>
                <c:pt idx="4">
                  <c:v>2026 (проект)</c:v>
                </c:pt>
              </c:strCache>
            </c:strRef>
          </c:cat>
          <c:val>
            <c:numRef>
              <c:f>Лист1!$B$2:$B$6</c:f>
              <c:numCache>
                <c:formatCode>General</c:formatCode>
                <c:ptCount val="5"/>
                <c:pt idx="0">
                  <c:v>137842.97</c:v>
                </c:pt>
                <c:pt idx="1">
                  <c:v>142850.98000000001</c:v>
                </c:pt>
                <c:pt idx="2">
                  <c:v>138530.48000000001</c:v>
                </c:pt>
                <c:pt idx="3">
                  <c:v>135368.88</c:v>
                </c:pt>
                <c:pt idx="4">
                  <c:v>133858.56</c:v>
                </c:pt>
              </c:numCache>
            </c:numRef>
          </c:val>
          <c:extLst>
            <c:ext xmlns:c16="http://schemas.microsoft.com/office/drawing/2014/chart" uri="{C3380CC4-5D6E-409C-BE32-E72D297353CC}">
              <c16:uniqueId val="{00000000-D392-49C2-BB68-2A4878388BAB}"/>
            </c:ext>
          </c:extLst>
        </c:ser>
        <c:ser>
          <c:idx val="1"/>
          <c:order val="1"/>
          <c:tx>
            <c:strRef>
              <c:f>Лист1!$C$1</c:f>
              <c:strCache>
                <c:ptCount val="1"/>
                <c:pt idx="0">
                  <c:v>Охрана семьи и детства</c:v>
                </c:pt>
              </c:strCache>
            </c:strRef>
          </c:tx>
          <c:spPr>
            <a:solidFill>
              <a:srgbClr val="99CCFF"/>
            </a:solidFill>
          </c:spPr>
          <c:invertIfNegative val="0"/>
          <c:dLbls>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2022 (факт)</c:v>
                </c:pt>
                <c:pt idx="1">
                  <c:v>2023 (оценка)</c:v>
                </c:pt>
                <c:pt idx="2">
                  <c:v>2024 (проект)</c:v>
                </c:pt>
                <c:pt idx="3">
                  <c:v>2025 (проект)</c:v>
                </c:pt>
                <c:pt idx="4">
                  <c:v>2026 (проект)</c:v>
                </c:pt>
              </c:strCache>
            </c:strRef>
          </c:cat>
          <c:val>
            <c:numRef>
              <c:f>Лист1!$C$2:$C$6</c:f>
              <c:numCache>
                <c:formatCode>#,##0.00</c:formatCode>
                <c:ptCount val="5"/>
                <c:pt idx="0" formatCode="General">
                  <c:v>696050.8</c:v>
                </c:pt>
                <c:pt idx="1">
                  <c:v>349152.74</c:v>
                </c:pt>
                <c:pt idx="2">
                  <c:v>150991.99</c:v>
                </c:pt>
                <c:pt idx="3">
                  <c:v>118121.39</c:v>
                </c:pt>
                <c:pt idx="4">
                  <c:v>111114.52</c:v>
                </c:pt>
              </c:numCache>
            </c:numRef>
          </c:val>
          <c:extLst>
            <c:ext xmlns:c16="http://schemas.microsoft.com/office/drawing/2014/chart" uri="{C3380CC4-5D6E-409C-BE32-E72D297353CC}">
              <c16:uniqueId val="{00000001-D392-49C2-BB68-2A4878388BAB}"/>
            </c:ext>
          </c:extLst>
        </c:ser>
        <c:ser>
          <c:idx val="2"/>
          <c:order val="2"/>
          <c:tx>
            <c:strRef>
              <c:f>Лист1!$D$1</c:f>
              <c:strCache>
                <c:ptCount val="1"/>
                <c:pt idx="0">
                  <c:v>Другие вопросы</c:v>
                </c:pt>
              </c:strCache>
            </c:strRef>
          </c:tx>
          <c:spPr>
            <a:solidFill>
              <a:srgbClr val="FF66FF"/>
            </a:solidFill>
          </c:spPr>
          <c:invertIfNegative val="0"/>
          <c:dLbls>
            <c:dLbl>
              <c:idx val="0"/>
              <c:layout>
                <c:manualLayout>
                  <c:x val="2.91666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92-49C2-BB68-2A4878388BAB}"/>
                </c:ext>
              </c:extLst>
            </c:dLbl>
            <c:dLbl>
              <c:idx val="1"/>
              <c:layout>
                <c:manualLayout>
                  <c:x val="2.9166666666666667E-2"/>
                  <c:y val="-3.95058963327959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92-49C2-BB68-2A4878388BAB}"/>
                </c:ext>
              </c:extLst>
            </c:dLbl>
            <c:dLbl>
              <c:idx val="2"/>
              <c:layout>
                <c:manualLayout>
                  <c:x val="2.9166666666666667E-2"/>
                  <c:y val="7.90117926655904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92-49C2-BB68-2A4878388BAB}"/>
                </c:ext>
              </c:extLst>
            </c:dLbl>
            <c:dLbl>
              <c:idx val="3"/>
              <c:layout>
                <c:manualLayout>
                  <c:x val="2.6388888888888878E-2"/>
                  <c:y val="3.95058963327951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92-49C2-BB68-2A4878388BAB}"/>
                </c:ext>
              </c:extLst>
            </c:dLbl>
            <c:dLbl>
              <c:idx val="4"/>
              <c:layout>
                <c:manualLayout>
                  <c:x val="3.61111111111112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92-49C2-BB68-2A4878388BAB}"/>
                </c:ext>
              </c:extLst>
            </c:dLbl>
            <c:dLbl>
              <c:idx val="5"/>
              <c:layout>
                <c:manualLayout>
                  <c:x val="3.4722222222222224E-2"/>
                  <c:y val="-7.90117926655904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92-49C2-BB68-2A4878388BAB}"/>
                </c:ext>
              </c:extLst>
            </c:dLbl>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2022 (факт)</c:v>
                </c:pt>
                <c:pt idx="1">
                  <c:v>2023 (оценка)</c:v>
                </c:pt>
                <c:pt idx="2">
                  <c:v>2024 (проект)</c:v>
                </c:pt>
                <c:pt idx="3">
                  <c:v>2025 (проект)</c:v>
                </c:pt>
                <c:pt idx="4">
                  <c:v>2026 (проект)</c:v>
                </c:pt>
              </c:strCache>
            </c:strRef>
          </c:cat>
          <c:val>
            <c:numRef>
              <c:f>Лист1!$D$2:$D$6</c:f>
              <c:numCache>
                <c:formatCode>General</c:formatCode>
                <c:ptCount val="5"/>
                <c:pt idx="0">
                  <c:v>20879.04</c:v>
                </c:pt>
                <c:pt idx="1">
                  <c:v>21391.01</c:v>
                </c:pt>
                <c:pt idx="2">
                  <c:v>22228.03</c:v>
                </c:pt>
                <c:pt idx="3">
                  <c:v>22249.57</c:v>
                </c:pt>
                <c:pt idx="4">
                  <c:v>22249.72</c:v>
                </c:pt>
              </c:numCache>
            </c:numRef>
          </c:val>
          <c:extLst>
            <c:ext xmlns:c16="http://schemas.microsoft.com/office/drawing/2014/chart" uri="{C3380CC4-5D6E-409C-BE32-E72D297353CC}">
              <c16:uniqueId val="{00000008-D392-49C2-BB68-2A4878388BAB}"/>
            </c:ext>
          </c:extLst>
        </c:ser>
        <c:dLbls>
          <c:showLegendKey val="0"/>
          <c:showVal val="0"/>
          <c:showCatName val="0"/>
          <c:showSerName val="0"/>
          <c:showPercent val="0"/>
          <c:showBubbleSize val="0"/>
        </c:dLbls>
        <c:gapWidth val="150"/>
        <c:overlap val="100"/>
        <c:axId val="58188160"/>
        <c:axId val="58189696"/>
      </c:barChart>
      <c:catAx>
        <c:axId val="58188160"/>
        <c:scaling>
          <c:orientation val="minMax"/>
        </c:scaling>
        <c:delete val="0"/>
        <c:axPos val="l"/>
        <c:numFmt formatCode="General" sourceLinked="0"/>
        <c:majorTickMark val="out"/>
        <c:minorTickMark val="none"/>
        <c:tickLblPos val="nextTo"/>
        <c:txPr>
          <a:bodyPr/>
          <a:lstStyle/>
          <a:p>
            <a:pPr>
              <a:defRPr sz="800"/>
            </a:pPr>
            <a:endParaRPr lang="ru-RU"/>
          </a:p>
        </c:txPr>
        <c:crossAx val="58189696"/>
        <c:crosses val="autoZero"/>
        <c:auto val="1"/>
        <c:lblAlgn val="ctr"/>
        <c:lblOffset val="100"/>
        <c:noMultiLvlLbl val="0"/>
      </c:catAx>
      <c:valAx>
        <c:axId val="58189696"/>
        <c:scaling>
          <c:orientation val="minMax"/>
        </c:scaling>
        <c:delete val="0"/>
        <c:axPos val="b"/>
        <c:majorGridlines/>
        <c:numFmt formatCode="General" sourceLinked="1"/>
        <c:majorTickMark val="out"/>
        <c:minorTickMark val="none"/>
        <c:tickLblPos val="nextTo"/>
        <c:txPr>
          <a:bodyPr/>
          <a:lstStyle/>
          <a:p>
            <a:pPr>
              <a:defRPr sz="700"/>
            </a:pPr>
            <a:endParaRPr lang="ru-RU"/>
          </a:p>
        </c:txPr>
        <c:crossAx val="58188160"/>
        <c:crosses val="autoZero"/>
        <c:crossBetween val="between"/>
      </c:valAx>
    </c:plotArea>
    <c:legend>
      <c:legendPos val="r"/>
      <c:layout>
        <c:manualLayout>
          <c:xMode val="edge"/>
          <c:yMode val="edge"/>
          <c:x val="0.72479582239720408"/>
          <c:y val="4.6067919034687432E-2"/>
          <c:w val="0.24111805476971171"/>
          <c:h val="0.38641082710416286"/>
        </c:manualLayout>
      </c:layout>
      <c:overlay val="0"/>
      <c:txPr>
        <a:bodyPr/>
        <a:lstStyle/>
        <a:p>
          <a:pPr>
            <a:defRPr sz="1000">
              <a:latin typeface="Calibri" pitchFamily="34" charset="0"/>
              <a:cs typeface="Calibri"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56703849519046"/>
          <c:y val="4.4444133374394575E-2"/>
          <c:w val="0.75093695705044872"/>
          <c:h val="0.83996739703086454"/>
        </c:manualLayout>
      </c:layout>
      <c:barChart>
        <c:barDir val="bar"/>
        <c:grouping val="stacked"/>
        <c:varyColors val="0"/>
        <c:ser>
          <c:idx val="0"/>
          <c:order val="0"/>
          <c:tx>
            <c:strRef>
              <c:f>Лист1!$B$1</c:f>
              <c:strCache>
                <c:ptCount val="1"/>
                <c:pt idx="0">
                  <c:v>Культура</c:v>
                </c:pt>
              </c:strCache>
            </c:strRef>
          </c:tx>
          <c:spPr>
            <a:solidFill>
              <a:srgbClr val="92D050"/>
            </a:solidFill>
          </c:spPr>
          <c:invertIfNegative val="0"/>
          <c:dLbls>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2022 (факт)</c:v>
                </c:pt>
                <c:pt idx="1">
                  <c:v>2023 (оценка)</c:v>
                </c:pt>
                <c:pt idx="2">
                  <c:v>2024 (проект)</c:v>
                </c:pt>
                <c:pt idx="3">
                  <c:v>2025 (проект)</c:v>
                </c:pt>
                <c:pt idx="4">
                  <c:v>2026 (проект)</c:v>
                </c:pt>
              </c:strCache>
            </c:strRef>
          </c:cat>
          <c:val>
            <c:numRef>
              <c:f>Лист1!$B$2:$B$6</c:f>
              <c:numCache>
                <c:formatCode>General</c:formatCode>
                <c:ptCount val="5"/>
                <c:pt idx="0">
                  <c:v>104875.72</c:v>
                </c:pt>
                <c:pt idx="1">
                  <c:v>131164.82</c:v>
                </c:pt>
                <c:pt idx="2">
                  <c:v>109194.81</c:v>
                </c:pt>
                <c:pt idx="3">
                  <c:v>106860.14</c:v>
                </c:pt>
                <c:pt idx="4">
                  <c:v>106273.68</c:v>
                </c:pt>
              </c:numCache>
            </c:numRef>
          </c:val>
          <c:extLst>
            <c:ext xmlns:c16="http://schemas.microsoft.com/office/drawing/2014/chart" uri="{C3380CC4-5D6E-409C-BE32-E72D297353CC}">
              <c16:uniqueId val="{00000000-7206-4473-900F-19FD0C02573B}"/>
            </c:ext>
          </c:extLst>
        </c:ser>
        <c:ser>
          <c:idx val="1"/>
          <c:order val="1"/>
          <c:tx>
            <c:strRef>
              <c:f>Лист1!$C$1</c:f>
              <c:strCache>
                <c:ptCount val="1"/>
                <c:pt idx="0">
                  <c:v>Кинематография</c:v>
                </c:pt>
              </c:strCache>
            </c:strRef>
          </c:tx>
          <c:spPr>
            <a:solidFill>
              <a:srgbClr val="66FFFF"/>
            </a:solidFill>
          </c:spPr>
          <c:invertIfNegative val="0"/>
          <c:dLbls>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2022 (факт)</c:v>
                </c:pt>
                <c:pt idx="1">
                  <c:v>2023 (оценка)</c:v>
                </c:pt>
                <c:pt idx="2">
                  <c:v>2024 (проект)</c:v>
                </c:pt>
                <c:pt idx="3">
                  <c:v>2025 (проект)</c:v>
                </c:pt>
                <c:pt idx="4">
                  <c:v>2026 (проект)</c:v>
                </c:pt>
              </c:strCache>
            </c:strRef>
          </c:cat>
          <c:val>
            <c:numRef>
              <c:f>Лист1!$C$2:$C$6</c:f>
              <c:numCache>
                <c:formatCode>General</c:formatCode>
                <c:ptCount val="5"/>
                <c:pt idx="0">
                  <c:v>5255.12</c:v>
                </c:pt>
                <c:pt idx="1">
                  <c:v>4947.71</c:v>
                </c:pt>
                <c:pt idx="2">
                  <c:v>5683.88</c:v>
                </c:pt>
                <c:pt idx="3">
                  <c:v>5758.49</c:v>
                </c:pt>
                <c:pt idx="4">
                  <c:v>5758.94</c:v>
                </c:pt>
              </c:numCache>
            </c:numRef>
          </c:val>
          <c:extLst>
            <c:ext xmlns:c16="http://schemas.microsoft.com/office/drawing/2014/chart" uri="{C3380CC4-5D6E-409C-BE32-E72D297353CC}">
              <c16:uniqueId val="{00000001-7206-4473-900F-19FD0C02573B}"/>
            </c:ext>
          </c:extLst>
        </c:ser>
        <c:ser>
          <c:idx val="2"/>
          <c:order val="2"/>
          <c:tx>
            <c:strRef>
              <c:f>Лист1!$D$1</c:f>
              <c:strCache>
                <c:ptCount val="1"/>
                <c:pt idx="0">
                  <c:v>Другие вопросы</c:v>
                </c:pt>
              </c:strCache>
            </c:strRef>
          </c:tx>
          <c:spPr>
            <a:solidFill>
              <a:srgbClr val="FFFF99"/>
            </a:solidFill>
          </c:spPr>
          <c:invertIfNegative val="0"/>
          <c:dLbls>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2022 (факт)</c:v>
                </c:pt>
                <c:pt idx="1">
                  <c:v>2023 (оценка)</c:v>
                </c:pt>
                <c:pt idx="2">
                  <c:v>2024 (проект)</c:v>
                </c:pt>
                <c:pt idx="3">
                  <c:v>2025 (проект)</c:v>
                </c:pt>
                <c:pt idx="4">
                  <c:v>2026 (проект)</c:v>
                </c:pt>
              </c:strCache>
            </c:strRef>
          </c:cat>
          <c:val>
            <c:numRef>
              <c:f>Лист1!$D$2:$D$6</c:f>
              <c:numCache>
                <c:formatCode>General</c:formatCode>
                <c:ptCount val="5"/>
                <c:pt idx="0">
                  <c:v>25392.67</c:v>
                </c:pt>
                <c:pt idx="1">
                  <c:v>27834.22</c:v>
                </c:pt>
                <c:pt idx="2">
                  <c:v>32349.75</c:v>
                </c:pt>
                <c:pt idx="3">
                  <c:v>27465.73</c:v>
                </c:pt>
                <c:pt idx="4">
                  <c:v>27465.73</c:v>
                </c:pt>
              </c:numCache>
            </c:numRef>
          </c:val>
          <c:extLst>
            <c:ext xmlns:c16="http://schemas.microsoft.com/office/drawing/2014/chart" uri="{C3380CC4-5D6E-409C-BE32-E72D297353CC}">
              <c16:uniqueId val="{00000002-7206-4473-900F-19FD0C02573B}"/>
            </c:ext>
          </c:extLst>
        </c:ser>
        <c:dLbls>
          <c:showLegendKey val="0"/>
          <c:showVal val="0"/>
          <c:showCatName val="0"/>
          <c:showSerName val="0"/>
          <c:showPercent val="0"/>
          <c:showBubbleSize val="0"/>
        </c:dLbls>
        <c:gapWidth val="150"/>
        <c:overlap val="100"/>
        <c:axId val="239214592"/>
        <c:axId val="239216128"/>
      </c:barChart>
      <c:catAx>
        <c:axId val="239214592"/>
        <c:scaling>
          <c:orientation val="minMax"/>
        </c:scaling>
        <c:delete val="0"/>
        <c:axPos val="l"/>
        <c:numFmt formatCode="General" sourceLinked="0"/>
        <c:majorTickMark val="out"/>
        <c:minorTickMark val="none"/>
        <c:tickLblPos val="nextTo"/>
        <c:txPr>
          <a:bodyPr/>
          <a:lstStyle/>
          <a:p>
            <a:pPr>
              <a:defRPr sz="800"/>
            </a:pPr>
            <a:endParaRPr lang="ru-RU"/>
          </a:p>
        </c:txPr>
        <c:crossAx val="239216128"/>
        <c:crosses val="autoZero"/>
        <c:auto val="1"/>
        <c:lblAlgn val="ctr"/>
        <c:lblOffset val="100"/>
        <c:noMultiLvlLbl val="0"/>
      </c:catAx>
      <c:valAx>
        <c:axId val="239216128"/>
        <c:scaling>
          <c:orientation val="minMax"/>
        </c:scaling>
        <c:delete val="0"/>
        <c:axPos val="b"/>
        <c:majorGridlines/>
        <c:numFmt formatCode="General" sourceLinked="1"/>
        <c:majorTickMark val="out"/>
        <c:minorTickMark val="none"/>
        <c:tickLblPos val="nextTo"/>
        <c:txPr>
          <a:bodyPr/>
          <a:lstStyle/>
          <a:p>
            <a:pPr>
              <a:defRPr sz="700"/>
            </a:pPr>
            <a:endParaRPr lang="ru-RU"/>
          </a:p>
        </c:txPr>
        <c:crossAx val="239214592"/>
        <c:crosses val="autoZero"/>
        <c:crossBetween val="between"/>
      </c:valAx>
    </c:plotArea>
    <c:legend>
      <c:legendPos val="r"/>
      <c:layout>
        <c:manualLayout>
          <c:xMode val="edge"/>
          <c:yMode val="edge"/>
          <c:x val="0.81121095800524856"/>
          <c:y val="0.1537216061838812"/>
          <c:w val="0.17206178915135778"/>
          <c:h val="0.30032781127436886"/>
        </c:manualLayout>
      </c:layout>
      <c:overlay val="0"/>
      <c:txPr>
        <a:bodyPr/>
        <a:lstStyle/>
        <a:p>
          <a:pPr>
            <a:defRPr sz="1000">
              <a:latin typeface="Calibri" pitchFamily="34" charset="0"/>
              <a:cs typeface="Calibri"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56703849519057"/>
          <c:y val="4.4444133374394575E-2"/>
          <c:w val="0.61761078302712169"/>
          <c:h val="0.83996739703086454"/>
        </c:manualLayout>
      </c:layout>
      <c:barChart>
        <c:barDir val="bar"/>
        <c:grouping val="stacked"/>
        <c:varyColors val="0"/>
        <c:ser>
          <c:idx val="0"/>
          <c:order val="0"/>
          <c:tx>
            <c:strRef>
              <c:f>Лист1!$B$1</c:f>
              <c:strCache>
                <c:ptCount val="1"/>
                <c:pt idx="0">
                  <c:v>Физическая культура и спорт</c:v>
                </c:pt>
              </c:strCache>
            </c:strRef>
          </c:tx>
          <c:spPr>
            <a:solidFill>
              <a:srgbClr val="FFCCFF"/>
            </a:solidFill>
          </c:spPr>
          <c:invertIfNegative val="0"/>
          <c:dLbls>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2021 (факт)</c:v>
                </c:pt>
                <c:pt idx="1">
                  <c:v>2022 (оценка)</c:v>
                </c:pt>
                <c:pt idx="2">
                  <c:v>2023 (проект)</c:v>
                </c:pt>
                <c:pt idx="3">
                  <c:v>2024 (проект)</c:v>
                </c:pt>
                <c:pt idx="4">
                  <c:v>2025 (проект)</c:v>
                </c:pt>
              </c:strCache>
            </c:strRef>
          </c:cat>
          <c:val>
            <c:numRef>
              <c:f>Лист1!$B$2:$B$6</c:f>
              <c:numCache>
                <c:formatCode>General</c:formatCode>
                <c:ptCount val="5"/>
                <c:pt idx="0">
                  <c:v>4354.8</c:v>
                </c:pt>
                <c:pt idx="1">
                  <c:v>5127.84</c:v>
                </c:pt>
                <c:pt idx="2">
                  <c:v>5578.8200000000024</c:v>
                </c:pt>
                <c:pt idx="3">
                  <c:v>5601.04</c:v>
                </c:pt>
                <c:pt idx="4">
                  <c:v>5624.1500000000024</c:v>
                </c:pt>
              </c:numCache>
            </c:numRef>
          </c:val>
          <c:extLst>
            <c:ext xmlns:c16="http://schemas.microsoft.com/office/drawing/2014/chart" uri="{C3380CC4-5D6E-409C-BE32-E72D297353CC}">
              <c16:uniqueId val="{00000000-D01E-4348-9019-4EA936FC11F6}"/>
            </c:ext>
          </c:extLst>
        </c:ser>
        <c:ser>
          <c:idx val="1"/>
          <c:order val="1"/>
          <c:tx>
            <c:strRef>
              <c:f>Лист1!$C$1</c:f>
              <c:strCache>
                <c:ptCount val="1"/>
                <c:pt idx="0">
                  <c:v>Массовый спорт</c:v>
                </c:pt>
              </c:strCache>
            </c:strRef>
          </c:tx>
          <c:spPr>
            <a:solidFill>
              <a:schemeClr val="accent1">
                <a:lumMod val="75000"/>
              </a:schemeClr>
            </a:solidFill>
          </c:spPr>
          <c:invertIfNegative val="0"/>
          <c:dLbls>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2021 (факт)</c:v>
                </c:pt>
                <c:pt idx="1">
                  <c:v>2022 (оценка)</c:v>
                </c:pt>
                <c:pt idx="2">
                  <c:v>2023 (проект)</c:v>
                </c:pt>
                <c:pt idx="3">
                  <c:v>2024 (проект)</c:v>
                </c:pt>
                <c:pt idx="4">
                  <c:v>2025 (проект)</c:v>
                </c:pt>
              </c:strCache>
            </c:strRef>
          </c:cat>
          <c:val>
            <c:numRef>
              <c:f>Лист1!$C$2:$C$6</c:f>
              <c:numCache>
                <c:formatCode>General</c:formatCode>
                <c:ptCount val="5"/>
                <c:pt idx="0">
                  <c:v>2299.4699999999998</c:v>
                </c:pt>
                <c:pt idx="1">
                  <c:v>5021.42</c:v>
                </c:pt>
                <c:pt idx="2">
                  <c:v>1033</c:v>
                </c:pt>
                <c:pt idx="3">
                  <c:v>733</c:v>
                </c:pt>
                <c:pt idx="4">
                  <c:v>733</c:v>
                </c:pt>
              </c:numCache>
            </c:numRef>
          </c:val>
          <c:extLst>
            <c:ext xmlns:c16="http://schemas.microsoft.com/office/drawing/2014/chart" uri="{C3380CC4-5D6E-409C-BE32-E72D297353CC}">
              <c16:uniqueId val="{00000001-D01E-4348-9019-4EA936FC11F6}"/>
            </c:ext>
          </c:extLst>
        </c:ser>
        <c:ser>
          <c:idx val="2"/>
          <c:order val="2"/>
          <c:tx>
            <c:strRef>
              <c:f>Лист1!$D$1</c:f>
              <c:strCache>
                <c:ptCount val="1"/>
                <c:pt idx="0">
                  <c:v>Другие вопросы</c:v>
                </c:pt>
              </c:strCache>
            </c:strRef>
          </c:tx>
          <c:spPr>
            <a:solidFill>
              <a:srgbClr val="FFC000"/>
            </a:solidFill>
          </c:spPr>
          <c:invertIfNegative val="0"/>
          <c:dLbls>
            <c:spPr>
              <a:noFill/>
              <a:ln>
                <a:noFill/>
              </a:ln>
              <a:effectLst/>
            </c:spPr>
            <c:txPr>
              <a:bodyPr/>
              <a:lstStyle/>
              <a:p>
                <a:pPr>
                  <a:defRPr sz="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2021 (факт)</c:v>
                </c:pt>
                <c:pt idx="1">
                  <c:v>2022 (оценка)</c:v>
                </c:pt>
                <c:pt idx="2">
                  <c:v>2023 (проект)</c:v>
                </c:pt>
                <c:pt idx="3">
                  <c:v>2024 (проект)</c:v>
                </c:pt>
                <c:pt idx="4">
                  <c:v>2025 (проект)</c:v>
                </c:pt>
              </c:strCache>
            </c:strRef>
          </c:cat>
          <c:val>
            <c:numRef>
              <c:f>Лист1!$D$2:$D$6</c:f>
              <c:numCache>
                <c:formatCode>General</c:formatCode>
                <c:ptCount val="5"/>
                <c:pt idx="0">
                  <c:v>5833.3200000000024</c:v>
                </c:pt>
                <c:pt idx="1">
                  <c:v>5946.77</c:v>
                </c:pt>
                <c:pt idx="2">
                  <c:v>6897.7</c:v>
                </c:pt>
                <c:pt idx="3">
                  <c:v>6613.48</c:v>
                </c:pt>
                <c:pt idx="4">
                  <c:v>6629.9</c:v>
                </c:pt>
              </c:numCache>
            </c:numRef>
          </c:val>
          <c:extLst>
            <c:ext xmlns:c16="http://schemas.microsoft.com/office/drawing/2014/chart" uri="{C3380CC4-5D6E-409C-BE32-E72D297353CC}">
              <c16:uniqueId val="{00000002-D01E-4348-9019-4EA936FC11F6}"/>
            </c:ext>
          </c:extLst>
        </c:ser>
        <c:dLbls>
          <c:showLegendKey val="0"/>
          <c:showVal val="0"/>
          <c:showCatName val="0"/>
          <c:showSerName val="0"/>
          <c:showPercent val="0"/>
          <c:showBubbleSize val="0"/>
        </c:dLbls>
        <c:gapWidth val="150"/>
        <c:overlap val="100"/>
        <c:axId val="239782528"/>
        <c:axId val="239796608"/>
      </c:barChart>
      <c:catAx>
        <c:axId val="239782528"/>
        <c:scaling>
          <c:orientation val="minMax"/>
        </c:scaling>
        <c:delete val="0"/>
        <c:axPos val="l"/>
        <c:numFmt formatCode="General" sourceLinked="0"/>
        <c:majorTickMark val="out"/>
        <c:minorTickMark val="none"/>
        <c:tickLblPos val="nextTo"/>
        <c:txPr>
          <a:bodyPr/>
          <a:lstStyle/>
          <a:p>
            <a:pPr>
              <a:defRPr sz="800"/>
            </a:pPr>
            <a:endParaRPr lang="ru-RU"/>
          </a:p>
        </c:txPr>
        <c:crossAx val="239796608"/>
        <c:crosses val="autoZero"/>
        <c:auto val="1"/>
        <c:lblAlgn val="ctr"/>
        <c:lblOffset val="100"/>
        <c:noMultiLvlLbl val="0"/>
      </c:catAx>
      <c:valAx>
        <c:axId val="239796608"/>
        <c:scaling>
          <c:orientation val="minMax"/>
        </c:scaling>
        <c:delete val="0"/>
        <c:axPos val="b"/>
        <c:majorGridlines/>
        <c:numFmt formatCode="General" sourceLinked="1"/>
        <c:majorTickMark val="out"/>
        <c:minorTickMark val="none"/>
        <c:tickLblPos val="nextTo"/>
        <c:txPr>
          <a:bodyPr/>
          <a:lstStyle/>
          <a:p>
            <a:pPr>
              <a:defRPr sz="700"/>
            </a:pPr>
            <a:endParaRPr lang="ru-RU"/>
          </a:p>
        </c:txPr>
        <c:crossAx val="239782528"/>
        <c:crosses val="autoZero"/>
        <c:crossBetween val="between"/>
      </c:valAx>
    </c:plotArea>
    <c:legend>
      <c:legendPos val="r"/>
      <c:layout>
        <c:manualLayout>
          <c:xMode val="edge"/>
          <c:yMode val="edge"/>
          <c:x val="0.68204429133858269"/>
          <c:y val="4.7314578005115106E-2"/>
          <c:w val="0.17206178915135784"/>
          <c:h val="0.43988251213315149"/>
        </c:manualLayout>
      </c:layout>
      <c:overlay val="0"/>
      <c:txPr>
        <a:bodyPr/>
        <a:lstStyle/>
        <a:p>
          <a:pPr>
            <a:defRPr sz="1000">
              <a:latin typeface="Calibri" pitchFamily="34" charset="0"/>
              <a:cs typeface="Calibri"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краевой бюджет</c:v>
                </c:pt>
              </c:strCache>
            </c:strRef>
          </c:tx>
          <c:spPr>
            <a:solidFill>
              <a:srgbClr val="99CCFF"/>
            </a:solidFill>
          </c:spPr>
          <c:invertIfNegative val="0"/>
          <c:dLbls>
            <c:spPr>
              <a:noFill/>
              <a:ln>
                <a:noFill/>
              </a:ln>
              <a:effectLst/>
            </c:spPr>
            <c:txPr>
              <a:bodyPr wrap="square" lIns="38100" tIns="19050" rIns="38100" bIns="19050" anchor="ctr">
                <a:spAutoFit/>
              </a:bodyPr>
              <a:lstStyle/>
              <a:p>
                <a:pPr>
                  <a:defRPr sz="8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Лист1!$A$2:$A$4</c:f>
              <c:strCache>
                <c:ptCount val="3"/>
                <c:pt idx="0">
                  <c:v>2022 (факт)</c:v>
                </c:pt>
                <c:pt idx="1">
                  <c:v>2023 (оценка)</c:v>
                </c:pt>
                <c:pt idx="2">
                  <c:v>2024 (прогноз)</c:v>
                </c:pt>
              </c:strCache>
            </c:strRef>
          </c:cat>
          <c:val>
            <c:numRef>
              <c:f>Лист1!$B$2:$B$4</c:f>
              <c:numCache>
                <c:formatCode>General</c:formatCode>
                <c:ptCount val="3"/>
                <c:pt idx="0">
                  <c:v>10349.15</c:v>
                </c:pt>
                <c:pt idx="1">
                  <c:v>22146.639999999999</c:v>
                </c:pt>
                <c:pt idx="2">
                  <c:v>12597.69</c:v>
                </c:pt>
              </c:numCache>
            </c:numRef>
          </c:val>
          <c:extLst>
            <c:ext xmlns:c16="http://schemas.microsoft.com/office/drawing/2014/chart" uri="{C3380CC4-5D6E-409C-BE32-E72D297353CC}">
              <c16:uniqueId val="{00000000-17EF-46D7-8741-4B6F90B4679E}"/>
            </c:ext>
          </c:extLst>
        </c:ser>
        <c:ser>
          <c:idx val="1"/>
          <c:order val="1"/>
          <c:tx>
            <c:strRef>
              <c:f>Лист1!$C$1</c:f>
              <c:strCache>
                <c:ptCount val="1"/>
                <c:pt idx="0">
                  <c:v>местный бюджет</c:v>
                </c:pt>
              </c:strCache>
            </c:strRef>
          </c:tx>
          <c:invertIfNegative val="0"/>
          <c:dLbls>
            <c:dLbl>
              <c:idx val="0"/>
              <c:layout>
                <c:manualLayout>
                  <c:x val="9.6764990954307295E-2"/>
                  <c:y val="4.848450913570318E-2"/>
                </c:manualLayout>
              </c:layout>
              <c:spPr>
                <a:noFill/>
                <a:ln>
                  <a:noFill/>
                </a:ln>
                <a:effectLst/>
              </c:spPr>
              <c:txPr>
                <a:bodyPr wrap="square" lIns="38100" tIns="19050" rIns="38100" bIns="19050" anchor="ctr">
                  <a:spAutoFit/>
                </a:bodyPr>
                <a:lstStyle/>
                <a:p>
                  <a:pPr>
                    <a:defRPr sz="800"/>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BB-4174-9B57-AC97FBFD09CE}"/>
                </c:ext>
              </c:extLst>
            </c:dLbl>
            <c:dLbl>
              <c:idx val="1"/>
              <c:layout>
                <c:manualLayout>
                  <c:x val="0.11026708271537343"/>
                  <c:y val="-5.3871676817447978E-2"/>
                </c:manualLayout>
              </c:layout>
              <c:spPr>
                <a:noFill/>
                <a:ln>
                  <a:noFill/>
                </a:ln>
                <a:effectLst/>
              </c:spPr>
              <c:txPr>
                <a:bodyPr wrap="square" lIns="38100" tIns="19050" rIns="38100" bIns="19050" anchor="ctr">
                  <a:spAutoFit/>
                </a:bodyPr>
                <a:lstStyle/>
                <a:p>
                  <a:pPr>
                    <a:defRPr sz="800"/>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BB-4174-9B57-AC97FBFD09CE}"/>
                </c:ext>
              </c:extLst>
            </c:dLbl>
            <c:dLbl>
              <c:idx val="2"/>
              <c:layout>
                <c:manualLayout>
                  <c:x val="0.10576638546168471"/>
                  <c:y val="-5.9258844499192775E-2"/>
                </c:manualLayout>
              </c:layout>
              <c:spPr>
                <a:noFill/>
                <a:ln>
                  <a:noFill/>
                </a:ln>
                <a:effectLst/>
              </c:spPr>
              <c:txPr>
                <a:bodyPr wrap="square" lIns="38100" tIns="19050" rIns="38100" bIns="19050" anchor="ctr">
                  <a:spAutoFit/>
                </a:bodyPr>
                <a:lstStyle/>
                <a:p>
                  <a:pPr>
                    <a:defRPr sz="800"/>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BB-4174-9B57-AC97FBFD09C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Лист1!$A$2:$A$4</c:f>
              <c:strCache>
                <c:ptCount val="3"/>
                <c:pt idx="0">
                  <c:v>2022 (факт)</c:v>
                </c:pt>
                <c:pt idx="1">
                  <c:v>2023 (оценка)</c:v>
                </c:pt>
                <c:pt idx="2">
                  <c:v>2024 (прогноз)</c:v>
                </c:pt>
              </c:strCache>
            </c:strRef>
          </c:cat>
          <c:val>
            <c:numRef>
              <c:f>Лист1!$C$2:$C$4</c:f>
              <c:numCache>
                <c:formatCode>General</c:formatCode>
                <c:ptCount val="3"/>
                <c:pt idx="0">
                  <c:v>17200.93</c:v>
                </c:pt>
                <c:pt idx="1">
                  <c:v>22056.85</c:v>
                </c:pt>
                <c:pt idx="2">
                  <c:v>8464.0300000000007</c:v>
                </c:pt>
              </c:numCache>
            </c:numRef>
          </c:val>
          <c:extLst>
            <c:ext xmlns:c16="http://schemas.microsoft.com/office/drawing/2014/chart" uri="{C3380CC4-5D6E-409C-BE32-E72D297353CC}">
              <c16:uniqueId val="{00000001-17EF-46D7-8741-4B6F90B4679E}"/>
            </c:ext>
          </c:extLst>
        </c:ser>
        <c:ser>
          <c:idx val="2"/>
          <c:order val="2"/>
          <c:tx>
            <c:strRef>
              <c:f>Лист1!$D$1</c:f>
              <c:strCache>
                <c:ptCount val="1"/>
                <c:pt idx="0">
                  <c:v>организации и население</c:v>
                </c:pt>
              </c:strCache>
            </c:strRef>
          </c:tx>
          <c:spPr>
            <a:solidFill>
              <a:srgbClr val="FF5050"/>
            </a:solidFill>
          </c:spPr>
          <c:invertIfNegative val="0"/>
          <c:dLbls>
            <c:dLbl>
              <c:idx val="0"/>
              <c:layout>
                <c:manualLayout>
                  <c:x val="1.3502091761066135E-2"/>
                  <c:y val="-0.145453527407109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BB-4174-9B57-AC97FBFD09CE}"/>
                </c:ext>
              </c:extLst>
            </c:dLbl>
            <c:dLbl>
              <c:idx val="1"/>
              <c:layout>
                <c:manualLayout>
                  <c:x val="0.11026708271537343"/>
                  <c:y val="-0.156227862770599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BB-4174-9B57-AC97FBFD09CE}"/>
                </c:ext>
              </c:extLst>
            </c:dLbl>
            <c:dLbl>
              <c:idx val="2"/>
              <c:layout>
                <c:manualLayout>
                  <c:x val="4.2756623910042757E-2"/>
                  <c:y val="-0.107743353634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BB-4174-9B57-AC97FBFD09CE}"/>
                </c:ext>
              </c:extLst>
            </c:dLbl>
            <c:spPr>
              <a:noFill/>
              <a:ln>
                <a:noFill/>
              </a:ln>
              <a:effectLst/>
            </c:spPr>
            <c:txPr>
              <a:bodyPr wrap="square" lIns="38100" tIns="19050" rIns="38100" bIns="19050" anchor="ctr">
                <a:spAutoFit/>
              </a:bodyPr>
              <a:lstStyle/>
              <a:p>
                <a:pPr>
                  <a:defRPr sz="8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Лист1!$A$2:$A$4</c:f>
              <c:strCache>
                <c:ptCount val="3"/>
                <c:pt idx="0">
                  <c:v>2022 (факт)</c:v>
                </c:pt>
                <c:pt idx="1">
                  <c:v>2023 (оценка)</c:v>
                </c:pt>
                <c:pt idx="2">
                  <c:v>2024 (прогноз)</c:v>
                </c:pt>
              </c:strCache>
            </c:strRef>
          </c:cat>
          <c:val>
            <c:numRef>
              <c:f>Лист1!$D$2:$D$4</c:f>
              <c:numCache>
                <c:formatCode>General</c:formatCode>
                <c:ptCount val="3"/>
                <c:pt idx="0">
                  <c:v>3188.91</c:v>
                </c:pt>
                <c:pt idx="1">
                  <c:v>5036.71</c:v>
                </c:pt>
                <c:pt idx="2">
                  <c:v>1573.15</c:v>
                </c:pt>
              </c:numCache>
            </c:numRef>
          </c:val>
          <c:extLst>
            <c:ext xmlns:c16="http://schemas.microsoft.com/office/drawing/2014/chart" uri="{C3380CC4-5D6E-409C-BE32-E72D297353CC}">
              <c16:uniqueId val="{00000002-17EF-46D7-8741-4B6F90B4679E}"/>
            </c:ext>
          </c:extLst>
        </c:ser>
        <c:dLbls>
          <c:showLegendKey val="0"/>
          <c:showVal val="0"/>
          <c:showCatName val="0"/>
          <c:showSerName val="0"/>
          <c:showPercent val="0"/>
          <c:showBubbleSize val="0"/>
        </c:dLbls>
        <c:gapWidth val="150"/>
        <c:shape val="cylinder"/>
        <c:axId val="239803392"/>
        <c:axId val="242521216"/>
        <c:axId val="0"/>
      </c:bar3DChart>
      <c:catAx>
        <c:axId val="239803392"/>
        <c:scaling>
          <c:orientation val="minMax"/>
        </c:scaling>
        <c:delete val="0"/>
        <c:axPos val="b"/>
        <c:numFmt formatCode="General" sourceLinked="0"/>
        <c:majorTickMark val="out"/>
        <c:minorTickMark val="none"/>
        <c:tickLblPos val="nextTo"/>
        <c:txPr>
          <a:bodyPr/>
          <a:lstStyle/>
          <a:p>
            <a:pPr>
              <a:defRPr sz="800"/>
            </a:pPr>
            <a:endParaRPr lang="ru-RU"/>
          </a:p>
        </c:txPr>
        <c:crossAx val="242521216"/>
        <c:crosses val="autoZero"/>
        <c:auto val="1"/>
        <c:lblAlgn val="ctr"/>
        <c:lblOffset val="100"/>
        <c:noMultiLvlLbl val="0"/>
      </c:catAx>
      <c:valAx>
        <c:axId val="242521216"/>
        <c:scaling>
          <c:orientation val="minMax"/>
        </c:scaling>
        <c:delete val="1"/>
        <c:axPos val="l"/>
        <c:majorGridlines/>
        <c:numFmt formatCode="General" sourceLinked="1"/>
        <c:majorTickMark val="out"/>
        <c:minorTickMark val="none"/>
        <c:tickLblPos val="nextTo"/>
        <c:crossAx val="239803392"/>
        <c:crosses val="autoZero"/>
        <c:crossBetween val="between"/>
      </c:valAx>
    </c:plotArea>
    <c:legend>
      <c:legendPos val="r"/>
      <c:legendEntry>
        <c:idx val="1"/>
        <c:txPr>
          <a:bodyPr/>
          <a:lstStyle/>
          <a:p>
            <a:pPr>
              <a:defRPr sz="900">
                <a:solidFill>
                  <a:schemeClr val="tx1"/>
                </a:solidFill>
              </a:defRPr>
            </a:pPr>
            <a:endParaRPr lang="ru-RU"/>
          </a:p>
        </c:txPr>
      </c:legendEntry>
      <c:layout>
        <c:manualLayout>
          <c:xMode val="edge"/>
          <c:yMode val="edge"/>
          <c:x val="0.70381011039876074"/>
          <c:y val="0.43013636792724869"/>
          <c:w val="0.28196776692143338"/>
          <c:h val="0.20282573253489194"/>
        </c:manualLayout>
      </c:layout>
      <c:overlay val="0"/>
      <c:txPr>
        <a:bodyPr/>
        <a:lstStyle/>
        <a:p>
          <a:pPr>
            <a:defRPr sz="900">
              <a:solidFill>
                <a:schemeClr val="tx1"/>
              </a:solidFill>
            </a:defRPr>
          </a:pPr>
          <a:endParaRPr lang="ru-RU"/>
        </a:p>
      </c:txPr>
    </c:legend>
    <c:plotVisOnly val="1"/>
    <c:dispBlanksAs val="gap"/>
    <c:showDLblsOverMax val="0"/>
  </c:chart>
  <c:txPr>
    <a:bodyPr/>
    <a:lstStyle/>
    <a:p>
      <a:pPr>
        <a:defRPr sz="1100"/>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7252412995048296E-3"/>
          <c:w val="0.53890769313425257"/>
          <c:h val="0.91526300699855401"/>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bubble3D val="0"/>
            <c:explosion val="39"/>
            <c:spPr>
              <a:solidFill>
                <a:schemeClr val="accent1">
                  <a:lumMod val="75000"/>
                </a:schemeClr>
              </a:solidFill>
              <a:scene3d>
                <a:camera prst="orthographicFront"/>
                <a:lightRig rig="threePt" dir="t"/>
              </a:scene3d>
              <a:sp3d>
                <a:bevelT w="0"/>
                <a:bevelB h="0"/>
              </a:sp3d>
            </c:spPr>
            <c:extLst>
              <c:ext xmlns:c16="http://schemas.microsoft.com/office/drawing/2014/chart" uri="{C3380CC4-5D6E-409C-BE32-E72D297353CC}">
                <c16:uniqueId val="{00000000-946B-4269-9849-D567EDD029B5}"/>
              </c:ext>
            </c:extLst>
          </c:dPt>
          <c:dPt>
            <c:idx val="1"/>
            <c:bubble3D val="0"/>
            <c:spPr>
              <a:solidFill>
                <a:srgbClr val="CC99FF"/>
              </a:solidFill>
              <a:scene3d>
                <a:camera prst="orthographicFront"/>
                <a:lightRig rig="threePt" dir="t"/>
              </a:scene3d>
              <a:sp3d>
                <a:bevelT w="0"/>
                <a:bevelB h="0"/>
              </a:sp3d>
            </c:spPr>
            <c:extLst>
              <c:ext xmlns:c16="http://schemas.microsoft.com/office/drawing/2014/chart" uri="{C3380CC4-5D6E-409C-BE32-E72D297353CC}">
                <c16:uniqueId val="{00000001-946B-4269-9849-D567EDD029B5}"/>
              </c:ext>
            </c:extLst>
          </c:dPt>
          <c:dLbls>
            <c:dLbl>
              <c:idx val="0"/>
              <c:layout>
                <c:manualLayout>
                  <c:x val="0.17482012374366585"/>
                  <c:y val="-0.259751112853101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6B-4269-9849-D567EDD029B5}"/>
                </c:ext>
              </c:extLst>
            </c:dLbl>
            <c:dLbl>
              <c:idx val="1"/>
              <c:layout>
                <c:manualLayout>
                  <c:x val="1.6000857117629771E-2"/>
                  <c:y val="-0.232969148072455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6B-4269-9849-D567EDD029B5}"/>
                </c:ext>
              </c:extLst>
            </c:dLbl>
            <c:dLbl>
              <c:idx val="2"/>
              <c:layout>
                <c:manualLayout>
                  <c:x val="-9.1790622099421765E-2"/>
                  <c:y val="0.235455219910971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6B-4269-9849-D567EDD029B5}"/>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краевой бюджет</c:v>
                </c:pt>
                <c:pt idx="1">
                  <c:v>местный бюджет</c:v>
                </c:pt>
              </c:strCache>
            </c:strRef>
          </c:cat>
          <c:val>
            <c:numRef>
              <c:f>Лист1!$B$2:$B$3</c:f>
              <c:numCache>
                <c:formatCode>General</c:formatCode>
                <c:ptCount val="2"/>
                <c:pt idx="0">
                  <c:v>5303.67</c:v>
                </c:pt>
                <c:pt idx="1">
                  <c:v>279.14</c:v>
                </c:pt>
              </c:numCache>
            </c:numRef>
          </c:val>
          <c:extLst>
            <c:ext xmlns:c16="http://schemas.microsoft.com/office/drawing/2014/chart" uri="{C3380CC4-5D6E-409C-BE32-E72D297353CC}">
              <c16:uniqueId val="{00000003-946B-4269-9849-D567EDD029B5}"/>
            </c:ext>
          </c:extLst>
        </c:ser>
        <c:dLbls>
          <c:showLegendKey val="0"/>
          <c:showVal val="0"/>
          <c:showCatName val="0"/>
          <c:showSerName val="0"/>
          <c:showPercent val="0"/>
          <c:showBubbleSize val="0"/>
          <c:showLeaderLines val="1"/>
        </c:dLbls>
        <c:firstSliceAng val="87"/>
      </c:pieChart>
    </c:plotArea>
    <c:legend>
      <c:legendPos val="r"/>
      <c:legendEntry>
        <c:idx val="1"/>
        <c:delete val="1"/>
      </c:legendEntry>
      <c:layout>
        <c:manualLayout>
          <c:xMode val="edge"/>
          <c:yMode val="edge"/>
          <c:x val="0.53798603199761907"/>
          <c:y val="0.24267266720792852"/>
          <c:w val="0.29791255246615139"/>
          <c:h val="0.28354517203729107"/>
        </c:manualLayout>
      </c:layout>
      <c:overlay val="0"/>
    </c:legend>
    <c:plotVisOnly val="1"/>
    <c:dispBlanksAs val="gap"/>
    <c:showDLblsOverMax val="0"/>
  </c:chart>
  <c:txPr>
    <a:bodyPr/>
    <a:lstStyle/>
    <a:p>
      <a:pPr>
        <a:defRPr sz="900"/>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33098579135722E-2"/>
          <c:y val="3.8647072499474265E-2"/>
          <c:w val="0.4028808197317989"/>
          <c:h val="0.94589409850074424"/>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bubble3D val="0"/>
            <c:explosion val="39"/>
            <c:spPr>
              <a:solidFill>
                <a:schemeClr val="accent1">
                  <a:lumMod val="75000"/>
                </a:schemeClr>
              </a:solidFill>
              <a:scene3d>
                <a:camera prst="orthographicFront"/>
                <a:lightRig rig="threePt" dir="t"/>
              </a:scene3d>
              <a:sp3d>
                <a:bevelT w="0"/>
                <a:bevelB h="0"/>
              </a:sp3d>
            </c:spPr>
            <c:extLst>
              <c:ext xmlns:c16="http://schemas.microsoft.com/office/drawing/2014/chart" uri="{C3380CC4-5D6E-409C-BE32-E72D297353CC}">
                <c16:uniqueId val="{00000000-1E28-4FC4-9BB8-2CB51DE2AC48}"/>
              </c:ext>
            </c:extLst>
          </c:dPt>
          <c:dPt>
            <c:idx val="1"/>
            <c:bubble3D val="0"/>
            <c:spPr>
              <a:solidFill>
                <a:srgbClr val="CC99FF"/>
              </a:solidFill>
              <a:scene3d>
                <a:camera prst="orthographicFront"/>
                <a:lightRig rig="threePt" dir="t"/>
              </a:scene3d>
              <a:sp3d>
                <a:bevelT w="0"/>
                <a:bevelB h="0"/>
              </a:sp3d>
            </c:spPr>
            <c:extLst>
              <c:ext xmlns:c16="http://schemas.microsoft.com/office/drawing/2014/chart" uri="{C3380CC4-5D6E-409C-BE32-E72D297353CC}">
                <c16:uniqueId val="{00000001-1E28-4FC4-9BB8-2CB51DE2AC48}"/>
              </c:ext>
            </c:extLst>
          </c:dPt>
          <c:dPt>
            <c:idx val="2"/>
            <c:bubble3D val="0"/>
            <c:explosion val="63"/>
            <c:spPr>
              <a:solidFill>
                <a:srgbClr val="92D050"/>
              </a:solidFill>
              <a:scene3d>
                <a:camera prst="orthographicFront"/>
                <a:lightRig rig="threePt" dir="t"/>
              </a:scene3d>
              <a:sp3d>
                <a:bevelT w="0"/>
                <a:bevelB h="0"/>
              </a:sp3d>
            </c:spPr>
            <c:extLst>
              <c:ext xmlns:c16="http://schemas.microsoft.com/office/drawing/2014/chart" uri="{C3380CC4-5D6E-409C-BE32-E72D297353CC}">
                <c16:uniqueId val="{00000002-1E28-4FC4-9BB8-2CB51DE2AC48}"/>
              </c:ext>
            </c:extLst>
          </c:dPt>
          <c:dLbls>
            <c:dLbl>
              <c:idx val="0"/>
              <c:layout>
                <c:manualLayout>
                  <c:x val="0.12396722382379256"/>
                  <c:y val="-0.187133193155346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28-4FC4-9BB8-2CB51DE2AC48}"/>
                </c:ext>
              </c:extLst>
            </c:dLbl>
            <c:dLbl>
              <c:idx val="2"/>
              <c:layout>
                <c:manualLayout>
                  <c:x val="7.9176215406233826E-3"/>
                  <c:y val="-0.176546169589826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28-4FC4-9BB8-2CB51DE2AC48}"/>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5391.61</c:v>
                </c:pt>
                <c:pt idx="1">
                  <c:v>47797.7</c:v>
                </c:pt>
                <c:pt idx="2">
                  <c:v>2799.44</c:v>
                </c:pt>
              </c:numCache>
            </c:numRef>
          </c:val>
          <c:extLst>
            <c:ext xmlns:c16="http://schemas.microsoft.com/office/drawing/2014/chart" uri="{C3380CC4-5D6E-409C-BE32-E72D297353CC}">
              <c16:uniqueId val="{00000003-1E28-4FC4-9BB8-2CB51DE2AC48}"/>
            </c:ext>
          </c:extLst>
        </c:ser>
        <c:dLbls>
          <c:showLegendKey val="0"/>
          <c:showVal val="0"/>
          <c:showCatName val="0"/>
          <c:showSerName val="0"/>
          <c:showPercent val="0"/>
          <c:showBubbleSize val="0"/>
          <c:showLeaderLines val="1"/>
        </c:dLbls>
        <c:firstSliceAng val="87"/>
      </c:pieChart>
    </c:plotArea>
    <c:legend>
      <c:legendPos val="r"/>
      <c:layout>
        <c:manualLayout>
          <c:xMode val="edge"/>
          <c:yMode val="edge"/>
          <c:x val="0.6513910440062477"/>
          <c:y val="0.41720682343614851"/>
          <c:w val="0.31897939471990194"/>
          <c:h val="0.46499946217625587"/>
        </c:manualLayout>
      </c:layout>
      <c:overlay val="0"/>
    </c:legend>
    <c:plotVisOnly val="1"/>
    <c:dispBlanksAs val="gap"/>
    <c:showDLblsOverMax val="0"/>
  </c:chart>
  <c:txPr>
    <a:bodyPr/>
    <a:lstStyle/>
    <a:p>
      <a:pPr>
        <a:defRPr sz="900"/>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33098579135722E-2"/>
          <c:y val="3.8647072499474293E-2"/>
          <c:w val="0.40288081973179901"/>
          <c:h val="0.94589409850074446"/>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bubble3D val="0"/>
            <c:explosion val="39"/>
            <c:spPr>
              <a:solidFill>
                <a:schemeClr val="accent1">
                  <a:lumMod val="75000"/>
                </a:schemeClr>
              </a:solidFill>
              <a:scene3d>
                <a:camera prst="orthographicFront"/>
                <a:lightRig rig="threePt" dir="t"/>
              </a:scene3d>
              <a:sp3d>
                <a:bevelT w="0"/>
                <a:bevelB h="0"/>
              </a:sp3d>
            </c:spPr>
            <c:extLst>
              <c:ext xmlns:c16="http://schemas.microsoft.com/office/drawing/2014/chart" uri="{C3380CC4-5D6E-409C-BE32-E72D297353CC}">
                <c16:uniqueId val="{00000000-A5AD-4E67-9DE3-37BABF6D378B}"/>
              </c:ext>
            </c:extLst>
          </c:dPt>
          <c:dPt>
            <c:idx val="1"/>
            <c:bubble3D val="0"/>
            <c:spPr>
              <a:solidFill>
                <a:srgbClr val="CC99FF"/>
              </a:solidFill>
              <a:scene3d>
                <a:camera prst="orthographicFront"/>
                <a:lightRig rig="threePt" dir="t"/>
              </a:scene3d>
              <a:sp3d>
                <a:bevelT w="0"/>
                <a:bevelB h="0"/>
              </a:sp3d>
            </c:spPr>
            <c:extLst>
              <c:ext xmlns:c16="http://schemas.microsoft.com/office/drawing/2014/chart" uri="{C3380CC4-5D6E-409C-BE32-E72D297353CC}">
                <c16:uniqueId val="{00000001-A5AD-4E67-9DE3-37BABF6D378B}"/>
              </c:ext>
            </c:extLst>
          </c:dPt>
          <c:dPt>
            <c:idx val="2"/>
            <c:bubble3D val="0"/>
            <c:explosion val="63"/>
            <c:spPr>
              <a:solidFill>
                <a:srgbClr val="92D050"/>
              </a:solidFill>
              <a:scene3d>
                <a:camera prst="orthographicFront"/>
                <a:lightRig rig="threePt" dir="t"/>
              </a:scene3d>
              <a:sp3d>
                <a:bevelT w="0"/>
                <a:bevelB h="0"/>
              </a:sp3d>
            </c:spPr>
            <c:extLst>
              <c:ext xmlns:c16="http://schemas.microsoft.com/office/drawing/2014/chart" uri="{C3380CC4-5D6E-409C-BE32-E72D297353CC}">
                <c16:uniqueId val="{00000002-A5AD-4E67-9DE3-37BABF6D378B}"/>
              </c:ext>
            </c:extLst>
          </c:dPt>
          <c:dLbls>
            <c:dLbl>
              <c:idx val="0"/>
              <c:layout>
                <c:manualLayout>
                  <c:x val="2.9905355523374158E-2"/>
                  <c:y val="0.176736986507255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AD-4E67-9DE3-37BABF6D378B}"/>
                </c:ext>
              </c:extLst>
            </c:dLbl>
            <c:dLbl>
              <c:idx val="1"/>
              <c:layout>
                <c:manualLayout>
                  <c:x val="3.5416560308156972E-2"/>
                  <c:y val="-0.11620308224577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AD-4E67-9DE3-37BABF6D378B}"/>
                </c:ext>
              </c:extLst>
            </c:dLbl>
            <c:dLbl>
              <c:idx val="2"/>
              <c:layout>
                <c:manualLayout>
                  <c:x val="-1.7357708782441677E-3"/>
                  <c:y val="0.278563229653685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AD-4E67-9DE3-37BABF6D378B}"/>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1878.06</c:v>
                </c:pt>
                <c:pt idx="1">
                  <c:v>98.85</c:v>
                </c:pt>
                <c:pt idx="2">
                  <c:v>104.05</c:v>
                </c:pt>
              </c:numCache>
            </c:numRef>
          </c:val>
          <c:extLst>
            <c:ext xmlns:c16="http://schemas.microsoft.com/office/drawing/2014/chart" uri="{C3380CC4-5D6E-409C-BE32-E72D297353CC}">
              <c16:uniqueId val="{00000003-A5AD-4E67-9DE3-37BABF6D378B}"/>
            </c:ext>
          </c:extLst>
        </c:ser>
        <c:dLbls>
          <c:showLegendKey val="0"/>
          <c:showVal val="0"/>
          <c:showCatName val="0"/>
          <c:showSerName val="0"/>
          <c:showPercent val="0"/>
          <c:showBubbleSize val="0"/>
          <c:showLeaderLines val="1"/>
        </c:dLbls>
        <c:firstSliceAng val="87"/>
      </c:pieChart>
    </c:plotArea>
    <c:legend>
      <c:legendPos val="r"/>
      <c:layout>
        <c:manualLayout>
          <c:xMode val="edge"/>
          <c:yMode val="edge"/>
          <c:x val="0.69313335488200356"/>
          <c:y val="0.41649807488569524"/>
          <c:w val="0.29339872591363553"/>
          <c:h val="0.44770290321677536"/>
        </c:manualLayout>
      </c:layout>
      <c:overlay val="0"/>
    </c:legend>
    <c:plotVisOnly val="1"/>
    <c:dispBlanksAs val="gap"/>
    <c:showDLblsOverMax val="0"/>
  </c:chart>
  <c:txPr>
    <a:bodyPr/>
    <a:lstStyle/>
    <a:p>
      <a:pPr>
        <a:defRPr sz="900"/>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5890156510586"/>
          <c:y val="3.8647072499474293E-2"/>
          <c:w val="0.43399289402361413"/>
          <c:h val="0.85841353556715116"/>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bubble3D val="0"/>
            <c:explosion val="39"/>
            <c:spPr>
              <a:solidFill>
                <a:schemeClr val="accent1">
                  <a:lumMod val="75000"/>
                </a:schemeClr>
              </a:solidFill>
              <a:scene3d>
                <a:camera prst="orthographicFront"/>
                <a:lightRig rig="threePt" dir="t"/>
              </a:scene3d>
              <a:sp3d>
                <a:bevelT w="0"/>
                <a:bevelB h="0"/>
              </a:sp3d>
            </c:spPr>
            <c:extLst>
              <c:ext xmlns:c16="http://schemas.microsoft.com/office/drawing/2014/chart" uri="{C3380CC4-5D6E-409C-BE32-E72D297353CC}">
                <c16:uniqueId val="{00000000-3D3D-4A81-9749-C7946B1B3636}"/>
              </c:ext>
            </c:extLst>
          </c:dPt>
          <c:dPt>
            <c:idx val="1"/>
            <c:bubble3D val="0"/>
            <c:spPr>
              <a:solidFill>
                <a:srgbClr val="CC99FF"/>
              </a:solidFill>
              <a:scene3d>
                <a:camera prst="orthographicFront"/>
                <a:lightRig rig="threePt" dir="t"/>
              </a:scene3d>
              <a:sp3d>
                <a:bevelT w="0"/>
                <a:bevelB h="0"/>
              </a:sp3d>
            </c:spPr>
            <c:extLst>
              <c:ext xmlns:c16="http://schemas.microsoft.com/office/drawing/2014/chart" uri="{C3380CC4-5D6E-409C-BE32-E72D297353CC}">
                <c16:uniqueId val="{00000001-3D3D-4A81-9749-C7946B1B3636}"/>
              </c:ext>
            </c:extLst>
          </c:dPt>
          <c:dLbls>
            <c:dLbl>
              <c:idx val="0"/>
              <c:layout>
                <c:manualLayout>
                  <c:x val="0.17605200355977271"/>
                  <c:y val="2.3923542092443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3D-4A81-9749-C7946B1B3636}"/>
                </c:ext>
              </c:extLst>
            </c:dLbl>
            <c:dLbl>
              <c:idx val="1"/>
              <c:layout>
                <c:manualLayout>
                  <c:x val="2.9060694291383787E-2"/>
                  <c:y val="-2.852683445785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3D-4A81-9749-C7946B1B3636}"/>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краевой бюджет</c:v>
                </c:pt>
                <c:pt idx="1">
                  <c:v>местный бюджет</c:v>
                </c:pt>
              </c:strCache>
            </c:strRef>
          </c:cat>
          <c:val>
            <c:numRef>
              <c:f>Лист1!$B$2:$B$3</c:f>
              <c:numCache>
                <c:formatCode>General</c:formatCode>
                <c:ptCount val="2"/>
                <c:pt idx="0">
                  <c:v>8060.42</c:v>
                </c:pt>
                <c:pt idx="1">
                  <c:v>424.23</c:v>
                </c:pt>
              </c:numCache>
            </c:numRef>
          </c:val>
          <c:extLst>
            <c:ext xmlns:c16="http://schemas.microsoft.com/office/drawing/2014/chart" uri="{C3380CC4-5D6E-409C-BE32-E72D297353CC}">
              <c16:uniqueId val="{00000002-3D3D-4A81-9749-C7946B1B3636}"/>
            </c:ext>
          </c:extLst>
        </c:ser>
        <c:dLbls>
          <c:showLegendKey val="0"/>
          <c:showVal val="0"/>
          <c:showCatName val="0"/>
          <c:showSerName val="0"/>
          <c:showPercent val="0"/>
          <c:showBubbleSize val="0"/>
          <c:showLeaderLines val="1"/>
        </c:dLbls>
        <c:firstSliceAng val="87"/>
      </c:pieChart>
    </c:plotArea>
    <c:legend>
      <c:legendPos val="r"/>
      <c:legendEntry>
        <c:idx val="0"/>
        <c:delete val="1"/>
      </c:legendEntry>
      <c:layout>
        <c:manualLayout>
          <c:xMode val="edge"/>
          <c:yMode val="edge"/>
          <c:x val="0.75185348261302232"/>
          <c:y val="0.19800386349001936"/>
          <c:w val="0.23198501434174326"/>
          <c:h val="0.50621447968868105"/>
        </c:manualLayout>
      </c:layout>
      <c:overlay val="0"/>
    </c:legend>
    <c:plotVisOnly val="1"/>
    <c:dispBlanksAs val="gap"/>
    <c:showDLblsOverMax val="0"/>
  </c:chart>
  <c:txPr>
    <a:bodyPr/>
    <a:lstStyle/>
    <a:p>
      <a:pPr>
        <a:defRPr sz="900"/>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28690350261417"/>
          <c:w val="0.52305980874215408"/>
          <c:h val="0.84065121447926583"/>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explosion val="11"/>
          <c:dPt>
            <c:idx val="0"/>
            <c:bubble3D val="0"/>
            <c:spPr>
              <a:solidFill>
                <a:schemeClr val="accent1">
                  <a:lumMod val="75000"/>
                </a:schemeClr>
              </a:solidFill>
              <a:scene3d>
                <a:camera prst="orthographicFront"/>
                <a:lightRig rig="threePt" dir="t"/>
              </a:scene3d>
              <a:sp3d>
                <a:bevelT w="0"/>
                <a:bevelB h="0"/>
              </a:sp3d>
            </c:spPr>
            <c:extLst>
              <c:ext xmlns:c16="http://schemas.microsoft.com/office/drawing/2014/chart" uri="{C3380CC4-5D6E-409C-BE32-E72D297353CC}">
                <c16:uniqueId val="{00000000-87A5-4621-BEC5-59DBB26FA9A5}"/>
              </c:ext>
            </c:extLst>
          </c:dPt>
          <c:dPt>
            <c:idx val="1"/>
            <c:bubble3D val="0"/>
            <c:spPr>
              <a:solidFill>
                <a:srgbClr val="CC99FF"/>
              </a:solidFill>
              <a:scene3d>
                <a:camera prst="orthographicFront"/>
                <a:lightRig rig="threePt" dir="t"/>
              </a:scene3d>
              <a:sp3d>
                <a:bevelT w="0"/>
                <a:bevelB h="0"/>
              </a:sp3d>
            </c:spPr>
            <c:extLst>
              <c:ext xmlns:c16="http://schemas.microsoft.com/office/drawing/2014/chart" uri="{C3380CC4-5D6E-409C-BE32-E72D297353CC}">
                <c16:uniqueId val="{00000001-87A5-4621-BEC5-59DBB26FA9A5}"/>
              </c:ext>
            </c:extLst>
          </c:dPt>
          <c:dLbls>
            <c:dLbl>
              <c:idx val="0"/>
              <c:layout>
                <c:manualLayout>
                  <c:x val="0.16935007655912496"/>
                  <c:y val="6.0246647442537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A5-4621-BEC5-59DBB26FA9A5}"/>
                </c:ext>
              </c:extLst>
            </c:dLbl>
            <c:dLbl>
              <c:idx val="2"/>
              <c:layout>
                <c:manualLayout>
                  <c:x val="-9.1790622099421765E-2"/>
                  <c:y val="0.231504241440130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A5-4621-BEC5-59DBB26FA9A5}"/>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краевой бюджет</c:v>
                </c:pt>
                <c:pt idx="1">
                  <c:v>местный бюджет</c:v>
                </c:pt>
              </c:strCache>
            </c:strRef>
          </c:cat>
          <c:val>
            <c:numRef>
              <c:f>Лист1!$B$2:$B$3</c:f>
              <c:numCache>
                <c:formatCode>General</c:formatCode>
                <c:ptCount val="2"/>
                <c:pt idx="0">
                  <c:v>8060.42</c:v>
                </c:pt>
                <c:pt idx="1">
                  <c:v>424.23</c:v>
                </c:pt>
              </c:numCache>
            </c:numRef>
          </c:val>
          <c:extLst>
            <c:ext xmlns:c16="http://schemas.microsoft.com/office/drawing/2014/chart" uri="{C3380CC4-5D6E-409C-BE32-E72D297353CC}">
              <c16:uniqueId val="{00000003-87A5-4621-BEC5-59DBB26FA9A5}"/>
            </c:ext>
          </c:extLst>
        </c:ser>
        <c:dLbls>
          <c:showLegendKey val="0"/>
          <c:showVal val="0"/>
          <c:showCatName val="0"/>
          <c:showSerName val="0"/>
          <c:showPercent val="0"/>
          <c:showBubbleSize val="0"/>
          <c:showLeaderLines val="1"/>
        </c:dLbls>
        <c:firstSliceAng val="87"/>
      </c:pieChart>
    </c:plotArea>
    <c:plotVisOnly val="1"/>
    <c:dispBlanksAs val="gap"/>
    <c:showDLblsOverMax val="0"/>
  </c:chart>
  <c:txPr>
    <a:bodyPr/>
    <a:lstStyle/>
    <a:p>
      <a:pPr>
        <a:defRPr sz="90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за счет краевого бюджета</c:v>
                </c:pt>
              </c:strCache>
            </c:strRef>
          </c:tx>
          <c:spPr>
            <a:solidFill>
              <a:schemeClr val="accent1">
                <a:lumMod val="50000"/>
              </a:schemeClr>
            </a:solidFill>
          </c:spPr>
          <c:invertIfNegative val="0"/>
          <c:cat>
            <c:strRef>
              <c:f>Лист1!$A$2:$A$6</c:f>
              <c:strCache>
                <c:ptCount val="5"/>
                <c:pt idx="0">
                  <c:v>2022 (факт)</c:v>
                </c:pt>
                <c:pt idx="1">
                  <c:v>2023 (оценка)</c:v>
                </c:pt>
                <c:pt idx="2">
                  <c:v>2024 (прогноз)</c:v>
                </c:pt>
                <c:pt idx="3">
                  <c:v>2025 (прогноз)</c:v>
                </c:pt>
                <c:pt idx="4">
                  <c:v>2026 (прогноз)</c:v>
                </c:pt>
              </c:strCache>
            </c:strRef>
          </c:cat>
          <c:val>
            <c:numRef>
              <c:f>Лист1!$B$2:$B$6</c:f>
              <c:numCache>
                <c:formatCode>General</c:formatCode>
                <c:ptCount val="5"/>
                <c:pt idx="0">
                  <c:v>82170.39</c:v>
                </c:pt>
                <c:pt idx="1">
                  <c:v>741389.46</c:v>
                </c:pt>
                <c:pt idx="2">
                  <c:v>91433.69</c:v>
                </c:pt>
              </c:numCache>
            </c:numRef>
          </c:val>
          <c:extLst>
            <c:ext xmlns:c16="http://schemas.microsoft.com/office/drawing/2014/chart" uri="{C3380CC4-5D6E-409C-BE32-E72D297353CC}">
              <c16:uniqueId val="{00000000-024A-4481-8C2A-7A9DE7BF08E8}"/>
            </c:ext>
          </c:extLst>
        </c:ser>
        <c:ser>
          <c:idx val="1"/>
          <c:order val="1"/>
          <c:tx>
            <c:strRef>
              <c:f>Лист1!$C$1</c:f>
              <c:strCache>
                <c:ptCount val="1"/>
                <c:pt idx="0">
                  <c:v>за счет поступления акцизов</c:v>
                </c:pt>
              </c:strCache>
            </c:strRef>
          </c:tx>
          <c:invertIfNegative val="0"/>
          <c:cat>
            <c:strRef>
              <c:f>Лист1!$A$2:$A$6</c:f>
              <c:strCache>
                <c:ptCount val="5"/>
                <c:pt idx="0">
                  <c:v>2022 (факт)</c:v>
                </c:pt>
                <c:pt idx="1">
                  <c:v>2023 (оценка)</c:v>
                </c:pt>
                <c:pt idx="2">
                  <c:v>2024 (прогноз)</c:v>
                </c:pt>
                <c:pt idx="3">
                  <c:v>2025 (прогноз)</c:v>
                </c:pt>
                <c:pt idx="4">
                  <c:v>2026 (прогноз)</c:v>
                </c:pt>
              </c:strCache>
            </c:strRef>
          </c:cat>
          <c:val>
            <c:numRef>
              <c:f>Лист1!$C$2:$C$6</c:f>
              <c:numCache>
                <c:formatCode>General</c:formatCode>
                <c:ptCount val="5"/>
                <c:pt idx="0">
                  <c:v>38203.360000000001</c:v>
                </c:pt>
                <c:pt idx="1">
                  <c:v>42331.040000000001</c:v>
                </c:pt>
                <c:pt idx="2">
                  <c:v>43952.3</c:v>
                </c:pt>
                <c:pt idx="3">
                  <c:v>45673.73</c:v>
                </c:pt>
                <c:pt idx="4">
                  <c:v>47138.66</c:v>
                </c:pt>
              </c:numCache>
            </c:numRef>
          </c:val>
          <c:extLst>
            <c:ext xmlns:c16="http://schemas.microsoft.com/office/drawing/2014/chart" uri="{C3380CC4-5D6E-409C-BE32-E72D297353CC}">
              <c16:uniqueId val="{00000001-024A-4481-8C2A-7A9DE7BF08E8}"/>
            </c:ext>
          </c:extLst>
        </c:ser>
        <c:ser>
          <c:idx val="2"/>
          <c:order val="2"/>
          <c:tx>
            <c:strRef>
              <c:f>Лист1!$D$1</c:f>
              <c:strCache>
                <c:ptCount val="1"/>
                <c:pt idx="0">
                  <c:v>за счет местного бюджета</c:v>
                </c:pt>
              </c:strCache>
            </c:strRef>
          </c:tx>
          <c:invertIfNegative val="0"/>
          <c:cat>
            <c:strRef>
              <c:f>Лист1!$A$2:$A$6</c:f>
              <c:strCache>
                <c:ptCount val="5"/>
                <c:pt idx="0">
                  <c:v>2022 (факт)</c:v>
                </c:pt>
                <c:pt idx="1">
                  <c:v>2023 (оценка)</c:v>
                </c:pt>
                <c:pt idx="2">
                  <c:v>2024 (прогноз)</c:v>
                </c:pt>
                <c:pt idx="3">
                  <c:v>2025 (прогноз)</c:v>
                </c:pt>
                <c:pt idx="4">
                  <c:v>2026 (прогноз)</c:v>
                </c:pt>
              </c:strCache>
            </c:strRef>
          </c:cat>
          <c:val>
            <c:numRef>
              <c:f>Лист1!$D$2:$D$6</c:f>
              <c:numCache>
                <c:formatCode>General</c:formatCode>
                <c:ptCount val="5"/>
                <c:pt idx="0">
                  <c:v>0</c:v>
                </c:pt>
                <c:pt idx="1">
                  <c:v>19840.849999999999</c:v>
                </c:pt>
              </c:numCache>
            </c:numRef>
          </c:val>
          <c:extLst>
            <c:ext xmlns:c16="http://schemas.microsoft.com/office/drawing/2014/chart" uri="{C3380CC4-5D6E-409C-BE32-E72D297353CC}">
              <c16:uniqueId val="{00000002-024A-4481-8C2A-7A9DE7BF08E8}"/>
            </c:ext>
          </c:extLst>
        </c:ser>
        <c:dLbls>
          <c:showLegendKey val="0"/>
          <c:showVal val="0"/>
          <c:showCatName val="0"/>
          <c:showSerName val="0"/>
          <c:showPercent val="0"/>
          <c:showBubbleSize val="0"/>
        </c:dLbls>
        <c:gapWidth val="150"/>
        <c:shape val="cylinder"/>
        <c:axId val="245557120"/>
        <c:axId val="245558656"/>
        <c:axId val="0"/>
      </c:bar3DChart>
      <c:catAx>
        <c:axId val="245557120"/>
        <c:scaling>
          <c:orientation val="minMax"/>
        </c:scaling>
        <c:delete val="0"/>
        <c:axPos val="b"/>
        <c:numFmt formatCode="General" sourceLinked="0"/>
        <c:majorTickMark val="out"/>
        <c:minorTickMark val="none"/>
        <c:tickLblPos val="nextTo"/>
        <c:crossAx val="245558656"/>
        <c:crosses val="autoZero"/>
        <c:auto val="1"/>
        <c:lblAlgn val="ctr"/>
        <c:lblOffset val="100"/>
        <c:noMultiLvlLbl val="0"/>
      </c:catAx>
      <c:valAx>
        <c:axId val="245558656"/>
        <c:scaling>
          <c:orientation val="minMax"/>
        </c:scaling>
        <c:delete val="0"/>
        <c:axPos val="l"/>
        <c:majorGridlines/>
        <c:numFmt formatCode="General" sourceLinked="1"/>
        <c:majorTickMark val="out"/>
        <c:minorTickMark val="none"/>
        <c:tickLblPos val="nextTo"/>
        <c:crossAx val="245557120"/>
        <c:crosses val="autoZero"/>
        <c:crossBetween val="between"/>
      </c:valAx>
    </c:plotArea>
    <c:legend>
      <c:legendPos val="r"/>
      <c:legendEntry>
        <c:idx val="0"/>
        <c:txPr>
          <a:bodyPr/>
          <a:lstStyle/>
          <a:p>
            <a:pPr>
              <a:defRPr>
                <a:solidFill>
                  <a:schemeClr val="tx1"/>
                </a:solidFill>
              </a:defRPr>
            </a:pPr>
            <a:endParaRPr lang="ru-RU"/>
          </a:p>
        </c:txPr>
      </c:legendEntry>
      <c:layout>
        <c:manualLayout>
          <c:xMode val="edge"/>
          <c:yMode val="edge"/>
          <c:x val="0.77924003462437841"/>
          <c:y val="0.41619622338883538"/>
          <c:w val="0.17576250666619378"/>
          <c:h val="0.25540622186258538"/>
        </c:manualLayout>
      </c:layout>
      <c:overlay val="0"/>
    </c:legend>
    <c:plotVisOnly val="1"/>
    <c:dispBlanksAs val="gap"/>
    <c:showDLblsOverMax val="0"/>
  </c:chart>
  <c:txPr>
    <a:bodyPr/>
    <a:lstStyle/>
    <a:p>
      <a:pPr>
        <a:defRPr sz="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налоговые и неналоговые</c:v>
                </c:pt>
              </c:strCache>
            </c:strRef>
          </c:tx>
          <c:spPr>
            <a:solidFill>
              <a:schemeClr val="accent6">
                <a:lumMod val="40000"/>
                <a:lumOff val="60000"/>
              </a:schemeClr>
            </a:solidFill>
          </c:spPr>
          <c:invertIfNegative val="0"/>
          <c:dLbls>
            <c:spPr>
              <a:noFill/>
              <a:ln>
                <a:noFill/>
              </a:ln>
              <a:effectLst/>
            </c:spPr>
            <c:txPr>
              <a:bodyPr/>
              <a:lstStyle/>
              <a:p>
                <a:pPr>
                  <a:defRPr sz="7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2021 (факт)</c:v>
                </c:pt>
                <c:pt idx="1">
                  <c:v>2022 (факт)</c:v>
                </c:pt>
                <c:pt idx="2">
                  <c:v>2023 (оценка)</c:v>
                </c:pt>
                <c:pt idx="3">
                  <c:v>2024 (прогноз)</c:v>
                </c:pt>
                <c:pt idx="4">
                  <c:v>2025 (прогноз)</c:v>
                </c:pt>
                <c:pt idx="5">
                  <c:v>2026 (прогноз)</c:v>
                </c:pt>
              </c:strCache>
            </c:strRef>
          </c:cat>
          <c:val>
            <c:numRef>
              <c:f>Лист1!$B$2:$B$7</c:f>
              <c:numCache>
                <c:formatCode>General</c:formatCode>
                <c:ptCount val="6"/>
                <c:pt idx="0">
                  <c:v>352343.8</c:v>
                </c:pt>
                <c:pt idx="1">
                  <c:v>382208.77</c:v>
                </c:pt>
                <c:pt idx="2">
                  <c:v>376012.35</c:v>
                </c:pt>
                <c:pt idx="3">
                  <c:v>363905.39</c:v>
                </c:pt>
                <c:pt idx="4">
                  <c:v>372212.67</c:v>
                </c:pt>
                <c:pt idx="5">
                  <c:v>379736.6</c:v>
                </c:pt>
              </c:numCache>
            </c:numRef>
          </c:val>
          <c:extLst>
            <c:ext xmlns:c16="http://schemas.microsoft.com/office/drawing/2014/chart" uri="{C3380CC4-5D6E-409C-BE32-E72D297353CC}">
              <c16:uniqueId val="{00000000-8BF6-4C1C-87FD-11F4E9B3BDC3}"/>
            </c:ext>
          </c:extLst>
        </c:ser>
        <c:ser>
          <c:idx val="1"/>
          <c:order val="1"/>
          <c:tx>
            <c:strRef>
              <c:f>Лист1!$C$1</c:f>
              <c:strCache>
                <c:ptCount val="1"/>
                <c:pt idx="0">
                  <c:v>безвозмездные поступления</c:v>
                </c:pt>
              </c:strCache>
            </c:strRef>
          </c:tx>
          <c:spPr>
            <a:solidFill>
              <a:schemeClr val="accent1">
                <a:lumMod val="75000"/>
              </a:schemeClr>
            </a:solidFill>
          </c:spPr>
          <c:invertIfNegative val="0"/>
          <c:dLbls>
            <c:spPr>
              <a:noFill/>
              <a:ln>
                <a:noFill/>
              </a:ln>
              <a:effectLst/>
            </c:spPr>
            <c:txPr>
              <a:bodyPr/>
              <a:lstStyle/>
              <a:p>
                <a:pPr>
                  <a:defRPr sz="7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2021 (факт)</c:v>
                </c:pt>
                <c:pt idx="1">
                  <c:v>2022 (факт)</c:v>
                </c:pt>
                <c:pt idx="2">
                  <c:v>2023 (оценка)</c:v>
                </c:pt>
                <c:pt idx="3">
                  <c:v>2024 (прогноз)</c:v>
                </c:pt>
                <c:pt idx="4">
                  <c:v>2025 (прогноз)</c:v>
                </c:pt>
                <c:pt idx="5">
                  <c:v>2026 (прогноз)</c:v>
                </c:pt>
              </c:strCache>
            </c:strRef>
          </c:cat>
          <c:val>
            <c:numRef>
              <c:f>Лист1!$C$2:$C$7</c:f>
              <c:numCache>
                <c:formatCode>General</c:formatCode>
                <c:ptCount val="6"/>
                <c:pt idx="0">
                  <c:v>1978507.22</c:v>
                </c:pt>
                <c:pt idx="1">
                  <c:v>1945271.09</c:v>
                </c:pt>
                <c:pt idx="2">
                  <c:v>2643527.17</c:v>
                </c:pt>
                <c:pt idx="3">
                  <c:v>1690217.22</c:v>
                </c:pt>
                <c:pt idx="4">
                  <c:v>1535342.76</c:v>
                </c:pt>
                <c:pt idx="5">
                  <c:v>1453576.61</c:v>
                </c:pt>
              </c:numCache>
            </c:numRef>
          </c:val>
          <c:extLst>
            <c:ext xmlns:c16="http://schemas.microsoft.com/office/drawing/2014/chart" uri="{C3380CC4-5D6E-409C-BE32-E72D297353CC}">
              <c16:uniqueId val="{00000001-8BF6-4C1C-87FD-11F4E9B3BDC3}"/>
            </c:ext>
          </c:extLst>
        </c:ser>
        <c:dLbls>
          <c:showLegendKey val="0"/>
          <c:showVal val="0"/>
          <c:showCatName val="0"/>
          <c:showSerName val="0"/>
          <c:showPercent val="0"/>
          <c:showBubbleSize val="0"/>
        </c:dLbls>
        <c:gapWidth val="150"/>
        <c:shape val="cylinder"/>
        <c:axId val="210256640"/>
        <c:axId val="210258176"/>
        <c:axId val="0"/>
      </c:bar3DChart>
      <c:catAx>
        <c:axId val="210256640"/>
        <c:scaling>
          <c:orientation val="minMax"/>
        </c:scaling>
        <c:delete val="0"/>
        <c:axPos val="b"/>
        <c:numFmt formatCode="General" sourceLinked="0"/>
        <c:majorTickMark val="out"/>
        <c:minorTickMark val="none"/>
        <c:tickLblPos val="nextTo"/>
        <c:crossAx val="210258176"/>
        <c:crosses val="autoZero"/>
        <c:auto val="1"/>
        <c:lblAlgn val="ctr"/>
        <c:lblOffset val="100"/>
        <c:noMultiLvlLbl val="0"/>
      </c:catAx>
      <c:valAx>
        <c:axId val="210258176"/>
        <c:scaling>
          <c:orientation val="minMax"/>
        </c:scaling>
        <c:delete val="0"/>
        <c:axPos val="l"/>
        <c:majorGridlines/>
        <c:numFmt formatCode="General" sourceLinked="1"/>
        <c:majorTickMark val="out"/>
        <c:minorTickMark val="none"/>
        <c:tickLblPos val="nextTo"/>
        <c:crossAx val="210256640"/>
        <c:crosses val="autoZero"/>
        <c:crossBetween val="between"/>
      </c:valAx>
    </c:plotArea>
    <c:legend>
      <c:legendPos val="r"/>
      <c:layout>
        <c:manualLayout>
          <c:xMode val="edge"/>
          <c:yMode val="edge"/>
          <c:x val="0.80615758967629059"/>
          <c:y val="0.10650599120916041"/>
          <c:w val="0.16855763342082244"/>
          <c:h val="0.27418110809373164"/>
        </c:manualLayout>
      </c:layout>
      <c:overlay val="0"/>
    </c:legend>
    <c:plotVisOnly val="1"/>
    <c:dispBlanksAs val="gap"/>
    <c:showDLblsOverMax val="0"/>
  </c:chart>
  <c:txPr>
    <a:bodyPr/>
    <a:lstStyle/>
    <a:p>
      <a:pPr>
        <a:defRPr sz="800"/>
      </a:pPr>
      <a:endParaRPr lang="ru-R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Дотации</c:v>
                </c:pt>
              </c:strCache>
            </c:strRef>
          </c:tx>
          <c:spPr>
            <a:solidFill>
              <a:srgbClr val="FFCCFF"/>
            </a:solidFill>
          </c:spPr>
          <c:invertIfNegative val="0"/>
          <c:cat>
            <c:strRef>
              <c:f>Лист1!$A$2:$A$7</c:f>
              <c:strCache>
                <c:ptCount val="6"/>
                <c:pt idx="0">
                  <c:v>2021 (факт)</c:v>
                </c:pt>
                <c:pt idx="1">
                  <c:v>2022 (факт)</c:v>
                </c:pt>
                <c:pt idx="2">
                  <c:v>2023 (оценка)</c:v>
                </c:pt>
                <c:pt idx="3">
                  <c:v>2024 (проект)</c:v>
                </c:pt>
                <c:pt idx="4">
                  <c:v>2025 (проект)</c:v>
                </c:pt>
                <c:pt idx="5">
                  <c:v>2026 (проект)</c:v>
                </c:pt>
              </c:strCache>
            </c:strRef>
          </c:cat>
          <c:val>
            <c:numRef>
              <c:f>Лист1!$B$2:$B$7</c:f>
              <c:numCache>
                <c:formatCode>General</c:formatCode>
                <c:ptCount val="6"/>
                <c:pt idx="0">
                  <c:v>455071</c:v>
                </c:pt>
                <c:pt idx="1">
                  <c:v>462516</c:v>
                </c:pt>
                <c:pt idx="2">
                  <c:v>544961</c:v>
                </c:pt>
                <c:pt idx="3">
                  <c:v>648052</c:v>
                </c:pt>
                <c:pt idx="4">
                  <c:v>633811</c:v>
                </c:pt>
                <c:pt idx="5">
                  <c:v>623785</c:v>
                </c:pt>
              </c:numCache>
            </c:numRef>
          </c:val>
          <c:extLst>
            <c:ext xmlns:c16="http://schemas.microsoft.com/office/drawing/2014/chart" uri="{C3380CC4-5D6E-409C-BE32-E72D297353CC}">
              <c16:uniqueId val="{00000000-7673-4899-AE06-3DE06785EF51}"/>
            </c:ext>
          </c:extLst>
        </c:ser>
        <c:ser>
          <c:idx val="1"/>
          <c:order val="1"/>
          <c:tx>
            <c:strRef>
              <c:f>Лист1!$C$1</c:f>
              <c:strCache>
                <c:ptCount val="1"/>
                <c:pt idx="0">
                  <c:v>Субсидии</c:v>
                </c:pt>
              </c:strCache>
            </c:strRef>
          </c:tx>
          <c:spPr>
            <a:solidFill>
              <a:srgbClr val="66FF99"/>
            </a:solidFill>
          </c:spPr>
          <c:invertIfNegative val="0"/>
          <c:cat>
            <c:strRef>
              <c:f>Лист1!$A$2:$A$7</c:f>
              <c:strCache>
                <c:ptCount val="6"/>
                <c:pt idx="0">
                  <c:v>2021 (факт)</c:v>
                </c:pt>
                <c:pt idx="1">
                  <c:v>2022 (факт)</c:v>
                </c:pt>
                <c:pt idx="2">
                  <c:v>2023 (оценка)</c:v>
                </c:pt>
                <c:pt idx="3">
                  <c:v>2024 (проект)</c:v>
                </c:pt>
                <c:pt idx="4">
                  <c:v>2025 (проект)</c:v>
                </c:pt>
                <c:pt idx="5">
                  <c:v>2026 (проект)</c:v>
                </c:pt>
              </c:strCache>
            </c:strRef>
          </c:cat>
          <c:val>
            <c:numRef>
              <c:f>Лист1!$C$2:$C$7</c:f>
              <c:numCache>
                <c:formatCode>General</c:formatCode>
                <c:ptCount val="6"/>
                <c:pt idx="0">
                  <c:v>324425.53999999998</c:v>
                </c:pt>
                <c:pt idx="1">
                  <c:v>290455.06</c:v>
                </c:pt>
                <c:pt idx="2">
                  <c:v>1059398.32</c:v>
                </c:pt>
                <c:pt idx="3">
                  <c:v>233002.46</c:v>
                </c:pt>
                <c:pt idx="4">
                  <c:v>138094.74</c:v>
                </c:pt>
                <c:pt idx="5">
                  <c:v>74871.23</c:v>
                </c:pt>
              </c:numCache>
            </c:numRef>
          </c:val>
          <c:extLst>
            <c:ext xmlns:c16="http://schemas.microsoft.com/office/drawing/2014/chart" uri="{C3380CC4-5D6E-409C-BE32-E72D297353CC}">
              <c16:uniqueId val="{00000001-7673-4899-AE06-3DE06785EF51}"/>
            </c:ext>
          </c:extLst>
        </c:ser>
        <c:ser>
          <c:idx val="2"/>
          <c:order val="2"/>
          <c:tx>
            <c:strRef>
              <c:f>Лист1!$D$1</c:f>
              <c:strCache>
                <c:ptCount val="1"/>
                <c:pt idx="0">
                  <c:v>Субвенции</c:v>
                </c:pt>
              </c:strCache>
            </c:strRef>
          </c:tx>
          <c:spPr>
            <a:solidFill>
              <a:srgbClr val="FFCC99"/>
            </a:solidFill>
          </c:spPr>
          <c:invertIfNegative val="0"/>
          <c:cat>
            <c:strRef>
              <c:f>Лист1!$A$2:$A$7</c:f>
              <c:strCache>
                <c:ptCount val="6"/>
                <c:pt idx="0">
                  <c:v>2021 (факт)</c:v>
                </c:pt>
                <c:pt idx="1">
                  <c:v>2022 (факт)</c:v>
                </c:pt>
                <c:pt idx="2">
                  <c:v>2023 (оценка)</c:v>
                </c:pt>
                <c:pt idx="3">
                  <c:v>2024 (проект)</c:v>
                </c:pt>
                <c:pt idx="4">
                  <c:v>2025 (проект)</c:v>
                </c:pt>
                <c:pt idx="5">
                  <c:v>2026 (проект)</c:v>
                </c:pt>
              </c:strCache>
            </c:strRef>
          </c:cat>
          <c:val>
            <c:numRef>
              <c:f>Лист1!$D$2:$D$7</c:f>
              <c:numCache>
                <c:formatCode>General</c:formatCode>
                <c:ptCount val="6"/>
                <c:pt idx="0">
                  <c:v>1167884.79</c:v>
                </c:pt>
                <c:pt idx="1">
                  <c:v>1277363.32</c:v>
                </c:pt>
                <c:pt idx="2">
                  <c:v>1025609.01</c:v>
                </c:pt>
                <c:pt idx="3">
                  <c:v>807738.84</c:v>
                </c:pt>
                <c:pt idx="4">
                  <c:v>762013.1</c:v>
                </c:pt>
                <c:pt idx="5">
                  <c:v>753496.46</c:v>
                </c:pt>
              </c:numCache>
            </c:numRef>
          </c:val>
          <c:extLst>
            <c:ext xmlns:c16="http://schemas.microsoft.com/office/drawing/2014/chart" uri="{C3380CC4-5D6E-409C-BE32-E72D297353CC}">
              <c16:uniqueId val="{00000002-7673-4899-AE06-3DE06785EF51}"/>
            </c:ext>
          </c:extLst>
        </c:ser>
        <c:ser>
          <c:idx val="3"/>
          <c:order val="3"/>
          <c:tx>
            <c:strRef>
              <c:f>Лист1!$E$1</c:f>
              <c:strCache>
                <c:ptCount val="1"/>
                <c:pt idx="0">
                  <c:v>Иные МБТ</c:v>
                </c:pt>
              </c:strCache>
            </c:strRef>
          </c:tx>
          <c:spPr>
            <a:solidFill>
              <a:srgbClr val="FF0000"/>
            </a:solidFill>
          </c:spPr>
          <c:invertIfNegative val="0"/>
          <c:cat>
            <c:strRef>
              <c:f>Лист1!$A$2:$A$7</c:f>
              <c:strCache>
                <c:ptCount val="6"/>
                <c:pt idx="0">
                  <c:v>2021 (факт)</c:v>
                </c:pt>
                <c:pt idx="1">
                  <c:v>2022 (факт)</c:v>
                </c:pt>
                <c:pt idx="2">
                  <c:v>2023 (оценка)</c:v>
                </c:pt>
                <c:pt idx="3">
                  <c:v>2024 (проект)</c:v>
                </c:pt>
                <c:pt idx="4">
                  <c:v>2025 (проект)</c:v>
                </c:pt>
                <c:pt idx="5">
                  <c:v>2026 (проект)</c:v>
                </c:pt>
              </c:strCache>
            </c:strRef>
          </c:cat>
          <c:val>
            <c:numRef>
              <c:f>Лист1!$E$2:$E$7</c:f>
              <c:numCache>
                <c:formatCode>General</c:formatCode>
                <c:ptCount val="6"/>
                <c:pt idx="0">
                  <c:v>43518.47</c:v>
                </c:pt>
                <c:pt idx="1">
                  <c:v>41513.910000000003</c:v>
                </c:pt>
                <c:pt idx="2">
                  <c:v>20277.86</c:v>
                </c:pt>
                <c:pt idx="3">
                  <c:v>1423.92</c:v>
                </c:pt>
                <c:pt idx="4">
                  <c:v>1423.92</c:v>
                </c:pt>
                <c:pt idx="5">
                  <c:v>1423.92</c:v>
                </c:pt>
              </c:numCache>
            </c:numRef>
          </c:val>
          <c:extLst>
            <c:ext xmlns:c16="http://schemas.microsoft.com/office/drawing/2014/chart" uri="{C3380CC4-5D6E-409C-BE32-E72D297353CC}">
              <c16:uniqueId val="{00000003-7673-4899-AE06-3DE06785EF51}"/>
            </c:ext>
          </c:extLst>
        </c:ser>
        <c:dLbls>
          <c:showLegendKey val="0"/>
          <c:showVal val="0"/>
          <c:showCatName val="0"/>
          <c:showSerName val="0"/>
          <c:showPercent val="0"/>
          <c:showBubbleSize val="0"/>
        </c:dLbls>
        <c:gapWidth val="150"/>
        <c:shape val="cylinder"/>
        <c:axId val="245939200"/>
        <c:axId val="245940992"/>
        <c:axId val="0"/>
      </c:bar3DChart>
      <c:catAx>
        <c:axId val="245939200"/>
        <c:scaling>
          <c:orientation val="minMax"/>
        </c:scaling>
        <c:delete val="0"/>
        <c:axPos val="b"/>
        <c:numFmt formatCode="General" sourceLinked="0"/>
        <c:majorTickMark val="out"/>
        <c:minorTickMark val="none"/>
        <c:tickLblPos val="nextTo"/>
        <c:txPr>
          <a:bodyPr/>
          <a:lstStyle/>
          <a:p>
            <a:pPr>
              <a:defRPr sz="600"/>
            </a:pPr>
            <a:endParaRPr lang="ru-RU"/>
          </a:p>
        </c:txPr>
        <c:crossAx val="245940992"/>
        <c:crosses val="autoZero"/>
        <c:auto val="1"/>
        <c:lblAlgn val="ctr"/>
        <c:lblOffset val="100"/>
        <c:noMultiLvlLbl val="0"/>
      </c:catAx>
      <c:valAx>
        <c:axId val="245940992"/>
        <c:scaling>
          <c:orientation val="minMax"/>
        </c:scaling>
        <c:delete val="0"/>
        <c:axPos val="l"/>
        <c:majorGridlines/>
        <c:numFmt formatCode="General" sourceLinked="1"/>
        <c:majorTickMark val="out"/>
        <c:minorTickMark val="none"/>
        <c:tickLblPos val="nextTo"/>
        <c:txPr>
          <a:bodyPr/>
          <a:lstStyle/>
          <a:p>
            <a:pPr>
              <a:defRPr sz="800"/>
            </a:pPr>
            <a:endParaRPr lang="ru-RU"/>
          </a:p>
        </c:txPr>
        <c:crossAx val="245939200"/>
        <c:crosses val="autoZero"/>
        <c:crossBetween val="between"/>
      </c:valAx>
    </c:plotArea>
    <c:legend>
      <c:legendPos val="r"/>
      <c:overlay val="0"/>
      <c:txPr>
        <a:bodyPr/>
        <a:lstStyle/>
        <a:p>
          <a:pPr>
            <a:defRPr sz="900"/>
          </a:pPr>
          <a:endParaRPr lang="ru-RU"/>
        </a:p>
      </c:txPr>
    </c:legend>
    <c:plotVisOnly val="1"/>
    <c:dispBlanksAs val="gap"/>
    <c:showDLblsOverMax val="0"/>
  </c:chart>
  <c:txPr>
    <a:bodyPr/>
    <a:lstStyle/>
    <a:p>
      <a:pPr>
        <a:defRPr sz="1000"/>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налоговые и неналоговые доходы</c:v>
                </c:pt>
              </c:strCache>
            </c:strRef>
          </c:tx>
          <c:spPr>
            <a:solidFill>
              <a:schemeClr val="accent3">
                <a:lumMod val="65000"/>
              </a:schemeClr>
            </a:solidFill>
          </c:spPr>
          <c:invertIfNegative val="0"/>
          <c:cat>
            <c:strRef>
              <c:f>Лист1!$A$2:$A$3</c:f>
              <c:strCache>
                <c:ptCount val="2"/>
                <c:pt idx="0">
                  <c:v>до выравнивания</c:v>
                </c:pt>
                <c:pt idx="1">
                  <c:v>после выравнивания</c:v>
                </c:pt>
              </c:strCache>
            </c:strRef>
          </c:cat>
          <c:val>
            <c:numRef>
              <c:f>Лист1!$B$2:$B$3</c:f>
              <c:numCache>
                <c:formatCode>General</c:formatCode>
                <c:ptCount val="2"/>
                <c:pt idx="0">
                  <c:v>363905.39</c:v>
                </c:pt>
                <c:pt idx="1">
                  <c:v>363905.39</c:v>
                </c:pt>
              </c:numCache>
            </c:numRef>
          </c:val>
          <c:extLst>
            <c:ext xmlns:c16="http://schemas.microsoft.com/office/drawing/2014/chart" uri="{C3380CC4-5D6E-409C-BE32-E72D297353CC}">
              <c16:uniqueId val="{00000000-2F06-4028-884C-5E840823DBFE}"/>
            </c:ext>
          </c:extLst>
        </c:ser>
        <c:ser>
          <c:idx val="1"/>
          <c:order val="1"/>
          <c:tx>
            <c:strRef>
              <c:f>Лист1!$C$1</c:f>
              <c:strCache>
                <c:ptCount val="1"/>
                <c:pt idx="0">
                  <c:v>дотация на выравнивание бюджетной обеспеченности</c:v>
                </c:pt>
              </c:strCache>
            </c:strRef>
          </c:tx>
          <c:spPr>
            <a:solidFill>
              <a:srgbClr val="FFCCFF"/>
            </a:solidFill>
          </c:spPr>
          <c:invertIfNegative val="0"/>
          <c:cat>
            <c:strRef>
              <c:f>Лист1!$A$2:$A$3</c:f>
              <c:strCache>
                <c:ptCount val="2"/>
                <c:pt idx="0">
                  <c:v>до выравнивания</c:v>
                </c:pt>
                <c:pt idx="1">
                  <c:v>после выравнивания</c:v>
                </c:pt>
              </c:strCache>
            </c:strRef>
          </c:cat>
          <c:val>
            <c:numRef>
              <c:f>Лист1!$C$2:$C$3</c:f>
              <c:numCache>
                <c:formatCode>General</c:formatCode>
                <c:ptCount val="2"/>
                <c:pt idx="1">
                  <c:v>648052</c:v>
                </c:pt>
              </c:numCache>
            </c:numRef>
          </c:val>
          <c:extLst>
            <c:ext xmlns:c16="http://schemas.microsoft.com/office/drawing/2014/chart" uri="{C3380CC4-5D6E-409C-BE32-E72D297353CC}">
              <c16:uniqueId val="{00000001-2F06-4028-884C-5E840823DBFE}"/>
            </c:ext>
          </c:extLst>
        </c:ser>
        <c:dLbls>
          <c:showLegendKey val="0"/>
          <c:showVal val="0"/>
          <c:showCatName val="0"/>
          <c:showSerName val="0"/>
          <c:showPercent val="0"/>
          <c:showBubbleSize val="0"/>
        </c:dLbls>
        <c:gapWidth val="150"/>
        <c:shape val="box"/>
        <c:axId val="246023296"/>
        <c:axId val="246024832"/>
        <c:axId val="0"/>
      </c:bar3DChart>
      <c:catAx>
        <c:axId val="246023296"/>
        <c:scaling>
          <c:orientation val="minMax"/>
        </c:scaling>
        <c:delete val="0"/>
        <c:axPos val="b"/>
        <c:numFmt formatCode="General" sourceLinked="0"/>
        <c:majorTickMark val="out"/>
        <c:minorTickMark val="none"/>
        <c:tickLblPos val="nextTo"/>
        <c:txPr>
          <a:bodyPr/>
          <a:lstStyle/>
          <a:p>
            <a:pPr>
              <a:defRPr sz="600"/>
            </a:pPr>
            <a:endParaRPr lang="ru-RU"/>
          </a:p>
        </c:txPr>
        <c:crossAx val="246024832"/>
        <c:crosses val="autoZero"/>
        <c:auto val="1"/>
        <c:lblAlgn val="ctr"/>
        <c:lblOffset val="100"/>
        <c:noMultiLvlLbl val="0"/>
      </c:catAx>
      <c:valAx>
        <c:axId val="246024832"/>
        <c:scaling>
          <c:orientation val="minMax"/>
        </c:scaling>
        <c:delete val="0"/>
        <c:axPos val="l"/>
        <c:majorGridlines/>
        <c:numFmt formatCode="General" sourceLinked="1"/>
        <c:majorTickMark val="out"/>
        <c:minorTickMark val="none"/>
        <c:tickLblPos val="nextTo"/>
        <c:crossAx val="246023296"/>
        <c:crosses val="autoZero"/>
        <c:crossBetween val="between"/>
      </c:valAx>
    </c:plotArea>
    <c:legend>
      <c:legendPos val="r"/>
      <c:overlay val="0"/>
      <c:txPr>
        <a:bodyPr/>
        <a:lstStyle/>
        <a:p>
          <a:pPr>
            <a:defRPr sz="900"/>
          </a:pPr>
          <a:endParaRPr lang="ru-RU"/>
        </a:p>
      </c:txPr>
    </c:legend>
    <c:plotVisOnly val="1"/>
    <c:dispBlanksAs val="gap"/>
    <c:showDLblsOverMax val="0"/>
  </c:chart>
  <c:txPr>
    <a:bodyPr/>
    <a:lstStyle/>
    <a:p>
      <a:pPr>
        <a:defRPr sz="800"/>
      </a:pPr>
      <a:endParaRPr lang="ru-R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ideWall>
    <c:backWall>
      <c:thickness val="0"/>
    </c:backWall>
    <c:plotArea>
      <c:layout/>
      <c:bar3DChart>
        <c:barDir val="col"/>
        <c:grouping val="stacked"/>
        <c:varyColors val="0"/>
        <c:ser>
          <c:idx val="0"/>
          <c:order val="0"/>
          <c:tx>
            <c:strRef>
              <c:f>Лист1!$B$1</c:f>
              <c:strCache>
                <c:ptCount val="1"/>
                <c:pt idx="0">
                  <c:v>Налоговые и неналоговые доходы</c:v>
                </c:pt>
              </c:strCache>
            </c:strRef>
          </c:tx>
          <c:spPr>
            <a:solidFill>
              <a:srgbClr val="CC00CC"/>
            </a:solidFill>
          </c:spPr>
          <c:invertIfNegative val="0"/>
          <c:cat>
            <c:strRef>
              <c:f>Лист1!$A$2:$A$5</c:f>
              <c:strCache>
                <c:ptCount val="4"/>
                <c:pt idx="0">
                  <c:v>2021 (факт)</c:v>
                </c:pt>
                <c:pt idx="1">
                  <c:v>2022 (факт)</c:v>
                </c:pt>
                <c:pt idx="2">
                  <c:v>2023 (оценка)</c:v>
                </c:pt>
                <c:pt idx="3">
                  <c:v>2024 (проект)</c:v>
                </c:pt>
              </c:strCache>
            </c:strRef>
          </c:cat>
          <c:val>
            <c:numRef>
              <c:f>Лист1!$B$2:$B$5</c:f>
              <c:numCache>
                <c:formatCode>General</c:formatCode>
                <c:ptCount val="4"/>
                <c:pt idx="0">
                  <c:v>352343.8</c:v>
                </c:pt>
                <c:pt idx="1">
                  <c:v>382208.77</c:v>
                </c:pt>
                <c:pt idx="2">
                  <c:v>376012.35</c:v>
                </c:pt>
                <c:pt idx="3">
                  <c:v>363905.39</c:v>
                </c:pt>
              </c:numCache>
            </c:numRef>
          </c:val>
          <c:extLst>
            <c:ext xmlns:c16="http://schemas.microsoft.com/office/drawing/2014/chart" uri="{C3380CC4-5D6E-409C-BE32-E72D297353CC}">
              <c16:uniqueId val="{00000000-8328-44CD-867A-50B98C3380EB}"/>
            </c:ext>
          </c:extLst>
        </c:ser>
        <c:ser>
          <c:idx val="1"/>
          <c:order val="1"/>
          <c:tx>
            <c:strRef>
              <c:f>Лист1!$C$1</c:f>
              <c:strCache>
                <c:ptCount val="1"/>
                <c:pt idx="0">
                  <c:v>Субвенции</c:v>
                </c:pt>
              </c:strCache>
            </c:strRef>
          </c:tx>
          <c:spPr>
            <a:solidFill>
              <a:srgbClr val="66FF99"/>
            </a:solidFill>
          </c:spPr>
          <c:invertIfNegative val="0"/>
          <c:cat>
            <c:strRef>
              <c:f>Лист1!$A$2:$A$5</c:f>
              <c:strCache>
                <c:ptCount val="4"/>
                <c:pt idx="0">
                  <c:v>2021 (факт)</c:v>
                </c:pt>
                <c:pt idx="1">
                  <c:v>2022 (факт)</c:v>
                </c:pt>
                <c:pt idx="2">
                  <c:v>2023 (оценка)</c:v>
                </c:pt>
                <c:pt idx="3">
                  <c:v>2024 (проект)</c:v>
                </c:pt>
              </c:strCache>
            </c:strRef>
          </c:cat>
          <c:val>
            <c:numRef>
              <c:f>Лист1!$C$2:$C$5</c:f>
              <c:numCache>
                <c:formatCode>General</c:formatCode>
                <c:ptCount val="4"/>
                <c:pt idx="0">
                  <c:v>1167884.79</c:v>
                </c:pt>
                <c:pt idx="1">
                  <c:v>1277363.32</c:v>
                </c:pt>
                <c:pt idx="2">
                  <c:v>1025609.01</c:v>
                </c:pt>
                <c:pt idx="3">
                  <c:v>807738.84</c:v>
                </c:pt>
              </c:numCache>
            </c:numRef>
          </c:val>
          <c:extLst>
            <c:ext xmlns:c16="http://schemas.microsoft.com/office/drawing/2014/chart" uri="{C3380CC4-5D6E-409C-BE32-E72D297353CC}">
              <c16:uniqueId val="{00000001-8328-44CD-867A-50B98C3380EB}"/>
            </c:ext>
          </c:extLst>
        </c:ser>
        <c:ser>
          <c:idx val="2"/>
          <c:order val="2"/>
          <c:tx>
            <c:strRef>
              <c:f>Лист1!$D$1</c:f>
              <c:strCache>
                <c:ptCount val="1"/>
                <c:pt idx="0">
                  <c:v>Безвозмездные поступления на осуществление вопросов местного значения</c:v>
                </c:pt>
              </c:strCache>
            </c:strRef>
          </c:tx>
          <c:spPr>
            <a:solidFill>
              <a:srgbClr val="FFCC99"/>
            </a:solidFill>
          </c:spPr>
          <c:invertIfNegative val="0"/>
          <c:cat>
            <c:strRef>
              <c:f>Лист1!$A$2:$A$5</c:f>
              <c:strCache>
                <c:ptCount val="4"/>
                <c:pt idx="0">
                  <c:v>2021 (факт)</c:v>
                </c:pt>
                <c:pt idx="1">
                  <c:v>2022 (факт)</c:v>
                </c:pt>
                <c:pt idx="2">
                  <c:v>2023 (оценка)</c:v>
                </c:pt>
                <c:pt idx="3">
                  <c:v>2024 (проект)</c:v>
                </c:pt>
              </c:strCache>
            </c:strRef>
          </c:cat>
          <c:val>
            <c:numRef>
              <c:f>Лист1!$D$2:$D$5</c:f>
              <c:numCache>
                <c:formatCode>General</c:formatCode>
                <c:ptCount val="4"/>
                <c:pt idx="0">
                  <c:v>823015.01</c:v>
                </c:pt>
                <c:pt idx="1">
                  <c:v>794484.97</c:v>
                </c:pt>
                <c:pt idx="2">
                  <c:v>1624637.18</c:v>
                </c:pt>
                <c:pt idx="3">
                  <c:v>882478.38</c:v>
                </c:pt>
              </c:numCache>
            </c:numRef>
          </c:val>
          <c:extLst>
            <c:ext xmlns:c16="http://schemas.microsoft.com/office/drawing/2014/chart" uri="{C3380CC4-5D6E-409C-BE32-E72D297353CC}">
              <c16:uniqueId val="{00000002-8328-44CD-867A-50B98C3380EB}"/>
            </c:ext>
          </c:extLst>
        </c:ser>
        <c:dLbls>
          <c:showLegendKey val="0"/>
          <c:showVal val="0"/>
          <c:showCatName val="0"/>
          <c:showSerName val="0"/>
          <c:showPercent val="0"/>
          <c:showBubbleSize val="0"/>
        </c:dLbls>
        <c:gapWidth val="150"/>
        <c:shape val="cylinder"/>
        <c:axId val="246054912"/>
        <c:axId val="246056448"/>
        <c:axId val="0"/>
      </c:bar3DChart>
      <c:catAx>
        <c:axId val="246054912"/>
        <c:scaling>
          <c:orientation val="minMax"/>
        </c:scaling>
        <c:delete val="0"/>
        <c:axPos val="b"/>
        <c:numFmt formatCode="General" sourceLinked="0"/>
        <c:majorTickMark val="out"/>
        <c:minorTickMark val="none"/>
        <c:tickLblPos val="nextTo"/>
        <c:txPr>
          <a:bodyPr/>
          <a:lstStyle/>
          <a:p>
            <a:pPr>
              <a:defRPr sz="600"/>
            </a:pPr>
            <a:endParaRPr lang="ru-RU"/>
          </a:p>
        </c:txPr>
        <c:crossAx val="246056448"/>
        <c:crosses val="autoZero"/>
        <c:auto val="1"/>
        <c:lblAlgn val="ctr"/>
        <c:lblOffset val="100"/>
        <c:noMultiLvlLbl val="0"/>
      </c:catAx>
      <c:valAx>
        <c:axId val="246056448"/>
        <c:scaling>
          <c:orientation val="minMax"/>
        </c:scaling>
        <c:delete val="1"/>
        <c:axPos val="l"/>
        <c:numFmt formatCode="General" sourceLinked="1"/>
        <c:majorTickMark val="out"/>
        <c:minorTickMark val="none"/>
        <c:tickLblPos val="none"/>
        <c:crossAx val="246054912"/>
        <c:crosses val="autoZero"/>
        <c:crossBetween val="between"/>
      </c:valAx>
    </c:plotArea>
    <c:legend>
      <c:legendPos val="r"/>
      <c:overlay val="0"/>
      <c:txPr>
        <a:bodyPr/>
        <a:lstStyle/>
        <a:p>
          <a:pPr>
            <a:defRPr sz="800"/>
          </a:pPr>
          <a:endParaRPr lang="ru-RU"/>
        </a:p>
      </c:txPr>
    </c:legend>
    <c:plotVisOnly val="1"/>
    <c:dispBlanksAs val="gap"/>
    <c:showDLblsOverMax val="0"/>
  </c:chart>
  <c:txPr>
    <a:bodyPr/>
    <a:lstStyle/>
    <a:p>
      <a:pPr>
        <a:defRPr sz="1000"/>
      </a:pPr>
      <a:endParaRPr lang="ru-RU"/>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ideWall>
    <c:backWall>
      <c:thickness val="0"/>
    </c:backWall>
    <c:plotArea>
      <c:layout/>
      <c:bar3DChart>
        <c:barDir val="col"/>
        <c:grouping val="stacked"/>
        <c:varyColors val="0"/>
        <c:ser>
          <c:idx val="0"/>
          <c:order val="0"/>
          <c:tx>
            <c:strRef>
              <c:f>Лист1!$B$1</c:f>
              <c:strCache>
                <c:ptCount val="1"/>
                <c:pt idx="0">
                  <c:v>Налоговые и неналоговые доходы</c:v>
                </c:pt>
              </c:strCache>
            </c:strRef>
          </c:tx>
          <c:spPr>
            <a:solidFill>
              <a:srgbClr val="CC00CC"/>
            </a:solidFill>
          </c:spPr>
          <c:invertIfNegative val="0"/>
          <c:cat>
            <c:strRef>
              <c:f>Лист1!$A$2:$A$5</c:f>
              <c:strCache>
                <c:ptCount val="4"/>
                <c:pt idx="0">
                  <c:v>2021 (факт)</c:v>
                </c:pt>
                <c:pt idx="1">
                  <c:v>2022 (факт)</c:v>
                </c:pt>
                <c:pt idx="2">
                  <c:v>2023 (оценка)</c:v>
                </c:pt>
                <c:pt idx="3">
                  <c:v>2024 (проект)</c:v>
                </c:pt>
              </c:strCache>
            </c:strRef>
          </c:cat>
          <c:val>
            <c:numRef>
              <c:f>Лист1!$B$2:$B$5</c:f>
              <c:numCache>
                <c:formatCode>General</c:formatCode>
                <c:ptCount val="4"/>
                <c:pt idx="0">
                  <c:v>352343.8</c:v>
                </c:pt>
                <c:pt idx="1">
                  <c:v>382208.77</c:v>
                </c:pt>
                <c:pt idx="2">
                  <c:v>376012.35</c:v>
                </c:pt>
                <c:pt idx="3">
                  <c:v>363905.39</c:v>
                </c:pt>
              </c:numCache>
            </c:numRef>
          </c:val>
          <c:extLst>
            <c:ext xmlns:c16="http://schemas.microsoft.com/office/drawing/2014/chart" uri="{C3380CC4-5D6E-409C-BE32-E72D297353CC}">
              <c16:uniqueId val="{00000000-A8E7-4265-B0E0-4FF1413AF117}"/>
            </c:ext>
          </c:extLst>
        </c:ser>
        <c:ser>
          <c:idx val="1"/>
          <c:order val="1"/>
          <c:tx>
            <c:strRef>
              <c:f>Лист1!$C$1</c:f>
              <c:strCache>
                <c:ptCount val="1"/>
                <c:pt idx="0">
                  <c:v>Безвозмездные поступления на осуществление вопросов местного значения</c:v>
                </c:pt>
              </c:strCache>
            </c:strRef>
          </c:tx>
          <c:spPr>
            <a:solidFill>
              <a:srgbClr val="66FF99"/>
            </a:solidFill>
          </c:spPr>
          <c:invertIfNegative val="0"/>
          <c:cat>
            <c:strRef>
              <c:f>Лист1!$A$2:$A$5</c:f>
              <c:strCache>
                <c:ptCount val="4"/>
                <c:pt idx="0">
                  <c:v>2021 (факт)</c:v>
                </c:pt>
                <c:pt idx="1">
                  <c:v>2022 (факт)</c:v>
                </c:pt>
                <c:pt idx="2">
                  <c:v>2023 (оценка)</c:v>
                </c:pt>
                <c:pt idx="3">
                  <c:v>2024 (проект)</c:v>
                </c:pt>
              </c:strCache>
            </c:strRef>
          </c:cat>
          <c:val>
            <c:numRef>
              <c:f>Лист1!$C$2:$C$5</c:f>
              <c:numCache>
                <c:formatCode>General</c:formatCode>
                <c:ptCount val="4"/>
                <c:pt idx="0">
                  <c:v>823015.01</c:v>
                </c:pt>
                <c:pt idx="1">
                  <c:v>794484.97</c:v>
                </c:pt>
                <c:pt idx="2">
                  <c:v>1624637.18</c:v>
                </c:pt>
                <c:pt idx="3">
                  <c:v>882478.38</c:v>
                </c:pt>
              </c:numCache>
            </c:numRef>
          </c:val>
          <c:extLst>
            <c:ext xmlns:c16="http://schemas.microsoft.com/office/drawing/2014/chart" uri="{C3380CC4-5D6E-409C-BE32-E72D297353CC}">
              <c16:uniqueId val="{00000001-A8E7-4265-B0E0-4FF1413AF117}"/>
            </c:ext>
          </c:extLst>
        </c:ser>
        <c:dLbls>
          <c:showLegendKey val="0"/>
          <c:showVal val="0"/>
          <c:showCatName val="0"/>
          <c:showSerName val="0"/>
          <c:showPercent val="0"/>
          <c:showBubbleSize val="0"/>
        </c:dLbls>
        <c:gapWidth val="150"/>
        <c:shape val="cylinder"/>
        <c:axId val="246093696"/>
        <c:axId val="246095232"/>
        <c:axId val="0"/>
      </c:bar3DChart>
      <c:catAx>
        <c:axId val="246093696"/>
        <c:scaling>
          <c:orientation val="minMax"/>
        </c:scaling>
        <c:delete val="0"/>
        <c:axPos val="b"/>
        <c:numFmt formatCode="General" sourceLinked="0"/>
        <c:majorTickMark val="out"/>
        <c:minorTickMark val="none"/>
        <c:tickLblPos val="nextTo"/>
        <c:txPr>
          <a:bodyPr/>
          <a:lstStyle/>
          <a:p>
            <a:pPr>
              <a:defRPr sz="600"/>
            </a:pPr>
            <a:endParaRPr lang="ru-RU"/>
          </a:p>
        </c:txPr>
        <c:crossAx val="246095232"/>
        <c:crosses val="autoZero"/>
        <c:auto val="1"/>
        <c:lblAlgn val="ctr"/>
        <c:lblOffset val="100"/>
        <c:noMultiLvlLbl val="0"/>
      </c:catAx>
      <c:valAx>
        <c:axId val="246095232"/>
        <c:scaling>
          <c:orientation val="minMax"/>
        </c:scaling>
        <c:delete val="1"/>
        <c:axPos val="l"/>
        <c:numFmt formatCode="General" sourceLinked="1"/>
        <c:majorTickMark val="out"/>
        <c:minorTickMark val="none"/>
        <c:tickLblPos val="none"/>
        <c:crossAx val="246093696"/>
        <c:crosses val="autoZero"/>
        <c:crossBetween val="between"/>
      </c:valAx>
    </c:plotArea>
    <c:plotVisOnly val="1"/>
    <c:dispBlanksAs val="gap"/>
    <c:showDLblsOverMax val="0"/>
  </c:chart>
  <c:txPr>
    <a:bodyPr/>
    <a:lstStyle/>
    <a:p>
      <a:pPr>
        <a:defRPr sz="1000"/>
      </a:pPr>
      <a:endParaRPr lang="ru-RU"/>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7.6613693444078271E-2"/>
          <c:y val="3.8142851881665274E-2"/>
          <c:w val="0.92338630655592158"/>
          <c:h val="0.85074378390553262"/>
        </c:manualLayout>
      </c:layout>
      <c:lineChart>
        <c:grouping val="stacked"/>
        <c:varyColors val="0"/>
        <c:ser>
          <c:idx val="0"/>
          <c:order val="0"/>
          <c:tx>
            <c:strRef>
              <c:f>Лист1!$B$1</c:f>
              <c:strCache>
                <c:ptCount val="1"/>
                <c:pt idx="0">
                  <c:v>Ряд 1</c:v>
                </c:pt>
              </c:strCache>
            </c:strRef>
          </c:tx>
          <c:marker>
            <c:spPr>
              <a:solidFill>
                <a:srgbClr val="FFFF00"/>
              </a:solidFill>
            </c:spPr>
          </c:marker>
          <c:dLbls>
            <c:dLbl>
              <c:idx val="0"/>
              <c:layout>
                <c:manualLayout>
                  <c:x val="2.8673634435093086E-3"/>
                  <c:y val="5.2674528443726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D3-48AD-9F4E-79D3B3238455}"/>
                </c:ext>
              </c:extLst>
            </c:dLbl>
            <c:dLbl>
              <c:idx val="1"/>
              <c:layout>
                <c:manualLayout>
                  <c:x val="2.0071544104565364E-2"/>
                  <c:y val="-1.3168632110931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D3-48AD-9F4E-79D3B3238455}"/>
                </c:ext>
              </c:extLst>
            </c:dLbl>
            <c:dLbl>
              <c:idx val="2"/>
              <c:layout>
                <c:manualLayout>
                  <c:x val="5.7347268870186702E-3"/>
                  <c:y val="-7.2427476610124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D3-48AD-9F4E-79D3B3238455}"/>
                </c:ext>
              </c:extLst>
            </c:dLbl>
            <c:dLbl>
              <c:idx val="3"/>
              <c:layout>
                <c:manualLayout>
                  <c:x val="-7.1684086087733193E-3"/>
                  <c:y val="8.5596108721056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D3-48AD-9F4E-79D3B3238455}"/>
                </c:ext>
              </c:extLst>
            </c:dLbl>
            <c:dLbl>
              <c:idx val="4"/>
              <c:layout>
                <c:manualLayout>
                  <c:x val="-5.7347268870187726E-3"/>
                  <c:y val="7.9011792665590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D3-48AD-9F4E-79D3B3238455}"/>
                </c:ext>
              </c:extLst>
            </c:dLbl>
            <c:spPr>
              <a:noFill/>
              <a:ln>
                <a:noFill/>
              </a:ln>
              <a:effectLst/>
            </c:spPr>
            <c:txPr>
              <a:bodyPr/>
              <a:lstStyle/>
              <a:p>
                <a:pPr>
                  <a:defRPr>
                    <a:solidFill>
                      <a:schemeClr val="tx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2022 год (факт)</c:v>
                </c:pt>
                <c:pt idx="1">
                  <c:v>2023 год (оценка)</c:v>
                </c:pt>
                <c:pt idx="2">
                  <c:v>2024 год (прогноз)</c:v>
                </c:pt>
                <c:pt idx="3">
                  <c:v>2025 год (прогноз)</c:v>
                </c:pt>
                <c:pt idx="4">
                  <c:v>2026 год (прогноз)</c:v>
                </c:pt>
              </c:strCache>
            </c:strRef>
          </c:cat>
          <c:val>
            <c:numRef>
              <c:f>Лист1!$B$2:$B$6</c:f>
              <c:numCache>
                <c:formatCode>General</c:formatCode>
                <c:ptCount val="5"/>
                <c:pt idx="0">
                  <c:v>2317864.7799999998</c:v>
                </c:pt>
                <c:pt idx="1">
                  <c:v>2948672.01</c:v>
                </c:pt>
                <c:pt idx="2">
                  <c:v>1914648.02</c:v>
                </c:pt>
                <c:pt idx="3">
                  <c:v>1742133.36</c:v>
                </c:pt>
                <c:pt idx="4">
                  <c:v>1656181.37</c:v>
                </c:pt>
              </c:numCache>
            </c:numRef>
          </c:val>
          <c:smooth val="0"/>
          <c:extLst>
            <c:ext xmlns:c16="http://schemas.microsoft.com/office/drawing/2014/chart" uri="{C3380CC4-5D6E-409C-BE32-E72D297353CC}">
              <c16:uniqueId val="{00000005-7CD3-48AD-9F4E-79D3B3238455}"/>
            </c:ext>
          </c:extLst>
        </c:ser>
        <c:dLbls>
          <c:showLegendKey val="0"/>
          <c:showVal val="0"/>
          <c:showCatName val="0"/>
          <c:showSerName val="0"/>
          <c:showPercent val="0"/>
          <c:showBubbleSize val="0"/>
        </c:dLbls>
        <c:marker val="1"/>
        <c:smooth val="0"/>
        <c:axId val="246705152"/>
        <c:axId val="246706944"/>
      </c:lineChart>
      <c:catAx>
        <c:axId val="246705152"/>
        <c:scaling>
          <c:orientation val="minMax"/>
        </c:scaling>
        <c:delete val="0"/>
        <c:axPos val="b"/>
        <c:numFmt formatCode="General" sourceLinked="1"/>
        <c:majorTickMark val="none"/>
        <c:minorTickMark val="none"/>
        <c:tickLblPos val="nextTo"/>
        <c:crossAx val="246706944"/>
        <c:crosses val="autoZero"/>
        <c:auto val="1"/>
        <c:lblAlgn val="ctr"/>
        <c:lblOffset val="100"/>
        <c:noMultiLvlLbl val="0"/>
      </c:catAx>
      <c:valAx>
        <c:axId val="246706944"/>
        <c:scaling>
          <c:orientation val="minMax"/>
          <c:min val="1000000"/>
        </c:scaling>
        <c:delete val="0"/>
        <c:axPos val="l"/>
        <c:numFmt formatCode="General" sourceLinked="1"/>
        <c:majorTickMark val="none"/>
        <c:minorTickMark val="none"/>
        <c:tickLblPos val="nextTo"/>
        <c:txPr>
          <a:bodyPr/>
          <a:lstStyle/>
          <a:p>
            <a:pPr>
              <a:defRPr sz="600"/>
            </a:pPr>
            <a:endParaRPr lang="ru-RU"/>
          </a:p>
        </c:txPr>
        <c:crossAx val="246705152"/>
        <c:crosses val="autoZero"/>
        <c:crossBetween val="between"/>
        <c:majorUnit val="100000"/>
      </c:valAx>
    </c:plotArea>
    <c:plotVisOnly val="1"/>
    <c:dispBlanksAs val="zero"/>
    <c:showDLblsOverMax val="0"/>
  </c:chart>
  <c:txPr>
    <a:bodyPr/>
    <a:lstStyle/>
    <a:p>
      <a:pPr>
        <a:defRPr sz="800"/>
      </a:pPr>
      <a:endParaRPr lang="ru-R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210"/>
      <c:rAngAx val="0"/>
    </c:view3D>
    <c:floor>
      <c:thickness val="0"/>
    </c:floor>
    <c:sideWall>
      <c:thickness val="0"/>
    </c:sideWall>
    <c:backWall>
      <c:thickness val="0"/>
    </c:backWall>
    <c:plotArea>
      <c:layout>
        <c:manualLayout>
          <c:layoutTarget val="inner"/>
          <c:xMode val="edge"/>
          <c:yMode val="edge"/>
          <c:x val="0.34571937882764647"/>
          <c:y val="0.15740130720098708"/>
          <c:w val="0.65428062117235342"/>
          <c:h val="0.65207053744827836"/>
        </c:manualLayout>
      </c:layout>
      <c:pie3DChart>
        <c:varyColors val="1"/>
        <c:ser>
          <c:idx val="0"/>
          <c:order val="0"/>
          <c:tx>
            <c:strRef>
              <c:f>Лист1!$B$1</c:f>
              <c:strCache>
                <c:ptCount val="1"/>
                <c:pt idx="0">
                  <c:v>Продажи</c:v>
                </c:pt>
              </c:strCache>
            </c:strRef>
          </c:tx>
          <c:explosion val="25"/>
          <c:dPt>
            <c:idx val="0"/>
            <c:bubble3D val="0"/>
            <c:spPr>
              <a:solidFill>
                <a:srgbClr val="92D050"/>
              </a:solidFill>
            </c:spPr>
            <c:extLst>
              <c:ext xmlns:c16="http://schemas.microsoft.com/office/drawing/2014/chart" uri="{C3380CC4-5D6E-409C-BE32-E72D297353CC}">
                <c16:uniqueId val="{00000001-F497-4F29-8277-BEB95B2A3223}"/>
              </c:ext>
            </c:extLst>
          </c:dPt>
          <c:dPt>
            <c:idx val="1"/>
            <c:bubble3D val="0"/>
            <c:explosion val="16"/>
            <c:spPr>
              <a:solidFill>
                <a:schemeClr val="tx2">
                  <a:lumMod val="40000"/>
                  <a:lumOff val="60000"/>
                </a:schemeClr>
              </a:solidFill>
            </c:spPr>
            <c:extLst>
              <c:ext xmlns:c16="http://schemas.microsoft.com/office/drawing/2014/chart" uri="{C3380CC4-5D6E-409C-BE32-E72D297353CC}">
                <c16:uniqueId val="{00000003-F497-4F29-8277-BEB95B2A3223}"/>
              </c:ext>
            </c:extLst>
          </c:dPt>
          <c:dPt>
            <c:idx val="2"/>
            <c:bubble3D val="0"/>
            <c:explosion val="40"/>
            <c:spPr>
              <a:solidFill>
                <a:srgbClr val="FF99CC"/>
              </a:solidFill>
            </c:spPr>
            <c:extLst>
              <c:ext xmlns:c16="http://schemas.microsoft.com/office/drawing/2014/chart" uri="{C3380CC4-5D6E-409C-BE32-E72D297353CC}">
                <c16:uniqueId val="{00000005-F497-4F29-8277-BEB95B2A3223}"/>
              </c:ext>
            </c:extLst>
          </c:dPt>
          <c:dPt>
            <c:idx val="3"/>
            <c:bubble3D val="0"/>
            <c:explosion val="33"/>
            <c:spPr>
              <a:solidFill>
                <a:srgbClr val="FF0000"/>
              </a:solidFill>
            </c:spPr>
            <c:extLst>
              <c:ext xmlns:c16="http://schemas.microsoft.com/office/drawing/2014/chart" uri="{C3380CC4-5D6E-409C-BE32-E72D297353CC}">
                <c16:uniqueId val="{00000007-F497-4F29-8277-BEB95B2A3223}"/>
              </c:ext>
            </c:extLst>
          </c:dPt>
          <c:dPt>
            <c:idx val="4"/>
            <c:bubble3D val="0"/>
            <c:explosion val="29"/>
            <c:spPr>
              <a:solidFill>
                <a:srgbClr val="006699"/>
              </a:solidFill>
            </c:spPr>
            <c:extLst>
              <c:ext xmlns:c16="http://schemas.microsoft.com/office/drawing/2014/chart" uri="{C3380CC4-5D6E-409C-BE32-E72D297353CC}">
                <c16:uniqueId val="{00000009-F497-4F29-8277-BEB95B2A3223}"/>
              </c:ext>
            </c:extLst>
          </c:dPt>
          <c:dPt>
            <c:idx val="5"/>
            <c:bubble3D val="0"/>
            <c:explosion val="27"/>
            <c:spPr>
              <a:solidFill>
                <a:srgbClr val="FFFF00"/>
              </a:solidFill>
            </c:spPr>
            <c:extLst>
              <c:ext xmlns:c16="http://schemas.microsoft.com/office/drawing/2014/chart" uri="{C3380CC4-5D6E-409C-BE32-E72D297353CC}">
                <c16:uniqueId val="{0000000B-F497-4F29-8277-BEB95B2A3223}"/>
              </c:ext>
            </c:extLst>
          </c:dPt>
          <c:dPt>
            <c:idx val="6"/>
            <c:bubble3D val="0"/>
            <c:spPr>
              <a:solidFill>
                <a:schemeClr val="accent4">
                  <a:lumMod val="60000"/>
                  <a:lumOff val="40000"/>
                </a:schemeClr>
              </a:solidFill>
            </c:spPr>
            <c:extLst>
              <c:ext xmlns:c16="http://schemas.microsoft.com/office/drawing/2014/chart" uri="{C3380CC4-5D6E-409C-BE32-E72D297353CC}">
                <c16:uniqueId val="{0000000D-F497-4F29-8277-BEB95B2A3223}"/>
              </c:ext>
            </c:extLst>
          </c:dPt>
          <c:dPt>
            <c:idx val="7"/>
            <c:bubble3D val="0"/>
            <c:spPr>
              <a:solidFill>
                <a:srgbClr val="66FFFF"/>
              </a:solidFill>
            </c:spPr>
            <c:extLst>
              <c:ext xmlns:c16="http://schemas.microsoft.com/office/drawing/2014/chart" uri="{C3380CC4-5D6E-409C-BE32-E72D297353CC}">
                <c16:uniqueId val="{0000000F-F497-4F29-8277-BEB95B2A3223}"/>
              </c:ext>
            </c:extLst>
          </c:dPt>
          <c:dPt>
            <c:idx val="8"/>
            <c:bubble3D val="0"/>
            <c:spPr>
              <a:solidFill>
                <a:schemeClr val="accent5">
                  <a:lumMod val="75000"/>
                </a:schemeClr>
              </a:solidFill>
            </c:spPr>
            <c:extLst>
              <c:ext xmlns:c16="http://schemas.microsoft.com/office/drawing/2014/chart" uri="{C3380CC4-5D6E-409C-BE32-E72D297353CC}">
                <c16:uniqueId val="{00000011-F497-4F29-8277-BEB95B2A3223}"/>
              </c:ext>
            </c:extLst>
          </c:dPt>
          <c:dPt>
            <c:idx val="9"/>
            <c:bubble3D val="0"/>
            <c:spPr>
              <a:solidFill>
                <a:schemeClr val="accent6">
                  <a:lumMod val="75000"/>
                </a:schemeClr>
              </a:solidFill>
            </c:spPr>
            <c:extLst>
              <c:ext xmlns:c16="http://schemas.microsoft.com/office/drawing/2014/chart" uri="{C3380CC4-5D6E-409C-BE32-E72D297353CC}">
                <c16:uniqueId val="{00000013-F497-4F29-8277-BEB95B2A3223}"/>
              </c:ext>
            </c:extLst>
          </c:dPt>
          <c:dLbls>
            <c:spPr>
              <a:noFill/>
              <a:ln>
                <a:noFill/>
              </a:ln>
              <a:effectLst/>
            </c:spPr>
            <c:txPr>
              <a:bodyPr wrap="square" lIns="38100" tIns="19050" rIns="38100" bIns="19050" anchor="ctr">
                <a:spAutoFit/>
              </a:bodyPr>
              <a:lstStyle/>
              <a:p>
                <a:pPr>
                  <a:defRPr sz="8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Лист1!$A$2:$A$11</c:f>
              <c:strCache>
                <c:ptCount val="10"/>
                <c:pt idx="0">
                  <c:v>Развитие образования </c:v>
                </c:pt>
                <c:pt idx="1">
                  <c:v>Социальная поддержка граждан </c:v>
                </c:pt>
                <c:pt idx="2">
                  <c:v>Сохранение и развитие культуры </c:v>
                </c:pt>
                <c:pt idx="3">
                  <c:v>Комплексное развитие транспортной инфраструктуры</c:v>
                </c:pt>
                <c:pt idx="4">
                  <c:v>Комплексное развитие систем коммунальной инфраструктуры</c:v>
                </c:pt>
                <c:pt idx="5">
                  <c:v>Управление финансами </c:v>
                </c:pt>
                <c:pt idx="6">
                  <c:v>Формирование современной городской среды</c:v>
                </c:pt>
                <c:pt idx="7">
                  <c:v>Межнациональные отношения и поддержка казачества </c:v>
                </c:pt>
                <c:pt idx="8">
                  <c:v>Развитие физической культуры и спорта</c:v>
                </c:pt>
                <c:pt idx="9">
                  <c:v>Прочие программы</c:v>
                </c:pt>
              </c:strCache>
            </c:strRef>
          </c:cat>
          <c:val>
            <c:numRef>
              <c:f>Лист1!$B$2:$B$11</c:f>
              <c:numCache>
                <c:formatCode>0.00</c:formatCode>
                <c:ptCount val="10"/>
                <c:pt idx="0">
                  <c:v>51.5</c:v>
                </c:pt>
                <c:pt idx="1">
                  <c:v>14.2</c:v>
                </c:pt>
                <c:pt idx="2">
                  <c:v>8.1</c:v>
                </c:pt>
                <c:pt idx="3">
                  <c:v>6.8</c:v>
                </c:pt>
                <c:pt idx="4">
                  <c:v>3.1</c:v>
                </c:pt>
                <c:pt idx="5">
                  <c:v>2.8</c:v>
                </c:pt>
                <c:pt idx="6">
                  <c:v>1.1000000000000001</c:v>
                </c:pt>
                <c:pt idx="7">
                  <c:v>2.1</c:v>
                </c:pt>
                <c:pt idx="8">
                  <c:v>1.4</c:v>
                </c:pt>
                <c:pt idx="9">
                  <c:v>8.9</c:v>
                </c:pt>
              </c:numCache>
            </c:numRef>
          </c:val>
          <c:extLst>
            <c:ext xmlns:c16="http://schemas.microsoft.com/office/drawing/2014/chart" uri="{C3380CC4-5D6E-409C-BE32-E72D297353CC}">
              <c16:uniqueId val="{00000014-F497-4F29-8277-BEB95B2A3223}"/>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100"/>
      </a:pPr>
      <a:endParaRPr lang="ru-RU"/>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01061280383431E-2"/>
          <c:y val="4.8812335958005278E-2"/>
          <c:w val="0.93115690973410936"/>
          <c:h val="0.78296522309711281"/>
        </c:manualLayout>
      </c:layout>
      <c:lineChart>
        <c:grouping val="standard"/>
        <c:varyColors val="0"/>
        <c:ser>
          <c:idx val="0"/>
          <c:order val="0"/>
          <c:tx>
            <c:strRef>
              <c:f>Лист1!$B$1</c:f>
              <c:strCache>
                <c:ptCount val="1"/>
                <c:pt idx="0">
                  <c:v>Ряд 1</c:v>
                </c:pt>
              </c:strCache>
            </c:strRef>
          </c:tx>
          <c:spPr>
            <a:ln w="60325"/>
          </c:spPr>
          <c:dLbls>
            <c:dLbl>
              <c:idx val="0"/>
              <c:layout>
                <c:manualLayout>
                  <c:x val="-7.1014492753623176E-2"/>
                  <c:y val="2.17106299212598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05-4F8C-9BFE-1A6082F70C00}"/>
                </c:ext>
              </c:extLst>
            </c:dLbl>
            <c:dLbl>
              <c:idx val="1"/>
              <c:layout>
                <c:manualLayout>
                  <c:x val="-6.5217391304347824E-2"/>
                  <c:y val="4.8025918635170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05-4F8C-9BFE-1A6082F70C00}"/>
                </c:ext>
              </c:extLst>
            </c:dLbl>
            <c:dLbl>
              <c:idx val="2"/>
              <c:layout>
                <c:manualLayout>
                  <c:x val="-6.8115942028985507E-2"/>
                  <c:y val="4.2105263157894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05-4F8C-9BFE-1A6082F70C00}"/>
                </c:ext>
              </c:extLst>
            </c:dLbl>
            <c:dLbl>
              <c:idx val="3"/>
              <c:layout>
                <c:manualLayout>
                  <c:x val="-6.3768115942028983E-2"/>
                  <c:y val="9.6490813648293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05-4F8C-9BFE-1A6082F70C00}"/>
                </c:ext>
              </c:extLst>
            </c:dLbl>
            <c:dLbl>
              <c:idx val="4"/>
              <c:layout>
                <c:manualLayout>
                  <c:x val="-4.9275362318840575E-2"/>
                  <c:y val="8.9473684210526289E-2"/>
                </c:manualLayout>
              </c:layout>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05-4F8C-9BFE-1A6082F70C00}"/>
                </c:ext>
              </c:extLst>
            </c:dLbl>
            <c:dLbl>
              <c:idx val="5"/>
              <c:layout>
                <c:manualLayout>
                  <c:x val="0"/>
                  <c:y val="7.8947368421052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05-4F8C-9BFE-1A6082F70C00}"/>
                </c:ext>
              </c:extLst>
            </c:dLbl>
            <c:dLbl>
              <c:idx val="6"/>
              <c:layout>
                <c:manualLayout>
                  <c:x val="1.1594202898550725E-2"/>
                  <c:y val="3.6842105263157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05-4F8C-9BFE-1A6082F70C00}"/>
                </c:ext>
              </c:extLst>
            </c:dLbl>
            <c:dLbl>
              <c:idx val="7"/>
              <c:layout>
                <c:manualLayout>
                  <c:x val="-7.246376811594203E-3"/>
                  <c:y val="-5.7017388451443572E-2"/>
                </c:manualLayout>
              </c:layout>
              <c:tx>
                <c:rich>
                  <a:bodyPr/>
                  <a:lstStyle/>
                  <a:p>
                    <a:pPr>
                      <a:defRPr>
                        <a:solidFill>
                          <a:srgbClr val="FF0000"/>
                        </a:solidFill>
                      </a:defRPr>
                    </a:pPr>
                    <a:r>
                      <a:rPr lang="en-US">
                        <a:solidFill>
                          <a:srgbClr val="FF0000"/>
                        </a:solidFill>
                      </a:rPr>
                      <a:t>78,00</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05-4F8C-9BFE-1A6082F70C0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Лист1!$A$2:$A$9</c:f>
              <c:numCache>
                <c:formatCode>General</c:formatCode>
                <c:ptCount val="8"/>
                <c:pt idx="0">
                  <c:v>2015</c:v>
                </c:pt>
                <c:pt idx="1">
                  <c:v>2016</c:v>
                </c:pt>
                <c:pt idx="2">
                  <c:v>2017</c:v>
                </c:pt>
                <c:pt idx="3">
                  <c:v>2018</c:v>
                </c:pt>
                <c:pt idx="4">
                  <c:v>2019</c:v>
                </c:pt>
                <c:pt idx="5">
                  <c:v>2020</c:v>
                </c:pt>
                <c:pt idx="6">
                  <c:v>2021</c:v>
                </c:pt>
                <c:pt idx="7">
                  <c:v>2022</c:v>
                </c:pt>
              </c:numCache>
            </c:numRef>
          </c:cat>
          <c:val>
            <c:numRef>
              <c:f>Лист1!$B$2:$B$9</c:f>
              <c:numCache>
                <c:formatCode>General</c:formatCode>
                <c:ptCount val="8"/>
                <c:pt idx="0">
                  <c:v>78.34</c:v>
                </c:pt>
                <c:pt idx="1">
                  <c:v>72.37</c:v>
                </c:pt>
                <c:pt idx="2">
                  <c:v>62.61</c:v>
                </c:pt>
                <c:pt idx="3">
                  <c:v>56.67</c:v>
                </c:pt>
                <c:pt idx="4">
                  <c:v>47.74</c:v>
                </c:pt>
                <c:pt idx="5">
                  <c:v>55.34</c:v>
                </c:pt>
                <c:pt idx="6">
                  <c:v>71.95</c:v>
                </c:pt>
                <c:pt idx="7">
                  <c:v>78</c:v>
                </c:pt>
              </c:numCache>
            </c:numRef>
          </c:val>
          <c:smooth val="0"/>
          <c:extLst>
            <c:ext xmlns:c16="http://schemas.microsoft.com/office/drawing/2014/chart" uri="{C3380CC4-5D6E-409C-BE32-E72D297353CC}">
              <c16:uniqueId val="{00000008-2F05-4F8C-9BFE-1A6082F70C00}"/>
            </c:ext>
          </c:extLst>
        </c:ser>
        <c:dLbls>
          <c:showLegendKey val="0"/>
          <c:showVal val="0"/>
          <c:showCatName val="0"/>
          <c:showSerName val="0"/>
          <c:showPercent val="0"/>
          <c:showBubbleSize val="0"/>
        </c:dLbls>
        <c:marker val="1"/>
        <c:smooth val="0"/>
        <c:axId val="216824064"/>
        <c:axId val="216846336"/>
      </c:lineChart>
      <c:catAx>
        <c:axId val="216824064"/>
        <c:scaling>
          <c:orientation val="minMax"/>
        </c:scaling>
        <c:delete val="0"/>
        <c:axPos val="b"/>
        <c:numFmt formatCode="General" sourceLinked="1"/>
        <c:majorTickMark val="out"/>
        <c:minorTickMark val="none"/>
        <c:tickLblPos val="nextTo"/>
        <c:crossAx val="216846336"/>
        <c:crossesAt val="0"/>
        <c:auto val="1"/>
        <c:lblAlgn val="ctr"/>
        <c:lblOffset val="100"/>
        <c:noMultiLvlLbl val="0"/>
      </c:catAx>
      <c:valAx>
        <c:axId val="216846336"/>
        <c:scaling>
          <c:orientation val="minMax"/>
          <c:max val="100"/>
          <c:min val="0"/>
        </c:scaling>
        <c:delete val="0"/>
        <c:axPos val="l"/>
        <c:majorGridlines/>
        <c:numFmt formatCode="General" sourceLinked="0"/>
        <c:majorTickMark val="out"/>
        <c:minorTickMark val="none"/>
        <c:tickLblPos val="nextTo"/>
        <c:crossAx val="216824064"/>
        <c:crosses val="autoZero"/>
        <c:crossBetween val="between"/>
        <c:majorUnit val="10"/>
        <c:minorUnit val="10"/>
      </c:valAx>
    </c:plotArea>
    <c:plotVisOnly val="1"/>
    <c:dispBlanksAs val="gap"/>
    <c:showDLblsOverMax val="0"/>
  </c:chart>
  <c:txPr>
    <a:bodyPr/>
    <a:lstStyle/>
    <a:p>
      <a:pPr>
        <a:defRPr sz="9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220"/>
      <c:rAngAx val="0"/>
    </c:view3D>
    <c:floor>
      <c:thickness val="0"/>
    </c:floor>
    <c:sideWall>
      <c:thickness val="0"/>
    </c:sideWall>
    <c:backWall>
      <c:thickness val="0"/>
    </c:backWall>
    <c:plotArea>
      <c:layout>
        <c:manualLayout>
          <c:layoutTarget val="inner"/>
          <c:xMode val="edge"/>
          <c:yMode val="edge"/>
          <c:x val="0"/>
          <c:y val="5.8005249343832119E-4"/>
          <c:w val="1"/>
          <c:h val="0.73241192767570762"/>
        </c:manualLayout>
      </c:layout>
      <c:pie3DChart>
        <c:varyColors val="1"/>
        <c:ser>
          <c:idx val="0"/>
          <c:order val="0"/>
          <c:tx>
            <c:strRef>
              <c:f>Лист1!$B$1</c:f>
              <c:strCache>
                <c:ptCount val="1"/>
                <c:pt idx="0">
                  <c:v>Продажи</c:v>
                </c:pt>
              </c:strCache>
            </c:strRef>
          </c:tx>
          <c:spPr>
            <a:solidFill>
              <a:srgbClr val="9999FF"/>
            </a:solidFill>
            <a:ln w="12686">
              <a:noFill/>
              <a:prstDash val="solid"/>
            </a:ln>
          </c:spPr>
          <c:explosion val="32"/>
          <c:dPt>
            <c:idx val="0"/>
            <c:bubble3D val="0"/>
            <c:explosion val="18"/>
            <c:spPr>
              <a:solidFill>
                <a:srgbClr val="99CCFF"/>
              </a:solidFill>
              <a:ln>
                <a:noFill/>
              </a:ln>
            </c:spPr>
            <c:extLst>
              <c:ext xmlns:c16="http://schemas.microsoft.com/office/drawing/2014/chart" uri="{C3380CC4-5D6E-409C-BE32-E72D297353CC}">
                <c16:uniqueId val="{00000000-44DB-4184-8137-BFACC6BC0330}"/>
              </c:ext>
            </c:extLst>
          </c:dPt>
          <c:dPt>
            <c:idx val="1"/>
            <c:bubble3D val="0"/>
            <c:spPr>
              <a:solidFill>
                <a:srgbClr val="FFC000"/>
              </a:solidFill>
              <a:ln>
                <a:noFill/>
              </a:ln>
            </c:spPr>
            <c:extLst>
              <c:ext xmlns:c16="http://schemas.microsoft.com/office/drawing/2014/chart" uri="{C3380CC4-5D6E-409C-BE32-E72D297353CC}">
                <c16:uniqueId val="{00000001-44DB-4184-8137-BFACC6BC0330}"/>
              </c:ext>
            </c:extLst>
          </c:dPt>
          <c:dPt>
            <c:idx val="2"/>
            <c:bubble3D val="0"/>
            <c:explosion val="44"/>
            <c:spPr>
              <a:solidFill>
                <a:srgbClr val="CC99FF"/>
              </a:solidFill>
              <a:ln>
                <a:noFill/>
              </a:ln>
            </c:spPr>
            <c:extLst>
              <c:ext xmlns:c16="http://schemas.microsoft.com/office/drawing/2014/chart" uri="{C3380CC4-5D6E-409C-BE32-E72D297353CC}">
                <c16:uniqueId val="{00000002-44DB-4184-8137-BFACC6BC0330}"/>
              </c:ext>
            </c:extLst>
          </c:dPt>
          <c:dPt>
            <c:idx val="3"/>
            <c:bubble3D val="0"/>
            <c:spPr>
              <a:solidFill>
                <a:srgbClr val="FF0000"/>
              </a:solidFill>
              <a:ln>
                <a:noFill/>
              </a:ln>
            </c:spPr>
            <c:extLst>
              <c:ext xmlns:c16="http://schemas.microsoft.com/office/drawing/2014/chart" uri="{C3380CC4-5D6E-409C-BE32-E72D297353CC}">
                <c16:uniqueId val="{00000003-44DB-4184-8137-BFACC6BC0330}"/>
              </c:ext>
            </c:extLst>
          </c:dPt>
          <c:dPt>
            <c:idx val="4"/>
            <c:bubble3D val="0"/>
            <c:spPr>
              <a:solidFill>
                <a:schemeClr val="accent5">
                  <a:lumMod val="60000"/>
                  <a:lumOff val="40000"/>
                </a:schemeClr>
              </a:solidFill>
              <a:ln>
                <a:noFill/>
              </a:ln>
            </c:spPr>
            <c:extLst>
              <c:ext xmlns:c16="http://schemas.microsoft.com/office/drawing/2014/chart" uri="{C3380CC4-5D6E-409C-BE32-E72D297353CC}">
                <c16:uniqueId val="{00000004-44DB-4184-8137-BFACC6BC0330}"/>
              </c:ext>
            </c:extLst>
          </c:dPt>
          <c:dPt>
            <c:idx val="5"/>
            <c:bubble3D val="0"/>
            <c:spPr>
              <a:solidFill>
                <a:schemeClr val="accent2">
                  <a:lumMod val="75000"/>
                </a:schemeClr>
              </a:solidFill>
              <a:ln>
                <a:noFill/>
              </a:ln>
            </c:spPr>
            <c:extLst>
              <c:ext xmlns:c16="http://schemas.microsoft.com/office/drawing/2014/chart" uri="{C3380CC4-5D6E-409C-BE32-E72D297353CC}">
                <c16:uniqueId val="{00000005-44DB-4184-8137-BFACC6BC0330}"/>
              </c:ext>
            </c:extLst>
          </c:dPt>
          <c:dPt>
            <c:idx val="6"/>
            <c:bubble3D val="0"/>
            <c:spPr>
              <a:solidFill>
                <a:srgbClr val="FFFF00"/>
              </a:solidFill>
              <a:ln>
                <a:noFill/>
              </a:ln>
            </c:spPr>
            <c:extLst>
              <c:ext xmlns:c16="http://schemas.microsoft.com/office/drawing/2014/chart" uri="{C3380CC4-5D6E-409C-BE32-E72D297353CC}">
                <c16:uniqueId val="{00000006-44DB-4184-8137-BFACC6BC0330}"/>
              </c:ext>
            </c:extLst>
          </c:dPt>
          <c:dPt>
            <c:idx val="7"/>
            <c:bubble3D val="0"/>
            <c:spPr>
              <a:solidFill>
                <a:srgbClr val="00B050"/>
              </a:solidFill>
              <a:ln>
                <a:noFill/>
              </a:ln>
            </c:spPr>
            <c:extLst>
              <c:ext xmlns:c16="http://schemas.microsoft.com/office/drawing/2014/chart" uri="{C3380CC4-5D6E-409C-BE32-E72D297353CC}">
                <c16:uniqueId val="{00000007-44DB-4184-8137-BFACC6BC0330}"/>
              </c:ext>
            </c:extLst>
          </c:dPt>
          <c:dPt>
            <c:idx val="9"/>
            <c:bubble3D val="0"/>
            <c:spPr>
              <a:solidFill>
                <a:srgbClr val="66FFFF"/>
              </a:solidFill>
              <a:ln w="12686">
                <a:noFill/>
                <a:prstDash val="solid"/>
              </a:ln>
            </c:spPr>
            <c:extLst>
              <c:ext xmlns:c16="http://schemas.microsoft.com/office/drawing/2014/chart" uri="{C3380CC4-5D6E-409C-BE32-E72D297353CC}">
                <c16:uniqueId val="{00000008-44DB-4184-8137-BFACC6BC0330}"/>
              </c:ext>
            </c:extLst>
          </c:dPt>
          <c:dPt>
            <c:idx val="10"/>
            <c:bubble3D val="0"/>
            <c:explosion val="40"/>
            <c:spPr>
              <a:solidFill>
                <a:srgbClr val="FFFFCC"/>
              </a:solidFill>
              <a:ln w="12686">
                <a:noFill/>
                <a:prstDash val="solid"/>
              </a:ln>
            </c:spPr>
            <c:extLst>
              <c:ext xmlns:c16="http://schemas.microsoft.com/office/drawing/2014/chart" uri="{C3380CC4-5D6E-409C-BE32-E72D297353CC}">
                <c16:uniqueId val="{00000009-44DB-4184-8137-BFACC6BC0330}"/>
              </c:ext>
            </c:extLst>
          </c:dPt>
          <c:dPt>
            <c:idx val="11"/>
            <c:bubble3D val="0"/>
            <c:explosion val="46"/>
            <c:spPr>
              <a:solidFill>
                <a:schemeClr val="bg2">
                  <a:lumMod val="50000"/>
                </a:schemeClr>
              </a:solidFill>
              <a:ln w="12686">
                <a:noFill/>
                <a:prstDash val="solid"/>
              </a:ln>
            </c:spPr>
            <c:extLst>
              <c:ext xmlns:c16="http://schemas.microsoft.com/office/drawing/2014/chart" uri="{C3380CC4-5D6E-409C-BE32-E72D297353CC}">
                <c16:uniqueId val="{0000000A-44DB-4184-8137-BFACC6BC0330}"/>
              </c:ext>
            </c:extLst>
          </c:dPt>
          <c:dPt>
            <c:idx val="12"/>
            <c:bubble3D val="0"/>
            <c:explosion val="62"/>
            <c:extLst>
              <c:ext xmlns:c16="http://schemas.microsoft.com/office/drawing/2014/chart" uri="{C3380CC4-5D6E-409C-BE32-E72D297353CC}">
                <c16:uniqueId val="{0000000B-44DB-4184-8137-BFACC6BC0330}"/>
              </c:ext>
            </c:extLst>
          </c:dPt>
          <c:dLbls>
            <c:dLbl>
              <c:idx val="0"/>
              <c:layout>
                <c:manualLayout>
                  <c:x val="-8.5067022872141046E-2"/>
                  <c:y val="-9.8101487314085738E-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DB-4184-8137-BFACC6BC0330}"/>
                </c:ext>
              </c:extLst>
            </c:dLbl>
            <c:dLbl>
              <c:idx val="1"/>
              <c:layout>
                <c:manualLayout>
                  <c:x val="1.0537940569928738E-3"/>
                  <c:y val="-2.9150335374744832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DB-4184-8137-BFACC6BC0330}"/>
                </c:ext>
              </c:extLst>
            </c:dLbl>
            <c:dLbl>
              <c:idx val="2"/>
              <c:layout>
                <c:manualLayout>
                  <c:x val="-7.541713535808083E-3"/>
                  <c:y val="-2.251545640128319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DB-4184-8137-BFACC6BC0330}"/>
                </c:ext>
              </c:extLst>
            </c:dLbl>
            <c:dLbl>
              <c:idx val="3"/>
              <c:layout>
                <c:manualLayout>
                  <c:x val="2.5672353455818073E-2"/>
                  <c:y val="-7.9024642752989219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DB-4184-8137-BFACC6BC0330}"/>
                </c:ext>
              </c:extLst>
            </c:dLbl>
            <c:dLbl>
              <c:idx val="4"/>
              <c:layout>
                <c:manualLayout>
                  <c:x val="4.7036307961504896E-3"/>
                  <c:y val="-1.3096237970253687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DB-4184-8137-BFACC6BC0330}"/>
                </c:ext>
              </c:extLst>
            </c:dLbl>
            <c:dLbl>
              <c:idx val="5"/>
              <c:layout>
                <c:manualLayout>
                  <c:x val="-3.6750093738282708E-3"/>
                  <c:y val="1.5756634587343249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DB-4184-8137-BFACC6BC0330}"/>
                </c:ext>
              </c:extLst>
            </c:dLbl>
            <c:dLbl>
              <c:idx val="6"/>
              <c:layout>
                <c:manualLayout>
                  <c:x val="1.7436023622047245E-2"/>
                  <c:y val="1.7995917177019538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DB-4184-8137-BFACC6BC0330}"/>
                </c:ext>
              </c:extLst>
            </c:dLbl>
            <c:dLbl>
              <c:idx val="7"/>
              <c:layout>
                <c:manualLayout>
                  <c:x val="-4.2139341957255383E-2"/>
                  <c:y val="1.2647127442403094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DB-4184-8137-BFACC6BC0330}"/>
                </c:ext>
              </c:extLst>
            </c:dLbl>
            <c:dLbl>
              <c:idx val="8"/>
              <c:layout>
                <c:manualLayout>
                  <c:x val="-8.5487439070116175E-2"/>
                  <c:y val="8.2735491396908768E-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4DB-4184-8137-BFACC6BC0330}"/>
                </c:ext>
              </c:extLst>
            </c:dLbl>
            <c:dLbl>
              <c:idx val="9"/>
              <c:layout>
                <c:manualLayout>
                  <c:x val="4.4683809055118123E-2"/>
                  <c:y val="1.0745115193934101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DB-4184-8137-BFACC6BC0330}"/>
                </c:ext>
              </c:extLst>
            </c:dLbl>
            <c:dLbl>
              <c:idx val="10"/>
              <c:layout>
                <c:manualLayout>
                  <c:x val="4.4339438038995441E-2"/>
                  <c:y val="4.1054389034703986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DB-4184-8137-BFACC6BC0330}"/>
                </c:ext>
              </c:extLst>
            </c:dLbl>
            <c:dLbl>
              <c:idx val="11"/>
              <c:layout>
                <c:manualLayout>
                  <c:x val="-1.9750656167979001E-2"/>
                  <c:y val="4.0949110527850746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4DB-4184-8137-BFACC6BC0330}"/>
                </c:ext>
              </c:extLst>
            </c:dLbl>
            <c:dLbl>
              <c:idx val="12"/>
              <c:layout>
                <c:manualLayout>
                  <c:x val="-4.2285651793525808E-2"/>
                  <c:y val="-0.12037736949547959"/>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4DB-4184-8137-BFACC6BC0330}"/>
                </c:ext>
              </c:extLst>
            </c:dLbl>
            <c:numFmt formatCode="#,##0.0" sourceLinked="0"/>
            <c:spPr>
              <a:ln>
                <a:noFill/>
              </a:ln>
            </c:spPr>
            <c:txPr>
              <a:bodyPr/>
              <a:lstStyle/>
              <a:p>
                <a:pPr>
                  <a:defRPr sz="600"/>
                </a:pPr>
                <a:endParaRPr lang="ru-RU"/>
              </a:p>
            </c:txPr>
            <c:showLegendKey val="1"/>
            <c:showVal val="1"/>
            <c:showCatName val="0"/>
            <c:showSerName val="0"/>
            <c:showPercent val="0"/>
            <c:showBubbleSize val="0"/>
            <c:showLeaderLines val="1"/>
            <c:extLst>
              <c:ext xmlns:c15="http://schemas.microsoft.com/office/drawing/2012/chart" uri="{CE6537A1-D6FC-4f65-9D91-7224C49458BB}"/>
            </c:extLst>
          </c:dLbls>
          <c:cat>
            <c:strRef>
              <c:f>Лист1!$A$2:$A$14</c:f>
              <c:strCache>
                <c:ptCount val="13"/>
                <c:pt idx="0">
                  <c:v>Налог на доходы физических лиц</c:v>
                </c:pt>
                <c:pt idx="1">
                  <c:v>Доходы от уплаты акцизов на нефтепродукты</c:v>
                </c:pt>
                <c:pt idx="2">
                  <c:v>Патентная система налогообложения</c:v>
                </c:pt>
                <c:pt idx="3">
                  <c:v>Упрощенная система налогообложения</c:v>
                </c:pt>
                <c:pt idx="4">
                  <c:v>Налог на имущество физических лиц</c:v>
                </c:pt>
                <c:pt idx="5">
                  <c:v>Земельный налог</c:v>
                </c:pt>
                <c:pt idx="6">
                  <c:v>Единый сельскохозяйственный налог</c:v>
                </c:pt>
                <c:pt idx="7">
                  <c:v>Государственная пошлина</c:v>
                </c:pt>
                <c:pt idx="8">
                  <c:v>Доходы от использования имущества, находящегося в муниципальной собственности</c:v>
                </c:pt>
                <c:pt idx="9">
                  <c:v>Доходы от оказания платных услуг</c:v>
                </c:pt>
                <c:pt idx="10">
                  <c:v>Доходы от продажи материальных и нематериальных активов</c:v>
                </c:pt>
                <c:pt idx="11">
                  <c:v>Штрафы</c:v>
                </c:pt>
                <c:pt idx="12">
                  <c:v>Прочие  неналоговые доходы</c:v>
                </c:pt>
              </c:strCache>
            </c:strRef>
          </c:cat>
          <c:val>
            <c:numRef>
              <c:f>Лист1!$B$2:$B$14</c:f>
              <c:numCache>
                <c:formatCode>General</c:formatCode>
                <c:ptCount val="13"/>
                <c:pt idx="0">
                  <c:v>48.3</c:v>
                </c:pt>
                <c:pt idx="1">
                  <c:v>12.1</c:v>
                </c:pt>
                <c:pt idx="2">
                  <c:v>0.9</c:v>
                </c:pt>
                <c:pt idx="3">
                  <c:v>5</c:v>
                </c:pt>
                <c:pt idx="4">
                  <c:v>4.3</c:v>
                </c:pt>
                <c:pt idx="5">
                  <c:v>9.5</c:v>
                </c:pt>
                <c:pt idx="6">
                  <c:v>5.2</c:v>
                </c:pt>
                <c:pt idx="7">
                  <c:v>1.6</c:v>
                </c:pt>
                <c:pt idx="8">
                  <c:v>6.3</c:v>
                </c:pt>
                <c:pt idx="9">
                  <c:v>5.8</c:v>
                </c:pt>
                <c:pt idx="10">
                  <c:v>0.1</c:v>
                </c:pt>
                <c:pt idx="11">
                  <c:v>0.2</c:v>
                </c:pt>
                <c:pt idx="12">
                  <c:v>0.70000000000000062</c:v>
                </c:pt>
              </c:numCache>
            </c:numRef>
          </c:val>
          <c:extLst>
            <c:ext xmlns:c16="http://schemas.microsoft.com/office/drawing/2014/chart" uri="{C3380CC4-5D6E-409C-BE32-E72D297353CC}">
              <c16:uniqueId val="{0000000D-44DB-4184-8137-BFACC6BC0330}"/>
            </c:ext>
          </c:extLst>
        </c:ser>
        <c:dLbls>
          <c:showLegendKey val="0"/>
          <c:showVal val="0"/>
          <c:showCatName val="0"/>
          <c:showSerName val="0"/>
          <c:showPercent val="0"/>
          <c:showBubbleSize val="0"/>
          <c:showLeaderLines val="1"/>
        </c:dLbls>
      </c:pie3DChart>
      <c:spPr>
        <a:noFill/>
        <a:ln w="25409">
          <a:noFill/>
        </a:ln>
      </c:spPr>
    </c:plotArea>
    <c:plotVisOnly val="1"/>
    <c:dispBlanksAs val="zero"/>
    <c:showDLblsOverMax val="0"/>
  </c:chart>
  <c:spPr>
    <a:noFill/>
    <a:ln>
      <a:noFill/>
    </a:ln>
  </c:spPr>
  <c:txPr>
    <a:bodyPr/>
    <a:lstStyle/>
    <a:p>
      <a:pPr>
        <a:defRPr sz="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220"/>
      <c:rAngAx val="0"/>
    </c:view3D>
    <c:floor>
      <c:thickness val="0"/>
    </c:floor>
    <c:sideWall>
      <c:thickness val="0"/>
    </c:sideWall>
    <c:backWall>
      <c:thickness val="0"/>
    </c:backWall>
    <c:plotArea>
      <c:layout>
        <c:manualLayout>
          <c:layoutTarget val="inner"/>
          <c:xMode val="edge"/>
          <c:yMode val="edge"/>
          <c:x val="0"/>
          <c:y val="5.8005249343832119E-4"/>
          <c:w val="1"/>
          <c:h val="0.96095448734100442"/>
        </c:manualLayout>
      </c:layout>
      <c:pie3DChart>
        <c:varyColors val="1"/>
        <c:dLbls>
          <c:showLegendKey val="0"/>
          <c:showVal val="0"/>
          <c:showCatName val="0"/>
          <c:showSerName val="0"/>
          <c:showPercent val="0"/>
          <c:showBubbleSize val="0"/>
          <c:showLeaderLines val="0"/>
        </c:dLbls>
      </c:pie3DChart>
      <c:spPr>
        <a:noFill/>
        <a:ln w="25400">
          <a:noFill/>
        </a:ln>
      </c:spPr>
    </c:plotArea>
    <c:plotVisOnly val="1"/>
    <c:dispBlanksAs val="zero"/>
    <c:showDLblsOverMax val="0"/>
  </c:chart>
  <c:spPr>
    <a:noFill/>
    <a:ln>
      <a:noFill/>
    </a:ln>
  </c:spPr>
  <c:txPr>
    <a:bodyPr/>
    <a:lstStyle/>
    <a:p>
      <a:pPr>
        <a:defRPr sz="1799"/>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591021725350089E-2"/>
          <c:y val="0"/>
          <c:w val="0.90980969466829642"/>
          <c:h val="1"/>
        </c:manualLayout>
      </c:layout>
      <c:doughnutChart>
        <c:varyColors val="1"/>
        <c:ser>
          <c:idx val="0"/>
          <c:order val="0"/>
          <c:tx>
            <c:strRef>
              <c:f>Лист1!$B$1</c:f>
              <c:strCache>
                <c:ptCount val="1"/>
                <c:pt idx="0">
                  <c:v>Столбец1</c:v>
                </c:pt>
              </c:strCache>
            </c:strRef>
          </c:tx>
          <c:spPr>
            <a:scene3d>
              <a:camera prst="orthographicFront"/>
              <a:lightRig rig="threePt" dir="t"/>
            </a:scene3d>
            <a:sp3d>
              <a:bevelT w="101600"/>
            </a:sp3d>
          </c:spPr>
          <c:explosion val="14"/>
          <c:dPt>
            <c:idx val="0"/>
            <c:bubble3D val="0"/>
            <c:explosion val="2"/>
            <c:extLst>
              <c:ext xmlns:c16="http://schemas.microsoft.com/office/drawing/2014/chart" uri="{C3380CC4-5D6E-409C-BE32-E72D297353CC}">
                <c16:uniqueId val="{00000001-6BA3-40DB-B0D5-D4FCE3ABADBA}"/>
              </c:ext>
            </c:extLst>
          </c:dPt>
          <c:dPt>
            <c:idx val="1"/>
            <c:bubble3D val="0"/>
            <c:explosion val="3"/>
            <c:spPr>
              <a:solidFill>
                <a:schemeClr val="accent6">
                  <a:lumMod val="60000"/>
                  <a:lumOff val="40000"/>
                </a:schemeClr>
              </a:solidFill>
              <a:scene3d>
                <a:camera prst="orthographicFront"/>
                <a:lightRig rig="threePt" dir="t"/>
              </a:scene3d>
              <a:sp3d>
                <a:bevelT w="101600"/>
              </a:sp3d>
            </c:spPr>
            <c:extLst>
              <c:ext xmlns:c16="http://schemas.microsoft.com/office/drawing/2014/chart" uri="{C3380CC4-5D6E-409C-BE32-E72D297353CC}">
                <c16:uniqueId val="{00000003-6BA3-40DB-B0D5-D4FCE3ABADBA}"/>
              </c:ext>
            </c:extLst>
          </c:dPt>
          <c:dPt>
            <c:idx val="2"/>
            <c:bubble3D val="0"/>
            <c:explosion val="6"/>
            <c:extLst>
              <c:ext xmlns:c16="http://schemas.microsoft.com/office/drawing/2014/chart" uri="{C3380CC4-5D6E-409C-BE32-E72D297353CC}">
                <c16:uniqueId val="{00000005-6BA3-40DB-B0D5-D4FCE3ABADBA}"/>
              </c:ext>
            </c:extLst>
          </c:dPt>
          <c:dPt>
            <c:idx val="3"/>
            <c:bubble3D val="0"/>
            <c:explosion val="3"/>
            <c:spPr>
              <a:solidFill>
                <a:srgbClr val="C0504D">
                  <a:lumMod val="75000"/>
                </a:srgbClr>
              </a:solidFill>
              <a:scene3d>
                <a:camera prst="orthographicFront"/>
                <a:lightRig rig="threePt" dir="t"/>
              </a:scene3d>
              <a:sp3d>
                <a:bevelT w="101600"/>
              </a:sp3d>
            </c:spPr>
            <c:extLst>
              <c:ext xmlns:c16="http://schemas.microsoft.com/office/drawing/2014/chart" uri="{C3380CC4-5D6E-409C-BE32-E72D297353CC}">
                <c16:uniqueId val="{00000007-6BA3-40DB-B0D5-D4FCE3ABADBA}"/>
              </c:ext>
            </c:extLst>
          </c:dPt>
          <c:dLbls>
            <c:dLbl>
              <c:idx val="3"/>
              <c:layout>
                <c:manualLayout>
                  <c:x val="-3.3704167639752869E-2"/>
                  <c:y val="-0.118151325037086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A3-40DB-B0D5-D4FCE3ABADBA}"/>
                </c:ext>
              </c:extLst>
            </c:dLbl>
            <c:spPr>
              <a:noFill/>
              <a:ln>
                <a:noFill/>
              </a:ln>
              <a:effectLst/>
            </c:spPr>
            <c:txPr>
              <a:bodyPr wrap="square" lIns="38100" tIns="19050" rIns="38100" bIns="19050" anchor="ctr">
                <a:spAutoFit/>
              </a:bodyPr>
              <a:lstStyle/>
              <a:p>
                <a:pPr>
                  <a:defRPr sz="8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дотации</c:v>
                </c:pt>
                <c:pt idx="1">
                  <c:v>субсидии</c:v>
                </c:pt>
                <c:pt idx="2">
                  <c:v>субвенции</c:v>
                </c:pt>
                <c:pt idx="3">
                  <c:v>иные МБТ</c:v>
                </c:pt>
              </c:strCache>
            </c:strRef>
          </c:cat>
          <c:val>
            <c:numRef>
              <c:f>Лист1!$B$2:$B$5</c:f>
              <c:numCache>
                <c:formatCode>General</c:formatCode>
                <c:ptCount val="4"/>
                <c:pt idx="0">
                  <c:v>544961</c:v>
                </c:pt>
                <c:pt idx="1">
                  <c:v>309435.46999999997</c:v>
                </c:pt>
                <c:pt idx="2">
                  <c:v>1016083.52</c:v>
                </c:pt>
                <c:pt idx="3">
                  <c:v>1417.1299999999999</c:v>
                </c:pt>
              </c:numCache>
            </c:numRef>
          </c:val>
          <c:extLst>
            <c:ext xmlns:c16="http://schemas.microsoft.com/office/drawing/2014/chart" uri="{C3380CC4-5D6E-409C-BE32-E72D297353CC}">
              <c16:uniqueId val="{00000008-6BA3-40DB-B0D5-D4FCE3ABADBA}"/>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079822778198"/>
          <c:y val="0.12398004671850818"/>
          <c:w val="0.63797814207650339"/>
          <c:h val="0.84601449275362361"/>
        </c:manualLayout>
      </c:layout>
      <c:doughnutChart>
        <c:varyColors val="1"/>
        <c:ser>
          <c:idx val="0"/>
          <c:order val="0"/>
          <c:tx>
            <c:strRef>
              <c:f>Лист1!$B$1</c:f>
              <c:strCache>
                <c:ptCount val="1"/>
                <c:pt idx="0">
                  <c:v>Столбец1</c:v>
                </c:pt>
              </c:strCache>
            </c:strRef>
          </c:tx>
          <c:spPr>
            <a:scene3d>
              <a:camera prst="orthographicFront"/>
              <a:lightRig rig="threePt" dir="t">
                <a:rot lat="0" lon="0" rev="0"/>
              </a:lightRig>
            </a:scene3d>
            <a:sp3d prstMaterial="plastic">
              <a:bevelT w="101600"/>
            </a:sp3d>
          </c:spPr>
          <c:dPt>
            <c:idx val="0"/>
            <c:bubble3D val="0"/>
            <c:explosion val="8"/>
            <c:extLst>
              <c:ext xmlns:c16="http://schemas.microsoft.com/office/drawing/2014/chart" uri="{C3380CC4-5D6E-409C-BE32-E72D297353CC}">
                <c16:uniqueId val="{00000001-7CCA-4EA4-B774-D254DF40D5E0}"/>
              </c:ext>
            </c:extLst>
          </c:dPt>
          <c:dPt>
            <c:idx val="1"/>
            <c:bubble3D val="0"/>
            <c:spPr>
              <a:solidFill>
                <a:schemeClr val="accent6">
                  <a:lumMod val="60000"/>
                  <a:lumOff val="40000"/>
                </a:schemeClr>
              </a:solidFill>
              <a:scene3d>
                <a:camera prst="orthographicFront"/>
                <a:lightRig rig="threePt" dir="t">
                  <a:rot lat="0" lon="0" rev="0"/>
                </a:lightRig>
              </a:scene3d>
              <a:sp3d prstMaterial="plastic">
                <a:bevelT w="101600"/>
              </a:sp3d>
            </c:spPr>
            <c:extLst>
              <c:ext xmlns:c16="http://schemas.microsoft.com/office/drawing/2014/chart" uri="{C3380CC4-5D6E-409C-BE32-E72D297353CC}">
                <c16:uniqueId val="{00000003-7CCA-4EA4-B774-D254DF40D5E0}"/>
              </c:ext>
            </c:extLst>
          </c:dPt>
          <c:dPt>
            <c:idx val="2"/>
            <c:bubble3D val="0"/>
            <c:explosion val="6"/>
            <c:extLst>
              <c:ext xmlns:c16="http://schemas.microsoft.com/office/drawing/2014/chart" uri="{C3380CC4-5D6E-409C-BE32-E72D297353CC}">
                <c16:uniqueId val="{00000005-7CCA-4EA4-B774-D254DF40D5E0}"/>
              </c:ext>
            </c:extLst>
          </c:dPt>
          <c:dPt>
            <c:idx val="3"/>
            <c:bubble3D val="0"/>
            <c:explosion val="9"/>
            <c:spPr>
              <a:solidFill>
                <a:schemeClr val="accent2">
                  <a:lumMod val="75000"/>
                </a:schemeClr>
              </a:solidFill>
              <a:scene3d>
                <a:camera prst="orthographicFront"/>
                <a:lightRig rig="threePt" dir="t">
                  <a:rot lat="0" lon="0" rev="0"/>
                </a:lightRig>
              </a:scene3d>
              <a:sp3d prstMaterial="plastic">
                <a:bevelT w="101600"/>
              </a:sp3d>
            </c:spPr>
            <c:extLst>
              <c:ext xmlns:c16="http://schemas.microsoft.com/office/drawing/2014/chart" uri="{C3380CC4-5D6E-409C-BE32-E72D297353CC}">
                <c16:uniqueId val="{00000007-7CCA-4EA4-B774-D254DF40D5E0}"/>
              </c:ext>
            </c:extLst>
          </c:dPt>
          <c:dLbls>
            <c:dLbl>
              <c:idx val="0"/>
              <c:tx>
                <c:rich>
                  <a:bodyPr/>
                  <a:lstStyle/>
                  <a:p>
                    <a:r>
                      <a:rPr lang="ru-RU" smtClean="0"/>
                      <a:t>648052 </a:t>
                    </a:r>
                  </a:p>
                  <a:p>
                    <a:r>
                      <a:rPr lang="ru-RU" smtClean="0"/>
                      <a:t>или 38,3%</a:t>
                    </a:r>
                    <a:endParaRPr lang="ru-RU"/>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CA-4EA4-B774-D254DF40D5E0}"/>
                </c:ext>
              </c:extLst>
            </c:dLbl>
            <c:dLbl>
              <c:idx val="1"/>
              <c:tx>
                <c:rich>
                  <a:bodyPr/>
                  <a:lstStyle/>
                  <a:p>
                    <a:r>
                      <a:rPr lang="ru-RU" smtClean="0"/>
                      <a:t>233002,46 </a:t>
                    </a:r>
                  </a:p>
                  <a:p>
                    <a:r>
                      <a:rPr lang="ru-RU" smtClean="0"/>
                      <a:t>или 13,8</a:t>
                    </a:r>
                    <a:endParaRPr lang="ru-RU"/>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CA-4EA4-B774-D254DF40D5E0}"/>
                </c:ext>
              </c:extLst>
            </c:dLbl>
            <c:dLbl>
              <c:idx val="2"/>
              <c:tx>
                <c:rich>
                  <a:bodyPr/>
                  <a:lstStyle/>
                  <a:p>
                    <a:r>
                      <a:rPr lang="ru-RU" dirty="0" smtClean="0"/>
                      <a:t>807738,84 </a:t>
                    </a:r>
                  </a:p>
                  <a:p>
                    <a:r>
                      <a:rPr lang="ru-RU" dirty="0" smtClean="0"/>
                      <a:t>или 47,8%</a:t>
                    </a:r>
                    <a:endParaRPr lang="ru-RU"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CA-4EA4-B774-D254DF40D5E0}"/>
                </c:ext>
              </c:extLst>
            </c:dLbl>
            <c:dLbl>
              <c:idx val="3"/>
              <c:layout>
                <c:manualLayout>
                  <c:x val="-4.7619047619047623E-2"/>
                  <c:y val="-0.125850340136054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CA-4EA4-B774-D254DF40D5E0}"/>
                </c:ext>
              </c:extLst>
            </c:dLbl>
            <c:spPr>
              <a:noFill/>
              <a:ln>
                <a:noFill/>
              </a:ln>
              <a:effectLst/>
            </c:spPr>
            <c:txPr>
              <a:bodyPr/>
              <a:lstStyle/>
              <a:p>
                <a:pPr>
                  <a:defRPr sz="8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дотации</c:v>
                </c:pt>
                <c:pt idx="1">
                  <c:v>субсидии</c:v>
                </c:pt>
                <c:pt idx="2">
                  <c:v>субвенции</c:v>
                </c:pt>
                <c:pt idx="3">
                  <c:v>иные МБТ</c:v>
                </c:pt>
              </c:strCache>
            </c:strRef>
          </c:cat>
          <c:val>
            <c:numRef>
              <c:f>Лист1!$B$2:$B$5</c:f>
              <c:numCache>
                <c:formatCode>General</c:formatCode>
                <c:ptCount val="4"/>
                <c:pt idx="0">
                  <c:v>648052</c:v>
                </c:pt>
                <c:pt idx="1">
                  <c:v>233002.46</c:v>
                </c:pt>
                <c:pt idx="2">
                  <c:v>807738.84000000043</c:v>
                </c:pt>
                <c:pt idx="3">
                  <c:v>1423.92</c:v>
                </c:pt>
              </c:numCache>
            </c:numRef>
          </c:val>
          <c:extLst>
            <c:ext xmlns:c16="http://schemas.microsoft.com/office/drawing/2014/chart" uri="{C3380CC4-5D6E-409C-BE32-E72D297353CC}">
              <c16:uniqueId val="{00000008-7CCA-4EA4-B774-D254DF40D5E0}"/>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ideWall>
    <c:backWall>
      <c:thickness val="0"/>
    </c:backWall>
    <c:plotArea>
      <c:layout>
        <c:manualLayout>
          <c:layoutTarget val="inner"/>
          <c:xMode val="edge"/>
          <c:yMode val="edge"/>
          <c:x val="7.8164951791580908E-2"/>
          <c:y val="2.8069978973301841E-2"/>
          <c:w val="0.78812954413594649"/>
          <c:h val="0.86148238958772705"/>
        </c:manualLayout>
      </c:layout>
      <c:line3DChart>
        <c:grouping val="standard"/>
        <c:varyColors val="0"/>
        <c:ser>
          <c:idx val="0"/>
          <c:order val="0"/>
          <c:tx>
            <c:strRef>
              <c:f>Лист1!$B$1</c:f>
              <c:strCache>
                <c:ptCount val="1"/>
                <c:pt idx="0">
                  <c:v>Расходы</c:v>
                </c:pt>
              </c:strCache>
            </c:strRef>
          </c:tx>
          <c:spPr>
            <a:solidFill>
              <a:srgbClr val="00B050"/>
            </a:solidFill>
          </c:spPr>
          <c:dLbls>
            <c:dLbl>
              <c:idx val="0"/>
              <c:layout>
                <c:manualLayout>
                  <c:x val="0"/>
                  <c:y val="-5.6139957946603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BE-4E7B-8B66-5799C8D9E2E6}"/>
                </c:ext>
              </c:extLst>
            </c:dLbl>
            <c:dLbl>
              <c:idx val="1"/>
              <c:layout>
                <c:manualLayout>
                  <c:x val="-1.4453376707120189E-2"/>
                  <c:y val="7.01749474332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BE-4E7B-8B66-5799C8D9E2E6}"/>
                </c:ext>
              </c:extLst>
            </c:dLbl>
            <c:dLbl>
              <c:idx val="2"/>
              <c:layout>
                <c:manualLayout>
                  <c:x val="1.4453376707120188E-3"/>
                  <c:y val="-7.4853277262138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BE-4E7B-8B66-5799C8D9E2E6}"/>
                </c:ext>
              </c:extLst>
            </c:dLbl>
            <c:dLbl>
              <c:idx val="3"/>
              <c:layout>
                <c:manualLayout>
                  <c:x val="-5.3477493816344646E-2"/>
                  <c:y val="8.8888266748789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BE-4E7B-8B66-5799C8D9E2E6}"/>
                </c:ext>
              </c:extLst>
            </c:dLbl>
            <c:dLbl>
              <c:idx val="4"/>
              <c:layout>
                <c:manualLayout>
                  <c:x val="-3.757877943851249E-2"/>
                  <c:y val="9.35665965776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BE-4E7B-8B66-5799C8D9E2E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2021 (факт)</c:v>
                </c:pt>
                <c:pt idx="1">
                  <c:v>2022 (факт)</c:v>
                </c:pt>
                <c:pt idx="2">
                  <c:v>2023 (оценка)</c:v>
                </c:pt>
                <c:pt idx="3">
                  <c:v>2024 (проект)</c:v>
                </c:pt>
                <c:pt idx="4">
                  <c:v>2025 (проект)</c:v>
                </c:pt>
                <c:pt idx="5">
                  <c:v>2026 (проект)</c:v>
                </c:pt>
              </c:strCache>
            </c:strRef>
          </c:cat>
          <c:val>
            <c:numRef>
              <c:f>Лист1!$B$2:$B$7</c:f>
              <c:numCache>
                <c:formatCode>General</c:formatCode>
                <c:ptCount val="6"/>
                <c:pt idx="0">
                  <c:v>2416112.2400000002</c:v>
                </c:pt>
                <c:pt idx="1">
                  <c:v>2444576.54</c:v>
                </c:pt>
                <c:pt idx="2">
                  <c:v>3082245.2</c:v>
                </c:pt>
                <c:pt idx="3">
                  <c:v>2054122.61</c:v>
                </c:pt>
                <c:pt idx="4">
                  <c:v>1907555.43</c:v>
                </c:pt>
                <c:pt idx="5">
                  <c:v>1833313.21</c:v>
                </c:pt>
              </c:numCache>
            </c:numRef>
          </c:val>
          <c:smooth val="0"/>
          <c:extLst>
            <c:ext xmlns:c16="http://schemas.microsoft.com/office/drawing/2014/chart" uri="{C3380CC4-5D6E-409C-BE32-E72D297353CC}">
              <c16:uniqueId val="{00000000-1B05-4755-A7AD-D47BD8F10C35}"/>
            </c:ext>
          </c:extLst>
        </c:ser>
        <c:dLbls>
          <c:showLegendKey val="0"/>
          <c:showVal val="0"/>
          <c:showCatName val="0"/>
          <c:showSerName val="0"/>
          <c:showPercent val="0"/>
          <c:showBubbleSize val="0"/>
        </c:dLbls>
        <c:axId val="237148416"/>
        <c:axId val="237208320"/>
        <c:axId val="807731960"/>
      </c:line3DChart>
      <c:catAx>
        <c:axId val="237148416"/>
        <c:scaling>
          <c:orientation val="minMax"/>
        </c:scaling>
        <c:delete val="0"/>
        <c:axPos val="b"/>
        <c:numFmt formatCode="General" sourceLinked="0"/>
        <c:majorTickMark val="out"/>
        <c:minorTickMark val="none"/>
        <c:tickLblPos val="nextTo"/>
        <c:txPr>
          <a:bodyPr/>
          <a:lstStyle/>
          <a:p>
            <a:pPr>
              <a:defRPr sz="800"/>
            </a:pPr>
            <a:endParaRPr lang="ru-RU"/>
          </a:p>
        </c:txPr>
        <c:crossAx val="237208320"/>
        <c:crosses val="autoZero"/>
        <c:auto val="1"/>
        <c:lblAlgn val="ctr"/>
        <c:lblOffset val="100"/>
        <c:noMultiLvlLbl val="0"/>
      </c:catAx>
      <c:valAx>
        <c:axId val="237208320"/>
        <c:scaling>
          <c:orientation val="minMax"/>
        </c:scaling>
        <c:delete val="0"/>
        <c:axPos val="l"/>
        <c:majorGridlines/>
        <c:numFmt formatCode="General" sourceLinked="1"/>
        <c:majorTickMark val="out"/>
        <c:minorTickMark val="none"/>
        <c:tickLblPos val="nextTo"/>
        <c:crossAx val="237148416"/>
        <c:crosses val="autoZero"/>
        <c:crossBetween val="between"/>
      </c:valAx>
      <c:serAx>
        <c:axId val="807731960"/>
        <c:scaling>
          <c:orientation val="minMax"/>
        </c:scaling>
        <c:delete val="1"/>
        <c:axPos val="b"/>
        <c:majorTickMark val="out"/>
        <c:minorTickMark val="none"/>
        <c:tickLblPos val="nextTo"/>
        <c:crossAx val="237208320"/>
        <c:crosses val="autoZero"/>
      </c:serAx>
    </c:plotArea>
    <c:plotVisOnly val="1"/>
    <c:dispBlanksAs val="gap"/>
    <c:showDLblsOverMax val="0"/>
  </c:chart>
  <c:txPr>
    <a:bodyPr/>
    <a:lstStyle/>
    <a:p>
      <a:pPr>
        <a:defRPr sz="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46629665296937"/>
          <c:y val="0.24706983806501631"/>
          <c:w val="0.50453370334702818"/>
          <c:h val="0.72217601886633986"/>
        </c:manualLayout>
      </c:layout>
      <c:doughnutChart>
        <c:varyColors val="1"/>
        <c:ser>
          <c:idx val="0"/>
          <c:order val="0"/>
          <c:tx>
            <c:strRef>
              <c:f>Лист1!$B$1</c:f>
              <c:strCache>
                <c:ptCount val="1"/>
                <c:pt idx="0">
                  <c:v>Продажи</c:v>
                </c:pt>
              </c:strCache>
            </c:strRef>
          </c:tx>
          <c:spPr>
            <a:scene3d>
              <a:camera prst="orthographicFront"/>
              <a:lightRig rig="threePt" dir="t"/>
            </a:scene3d>
            <a:sp3d>
              <a:bevelT w="38100"/>
            </a:sp3d>
          </c:spPr>
          <c:dPt>
            <c:idx val="0"/>
            <c:bubble3D val="0"/>
            <c:explosion val="13"/>
            <c:extLst>
              <c:ext xmlns:c16="http://schemas.microsoft.com/office/drawing/2014/chart" uri="{C3380CC4-5D6E-409C-BE32-E72D297353CC}">
                <c16:uniqueId val="{00000000-F2FA-4BDA-AB35-E4DB9FD418F6}"/>
              </c:ext>
            </c:extLst>
          </c:dPt>
          <c:dPt>
            <c:idx val="1"/>
            <c:bubble3D val="0"/>
            <c:explosion val="18"/>
            <c:extLst>
              <c:ext xmlns:c16="http://schemas.microsoft.com/office/drawing/2014/chart" uri="{C3380CC4-5D6E-409C-BE32-E72D297353CC}">
                <c16:uniqueId val="{00000001-F2FA-4BDA-AB35-E4DB9FD418F6}"/>
              </c:ext>
            </c:extLst>
          </c:dPt>
          <c:dPt>
            <c:idx val="2"/>
            <c:bubble3D val="0"/>
            <c:explosion val="5"/>
            <c:spPr>
              <a:solidFill>
                <a:srgbClr val="FFC000"/>
              </a:solidFill>
              <a:scene3d>
                <a:camera prst="orthographicFront"/>
                <a:lightRig rig="threePt" dir="t"/>
              </a:scene3d>
              <a:sp3d>
                <a:bevelT w="38100"/>
              </a:sp3d>
            </c:spPr>
            <c:extLst>
              <c:ext xmlns:c16="http://schemas.microsoft.com/office/drawing/2014/chart" uri="{C3380CC4-5D6E-409C-BE32-E72D297353CC}">
                <c16:uniqueId val="{00000002-F2FA-4BDA-AB35-E4DB9FD418F6}"/>
              </c:ext>
            </c:extLst>
          </c:dPt>
          <c:dPt>
            <c:idx val="3"/>
            <c:bubble3D val="0"/>
            <c:spPr>
              <a:solidFill>
                <a:schemeClr val="accent2">
                  <a:lumMod val="60000"/>
                  <a:lumOff val="40000"/>
                </a:schemeClr>
              </a:solidFill>
              <a:scene3d>
                <a:camera prst="orthographicFront"/>
                <a:lightRig rig="threePt" dir="t"/>
              </a:scene3d>
              <a:sp3d>
                <a:bevelT w="38100"/>
              </a:sp3d>
            </c:spPr>
            <c:extLst>
              <c:ext xmlns:c16="http://schemas.microsoft.com/office/drawing/2014/chart" uri="{C3380CC4-5D6E-409C-BE32-E72D297353CC}">
                <c16:uniqueId val="{00000003-F2FA-4BDA-AB35-E4DB9FD418F6}"/>
              </c:ext>
            </c:extLst>
          </c:dPt>
          <c:dPt>
            <c:idx val="4"/>
            <c:bubble3D val="0"/>
            <c:explosion val="12"/>
            <c:spPr>
              <a:solidFill>
                <a:srgbClr val="66FFFF"/>
              </a:solidFill>
              <a:scene3d>
                <a:camera prst="orthographicFront"/>
                <a:lightRig rig="threePt" dir="t"/>
              </a:scene3d>
              <a:sp3d>
                <a:bevelT w="38100"/>
              </a:sp3d>
            </c:spPr>
            <c:extLst>
              <c:ext xmlns:c16="http://schemas.microsoft.com/office/drawing/2014/chart" uri="{C3380CC4-5D6E-409C-BE32-E72D297353CC}">
                <c16:uniqueId val="{00000004-F2FA-4BDA-AB35-E4DB9FD418F6}"/>
              </c:ext>
            </c:extLst>
          </c:dPt>
          <c:dPt>
            <c:idx val="5"/>
            <c:bubble3D val="0"/>
            <c:spPr>
              <a:solidFill>
                <a:srgbClr val="99CCFF"/>
              </a:solidFill>
              <a:scene3d>
                <a:camera prst="orthographicFront"/>
                <a:lightRig rig="threePt" dir="t"/>
              </a:scene3d>
              <a:sp3d>
                <a:bevelT w="38100"/>
              </a:sp3d>
            </c:spPr>
            <c:extLst>
              <c:ext xmlns:c16="http://schemas.microsoft.com/office/drawing/2014/chart" uri="{C3380CC4-5D6E-409C-BE32-E72D297353CC}">
                <c16:uniqueId val="{00000005-F2FA-4BDA-AB35-E4DB9FD418F6}"/>
              </c:ext>
            </c:extLst>
          </c:dPt>
          <c:dPt>
            <c:idx val="6"/>
            <c:bubble3D val="0"/>
            <c:explosion val="9"/>
            <c:spPr>
              <a:solidFill>
                <a:srgbClr val="92D050"/>
              </a:solidFill>
              <a:scene3d>
                <a:camera prst="orthographicFront"/>
                <a:lightRig rig="threePt" dir="t"/>
              </a:scene3d>
              <a:sp3d>
                <a:bevelT w="38100"/>
              </a:sp3d>
            </c:spPr>
            <c:extLst>
              <c:ext xmlns:c16="http://schemas.microsoft.com/office/drawing/2014/chart" uri="{C3380CC4-5D6E-409C-BE32-E72D297353CC}">
                <c16:uniqueId val="{00000006-F2FA-4BDA-AB35-E4DB9FD418F6}"/>
              </c:ext>
            </c:extLst>
          </c:dPt>
          <c:dPt>
            <c:idx val="7"/>
            <c:bubble3D val="0"/>
            <c:spPr>
              <a:solidFill>
                <a:srgbClr val="FF5050"/>
              </a:solidFill>
              <a:scene3d>
                <a:camera prst="orthographicFront"/>
                <a:lightRig rig="threePt" dir="t"/>
              </a:scene3d>
              <a:sp3d>
                <a:bevelT w="38100"/>
              </a:sp3d>
            </c:spPr>
            <c:extLst>
              <c:ext xmlns:c16="http://schemas.microsoft.com/office/drawing/2014/chart" uri="{C3380CC4-5D6E-409C-BE32-E72D297353CC}">
                <c16:uniqueId val="{00000007-F2FA-4BDA-AB35-E4DB9FD418F6}"/>
              </c:ext>
            </c:extLst>
          </c:dPt>
          <c:dPt>
            <c:idx val="8"/>
            <c:bubble3D val="0"/>
            <c:explosion val="18"/>
            <c:spPr>
              <a:solidFill>
                <a:srgbClr val="CC00CC"/>
              </a:solidFill>
              <a:scene3d>
                <a:camera prst="orthographicFront"/>
                <a:lightRig rig="threePt" dir="t"/>
              </a:scene3d>
              <a:sp3d>
                <a:bevelT w="38100"/>
              </a:sp3d>
            </c:spPr>
            <c:extLst>
              <c:ext xmlns:c16="http://schemas.microsoft.com/office/drawing/2014/chart" uri="{C3380CC4-5D6E-409C-BE32-E72D297353CC}">
                <c16:uniqueId val="{00000008-F2FA-4BDA-AB35-E4DB9FD418F6}"/>
              </c:ext>
            </c:extLst>
          </c:dPt>
          <c:dLbls>
            <c:dLbl>
              <c:idx val="1"/>
              <c:layout>
                <c:manualLayout>
                  <c:x val="-1.704716946036984E-2"/>
                  <c:y val="-0.14035072208788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FA-4BDA-AB35-E4DB9FD418F6}"/>
                </c:ext>
              </c:extLst>
            </c:dLbl>
            <c:dLbl>
              <c:idx val="2"/>
              <c:layout>
                <c:manualLayout>
                  <c:x val="-0.13394204576004873"/>
                  <c:y val="-8.7329338188019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FA-4BDA-AB35-E4DB9FD418F6}"/>
                </c:ext>
              </c:extLst>
            </c:dLbl>
            <c:dLbl>
              <c:idx val="3"/>
              <c:layout>
                <c:manualLayout>
                  <c:x val="1.2176549614549795E-2"/>
                  <c:y val="-0.205847725728902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FA-4BDA-AB35-E4DB9FD418F6}"/>
                </c:ext>
              </c:extLst>
            </c:dLbl>
            <c:dLbl>
              <c:idx val="4"/>
              <c:layout>
                <c:manualLayout>
                  <c:x val="7.3059297687299213E-2"/>
                  <c:y val="-0.137231817152601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FA-4BDA-AB35-E4DB9FD418F6}"/>
                </c:ext>
              </c:extLst>
            </c:dLbl>
            <c:dLbl>
              <c:idx val="5"/>
              <c:layout>
                <c:manualLayout>
                  <c:x val="8.7671157224758989E-2"/>
                  <c:y val="-0.12163729247616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FA-4BDA-AB35-E4DB9FD418F6}"/>
                </c:ext>
              </c:extLst>
            </c:dLbl>
            <c:dLbl>
              <c:idx val="8"/>
              <c:layout>
                <c:manualLayout>
                  <c:x val="4.8706198458199536E-3"/>
                  <c:y val="-1.5594524676432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2FA-4BDA-AB35-E4DB9FD418F6}"/>
                </c:ext>
              </c:extLst>
            </c:dLbl>
            <c:dLbl>
              <c:idx val="9"/>
              <c:layout>
                <c:manualLayout>
                  <c:x val="-0.14368328545168868"/>
                  <c:y val="-3.1189049352864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BC7-4B51-9B95-2072C68DE439}"/>
                </c:ext>
              </c:extLst>
            </c:dLbl>
            <c:spPr>
              <a:noFill/>
              <a:ln>
                <a:noFill/>
              </a:ln>
              <a:effectLst/>
            </c:spPr>
            <c:txPr>
              <a:bodyPr/>
              <a:lstStyle/>
              <a:p>
                <a:pPr>
                  <a:defRPr sz="8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Лист1!$A$2:$A$11</c:f>
              <c:strCache>
                <c:ptCount val="10"/>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ЖКХ</c:v>
                </c:pt>
                <c:pt idx="5">
                  <c:v>Охрана окружающей среды</c:v>
                </c:pt>
                <c:pt idx="6">
                  <c:v>Образование</c:v>
                </c:pt>
                <c:pt idx="7">
                  <c:v>Культура и кинематография</c:v>
                </c:pt>
                <c:pt idx="8">
                  <c:v>Социальная политика</c:v>
                </c:pt>
                <c:pt idx="9">
                  <c:v>ФК и спорт</c:v>
                </c:pt>
              </c:strCache>
            </c:strRef>
          </c:cat>
          <c:val>
            <c:numRef>
              <c:f>Лист1!$B$2:$B$11</c:f>
              <c:numCache>
                <c:formatCode>General</c:formatCode>
                <c:ptCount val="10"/>
                <c:pt idx="0" formatCode="#,##0.00">
                  <c:v>209950.02</c:v>
                </c:pt>
                <c:pt idx="1">
                  <c:v>4183.7299999999996</c:v>
                </c:pt>
                <c:pt idx="2" formatCode="#,##0.00">
                  <c:v>6723.76</c:v>
                </c:pt>
                <c:pt idx="3" formatCode="#,##0.00">
                  <c:v>149447.66</c:v>
                </c:pt>
                <c:pt idx="4" formatCode="#,##0.00">
                  <c:v>86257.78</c:v>
                </c:pt>
                <c:pt idx="5" formatCode="#,##0.00">
                  <c:v>700</c:v>
                </c:pt>
                <c:pt idx="6" formatCode="#,##0.00">
                  <c:v>1108762.8600000001</c:v>
                </c:pt>
                <c:pt idx="7" formatCode="#,##0.00">
                  <c:v>147228.44</c:v>
                </c:pt>
                <c:pt idx="8" formatCode="#,##0.00">
                  <c:v>311750.5</c:v>
                </c:pt>
                <c:pt idx="9" formatCode="#,##0.00">
                  <c:v>29117.86</c:v>
                </c:pt>
              </c:numCache>
            </c:numRef>
          </c:val>
          <c:extLst>
            <c:ext xmlns:c16="http://schemas.microsoft.com/office/drawing/2014/chart" uri="{C3380CC4-5D6E-409C-BE32-E72D297353CC}">
              <c16:uniqueId val="{00000009-F2FA-4BDA-AB35-E4DB9FD418F6}"/>
            </c:ext>
          </c:extLst>
        </c:ser>
        <c:dLbls>
          <c:showLegendKey val="0"/>
          <c:showVal val="0"/>
          <c:showCatName val="0"/>
          <c:showSerName val="0"/>
          <c:showPercent val="0"/>
          <c:showBubbleSize val="0"/>
          <c:showLeaderLines val="1"/>
        </c:dLbls>
        <c:firstSliceAng val="290"/>
        <c:holeSize val="39"/>
      </c:doughnutChart>
    </c:plotArea>
    <c:legend>
      <c:legendPos val="r"/>
      <c:layout>
        <c:manualLayout>
          <c:xMode val="edge"/>
          <c:yMode val="edge"/>
          <c:x val="0"/>
          <c:y val="0.31561073242657645"/>
          <c:w val="0.42979762809710875"/>
          <c:h val="0.60665509478460078"/>
        </c:manualLayout>
      </c:layout>
      <c:overlay val="0"/>
      <c:txPr>
        <a:bodyPr/>
        <a:lstStyle/>
        <a:p>
          <a:pPr>
            <a:defRPr sz="800"/>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2922E-12F4-46EA-883F-AB4EB0DCCCC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98700D72-34CD-4FEA-8CA4-01175CFB7A43}">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Публичные обсуждения программ развития Курского муниципального округа Ставропольского края (размещаются на сайте администрации)</a:t>
          </a:r>
          <a:endParaRPr lang="ru-RU" dirty="0"/>
        </a:p>
      </dgm:t>
    </dgm:pt>
    <dgm:pt modelId="{1F1C889D-7F65-4901-8DF5-58437148C9AA}" type="parTrans" cxnId="{006EEB74-EB42-4E5F-8EE6-B91953E6CBB9}">
      <dgm:prSet/>
      <dgm:spPr/>
      <dgm:t>
        <a:bodyPr/>
        <a:lstStyle/>
        <a:p>
          <a:endParaRPr lang="ru-RU"/>
        </a:p>
      </dgm:t>
    </dgm:pt>
    <dgm:pt modelId="{E09CEDA5-ADE7-48AA-8443-BEB74A20FA15}" type="sibTrans" cxnId="{006EEB74-EB42-4E5F-8EE6-B91953E6CBB9}">
      <dgm:prSet/>
      <dgm:spPr/>
      <dgm:t>
        <a:bodyPr/>
        <a:lstStyle/>
        <a:p>
          <a:endParaRPr lang="ru-RU"/>
        </a:p>
      </dgm:t>
    </dgm:pt>
    <dgm:pt modelId="{35986841-6521-4ECE-ABD4-C4E0BCAFFC3C}">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Оценка качества предоставляемых муниципальных услуг (участие в социологических опросах)</a:t>
          </a:r>
          <a:endParaRPr lang="ru-RU" dirty="0"/>
        </a:p>
      </dgm:t>
    </dgm:pt>
    <dgm:pt modelId="{DFC80E02-4ADA-47B4-BBEC-74371665AA74}" type="parTrans" cxnId="{A6D8A5DA-D0F9-4105-AD1E-EC3E6C961949}">
      <dgm:prSet/>
      <dgm:spPr/>
      <dgm:t>
        <a:bodyPr/>
        <a:lstStyle/>
        <a:p>
          <a:endParaRPr lang="ru-RU"/>
        </a:p>
      </dgm:t>
    </dgm:pt>
    <dgm:pt modelId="{B73F268F-3A41-4749-913A-840B4468F310}" type="sibTrans" cxnId="{A6D8A5DA-D0F9-4105-AD1E-EC3E6C961949}">
      <dgm:prSet/>
      <dgm:spPr/>
      <dgm:t>
        <a:bodyPr/>
        <a:lstStyle/>
        <a:p>
          <a:endParaRPr lang="ru-RU"/>
        </a:p>
      </dgm:t>
    </dgm:pt>
    <dgm:pt modelId="{E4995898-B2A6-4E34-9F69-4B43249DD85E}">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dirty="0" smtClean="0"/>
            <a:t> </a:t>
          </a:r>
          <a:r>
            <a:rPr lang="ru-RU" i="1" dirty="0" smtClean="0">
              <a:solidFill>
                <a:schemeClr val="tx1"/>
              </a:solidFill>
              <a:latin typeface="Calibri" pitchFamily="34" charset="0"/>
              <a:cs typeface="Calibri" pitchFamily="34" charset="0"/>
            </a:rPr>
            <a:t>Публичные слушания проекта решения Совета КМО СК о бюджете на очередной финансовый год и плановый период (ежегодно в ноябре-декабре)</a:t>
          </a:r>
          <a:endParaRPr lang="ru-RU" dirty="0"/>
        </a:p>
      </dgm:t>
    </dgm:pt>
    <dgm:pt modelId="{F7344998-8399-4731-9339-5BEB4D3F5376}" type="parTrans" cxnId="{6B245388-5EF5-4212-8D05-2B79B4D29664}">
      <dgm:prSet/>
      <dgm:spPr/>
      <dgm:t>
        <a:bodyPr/>
        <a:lstStyle/>
        <a:p>
          <a:endParaRPr lang="ru-RU"/>
        </a:p>
      </dgm:t>
    </dgm:pt>
    <dgm:pt modelId="{C438211C-04A1-41F9-AB94-9D85D01810E7}" type="sibTrans" cxnId="{6B245388-5EF5-4212-8D05-2B79B4D29664}">
      <dgm:prSet/>
      <dgm:spPr/>
      <dgm:t>
        <a:bodyPr/>
        <a:lstStyle/>
        <a:p>
          <a:endParaRPr lang="ru-RU"/>
        </a:p>
      </dgm:t>
    </dgm:pt>
    <dgm:pt modelId="{34A45063-283D-4B3F-8435-92A325ECA716}">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Публичные слушания проекта решения совета КМО СК об исполнении бюджета (ежегодно в мае)</a:t>
          </a:r>
          <a:r>
            <a:rPr lang="ru-RU" dirty="0" smtClean="0"/>
            <a:t/>
          </a:r>
          <a:br>
            <a:rPr lang="ru-RU" dirty="0" smtClean="0"/>
          </a:br>
          <a:endParaRPr lang="ru-RU" dirty="0"/>
        </a:p>
      </dgm:t>
    </dgm:pt>
    <dgm:pt modelId="{E5BE9D13-D635-4CBC-AE94-BA3F31A371BC}" type="parTrans" cxnId="{94C0A6E5-091F-4F92-8754-0A41154D003E}">
      <dgm:prSet/>
      <dgm:spPr/>
      <dgm:t>
        <a:bodyPr/>
        <a:lstStyle/>
        <a:p>
          <a:endParaRPr lang="ru-RU"/>
        </a:p>
      </dgm:t>
    </dgm:pt>
    <dgm:pt modelId="{31D6A62D-6449-480B-9C17-30841CAC5A9F}" type="sibTrans" cxnId="{94C0A6E5-091F-4F92-8754-0A41154D003E}">
      <dgm:prSet/>
      <dgm:spPr/>
      <dgm:t>
        <a:bodyPr/>
        <a:lstStyle/>
        <a:p>
          <a:endParaRPr lang="ru-RU"/>
        </a:p>
      </dgm:t>
    </dgm:pt>
    <dgm:pt modelId="{61D13640-F382-47FA-A93E-5CA8650C70A6}" type="pres">
      <dgm:prSet presAssocID="{5CA2922E-12F4-46EA-883F-AB4EB0DCCCC1}" presName="linear" presStyleCnt="0">
        <dgm:presLayoutVars>
          <dgm:dir/>
          <dgm:resizeHandles val="exact"/>
        </dgm:presLayoutVars>
      </dgm:prSet>
      <dgm:spPr/>
      <dgm:t>
        <a:bodyPr/>
        <a:lstStyle/>
        <a:p>
          <a:endParaRPr lang="ru-RU"/>
        </a:p>
      </dgm:t>
    </dgm:pt>
    <dgm:pt modelId="{8F612CA0-3379-4A88-B1B1-E965AFED131A}" type="pres">
      <dgm:prSet presAssocID="{98700D72-34CD-4FEA-8CA4-01175CFB7A43}" presName="comp" presStyleCnt="0"/>
      <dgm:spPr/>
    </dgm:pt>
    <dgm:pt modelId="{ABD91291-69BF-48D6-A629-3C8C5FEFEC90}" type="pres">
      <dgm:prSet presAssocID="{98700D72-34CD-4FEA-8CA4-01175CFB7A43}" presName="box" presStyleLbl="node1" presStyleIdx="0" presStyleCnt="4"/>
      <dgm:spPr/>
      <dgm:t>
        <a:bodyPr/>
        <a:lstStyle/>
        <a:p>
          <a:endParaRPr lang="ru-RU"/>
        </a:p>
      </dgm:t>
    </dgm:pt>
    <dgm:pt modelId="{42673147-757C-468D-A903-89A89B3E1D45}" type="pres">
      <dgm:prSet presAssocID="{98700D72-34CD-4FEA-8CA4-01175CFB7A43}" presName="img" presStyleLbl="fgImgPlace1" presStyleIdx="0" presStyleCnt="4"/>
      <dgm:spPr>
        <a:blipFill rotWithShape="0">
          <a:blip xmlns:r="http://schemas.openxmlformats.org/officeDocument/2006/relationships" r:embed="rId1"/>
          <a:stretch>
            <a:fillRect/>
          </a:stretch>
        </a:blipFill>
      </dgm:spPr>
    </dgm:pt>
    <dgm:pt modelId="{488A0428-55F8-43BA-96BB-5D68F952786D}" type="pres">
      <dgm:prSet presAssocID="{98700D72-34CD-4FEA-8CA4-01175CFB7A43}" presName="text" presStyleLbl="node1" presStyleIdx="0" presStyleCnt="4">
        <dgm:presLayoutVars>
          <dgm:bulletEnabled val="1"/>
        </dgm:presLayoutVars>
      </dgm:prSet>
      <dgm:spPr/>
      <dgm:t>
        <a:bodyPr/>
        <a:lstStyle/>
        <a:p>
          <a:endParaRPr lang="ru-RU"/>
        </a:p>
      </dgm:t>
    </dgm:pt>
    <dgm:pt modelId="{B7EE2201-D40C-4BF0-8B91-85C1ED88C616}" type="pres">
      <dgm:prSet presAssocID="{E09CEDA5-ADE7-48AA-8443-BEB74A20FA15}" presName="spacer" presStyleCnt="0"/>
      <dgm:spPr/>
    </dgm:pt>
    <dgm:pt modelId="{FEE5F4A8-26BC-49F6-BFE5-D9041226F056}" type="pres">
      <dgm:prSet presAssocID="{35986841-6521-4ECE-ABD4-C4E0BCAFFC3C}" presName="comp" presStyleCnt="0"/>
      <dgm:spPr/>
    </dgm:pt>
    <dgm:pt modelId="{B22720C2-63AD-48F2-8444-E98673CE4EF3}" type="pres">
      <dgm:prSet presAssocID="{35986841-6521-4ECE-ABD4-C4E0BCAFFC3C}" presName="box" presStyleLbl="node1" presStyleIdx="1" presStyleCnt="4"/>
      <dgm:spPr/>
      <dgm:t>
        <a:bodyPr/>
        <a:lstStyle/>
        <a:p>
          <a:endParaRPr lang="ru-RU"/>
        </a:p>
      </dgm:t>
    </dgm:pt>
    <dgm:pt modelId="{12F24EB2-9B91-47F0-846F-D520EED983D3}" type="pres">
      <dgm:prSet presAssocID="{35986841-6521-4ECE-ABD4-C4E0BCAFFC3C}" presName="img" presStyleLbl="fgImgPlace1" presStyleIdx="1" presStyleCnt="4"/>
      <dgm:spPr>
        <a:blipFill rotWithShape="0">
          <a:blip xmlns:r="http://schemas.openxmlformats.org/officeDocument/2006/relationships" r:embed="rId2"/>
          <a:stretch>
            <a:fillRect/>
          </a:stretch>
        </a:blipFill>
      </dgm:spPr>
    </dgm:pt>
    <dgm:pt modelId="{C5C58ED1-F33C-41F8-B114-9BAAC9B8CCA5}" type="pres">
      <dgm:prSet presAssocID="{35986841-6521-4ECE-ABD4-C4E0BCAFFC3C}" presName="text" presStyleLbl="node1" presStyleIdx="1" presStyleCnt="4">
        <dgm:presLayoutVars>
          <dgm:bulletEnabled val="1"/>
        </dgm:presLayoutVars>
      </dgm:prSet>
      <dgm:spPr/>
      <dgm:t>
        <a:bodyPr/>
        <a:lstStyle/>
        <a:p>
          <a:endParaRPr lang="ru-RU"/>
        </a:p>
      </dgm:t>
    </dgm:pt>
    <dgm:pt modelId="{DC05F49B-9B0B-4B25-9811-819537B4CF3F}" type="pres">
      <dgm:prSet presAssocID="{B73F268F-3A41-4749-913A-840B4468F310}" presName="spacer" presStyleCnt="0"/>
      <dgm:spPr/>
    </dgm:pt>
    <dgm:pt modelId="{0D394949-FAA8-4620-92B5-B2E00FE761A1}" type="pres">
      <dgm:prSet presAssocID="{E4995898-B2A6-4E34-9F69-4B43249DD85E}" presName="comp" presStyleCnt="0"/>
      <dgm:spPr/>
    </dgm:pt>
    <dgm:pt modelId="{B01A1811-B4B3-4C51-977D-FB1DE795533B}" type="pres">
      <dgm:prSet presAssocID="{E4995898-B2A6-4E34-9F69-4B43249DD85E}" presName="box" presStyleLbl="node1" presStyleIdx="2" presStyleCnt="4"/>
      <dgm:spPr/>
      <dgm:t>
        <a:bodyPr/>
        <a:lstStyle/>
        <a:p>
          <a:endParaRPr lang="ru-RU"/>
        </a:p>
      </dgm:t>
    </dgm:pt>
    <dgm:pt modelId="{D57F11B3-EF3F-4AE4-929C-EF5CA480ED4A}" type="pres">
      <dgm:prSet presAssocID="{E4995898-B2A6-4E34-9F69-4B43249DD85E}" presName="img" presStyleLbl="fgImgPlace1" presStyleIdx="2" presStyleCnt="4"/>
      <dgm:spPr>
        <a:blipFill rotWithShape="0">
          <a:blip xmlns:r="http://schemas.openxmlformats.org/officeDocument/2006/relationships" r:embed="rId3"/>
          <a:stretch>
            <a:fillRect/>
          </a:stretch>
        </a:blipFill>
      </dgm:spPr>
    </dgm:pt>
    <dgm:pt modelId="{9028FF2B-077E-4105-9AD8-5BAD5D43CA96}" type="pres">
      <dgm:prSet presAssocID="{E4995898-B2A6-4E34-9F69-4B43249DD85E}" presName="text" presStyleLbl="node1" presStyleIdx="2" presStyleCnt="4">
        <dgm:presLayoutVars>
          <dgm:bulletEnabled val="1"/>
        </dgm:presLayoutVars>
      </dgm:prSet>
      <dgm:spPr/>
      <dgm:t>
        <a:bodyPr/>
        <a:lstStyle/>
        <a:p>
          <a:endParaRPr lang="ru-RU"/>
        </a:p>
      </dgm:t>
    </dgm:pt>
    <dgm:pt modelId="{120E549B-A0C5-4987-8B19-6B7FB97A5033}" type="pres">
      <dgm:prSet presAssocID="{C438211C-04A1-41F9-AB94-9D85D01810E7}" presName="spacer" presStyleCnt="0"/>
      <dgm:spPr/>
    </dgm:pt>
    <dgm:pt modelId="{4B884703-A077-406E-8CF4-E29AD321A54C}" type="pres">
      <dgm:prSet presAssocID="{34A45063-283D-4B3F-8435-92A325ECA716}" presName="comp" presStyleCnt="0"/>
      <dgm:spPr/>
    </dgm:pt>
    <dgm:pt modelId="{B19ADCEA-5114-41F6-B964-7FE40939164B}" type="pres">
      <dgm:prSet presAssocID="{34A45063-283D-4B3F-8435-92A325ECA716}" presName="box" presStyleLbl="node1" presStyleIdx="3" presStyleCnt="4"/>
      <dgm:spPr/>
      <dgm:t>
        <a:bodyPr/>
        <a:lstStyle/>
        <a:p>
          <a:endParaRPr lang="ru-RU"/>
        </a:p>
      </dgm:t>
    </dgm:pt>
    <dgm:pt modelId="{2497EF1D-C144-42DE-A795-77066D3BCC0E}" type="pres">
      <dgm:prSet presAssocID="{34A45063-283D-4B3F-8435-92A325ECA716}" presName="img" presStyleLbl="fgImgPlace1" presStyleIdx="3" presStyleCnt="4"/>
      <dgm:spPr>
        <a:blipFill rotWithShape="0">
          <a:blip xmlns:r="http://schemas.openxmlformats.org/officeDocument/2006/relationships" r:embed="rId3"/>
          <a:stretch>
            <a:fillRect/>
          </a:stretch>
        </a:blipFill>
      </dgm:spPr>
    </dgm:pt>
    <dgm:pt modelId="{FD498EBB-C689-4B0F-843F-98DA45B77228}" type="pres">
      <dgm:prSet presAssocID="{34A45063-283D-4B3F-8435-92A325ECA716}" presName="text" presStyleLbl="node1" presStyleIdx="3" presStyleCnt="4">
        <dgm:presLayoutVars>
          <dgm:bulletEnabled val="1"/>
        </dgm:presLayoutVars>
      </dgm:prSet>
      <dgm:spPr/>
      <dgm:t>
        <a:bodyPr/>
        <a:lstStyle/>
        <a:p>
          <a:endParaRPr lang="ru-RU"/>
        </a:p>
      </dgm:t>
    </dgm:pt>
  </dgm:ptLst>
  <dgm:cxnLst>
    <dgm:cxn modelId="{006EEB74-EB42-4E5F-8EE6-B91953E6CBB9}" srcId="{5CA2922E-12F4-46EA-883F-AB4EB0DCCCC1}" destId="{98700D72-34CD-4FEA-8CA4-01175CFB7A43}" srcOrd="0" destOrd="0" parTransId="{1F1C889D-7F65-4901-8DF5-58437148C9AA}" sibTransId="{E09CEDA5-ADE7-48AA-8443-BEB74A20FA15}"/>
    <dgm:cxn modelId="{46562802-DFBA-4273-BE93-2821AD9285AB}" type="presOf" srcId="{98700D72-34CD-4FEA-8CA4-01175CFB7A43}" destId="{488A0428-55F8-43BA-96BB-5D68F952786D}" srcOrd="1" destOrd="0" presId="urn:microsoft.com/office/officeart/2005/8/layout/vList4"/>
    <dgm:cxn modelId="{F2774161-4EAD-4345-9862-42C443A2489D}" type="presOf" srcId="{E4995898-B2A6-4E34-9F69-4B43249DD85E}" destId="{9028FF2B-077E-4105-9AD8-5BAD5D43CA96}" srcOrd="1" destOrd="0" presId="urn:microsoft.com/office/officeart/2005/8/layout/vList4"/>
    <dgm:cxn modelId="{6ACCDD6A-CC69-4A14-83B1-31254640DD8C}" type="presOf" srcId="{98700D72-34CD-4FEA-8CA4-01175CFB7A43}" destId="{ABD91291-69BF-48D6-A629-3C8C5FEFEC90}" srcOrd="0" destOrd="0" presId="urn:microsoft.com/office/officeart/2005/8/layout/vList4"/>
    <dgm:cxn modelId="{2D7FDE64-5B07-4002-BAE7-8E08938035EA}" type="presOf" srcId="{5CA2922E-12F4-46EA-883F-AB4EB0DCCCC1}" destId="{61D13640-F382-47FA-A93E-5CA8650C70A6}" srcOrd="0" destOrd="0" presId="urn:microsoft.com/office/officeart/2005/8/layout/vList4"/>
    <dgm:cxn modelId="{A54D63C6-0A42-45EC-803F-510EC1EC4F21}" type="presOf" srcId="{34A45063-283D-4B3F-8435-92A325ECA716}" destId="{B19ADCEA-5114-41F6-B964-7FE40939164B}" srcOrd="0" destOrd="0" presId="urn:microsoft.com/office/officeart/2005/8/layout/vList4"/>
    <dgm:cxn modelId="{76BC15FF-D25A-4A84-A771-ED1DB127D563}" type="presOf" srcId="{35986841-6521-4ECE-ABD4-C4E0BCAFFC3C}" destId="{C5C58ED1-F33C-41F8-B114-9BAAC9B8CCA5}" srcOrd="1" destOrd="0" presId="urn:microsoft.com/office/officeart/2005/8/layout/vList4"/>
    <dgm:cxn modelId="{A6D8A5DA-D0F9-4105-AD1E-EC3E6C961949}" srcId="{5CA2922E-12F4-46EA-883F-AB4EB0DCCCC1}" destId="{35986841-6521-4ECE-ABD4-C4E0BCAFFC3C}" srcOrd="1" destOrd="0" parTransId="{DFC80E02-4ADA-47B4-BBEC-74371665AA74}" sibTransId="{B73F268F-3A41-4749-913A-840B4468F310}"/>
    <dgm:cxn modelId="{1DC967DE-EABA-4B85-B69B-9526CAEF03D7}" type="presOf" srcId="{34A45063-283D-4B3F-8435-92A325ECA716}" destId="{FD498EBB-C689-4B0F-843F-98DA45B77228}" srcOrd="1" destOrd="0" presId="urn:microsoft.com/office/officeart/2005/8/layout/vList4"/>
    <dgm:cxn modelId="{6B245388-5EF5-4212-8D05-2B79B4D29664}" srcId="{5CA2922E-12F4-46EA-883F-AB4EB0DCCCC1}" destId="{E4995898-B2A6-4E34-9F69-4B43249DD85E}" srcOrd="2" destOrd="0" parTransId="{F7344998-8399-4731-9339-5BEB4D3F5376}" sibTransId="{C438211C-04A1-41F9-AB94-9D85D01810E7}"/>
    <dgm:cxn modelId="{0263D57D-2F0E-4A95-80CE-EE4A9B2800C4}" type="presOf" srcId="{35986841-6521-4ECE-ABD4-C4E0BCAFFC3C}" destId="{B22720C2-63AD-48F2-8444-E98673CE4EF3}" srcOrd="0" destOrd="0" presId="urn:microsoft.com/office/officeart/2005/8/layout/vList4"/>
    <dgm:cxn modelId="{94C0A6E5-091F-4F92-8754-0A41154D003E}" srcId="{5CA2922E-12F4-46EA-883F-AB4EB0DCCCC1}" destId="{34A45063-283D-4B3F-8435-92A325ECA716}" srcOrd="3" destOrd="0" parTransId="{E5BE9D13-D635-4CBC-AE94-BA3F31A371BC}" sibTransId="{31D6A62D-6449-480B-9C17-30841CAC5A9F}"/>
    <dgm:cxn modelId="{8960179B-5243-4108-A2E0-55A4E66EFD4E}" type="presOf" srcId="{E4995898-B2A6-4E34-9F69-4B43249DD85E}" destId="{B01A1811-B4B3-4C51-977D-FB1DE795533B}" srcOrd="0" destOrd="0" presId="urn:microsoft.com/office/officeart/2005/8/layout/vList4"/>
    <dgm:cxn modelId="{39F61D81-F748-4857-AB69-502352D75836}" type="presParOf" srcId="{61D13640-F382-47FA-A93E-5CA8650C70A6}" destId="{8F612CA0-3379-4A88-B1B1-E965AFED131A}" srcOrd="0" destOrd="0" presId="urn:microsoft.com/office/officeart/2005/8/layout/vList4"/>
    <dgm:cxn modelId="{6B9B7B97-6D23-416C-A8FA-DAB0E8B6A773}" type="presParOf" srcId="{8F612CA0-3379-4A88-B1B1-E965AFED131A}" destId="{ABD91291-69BF-48D6-A629-3C8C5FEFEC90}" srcOrd="0" destOrd="0" presId="urn:microsoft.com/office/officeart/2005/8/layout/vList4"/>
    <dgm:cxn modelId="{3B01096C-DB1E-4D7A-B91E-89C5C757AB1D}" type="presParOf" srcId="{8F612CA0-3379-4A88-B1B1-E965AFED131A}" destId="{42673147-757C-468D-A903-89A89B3E1D45}" srcOrd="1" destOrd="0" presId="urn:microsoft.com/office/officeart/2005/8/layout/vList4"/>
    <dgm:cxn modelId="{9ECF270E-A8B5-46FB-8CCC-62DDFAB89CA2}" type="presParOf" srcId="{8F612CA0-3379-4A88-B1B1-E965AFED131A}" destId="{488A0428-55F8-43BA-96BB-5D68F952786D}" srcOrd="2" destOrd="0" presId="urn:microsoft.com/office/officeart/2005/8/layout/vList4"/>
    <dgm:cxn modelId="{9FBEABC3-C79C-4742-8EFD-CAD17EC7E272}" type="presParOf" srcId="{61D13640-F382-47FA-A93E-5CA8650C70A6}" destId="{B7EE2201-D40C-4BF0-8B91-85C1ED88C616}" srcOrd="1" destOrd="0" presId="urn:microsoft.com/office/officeart/2005/8/layout/vList4"/>
    <dgm:cxn modelId="{B12C4770-877B-4FE6-BC9C-D4BAE76ED18E}" type="presParOf" srcId="{61D13640-F382-47FA-A93E-5CA8650C70A6}" destId="{FEE5F4A8-26BC-49F6-BFE5-D9041226F056}" srcOrd="2" destOrd="0" presId="urn:microsoft.com/office/officeart/2005/8/layout/vList4"/>
    <dgm:cxn modelId="{3963428A-516D-4BA7-94DC-72E8D5CF676A}" type="presParOf" srcId="{FEE5F4A8-26BC-49F6-BFE5-D9041226F056}" destId="{B22720C2-63AD-48F2-8444-E98673CE4EF3}" srcOrd="0" destOrd="0" presId="urn:microsoft.com/office/officeart/2005/8/layout/vList4"/>
    <dgm:cxn modelId="{1D945A72-5AE8-46CA-8876-3E8430FDE592}" type="presParOf" srcId="{FEE5F4A8-26BC-49F6-BFE5-D9041226F056}" destId="{12F24EB2-9B91-47F0-846F-D520EED983D3}" srcOrd="1" destOrd="0" presId="urn:microsoft.com/office/officeart/2005/8/layout/vList4"/>
    <dgm:cxn modelId="{BFDBA7A5-3B2B-45CB-A893-078D6C57BE46}" type="presParOf" srcId="{FEE5F4A8-26BC-49F6-BFE5-D9041226F056}" destId="{C5C58ED1-F33C-41F8-B114-9BAAC9B8CCA5}" srcOrd="2" destOrd="0" presId="urn:microsoft.com/office/officeart/2005/8/layout/vList4"/>
    <dgm:cxn modelId="{E1D1A816-61EF-4C6A-B53A-019843A74790}" type="presParOf" srcId="{61D13640-F382-47FA-A93E-5CA8650C70A6}" destId="{DC05F49B-9B0B-4B25-9811-819537B4CF3F}" srcOrd="3" destOrd="0" presId="urn:microsoft.com/office/officeart/2005/8/layout/vList4"/>
    <dgm:cxn modelId="{AE7B0CE0-C6F7-4E24-9458-119A822EE2ED}" type="presParOf" srcId="{61D13640-F382-47FA-A93E-5CA8650C70A6}" destId="{0D394949-FAA8-4620-92B5-B2E00FE761A1}" srcOrd="4" destOrd="0" presId="urn:microsoft.com/office/officeart/2005/8/layout/vList4"/>
    <dgm:cxn modelId="{85AD6F83-9E4B-4336-8D06-8F714AB36889}" type="presParOf" srcId="{0D394949-FAA8-4620-92B5-B2E00FE761A1}" destId="{B01A1811-B4B3-4C51-977D-FB1DE795533B}" srcOrd="0" destOrd="0" presId="urn:microsoft.com/office/officeart/2005/8/layout/vList4"/>
    <dgm:cxn modelId="{7DA11649-CC8D-4F69-AF23-DA75ADCBC9B8}" type="presParOf" srcId="{0D394949-FAA8-4620-92B5-B2E00FE761A1}" destId="{D57F11B3-EF3F-4AE4-929C-EF5CA480ED4A}" srcOrd="1" destOrd="0" presId="urn:microsoft.com/office/officeart/2005/8/layout/vList4"/>
    <dgm:cxn modelId="{45C370CB-2ABF-4A72-BD72-D82B08EA7344}" type="presParOf" srcId="{0D394949-FAA8-4620-92B5-B2E00FE761A1}" destId="{9028FF2B-077E-4105-9AD8-5BAD5D43CA96}" srcOrd="2" destOrd="0" presId="urn:microsoft.com/office/officeart/2005/8/layout/vList4"/>
    <dgm:cxn modelId="{A5970067-1F7E-495E-A48B-EBB12F7ECD2E}" type="presParOf" srcId="{61D13640-F382-47FA-A93E-5CA8650C70A6}" destId="{120E549B-A0C5-4987-8B19-6B7FB97A5033}" srcOrd="5" destOrd="0" presId="urn:microsoft.com/office/officeart/2005/8/layout/vList4"/>
    <dgm:cxn modelId="{6E7137D0-A5CB-4A8A-BF64-D9159B45E33C}" type="presParOf" srcId="{61D13640-F382-47FA-A93E-5CA8650C70A6}" destId="{4B884703-A077-406E-8CF4-E29AD321A54C}" srcOrd="6" destOrd="0" presId="urn:microsoft.com/office/officeart/2005/8/layout/vList4"/>
    <dgm:cxn modelId="{8F0DC837-3A7D-4699-AC7D-74E955895230}" type="presParOf" srcId="{4B884703-A077-406E-8CF4-E29AD321A54C}" destId="{B19ADCEA-5114-41F6-B964-7FE40939164B}" srcOrd="0" destOrd="0" presId="urn:microsoft.com/office/officeart/2005/8/layout/vList4"/>
    <dgm:cxn modelId="{A51FD34D-1E45-4CF9-BE2D-2FAAB346C1AF}" type="presParOf" srcId="{4B884703-A077-406E-8CF4-E29AD321A54C}" destId="{2497EF1D-C144-42DE-A795-77066D3BCC0E}" srcOrd="1" destOrd="0" presId="urn:microsoft.com/office/officeart/2005/8/layout/vList4"/>
    <dgm:cxn modelId="{3F86A660-2300-44EE-B081-1ECCD93F8886}" type="presParOf" srcId="{4B884703-A077-406E-8CF4-E29AD321A54C}" destId="{FD498EBB-C689-4B0F-843F-98DA45B7722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66D2E-4062-42EC-8E06-5B51B1ACF1EC}"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ru-RU"/>
        </a:p>
      </dgm:t>
    </dgm:pt>
    <dgm:pt modelId="{734CE3CE-F06D-4B23-AF33-35124ED4F4FE}">
      <dgm:prSet phldrT="[Текст]" custT="1"/>
      <dgm:spPr/>
      <dgm:t>
        <a:bodyPr/>
        <a:lstStyle/>
        <a:p>
          <a:r>
            <a:rPr lang="ru-RU" sz="1200" dirty="0" smtClean="0">
              <a:solidFill>
                <a:schemeClr val="bg2">
                  <a:lumMod val="90000"/>
                </a:schemeClr>
              </a:solidFill>
            </a:rPr>
            <a:t>Бюджетная система Российской Федерации</a:t>
          </a:r>
          <a:endParaRPr lang="ru-RU" sz="1200" dirty="0">
            <a:solidFill>
              <a:schemeClr val="bg2">
                <a:lumMod val="90000"/>
              </a:schemeClr>
            </a:solidFill>
          </a:endParaRPr>
        </a:p>
      </dgm:t>
    </dgm:pt>
    <dgm:pt modelId="{6851E8EB-513E-45A5-B1E2-B8D7B86D7E51}" type="parTrans" cxnId="{E07BE58D-F623-4CA0-9443-4FAA77D8DB0F}">
      <dgm:prSet/>
      <dgm:spPr/>
      <dgm:t>
        <a:bodyPr/>
        <a:lstStyle/>
        <a:p>
          <a:endParaRPr lang="ru-RU" sz="1200">
            <a:solidFill>
              <a:schemeClr val="bg2">
                <a:lumMod val="90000"/>
              </a:schemeClr>
            </a:solidFill>
          </a:endParaRPr>
        </a:p>
      </dgm:t>
    </dgm:pt>
    <dgm:pt modelId="{CDCBDEBC-847B-4199-91EF-ECC587D6E4FD}" type="sibTrans" cxnId="{E07BE58D-F623-4CA0-9443-4FAA77D8DB0F}">
      <dgm:prSet/>
      <dgm:spPr/>
      <dgm:t>
        <a:bodyPr/>
        <a:lstStyle/>
        <a:p>
          <a:endParaRPr lang="ru-RU" sz="1200">
            <a:solidFill>
              <a:schemeClr val="bg2">
                <a:lumMod val="90000"/>
              </a:schemeClr>
            </a:solidFill>
          </a:endParaRPr>
        </a:p>
      </dgm:t>
    </dgm:pt>
    <dgm:pt modelId="{07BE1861-A753-4FD7-9E84-3C5C8DD16ECE}">
      <dgm:prSet phldrT="[Текст]" custT="1"/>
      <dgm:spPr/>
      <dgm:t>
        <a:bodyPr/>
        <a:lstStyle/>
        <a:p>
          <a:r>
            <a:rPr lang="ru-RU" sz="1200" dirty="0" smtClean="0">
              <a:solidFill>
                <a:schemeClr val="bg2">
                  <a:lumMod val="90000"/>
                </a:schemeClr>
              </a:solidFill>
            </a:rPr>
            <a:t>Федеральный бюджет</a:t>
          </a:r>
          <a:endParaRPr lang="ru-RU" sz="1200" dirty="0">
            <a:solidFill>
              <a:schemeClr val="bg2">
                <a:lumMod val="90000"/>
              </a:schemeClr>
            </a:solidFill>
          </a:endParaRPr>
        </a:p>
      </dgm:t>
    </dgm:pt>
    <dgm:pt modelId="{23AEFB1C-87B5-4784-A548-F162B41FB0EF}" type="parTrans" cxnId="{0245C70C-EE15-4A48-8FDA-8178ED1326C4}">
      <dgm:prSet/>
      <dgm:spPr/>
      <dgm:t>
        <a:bodyPr/>
        <a:lstStyle/>
        <a:p>
          <a:endParaRPr lang="ru-RU" sz="1200">
            <a:solidFill>
              <a:schemeClr val="bg2">
                <a:lumMod val="90000"/>
              </a:schemeClr>
            </a:solidFill>
          </a:endParaRPr>
        </a:p>
      </dgm:t>
    </dgm:pt>
    <dgm:pt modelId="{DE9FE86E-820A-470E-8BA2-39A48A2A7407}" type="sibTrans" cxnId="{0245C70C-EE15-4A48-8FDA-8178ED1326C4}">
      <dgm:prSet/>
      <dgm:spPr/>
      <dgm:t>
        <a:bodyPr/>
        <a:lstStyle/>
        <a:p>
          <a:endParaRPr lang="ru-RU" sz="1200">
            <a:solidFill>
              <a:schemeClr val="bg2">
                <a:lumMod val="90000"/>
              </a:schemeClr>
            </a:solidFill>
          </a:endParaRPr>
        </a:p>
      </dgm:t>
    </dgm:pt>
    <dgm:pt modelId="{B306646C-1832-48A6-A171-E05FEED0820E}">
      <dgm:prSet phldrT="[Текст]" custT="1"/>
      <dgm:spPr/>
      <dgm:t>
        <a:bodyPr/>
        <a:lstStyle/>
        <a:p>
          <a:pPr algn="ctr"/>
          <a:r>
            <a:rPr lang="ru-RU" sz="1200" dirty="0" smtClean="0">
              <a:solidFill>
                <a:schemeClr val="bg2">
                  <a:lumMod val="90000"/>
                </a:schemeClr>
              </a:solidFill>
            </a:rPr>
            <a:t>Бюджеты государственных внебюджетных фондов</a:t>
          </a:r>
          <a:endParaRPr lang="ru-RU" sz="1200" dirty="0">
            <a:solidFill>
              <a:schemeClr val="bg2">
                <a:lumMod val="90000"/>
              </a:schemeClr>
            </a:solidFill>
          </a:endParaRPr>
        </a:p>
      </dgm:t>
    </dgm:pt>
    <dgm:pt modelId="{4801EAEA-A721-4684-9759-036A3A82AE3D}" type="parTrans" cxnId="{9F13ECFB-8056-4CC0-8BE3-2C16C306A500}">
      <dgm:prSet/>
      <dgm:spPr/>
      <dgm:t>
        <a:bodyPr/>
        <a:lstStyle/>
        <a:p>
          <a:endParaRPr lang="ru-RU" sz="1200">
            <a:solidFill>
              <a:schemeClr val="bg2">
                <a:lumMod val="90000"/>
              </a:schemeClr>
            </a:solidFill>
          </a:endParaRPr>
        </a:p>
      </dgm:t>
    </dgm:pt>
    <dgm:pt modelId="{C88D8442-690B-44D3-97A8-25E3826F3FFD}" type="sibTrans" cxnId="{9F13ECFB-8056-4CC0-8BE3-2C16C306A500}">
      <dgm:prSet/>
      <dgm:spPr/>
      <dgm:t>
        <a:bodyPr/>
        <a:lstStyle/>
        <a:p>
          <a:endParaRPr lang="ru-RU" sz="1200">
            <a:solidFill>
              <a:schemeClr val="bg2">
                <a:lumMod val="90000"/>
              </a:schemeClr>
            </a:solidFill>
          </a:endParaRPr>
        </a:p>
      </dgm:t>
    </dgm:pt>
    <dgm:pt modelId="{3A9300ED-E8DE-49F2-8E71-56E2EC151C3A}">
      <dgm:prSet phldrT="[Текст]" custT="1"/>
      <dgm:spPr/>
      <dgm:t>
        <a:bodyPr/>
        <a:lstStyle/>
        <a:p>
          <a:r>
            <a:rPr lang="ru-RU" sz="1200" dirty="0" smtClean="0">
              <a:solidFill>
                <a:schemeClr val="bg2">
                  <a:lumMod val="90000"/>
                </a:schemeClr>
              </a:solidFill>
            </a:rPr>
            <a:t>Бюджеты субъектов</a:t>
          </a:r>
          <a:endParaRPr lang="ru-RU" sz="1200" dirty="0">
            <a:solidFill>
              <a:schemeClr val="bg2">
                <a:lumMod val="90000"/>
              </a:schemeClr>
            </a:solidFill>
          </a:endParaRPr>
        </a:p>
      </dgm:t>
    </dgm:pt>
    <dgm:pt modelId="{FBCA2F67-1F23-4118-89F8-110CBE0B3D08}" type="parTrans" cxnId="{88746285-2E0A-480D-A718-722A1F95A827}">
      <dgm:prSet/>
      <dgm:spPr/>
      <dgm:t>
        <a:bodyPr/>
        <a:lstStyle/>
        <a:p>
          <a:endParaRPr lang="ru-RU" sz="1200">
            <a:solidFill>
              <a:schemeClr val="bg2">
                <a:lumMod val="90000"/>
              </a:schemeClr>
            </a:solidFill>
          </a:endParaRPr>
        </a:p>
      </dgm:t>
    </dgm:pt>
    <dgm:pt modelId="{5E3B0D77-B7B2-40BF-BDBA-6E6F43D7B7D2}" type="sibTrans" cxnId="{88746285-2E0A-480D-A718-722A1F95A827}">
      <dgm:prSet/>
      <dgm:spPr/>
      <dgm:t>
        <a:bodyPr/>
        <a:lstStyle/>
        <a:p>
          <a:endParaRPr lang="ru-RU" sz="1200">
            <a:solidFill>
              <a:schemeClr val="bg2">
                <a:lumMod val="90000"/>
              </a:schemeClr>
            </a:solidFill>
          </a:endParaRPr>
        </a:p>
      </dgm:t>
    </dgm:pt>
    <dgm:pt modelId="{FB3D5695-911D-4251-B3E7-8C9608A22033}">
      <dgm:prSet phldrT="[Текст]" custT="1"/>
      <dgm:spPr/>
      <dgm:t>
        <a:bodyPr/>
        <a:lstStyle/>
        <a:p>
          <a:r>
            <a:rPr lang="ru-RU" sz="1200" dirty="0" smtClean="0">
              <a:solidFill>
                <a:schemeClr val="bg2">
                  <a:lumMod val="90000"/>
                </a:schemeClr>
              </a:solidFill>
            </a:rPr>
            <a:t>местные бюджеты</a:t>
          </a:r>
          <a:endParaRPr lang="ru-RU" sz="1200" dirty="0">
            <a:solidFill>
              <a:schemeClr val="bg2">
                <a:lumMod val="90000"/>
              </a:schemeClr>
            </a:solidFill>
          </a:endParaRPr>
        </a:p>
      </dgm:t>
    </dgm:pt>
    <dgm:pt modelId="{CC0B759C-63DF-4513-9A6B-A9CB2BE98D8C}" type="parTrans" cxnId="{32F074B1-97F2-4EF2-B3C1-4E12E7AB103E}">
      <dgm:prSet/>
      <dgm:spPr/>
      <dgm:t>
        <a:bodyPr/>
        <a:lstStyle/>
        <a:p>
          <a:endParaRPr lang="ru-RU" sz="1200">
            <a:solidFill>
              <a:schemeClr val="bg2">
                <a:lumMod val="90000"/>
              </a:schemeClr>
            </a:solidFill>
          </a:endParaRPr>
        </a:p>
      </dgm:t>
    </dgm:pt>
    <dgm:pt modelId="{07B7C249-4070-4299-AFA1-A7E93B6F1327}" type="sibTrans" cxnId="{32F074B1-97F2-4EF2-B3C1-4E12E7AB103E}">
      <dgm:prSet/>
      <dgm:spPr/>
      <dgm:t>
        <a:bodyPr/>
        <a:lstStyle/>
        <a:p>
          <a:endParaRPr lang="ru-RU" sz="1200">
            <a:solidFill>
              <a:schemeClr val="bg2">
                <a:lumMod val="90000"/>
              </a:schemeClr>
            </a:solidFill>
          </a:endParaRPr>
        </a:p>
      </dgm:t>
    </dgm:pt>
    <dgm:pt modelId="{9A81F517-5168-463E-9FA2-A159A2BD768D}">
      <dgm:prSet phldrT="[Текст]" custT="1"/>
      <dgm:spPr/>
      <dgm:t>
        <a:bodyPr/>
        <a:lstStyle/>
        <a:p>
          <a:r>
            <a:rPr lang="ru-RU" sz="1200" dirty="0" smtClean="0">
              <a:solidFill>
                <a:schemeClr val="bg2">
                  <a:lumMod val="90000"/>
                </a:schemeClr>
              </a:solidFill>
            </a:rPr>
            <a:t>Бюджеты территориальных государственных внебюджетных фондов</a:t>
          </a:r>
          <a:endParaRPr lang="ru-RU" sz="1200" dirty="0">
            <a:solidFill>
              <a:schemeClr val="bg2">
                <a:lumMod val="90000"/>
              </a:schemeClr>
            </a:solidFill>
          </a:endParaRPr>
        </a:p>
      </dgm:t>
    </dgm:pt>
    <dgm:pt modelId="{CDB70C46-C0FC-4C31-B8EB-08FFA8B92C6A}" type="parTrans" cxnId="{EBECD1D6-5119-4E09-BC17-0AC80DCFFCCC}">
      <dgm:prSet/>
      <dgm:spPr/>
      <dgm:t>
        <a:bodyPr/>
        <a:lstStyle/>
        <a:p>
          <a:endParaRPr lang="ru-RU" sz="1200">
            <a:solidFill>
              <a:schemeClr val="bg2">
                <a:lumMod val="90000"/>
              </a:schemeClr>
            </a:solidFill>
          </a:endParaRPr>
        </a:p>
      </dgm:t>
    </dgm:pt>
    <dgm:pt modelId="{F37248AF-A444-4805-8395-FD4EA5378E66}" type="sibTrans" cxnId="{EBECD1D6-5119-4E09-BC17-0AC80DCFFCCC}">
      <dgm:prSet/>
      <dgm:spPr/>
      <dgm:t>
        <a:bodyPr/>
        <a:lstStyle/>
        <a:p>
          <a:endParaRPr lang="ru-RU" sz="1200">
            <a:solidFill>
              <a:schemeClr val="bg2">
                <a:lumMod val="90000"/>
              </a:schemeClr>
            </a:solidFill>
          </a:endParaRPr>
        </a:p>
      </dgm:t>
    </dgm:pt>
    <dgm:pt modelId="{5758BC72-58EC-47CF-A666-13A1A5C819E4}" type="pres">
      <dgm:prSet presAssocID="{9DF66D2E-4062-42EC-8E06-5B51B1ACF1EC}" presName="Name0" presStyleCnt="0">
        <dgm:presLayoutVars>
          <dgm:chMax val="1"/>
          <dgm:dir/>
          <dgm:animLvl val="ctr"/>
          <dgm:resizeHandles val="exact"/>
        </dgm:presLayoutVars>
      </dgm:prSet>
      <dgm:spPr/>
      <dgm:t>
        <a:bodyPr/>
        <a:lstStyle/>
        <a:p>
          <a:endParaRPr lang="ru-RU"/>
        </a:p>
      </dgm:t>
    </dgm:pt>
    <dgm:pt modelId="{4396302B-EBEC-480D-A021-AF0B319D1566}" type="pres">
      <dgm:prSet presAssocID="{734CE3CE-F06D-4B23-AF33-35124ED4F4FE}" presName="centerShape" presStyleLbl="node0" presStyleIdx="0" presStyleCnt="1"/>
      <dgm:spPr/>
      <dgm:t>
        <a:bodyPr/>
        <a:lstStyle/>
        <a:p>
          <a:endParaRPr lang="ru-RU"/>
        </a:p>
      </dgm:t>
    </dgm:pt>
    <dgm:pt modelId="{E34D9C82-0885-4288-8E87-F0E84D3481D8}" type="pres">
      <dgm:prSet presAssocID="{07BE1861-A753-4FD7-9E84-3C5C8DD16ECE}" presName="node" presStyleLbl="node1" presStyleIdx="0" presStyleCnt="5" custScaleX="157159" custScaleY="115045">
        <dgm:presLayoutVars>
          <dgm:bulletEnabled val="1"/>
        </dgm:presLayoutVars>
      </dgm:prSet>
      <dgm:spPr/>
      <dgm:t>
        <a:bodyPr/>
        <a:lstStyle/>
        <a:p>
          <a:endParaRPr lang="ru-RU"/>
        </a:p>
      </dgm:t>
    </dgm:pt>
    <dgm:pt modelId="{4F94054A-83D8-4548-92BE-56151ED0E556}" type="pres">
      <dgm:prSet presAssocID="{07BE1861-A753-4FD7-9E84-3C5C8DD16ECE}" presName="dummy" presStyleCnt="0"/>
      <dgm:spPr/>
    </dgm:pt>
    <dgm:pt modelId="{B9EB4CBC-DC17-45BB-B6D9-E33B1BCCCFAB}" type="pres">
      <dgm:prSet presAssocID="{DE9FE86E-820A-470E-8BA2-39A48A2A7407}" presName="sibTrans" presStyleLbl="sibTrans2D1" presStyleIdx="0" presStyleCnt="5"/>
      <dgm:spPr/>
      <dgm:t>
        <a:bodyPr/>
        <a:lstStyle/>
        <a:p>
          <a:endParaRPr lang="ru-RU"/>
        </a:p>
      </dgm:t>
    </dgm:pt>
    <dgm:pt modelId="{E3DDBC63-8E44-4E95-B5E5-B773D6322897}" type="pres">
      <dgm:prSet presAssocID="{B306646C-1832-48A6-A171-E05FEED0820E}" presName="node" presStyleLbl="node1" presStyleIdx="1" presStyleCnt="5" custScaleX="111464">
        <dgm:presLayoutVars>
          <dgm:bulletEnabled val="1"/>
        </dgm:presLayoutVars>
      </dgm:prSet>
      <dgm:spPr/>
      <dgm:t>
        <a:bodyPr/>
        <a:lstStyle/>
        <a:p>
          <a:endParaRPr lang="ru-RU"/>
        </a:p>
      </dgm:t>
    </dgm:pt>
    <dgm:pt modelId="{1CB5A357-BBDF-4F06-8E33-8A2C335CDC6B}" type="pres">
      <dgm:prSet presAssocID="{B306646C-1832-48A6-A171-E05FEED0820E}" presName="dummy" presStyleCnt="0"/>
      <dgm:spPr/>
    </dgm:pt>
    <dgm:pt modelId="{16122B01-F90B-4828-802A-0F6103C05245}" type="pres">
      <dgm:prSet presAssocID="{C88D8442-690B-44D3-97A8-25E3826F3FFD}" presName="sibTrans" presStyleLbl="sibTrans2D1" presStyleIdx="1" presStyleCnt="5"/>
      <dgm:spPr/>
      <dgm:t>
        <a:bodyPr/>
        <a:lstStyle/>
        <a:p>
          <a:endParaRPr lang="ru-RU"/>
        </a:p>
      </dgm:t>
    </dgm:pt>
    <dgm:pt modelId="{010A674D-F1F5-41B4-9F53-79530C1FAED9}" type="pres">
      <dgm:prSet presAssocID="{3A9300ED-E8DE-49F2-8E71-56E2EC151C3A}" presName="node" presStyleLbl="node1" presStyleIdx="2" presStyleCnt="5">
        <dgm:presLayoutVars>
          <dgm:bulletEnabled val="1"/>
        </dgm:presLayoutVars>
      </dgm:prSet>
      <dgm:spPr/>
      <dgm:t>
        <a:bodyPr/>
        <a:lstStyle/>
        <a:p>
          <a:endParaRPr lang="ru-RU"/>
        </a:p>
      </dgm:t>
    </dgm:pt>
    <dgm:pt modelId="{FFDED49E-D95F-42E7-8E08-0E65B74D20FB}" type="pres">
      <dgm:prSet presAssocID="{3A9300ED-E8DE-49F2-8E71-56E2EC151C3A}" presName="dummy" presStyleCnt="0"/>
      <dgm:spPr/>
    </dgm:pt>
    <dgm:pt modelId="{0A9330BE-20E3-4613-9932-DE6137B8A58C}" type="pres">
      <dgm:prSet presAssocID="{5E3B0D77-B7B2-40BF-BDBA-6E6F43D7B7D2}" presName="sibTrans" presStyleLbl="sibTrans2D1" presStyleIdx="2" presStyleCnt="5"/>
      <dgm:spPr/>
      <dgm:t>
        <a:bodyPr/>
        <a:lstStyle/>
        <a:p>
          <a:endParaRPr lang="ru-RU"/>
        </a:p>
      </dgm:t>
    </dgm:pt>
    <dgm:pt modelId="{740B099B-E67C-4616-825E-F704AF7D9F42}" type="pres">
      <dgm:prSet presAssocID="{9A81F517-5168-463E-9FA2-A159A2BD768D}" presName="node" presStyleLbl="node1" presStyleIdx="3" presStyleCnt="5" custScaleX="107190" custRadScaleRad="100337" custRadScaleInc="3900">
        <dgm:presLayoutVars>
          <dgm:bulletEnabled val="1"/>
        </dgm:presLayoutVars>
      </dgm:prSet>
      <dgm:spPr/>
      <dgm:t>
        <a:bodyPr/>
        <a:lstStyle/>
        <a:p>
          <a:endParaRPr lang="ru-RU"/>
        </a:p>
      </dgm:t>
    </dgm:pt>
    <dgm:pt modelId="{21A04255-EBE8-4B07-9EFE-22495E066E56}" type="pres">
      <dgm:prSet presAssocID="{9A81F517-5168-463E-9FA2-A159A2BD768D}" presName="dummy" presStyleCnt="0"/>
      <dgm:spPr/>
    </dgm:pt>
    <dgm:pt modelId="{50866A34-7F13-4456-BFE5-9C4F30148E1C}" type="pres">
      <dgm:prSet presAssocID="{F37248AF-A444-4805-8395-FD4EA5378E66}" presName="sibTrans" presStyleLbl="sibTrans2D1" presStyleIdx="3" presStyleCnt="5"/>
      <dgm:spPr/>
      <dgm:t>
        <a:bodyPr/>
        <a:lstStyle/>
        <a:p>
          <a:endParaRPr lang="ru-RU"/>
        </a:p>
      </dgm:t>
    </dgm:pt>
    <dgm:pt modelId="{05D87BE7-941A-48DA-8A10-83D8F4090984}" type="pres">
      <dgm:prSet presAssocID="{FB3D5695-911D-4251-B3E7-8C9608A22033}" presName="node" presStyleLbl="node1" presStyleIdx="4" presStyleCnt="5" custScaleX="109800">
        <dgm:presLayoutVars>
          <dgm:bulletEnabled val="1"/>
        </dgm:presLayoutVars>
      </dgm:prSet>
      <dgm:spPr/>
      <dgm:t>
        <a:bodyPr/>
        <a:lstStyle/>
        <a:p>
          <a:endParaRPr lang="ru-RU"/>
        </a:p>
      </dgm:t>
    </dgm:pt>
    <dgm:pt modelId="{D9C81AEF-5B35-4988-8E80-25274A0FDFC9}" type="pres">
      <dgm:prSet presAssocID="{FB3D5695-911D-4251-B3E7-8C9608A22033}" presName="dummy" presStyleCnt="0"/>
      <dgm:spPr/>
    </dgm:pt>
    <dgm:pt modelId="{6B902388-4A31-4CAC-AEEE-6A46F4619090}" type="pres">
      <dgm:prSet presAssocID="{07B7C249-4070-4299-AFA1-A7E93B6F1327}" presName="sibTrans" presStyleLbl="sibTrans2D1" presStyleIdx="4" presStyleCnt="5"/>
      <dgm:spPr/>
      <dgm:t>
        <a:bodyPr/>
        <a:lstStyle/>
        <a:p>
          <a:endParaRPr lang="ru-RU"/>
        </a:p>
      </dgm:t>
    </dgm:pt>
  </dgm:ptLst>
  <dgm:cxnLst>
    <dgm:cxn modelId="{88746285-2E0A-480D-A718-722A1F95A827}" srcId="{734CE3CE-F06D-4B23-AF33-35124ED4F4FE}" destId="{3A9300ED-E8DE-49F2-8E71-56E2EC151C3A}" srcOrd="2" destOrd="0" parTransId="{FBCA2F67-1F23-4118-89F8-110CBE0B3D08}" sibTransId="{5E3B0D77-B7B2-40BF-BDBA-6E6F43D7B7D2}"/>
    <dgm:cxn modelId="{9F13ECFB-8056-4CC0-8BE3-2C16C306A500}" srcId="{734CE3CE-F06D-4B23-AF33-35124ED4F4FE}" destId="{B306646C-1832-48A6-A171-E05FEED0820E}" srcOrd="1" destOrd="0" parTransId="{4801EAEA-A721-4684-9759-036A3A82AE3D}" sibTransId="{C88D8442-690B-44D3-97A8-25E3826F3FFD}"/>
    <dgm:cxn modelId="{0245C70C-EE15-4A48-8FDA-8178ED1326C4}" srcId="{734CE3CE-F06D-4B23-AF33-35124ED4F4FE}" destId="{07BE1861-A753-4FD7-9E84-3C5C8DD16ECE}" srcOrd="0" destOrd="0" parTransId="{23AEFB1C-87B5-4784-A548-F162B41FB0EF}" sibTransId="{DE9FE86E-820A-470E-8BA2-39A48A2A7407}"/>
    <dgm:cxn modelId="{F43B4EC8-1343-4BBB-A609-3F264C4FF790}" type="presOf" srcId="{3A9300ED-E8DE-49F2-8E71-56E2EC151C3A}" destId="{010A674D-F1F5-41B4-9F53-79530C1FAED9}" srcOrd="0" destOrd="0" presId="urn:microsoft.com/office/officeart/2005/8/layout/radial6"/>
    <dgm:cxn modelId="{23FF972A-3970-415F-A726-3DEEC91398A1}" type="presOf" srcId="{734CE3CE-F06D-4B23-AF33-35124ED4F4FE}" destId="{4396302B-EBEC-480D-A021-AF0B319D1566}" srcOrd="0" destOrd="0" presId="urn:microsoft.com/office/officeart/2005/8/layout/radial6"/>
    <dgm:cxn modelId="{683A0F24-2B74-48D0-9901-8ED82C0C60EB}" type="presOf" srcId="{FB3D5695-911D-4251-B3E7-8C9608A22033}" destId="{05D87BE7-941A-48DA-8A10-83D8F4090984}" srcOrd="0" destOrd="0" presId="urn:microsoft.com/office/officeart/2005/8/layout/radial6"/>
    <dgm:cxn modelId="{324874E5-25BA-4FFD-B6E2-6B9FC4D22703}" type="presOf" srcId="{C88D8442-690B-44D3-97A8-25E3826F3FFD}" destId="{16122B01-F90B-4828-802A-0F6103C05245}" srcOrd="0" destOrd="0" presId="urn:microsoft.com/office/officeart/2005/8/layout/radial6"/>
    <dgm:cxn modelId="{51523082-2461-44DF-B077-EBD25D3C2816}" type="presOf" srcId="{5E3B0D77-B7B2-40BF-BDBA-6E6F43D7B7D2}" destId="{0A9330BE-20E3-4613-9932-DE6137B8A58C}" srcOrd="0" destOrd="0" presId="urn:microsoft.com/office/officeart/2005/8/layout/radial6"/>
    <dgm:cxn modelId="{E07BE58D-F623-4CA0-9443-4FAA77D8DB0F}" srcId="{9DF66D2E-4062-42EC-8E06-5B51B1ACF1EC}" destId="{734CE3CE-F06D-4B23-AF33-35124ED4F4FE}" srcOrd="0" destOrd="0" parTransId="{6851E8EB-513E-45A5-B1E2-B8D7B86D7E51}" sibTransId="{CDCBDEBC-847B-4199-91EF-ECC587D6E4FD}"/>
    <dgm:cxn modelId="{A3AE8BDA-13EB-4EE1-81F8-5C9DE963013B}" type="presOf" srcId="{07BE1861-A753-4FD7-9E84-3C5C8DD16ECE}" destId="{E34D9C82-0885-4288-8E87-F0E84D3481D8}" srcOrd="0" destOrd="0" presId="urn:microsoft.com/office/officeart/2005/8/layout/radial6"/>
    <dgm:cxn modelId="{EBECD1D6-5119-4E09-BC17-0AC80DCFFCCC}" srcId="{734CE3CE-F06D-4B23-AF33-35124ED4F4FE}" destId="{9A81F517-5168-463E-9FA2-A159A2BD768D}" srcOrd="3" destOrd="0" parTransId="{CDB70C46-C0FC-4C31-B8EB-08FFA8B92C6A}" sibTransId="{F37248AF-A444-4805-8395-FD4EA5378E66}"/>
    <dgm:cxn modelId="{5F13A6DF-D235-4458-A018-3651B4E93E93}" type="presOf" srcId="{9A81F517-5168-463E-9FA2-A159A2BD768D}" destId="{740B099B-E67C-4616-825E-F704AF7D9F42}" srcOrd="0" destOrd="0" presId="urn:microsoft.com/office/officeart/2005/8/layout/radial6"/>
    <dgm:cxn modelId="{D78094F0-38BC-4DD8-8871-38B9E7AA6085}" type="presOf" srcId="{F37248AF-A444-4805-8395-FD4EA5378E66}" destId="{50866A34-7F13-4456-BFE5-9C4F30148E1C}" srcOrd="0" destOrd="0" presId="urn:microsoft.com/office/officeart/2005/8/layout/radial6"/>
    <dgm:cxn modelId="{5A5ABD7B-88AC-4435-9BE5-2B1B9FEEAB78}" type="presOf" srcId="{07B7C249-4070-4299-AFA1-A7E93B6F1327}" destId="{6B902388-4A31-4CAC-AEEE-6A46F4619090}" srcOrd="0" destOrd="0" presId="urn:microsoft.com/office/officeart/2005/8/layout/radial6"/>
    <dgm:cxn modelId="{32F074B1-97F2-4EF2-B3C1-4E12E7AB103E}" srcId="{734CE3CE-F06D-4B23-AF33-35124ED4F4FE}" destId="{FB3D5695-911D-4251-B3E7-8C9608A22033}" srcOrd="4" destOrd="0" parTransId="{CC0B759C-63DF-4513-9A6B-A9CB2BE98D8C}" sibTransId="{07B7C249-4070-4299-AFA1-A7E93B6F1327}"/>
    <dgm:cxn modelId="{63655C86-95AA-41F4-ADAE-DE6EA4901095}" type="presOf" srcId="{9DF66D2E-4062-42EC-8E06-5B51B1ACF1EC}" destId="{5758BC72-58EC-47CF-A666-13A1A5C819E4}" srcOrd="0" destOrd="0" presId="urn:microsoft.com/office/officeart/2005/8/layout/radial6"/>
    <dgm:cxn modelId="{F894899E-BC01-4616-9BD3-A3E91DFB9714}" type="presOf" srcId="{DE9FE86E-820A-470E-8BA2-39A48A2A7407}" destId="{B9EB4CBC-DC17-45BB-B6D9-E33B1BCCCFAB}" srcOrd="0" destOrd="0" presId="urn:microsoft.com/office/officeart/2005/8/layout/radial6"/>
    <dgm:cxn modelId="{29AD9C4B-0731-4C55-9334-CB1464E32A2D}" type="presOf" srcId="{B306646C-1832-48A6-A171-E05FEED0820E}" destId="{E3DDBC63-8E44-4E95-B5E5-B773D6322897}" srcOrd="0" destOrd="0" presId="urn:microsoft.com/office/officeart/2005/8/layout/radial6"/>
    <dgm:cxn modelId="{7445EEF0-7DFA-4A59-818A-829ABF4C288D}" type="presParOf" srcId="{5758BC72-58EC-47CF-A666-13A1A5C819E4}" destId="{4396302B-EBEC-480D-A021-AF0B319D1566}" srcOrd="0" destOrd="0" presId="urn:microsoft.com/office/officeart/2005/8/layout/radial6"/>
    <dgm:cxn modelId="{D240C8B1-FFDC-4C9B-8261-7C78BD976EDF}" type="presParOf" srcId="{5758BC72-58EC-47CF-A666-13A1A5C819E4}" destId="{E34D9C82-0885-4288-8E87-F0E84D3481D8}" srcOrd="1" destOrd="0" presId="urn:microsoft.com/office/officeart/2005/8/layout/radial6"/>
    <dgm:cxn modelId="{73B3470C-68DD-4EA2-B421-9BFC01720B30}" type="presParOf" srcId="{5758BC72-58EC-47CF-A666-13A1A5C819E4}" destId="{4F94054A-83D8-4548-92BE-56151ED0E556}" srcOrd="2" destOrd="0" presId="urn:microsoft.com/office/officeart/2005/8/layout/radial6"/>
    <dgm:cxn modelId="{3A35E6D6-D33E-41C9-93B9-CD628DF939B1}" type="presParOf" srcId="{5758BC72-58EC-47CF-A666-13A1A5C819E4}" destId="{B9EB4CBC-DC17-45BB-B6D9-E33B1BCCCFAB}" srcOrd="3" destOrd="0" presId="urn:microsoft.com/office/officeart/2005/8/layout/radial6"/>
    <dgm:cxn modelId="{42211017-0461-4F53-97FD-0EE53EB2BE36}" type="presParOf" srcId="{5758BC72-58EC-47CF-A666-13A1A5C819E4}" destId="{E3DDBC63-8E44-4E95-B5E5-B773D6322897}" srcOrd="4" destOrd="0" presId="urn:microsoft.com/office/officeart/2005/8/layout/radial6"/>
    <dgm:cxn modelId="{A27AC329-A6F2-4B95-A570-6D52827D1286}" type="presParOf" srcId="{5758BC72-58EC-47CF-A666-13A1A5C819E4}" destId="{1CB5A357-BBDF-4F06-8E33-8A2C335CDC6B}" srcOrd="5" destOrd="0" presId="urn:microsoft.com/office/officeart/2005/8/layout/radial6"/>
    <dgm:cxn modelId="{399C2441-BFF0-4D8F-A718-C358CBA08B73}" type="presParOf" srcId="{5758BC72-58EC-47CF-A666-13A1A5C819E4}" destId="{16122B01-F90B-4828-802A-0F6103C05245}" srcOrd="6" destOrd="0" presId="urn:microsoft.com/office/officeart/2005/8/layout/radial6"/>
    <dgm:cxn modelId="{7C90DE25-E152-40B3-93F4-2A22D704AC78}" type="presParOf" srcId="{5758BC72-58EC-47CF-A666-13A1A5C819E4}" destId="{010A674D-F1F5-41B4-9F53-79530C1FAED9}" srcOrd="7" destOrd="0" presId="urn:microsoft.com/office/officeart/2005/8/layout/radial6"/>
    <dgm:cxn modelId="{F0BED7C0-D2B7-4E06-9F95-6E5F6BA27F5E}" type="presParOf" srcId="{5758BC72-58EC-47CF-A666-13A1A5C819E4}" destId="{FFDED49E-D95F-42E7-8E08-0E65B74D20FB}" srcOrd="8" destOrd="0" presId="urn:microsoft.com/office/officeart/2005/8/layout/radial6"/>
    <dgm:cxn modelId="{8F13BA6A-0AF1-4202-8CF0-07B2C42CC80F}" type="presParOf" srcId="{5758BC72-58EC-47CF-A666-13A1A5C819E4}" destId="{0A9330BE-20E3-4613-9932-DE6137B8A58C}" srcOrd="9" destOrd="0" presId="urn:microsoft.com/office/officeart/2005/8/layout/radial6"/>
    <dgm:cxn modelId="{931A88B0-86A8-432E-B37A-D572AD19292D}" type="presParOf" srcId="{5758BC72-58EC-47CF-A666-13A1A5C819E4}" destId="{740B099B-E67C-4616-825E-F704AF7D9F42}" srcOrd="10" destOrd="0" presId="urn:microsoft.com/office/officeart/2005/8/layout/radial6"/>
    <dgm:cxn modelId="{586212BA-3EBC-4299-BEC4-65D8E907A559}" type="presParOf" srcId="{5758BC72-58EC-47CF-A666-13A1A5C819E4}" destId="{21A04255-EBE8-4B07-9EFE-22495E066E56}" srcOrd="11" destOrd="0" presId="urn:microsoft.com/office/officeart/2005/8/layout/radial6"/>
    <dgm:cxn modelId="{1E2C314D-EC46-4EFE-987B-156A96011B02}" type="presParOf" srcId="{5758BC72-58EC-47CF-A666-13A1A5C819E4}" destId="{50866A34-7F13-4456-BFE5-9C4F30148E1C}" srcOrd="12" destOrd="0" presId="urn:microsoft.com/office/officeart/2005/8/layout/radial6"/>
    <dgm:cxn modelId="{D8C72B59-3B2C-4EDF-A939-5557E8EB1F3B}" type="presParOf" srcId="{5758BC72-58EC-47CF-A666-13A1A5C819E4}" destId="{05D87BE7-941A-48DA-8A10-83D8F4090984}" srcOrd="13" destOrd="0" presId="urn:microsoft.com/office/officeart/2005/8/layout/radial6"/>
    <dgm:cxn modelId="{C72BA9AA-6D6F-4442-8EBE-46183D575BEE}" type="presParOf" srcId="{5758BC72-58EC-47CF-A666-13A1A5C819E4}" destId="{D9C81AEF-5B35-4988-8E80-25274A0FDFC9}" srcOrd="14" destOrd="0" presId="urn:microsoft.com/office/officeart/2005/8/layout/radial6"/>
    <dgm:cxn modelId="{0451FE05-04F6-4B29-BA45-C2A2DF4B1E31}" type="presParOf" srcId="{5758BC72-58EC-47CF-A666-13A1A5C819E4}" destId="{6B902388-4A31-4CAC-AEEE-6A46F4619090}"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91291-69BF-48D6-A629-3C8C5FEFEC90}">
      <dsp:nvSpPr>
        <dsp:cNvPr id="0" name=""/>
        <dsp:cNvSpPr/>
      </dsp:nvSpPr>
      <dsp:spPr>
        <a:xfrm>
          <a:off x="0" y="0"/>
          <a:ext cx="3857652" cy="514710"/>
        </a:xfrm>
        <a:prstGeom prst="roundRect">
          <a:avLst>
            <a:gd name="adj" fmla="val 10000"/>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i="1" kern="1200" dirty="0" smtClean="0">
              <a:solidFill>
                <a:schemeClr val="tx1"/>
              </a:solidFill>
              <a:latin typeface="Calibri" pitchFamily="34" charset="0"/>
              <a:cs typeface="Calibri" pitchFamily="34" charset="0"/>
            </a:rPr>
            <a:t>Публичные обсуждения программ развития Курского муниципального округа Ставропольского края (размещаются на сайте администрации)</a:t>
          </a:r>
          <a:endParaRPr lang="ru-RU" sz="1000" kern="1200" dirty="0"/>
        </a:p>
      </dsp:txBody>
      <dsp:txXfrm>
        <a:off x="823001" y="0"/>
        <a:ext cx="3034650" cy="514710"/>
      </dsp:txXfrm>
    </dsp:sp>
    <dsp:sp modelId="{42673147-757C-468D-A903-89A89B3E1D45}">
      <dsp:nvSpPr>
        <dsp:cNvPr id="0" name=""/>
        <dsp:cNvSpPr/>
      </dsp:nvSpPr>
      <dsp:spPr>
        <a:xfrm>
          <a:off x="51471" y="51471"/>
          <a:ext cx="771530" cy="41176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720C2-63AD-48F2-8444-E98673CE4EF3}">
      <dsp:nvSpPr>
        <dsp:cNvPr id="0" name=""/>
        <dsp:cNvSpPr/>
      </dsp:nvSpPr>
      <dsp:spPr>
        <a:xfrm>
          <a:off x="0" y="566181"/>
          <a:ext cx="3857652" cy="514710"/>
        </a:xfrm>
        <a:prstGeom prst="roundRect">
          <a:avLst>
            <a:gd name="adj" fmla="val 10000"/>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i="1" kern="1200" dirty="0" smtClean="0">
              <a:solidFill>
                <a:schemeClr val="tx1"/>
              </a:solidFill>
              <a:latin typeface="Calibri" pitchFamily="34" charset="0"/>
              <a:cs typeface="Calibri" pitchFamily="34" charset="0"/>
            </a:rPr>
            <a:t>Оценка качества предоставляемых муниципальных услуг (участие в социологических опросах)</a:t>
          </a:r>
          <a:endParaRPr lang="ru-RU" sz="1000" kern="1200" dirty="0"/>
        </a:p>
      </dsp:txBody>
      <dsp:txXfrm>
        <a:off x="823001" y="566181"/>
        <a:ext cx="3034650" cy="514710"/>
      </dsp:txXfrm>
    </dsp:sp>
    <dsp:sp modelId="{12F24EB2-9B91-47F0-846F-D520EED983D3}">
      <dsp:nvSpPr>
        <dsp:cNvPr id="0" name=""/>
        <dsp:cNvSpPr/>
      </dsp:nvSpPr>
      <dsp:spPr>
        <a:xfrm>
          <a:off x="51471" y="617652"/>
          <a:ext cx="771530" cy="41176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1A1811-B4B3-4C51-977D-FB1DE795533B}">
      <dsp:nvSpPr>
        <dsp:cNvPr id="0" name=""/>
        <dsp:cNvSpPr/>
      </dsp:nvSpPr>
      <dsp:spPr>
        <a:xfrm>
          <a:off x="0" y="1132363"/>
          <a:ext cx="3857652" cy="514710"/>
        </a:xfrm>
        <a:prstGeom prst="roundRect">
          <a:avLst>
            <a:gd name="adj" fmla="val 10000"/>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kern="1200" dirty="0" smtClean="0"/>
            <a:t> </a:t>
          </a:r>
          <a:r>
            <a:rPr lang="ru-RU" sz="1000" i="1" kern="1200" dirty="0" smtClean="0">
              <a:solidFill>
                <a:schemeClr val="tx1"/>
              </a:solidFill>
              <a:latin typeface="Calibri" pitchFamily="34" charset="0"/>
              <a:cs typeface="Calibri" pitchFamily="34" charset="0"/>
            </a:rPr>
            <a:t>Публичные слушания проекта решения Совета КМО СК о бюджете на очередной финансовый год и плановый период (ежегодно в ноябре-декабре)</a:t>
          </a:r>
          <a:endParaRPr lang="ru-RU" sz="1000" kern="1200" dirty="0"/>
        </a:p>
      </dsp:txBody>
      <dsp:txXfrm>
        <a:off x="823001" y="1132363"/>
        <a:ext cx="3034650" cy="514710"/>
      </dsp:txXfrm>
    </dsp:sp>
    <dsp:sp modelId="{D57F11B3-EF3F-4AE4-929C-EF5CA480ED4A}">
      <dsp:nvSpPr>
        <dsp:cNvPr id="0" name=""/>
        <dsp:cNvSpPr/>
      </dsp:nvSpPr>
      <dsp:spPr>
        <a:xfrm>
          <a:off x="51471" y="1183834"/>
          <a:ext cx="771530" cy="41176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ADCEA-5114-41F6-B964-7FE40939164B}">
      <dsp:nvSpPr>
        <dsp:cNvPr id="0" name=""/>
        <dsp:cNvSpPr/>
      </dsp:nvSpPr>
      <dsp:spPr>
        <a:xfrm>
          <a:off x="0" y="1698545"/>
          <a:ext cx="3857652" cy="514710"/>
        </a:xfrm>
        <a:prstGeom prst="roundRect">
          <a:avLst>
            <a:gd name="adj" fmla="val 10000"/>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i="1" kern="1200" dirty="0" smtClean="0">
              <a:solidFill>
                <a:schemeClr val="tx1"/>
              </a:solidFill>
              <a:latin typeface="Calibri" pitchFamily="34" charset="0"/>
              <a:cs typeface="Calibri" pitchFamily="34" charset="0"/>
            </a:rPr>
            <a:t>Публичные слушания проекта решения совета КМО СК об исполнении бюджета (ежегодно в мае)</a:t>
          </a:r>
          <a:r>
            <a:rPr lang="ru-RU" sz="1000" kern="1200" dirty="0" smtClean="0"/>
            <a:t/>
          </a:r>
          <a:br>
            <a:rPr lang="ru-RU" sz="1000" kern="1200" dirty="0" smtClean="0"/>
          </a:br>
          <a:endParaRPr lang="ru-RU" sz="1000" kern="1200" dirty="0"/>
        </a:p>
      </dsp:txBody>
      <dsp:txXfrm>
        <a:off x="823001" y="1698545"/>
        <a:ext cx="3034650" cy="514710"/>
      </dsp:txXfrm>
    </dsp:sp>
    <dsp:sp modelId="{2497EF1D-C144-42DE-A795-77066D3BCC0E}">
      <dsp:nvSpPr>
        <dsp:cNvPr id="0" name=""/>
        <dsp:cNvSpPr/>
      </dsp:nvSpPr>
      <dsp:spPr>
        <a:xfrm>
          <a:off x="51471" y="1750016"/>
          <a:ext cx="771530" cy="41176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02388-4A31-4CAC-AEEE-6A46F4619090}">
      <dsp:nvSpPr>
        <dsp:cNvPr id="0" name=""/>
        <dsp:cNvSpPr/>
      </dsp:nvSpPr>
      <dsp:spPr>
        <a:xfrm>
          <a:off x="1266557" y="712129"/>
          <a:ext cx="4389312" cy="4389312"/>
        </a:xfrm>
        <a:prstGeom prst="blockArc">
          <a:avLst>
            <a:gd name="adj1" fmla="val 11880000"/>
            <a:gd name="adj2" fmla="val 1620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0866A34-7F13-4456-BFE5-9C4F30148E1C}">
      <dsp:nvSpPr>
        <dsp:cNvPr id="0" name=""/>
        <dsp:cNvSpPr/>
      </dsp:nvSpPr>
      <dsp:spPr>
        <a:xfrm>
          <a:off x="1264185" y="719386"/>
          <a:ext cx="4389312" cy="4389312"/>
        </a:xfrm>
        <a:prstGeom prst="blockArc">
          <a:avLst>
            <a:gd name="adj1" fmla="val 7620112"/>
            <a:gd name="adj2" fmla="val 11892243"/>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A9330BE-20E3-4613-9932-DE6137B8A58C}">
      <dsp:nvSpPr>
        <dsp:cNvPr id="0" name=""/>
        <dsp:cNvSpPr/>
      </dsp:nvSpPr>
      <dsp:spPr>
        <a:xfrm>
          <a:off x="1260454" y="716580"/>
          <a:ext cx="4389312" cy="4389312"/>
        </a:xfrm>
        <a:prstGeom prst="blockArc">
          <a:avLst>
            <a:gd name="adj1" fmla="val 3227886"/>
            <a:gd name="adj2" fmla="val 7612626"/>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6122B01-F90B-4828-802A-0F6103C05245}">
      <dsp:nvSpPr>
        <dsp:cNvPr id="0" name=""/>
        <dsp:cNvSpPr/>
      </dsp:nvSpPr>
      <dsp:spPr>
        <a:xfrm>
          <a:off x="1266557" y="712129"/>
          <a:ext cx="4389312" cy="4389312"/>
        </a:xfrm>
        <a:prstGeom prst="blockArc">
          <a:avLst>
            <a:gd name="adj1" fmla="val 20520000"/>
            <a:gd name="adj2" fmla="val 324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9EB4CBC-DC17-45BB-B6D9-E33B1BCCCFAB}">
      <dsp:nvSpPr>
        <dsp:cNvPr id="0" name=""/>
        <dsp:cNvSpPr/>
      </dsp:nvSpPr>
      <dsp:spPr>
        <a:xfrm>
          <a:off x="1266557" y="712129"/>
          <a:ext cx="4389312" cy="4389312"/>
        </a:xfrm>
        <a:prstGeom prst="blockArc">
          <a:avLst>
            <a:gd name="adj1" fmla="val 16200000"/>
            <a:gd name="adj2" fmla="val 2052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96302B-EBEC-480D-A021-AF0B319D1566}">
      <dsp:nvSpPr>
        <dsp:cNvPr id="0" name=""/>
        <dsp:cNvSpPr/>
      </dsp:nvSpPr>
      <dsp:spPr>
        <a:xfrm>
          <a:off x="2450540" y="1896112"/>
          <a:ext cx="2021346" cy="20213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Бюджетная система Российской Федерации</a:t>
          </a:r>
          <a:endParaRPr lang="ru-RU" sz="1200" kern="1200" dirty="0">
            <a:solidFill>
              <a:schemeClr val="bg2">
                <a:lumMod val="90000"/>
              </a:schemeClr>
            </a:solidFill>
          </a:endParaRPr>
        </a:p>
      </dsp:txBody>
      <dsp:txXfrm>
        <a:off x="2746559" y="2192131"/>
        <a:ext cx="1429308" cy="1429308"/>
      </dsp:txXfrm>
    </dsp:sp>
    <dsp:sp modelId="{E34D9C82-0885-4288-8E87-F0E84D3481D8}">
      <dsp:nvSpPr>
        <dsp:cNvPr id="0" name=""/>
        <dsp:cNvSpPr/>
      </dsp:nvSpPr>
      <dsp:spPr>
        <a:xfrm>
          <a:off x="2349359" y="-50842"/>
          <a:ext cx="2223709" cy="162782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Федеральный бюджет</a:t>
          </a:r>
          <a:endParaRPr lang="ru-RU" sz="1200" kern="1200" dirty="0">
            <a:solidFill>
              <a:schemeClr val="bg2">
                <a:lumMod val="90000"/>
              </a:schemeClr>
            </a:solidFill>
          </a:endParaRPr>
        </a:p>
      </dsp:txBody>
      <dsp:txXfrm>
        <a:off x="2675014" y="187547"/>
        <a:ext cx="1572399" cy="1151042"/>
      </dsp:txXfrm>
    </dsp:sp>
    <dsp:sp modelId="{E3DDBC63-8E44-4E95-B5E5-B773D6322897}">
      <dsp:nvSpPr>
        <dsp:cNvPr id="0" name=""/>
        <dsp:cNvSpPr/>
      </dsp:nvSpPr>
      <dsp:spPr>
        <a:xfrm>
          <a:off x="4711435" y="1536869"/>
          <a:ext cx="1577151" cy="14149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Бюджеты государственных внебюджетных фондов</a:t>
          </a:r>
          <a:endParaRPr lang="ru-RU" sz="1200" kern="1200" dirty="0">
            <a:solidFill>
              <a:schemeClr val="bg2">
                <a:lumMod val="90000"/>
              </a:schemeClr>
            </a:solidFill>
          </a:endParaRPr>
        </a:p>
      </dsp:txBody>
      <dsp:txXfrm>
        <a:off x="4942403" y="1744082"/>
        <a:ext cx="1115215" cy="1000516"/>
      </dsp:txXfrm>
    </dsp:sp>
    <dsp:sp modelId="{010A674D-F1F5-41B4-9F53-79530C1FAED9}">
      <dsp:nvSpPr>
        <dsp:cNvPr id="0" name=""/>
        <dsp:cNvSpPr/>
      </dsp:nvSpPr>
      <dsp:spPr>
        <a:xfrm>
          <a:off x="4013788" y="3933618"/>
          <a:ext cx="1414942" cy="14149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Бюджеты субъектов</a:t>
          </a:r>
          <a:endParaRPr lang="ru-RU" sz="1200" kern="1200" dirty="0">
            <a:solidFill>
              <a:schemeClr val="bg2">
                <a:lumMod val="90000"/>
              </a:schemeClr>
            </a:solidFill>
          </a:endParaRPr>
        </a:p>
      </dsp:txBody>
      <dsp:txXfrm>
        <a:off x="4221001" y="4140831"/>
        <a:ext cx="1000516" cy="1000516"/>
      </dsp:txXfrm>
    </dsp:sp>
    <dsp:sp modelId="{740B099B-E67C-4616-825E-F704AF7D9F42}">
      <dsp:nvSpPr>
        <dsp:cNvPr id="0" name=""/>
        <dsp:cNvSpPr/>
      </dsp:nvSpPr>
      <dsp:spPr>
        <a:xfrm>
          <a:off x="1410325" y="3918578"/>
          <a:ext cx="1516676" cy="14149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Бюджеты территориальных государственных внебюджетных фондов</a:t>
          </a:r>
          <a:endParaRPr lang="ru-RU" sz="1200" kern="1200" dirty="0">
            <a:solidFill>
              <a:schemeClr val="bg2">
                <a:lumMod val="90000"/>
              </a:schemeClr>
            </a:solidFill>
          </a:endParaRPr>
        </a:p>
      </dsp:txBody>
      <dsp:txXfrm>
        <a:off x="1632437" y="4125791"/>
        <a:ext cx="1072452" cy="1000516"/>
      </dsp:txXfrm>
    </dsp:sp>
    <dsp:sp modelId="{05D87BE7-941A-48DA-8A10-83D8F4090984}">
      <dsp:nvSpPr>
        <dsp:cNvPr id="0" name=""/>
        <dsp:cNvSpPr/>
      </dsp:nvSpPr>
      <dsp:spPr>
        <a:xfrm>
          <a:off x="645613" y="1536869"/>
          <a:ext cx="1553606" cy="14149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местные бюджеты</a:t>
          </a:r>
          <a:endParaRPr lang="ru-RU" sz="1200" kern="1200" dirty="0">
            <a:solidFill>
              <a:schemeClr val="bg2">
                <a:lumMod val="90000"/>
              </a:schemeClr>
            </a:solidFill>
          </a:endParaRPr>
        </a:p>
      </dsp:txBody>
      <dsp:txXfrm>
        <a:off x="873133" y="1744082"/>
        <a:ext cx="1098566" cy="100051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0.99975</cdr:x>
      <cdr:y>0.10316</cdr:y>
    </cdr:to>
    <cdr:sp macro="" textlink="">
      <cdr:nvSpPr>
        <cdr:cNvPr id="2" name="Rectangle 2"/>
        <cdr:cNvSpPr txBox="1">
          <a:spLocks xmlns:a="http://schemas.openxmlformats.org/drawingml/2006/main" noChangeArrowheads="1"/>
        </cdr:cNvSpPr>
      </cdr:nvSpPr>
      <cdr:spPr bwMode="auto">
        <a:xfrm xmlns:a="http://schemas.openxmlformats.org/drawingml/2006/main">
          <a:off x="0" y="-2057400"/>
          <a:ext cx="8532266" cy="40876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anchor="ct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defRPr/>
          </a:pPr>
          <a:endParaRPr lang="en-US" sz="1800" b="1" kern="0" dirty="0" smtClean="0">
            <a:solidFill>
              <a:srgbClr val="000000"/>
            </a:solidFill>
            <a:latin typeface="+mn-lt"/>
            <a:cs typeface="Times New Roman" pitchFamily="18" charset="0"/>
          </a:endParaRPr>
        </a:p>
        <a:p xmlns:a="http://schemas.openxmlformats.org/drawingml/2006/main">
          <a:pPr algn="ctr">
            <a:defRPr/>
          </a:pPr>
          <a:r>
            <a:rPr lang="ru-RU" sz="2200" b="0" kern="0" dirty="0" smtClean="0">
              <a:solidFill>
                <a:srgbClr val="000000"/>
              </a:solidFill>
              <a:effectLst>
                <a:outerShdw blurRad="38100" dist="38100" dir="2700000" algn="tl">
                  <a:srgbClr val="000000">
                    <a:alpha val="43137"/>
                  </a:srgbClr>
                </a:outerShdw>
              </a:effectLst>
              <a:latin typeface="+mn-lt"/>
              <a:cs typeface="Times New Roman" pitchFamily="18" charset="0"/>
            </a:rPr>
            <a:t> </a:t>
          </a:r>
          <a:endParaRPr lang="ru-RU" sz="2200" b="0" kern="0" dirty="0">
            <a:solidFill>
              <a:srgbClr val="000000"/>
            </a:solidFill>
            <a:effectLst>
              <a:outerShdw blurRad="38100" dist="38100" dir="2700000" algn="tl">
                <a:srgbClr val="000000">
                  <a:alpha val="43137"/>
                </a:srgbClr>
              </a:outerShdw>
            </a:effectLst>
            <a:latin typeface="+mn-lt"/>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0.8425</cdr:x>
      <cdr:y>0</cdr:y>
    </cdr:from>
    <cdr:to>
      <cdr:x>1</cdr:x>
      <cdr:y>0.06758</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рублей</a:t>
          </a:r>
          <a:endParaRPr lang="ru-RU" sz="1000" i="1" dirty="0">
            <a:cs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0.8425</cdr:x>
      <cdr:y>0</cdr:y>
    </cdr:from>
    <cdr:to>
      <cdr:x>1</cdr:x>
      <cdr:y>0.07833</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рублей</a:t>
          </a:r>
          <a:endParaRPr lang="ru-RU" sz="1000" i="1" dirty="0">
            <a:cs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0.83333</cdr:x>
      <cdr:y>0.14444</cdr:y>
    </cdr:from>
    <cdr:to>
      <cdr:x>0.95832</cdr:x>
      <cdr:y>0.1938</cdr:y>
    </cdr:to>
    <cdr:sp macro="" textlink="">
      <cdr:nvSpPr>
        <cdr:cNvPr id="6" name="Text Box 38"/>
        <cdr:cNvSpPr txBox="1">
          <a:spLocks xmlns:a="http://schemas.openxmlformats.org/drawingml/2006/main" noChangeArrowheads="1"/>
        </cdr:cNvSpPr>
      </cdr:nvSpPr>
      <cdr:spPr bwMode="auto">
        <a:xfrm xmlns:a="http://schemas.openxmlformats.org/drawingml/2006/main">
          <a:off x="7620000" y="990600"/>
          <a:ext cx="1142909" cy="3385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600" i="1" dirty="0">
              <a:latin typeface="Times New Roman" pitchFamily="18" charset="0"/>
              <a:cs typeface="Times New Roman" pitchFamily="18" charset="0"/>
            </a:rPr>
            <a:t>тыс. </a:t>
          </a:r>
          <a:r>
            <a:rPr lang="ru-RU" sz="1600" i="1" dirty="0" smtClean="0">
              <a:latin typeface="Times New Roman" pitchFamily="18" charset="0"/>
              <a:cs typeface="Times New Roman" pitchFamily="18" charset="0"/>
            </a:rPr>
            <a:t>руб.</a:t>
          </a:r>
          <a:endParaRPr lang="ru-RU" sz="1600" i="1" dirty="0">
            <a:latin typeface="Times New Roman" pitchFamily="18" charset="0"/>
            <a:cs typeface="Times New Roman" pitchFamily="18" charset="0"/>
          </a:endParaRPr>
        </a:p>
      </cdr:txBody>
    </cdr:sp>
  </cdr:relSizeAnchor>
  <cdr:relSizeAnchor xmlns:cdr="http://schemas.openxmlformats.org/drawingml/2006/chartDrawing">
    <cdr:from>
      <cdr:x>0.06057</cdr:x>
      <cdr:y>0.24767</cdr:y>
    </cdr:from>
    <cdr:to>
      <cdr:x>0.4978</cdr:x>
      <cdr:y>1</cdr:y>
    </cdr:to>
    <cdr:sp macro="" textlink="">
      <cdr:nvSpPr>
        <cdr:cNvPr id="9" name="TextBox 8"/>
        <cdr:cNvSpPr txBox="1"/>
      </cdr:nvSpPr>
      <cdr:spPr>
        <a:xfrm xmlns:a="http://schemas.openxmlformats.org/drawingml/2006/main">
          <a:off x="553876" y="792088"/>
          <a:ext cx="3998050" cy="240604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800" b="1" dirty="0" smtClean="0">
              <a:latin typeface="+mn-lt"/>
              <a:cs typeface="Times New Roman" pitchFamily="18" charset="0"/>
            </a:rPr>
            <a:t>Развитие образования</a:t>
          </a:r>
        </a:p>
        <a:p xmlns:a="http://schemas.openxmlformats.org/drawingml/2006/main">
          <a:endParaRPr lang="ru-RU" sz="800" dirty="0" smtClean="0">
            <a:latin typeface="+mn-lt"/>
            <a:cs typeface="Times New Roman" pitchFamily="18" charset="0"/>
          </a:endParaRPr>
        </a:p>
        <a:p xmlns:a="http://schemas.openxmlformats.org/drawingml/2006/main">
          <a:r>
            <a:rPr lang="ru-RU" sz="800" b="1" dirty="0" smtClean="0">
              <a:latin typeface="+mn-lt"/>
              <a:cs typeface="Times New Roman" pitchFamily="18" charset="0"/>
            </a:rPr>
            <a:t>Социальная поддержка граждан</a:t>
          </a:r>
        </a:p>
        <a:p xmlns:a="http://schemas.openxmlformats.org/drawingml/2006/main">
          <a:endParaRPr lang="ru-RU" sz="800" dirty="0" smtClean="0">
            <a:latin typeface="+mn-lt"/>
            <a:cs typeface="Times New Roman" pitchFamily="18" charset="0"/>
          </a:endParaRPr>
        </a:p>
        <a:p xmlns:a="http://schemas.openxmlformats.org/drawingml/2006/main">
          <a:r>
            <a:rPr lang="ru-RU" sz="800" b="1" dirty="0" smtClean="0">
              <a:latin typeface="+mn-lt"/>
              <a:cs typeface="Times New Roman" pitchFamily="18" charset="0"/>
            </a:rPr>
            <a:t>Сохранение и развитие культуры</a:t>
          </a:r>
        </a:p>
        <a:p xmlns:a="http://schemas.openxmlformats.org/drawingml/2006/main">
          <a:endParaRPr lang="ru-RU" sz="800" dirty="0" smtClean="0">
            <a:latin typeface="+mn-lt"/>
            <a:cs typeface="Times New Roman" pitchFamily="18" charset="0"/>
          </a:endParaRPr>
        </a:p>
        <a:p xmlns:a="http://schemas.openxmlformats.org/drawingml/2006/main">
          <a:r>
            <a:rPr lang="ru-RU" sz="800" dirty="0" smtClean="0">
              <a:latin typeface="+mn-lt"/>
              <a:ea typeface="+mn-ea"/>
              <a:cs typeface="+mn-cs"/>
            </a:rPr>
            <a:t>Комплексное развитие транспортной инфраструктуры</a:t>
          </a:r>
        </a:p>
        <a:p xmlns:a="http://schemas.openxmlformats.org/drawingml/2006/main">
          <a:endParaRPr lang="ru-RU" sz="800" dirty="0" smtClean="0">
            <a:latin typeface="+mn-lt"/>
            <a:ea typeface="+mn-ea"/>
            <a:cs typeface="+mn-cs"/>
          </a:endParaRPr>
        </a:p>
        <a:p xmlns:a="http://schemas.openxmlformats.org/drawingml/2006/main">
          <a:r>
            <a:rPr lang="ru-RU" sz="800" dirty="0" smtClean="0">
              <a:latin typeface="+mn-lt"/>
              <a:ea typeface="+mn-ea"/>
              <a:cs typeface="+mn-cs"/>
            </a:rPr>
            <a:t>Комплексное развитие систем коммунальной инфраструктуры</a:t>
          </a:r>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r>
            <a:rPr lang="ru-RU" sz="800" dirty="0" smtClean="0">
              <a:latin typeface="+mn-lt"/>
              <a:cs typeface="Times New Roman" pitchFamily="18" charset="0"/>
            </a:rPr>
            <a:t>Управление финансами</a:t>
          </a:r>
        </a:p>
        <a:p xmlns:a="http://schemas.openxmlformats.org/drawingml/2006/main">
          <a:endParaRPr lang="ru-RU" sz="800" dirty="0" smtClean="0">
            <a:latin typeface="+mn-lt"/>
            <a:cs typeface="Times New Roman" pitchFamily="18" charset="0"/>
          </a:endParaRPr>
        </a:p>
        <a:p xmlns:a="http://schemas.openxmlformats.org/drawingml/2006/main">
          <a:r>
            <a:rPr lang="ru-RU" sz="800" dirty="0" smtClean="0">
              <a:solidFill>
                <a:schemeClr val="tx1"/>
              </a:solidFill>
              <a:latin typeface="+mn-lt"/>
              <a:cs typeface="Times New Roman" pitchFamily="18" charset="0"/>
            </a:rPr>
            <a:t>Межнациональные отношения и поддержка казачества</a:t>
          </a:r>
        </a:p>
        <a:p xmlns:a="http://schemas.openxmlformats.org/drawingml/2006/main">
          <a:endParaRPr lang="ru-RU" sz="800" dirty="0" smtClean="0">
            <a:solidFill>
              <a:schemeClr val="tx1"/>
            </a:solidFill>
            <a:latin typeface="+mn-lt"/>
            <a:cs typeface="Times New Roman" pitchFamily="18" charset="0"/>
          </a:endParaRPr>
        </a:p>
        <a:p xmlns:a="http://schemas.openxmlformats.org/drawingml/2006/main">
          <a:r>
            <a:rPr lang="ru-RU" sz="800" dirty="0" smtClean="0">
              <a:latin typeface="+mn-lt"/>
              <a:ea typeface="+mn-ea"/>
              <a:cs typeface="+mn-cs"/>
            </a:rPr>
            <a:t>Формирование современной городской среды</a:t>
          </a:r>
        </a:p>
        <a:p xmlns:a="http://schemas.openxmlformats.org/drawingml/2006/main">
          <a:endParaRPr lang="ru-RU" sz="800" dirty="0" smtClean="0">
            <a:solidFill>
              <a:schemeClr val="tx1"/>
            </a:solidFill>
            <a:cs typeface="Times New Roman" pitchFamily="18" charset="0"/>
          </a:endParaRPr>
        </a:p>
        <a:p xmlns:a="http://schemas.openxmlformats.org/drawingml/2006/main">
          <a:r>
            <a:rPr lang="ru-RU" sz="800" dirty="0" smtClean="0">
              <a:solidFill>
                <a:schemeClr val="tx1"/>
              </a:solidFill>
              <a:cs typeface="Times New Roman" pitchFamily="18" charset="0"/>
            </a:rPr>
            <a:t>Развитие физической культуры и спорта</a:t>
          </a:r>
          <a:endParaRPr lang="ru-RU" sz="800" dirty="0">
            <a:solidFill>
              <a:schemeClr val="tx1"/>
            </a:solidFill>
            <a:latin typeface="+mn-lt"/>
            <a:cs typeface="Times New Roman" pitchFamily="18" charset="0"/>
          </a:endParaRPr>
        </a:p>
        <a:p xmlns:a="http://schemas.openxmlformats.org/drawingml/2006/main">
          <a:endParaRPr lang="ru-RU" sz="800" dirty="0">
            <a:solidFill>
              <a:schemeClr val="tx1"/>
            </a:solidFill>
            <a:cs typeface="Times New Roman" pitchFamily="18" charset="0"/>
          </a:endParaRPr>
        </a:p>
        <a:p xmlns:a="http://schemas.openxmlformats.org/drawingml/2006/main">
          <a:r>
            <a:rPr lang="ru-RU" sz="800" dirty="0" smtClean="0">
              <a:solidFill>
                <a:schemeClr val="tx1"/>
              </a:solidFill>
              <a:latin typeface="+mn-lt"/>
              <a:cs typeface="Times New Roman" pitchFamily="18" charset="0"/>
            </a:rPr>
            <a:t>Прочие программы</a:t>
          </a:r>
        </a:p>
        <a:p xmlns:a="http://schemas.openxmlformats.org/drawingml/2006/main">
          <a:endParaRPr lang="ru-RU" sz="800" dirty="0">
            <a:solidFill>
              <a:schemeClr val="tx1"/>
            </a:solidFill>
            <a:latin typeface="+mn-lt"/>
            <a:cs typeface="Times New Roman" pitchFamily="18" charset="0"/>
          </a:endParaRPr>
        </a:p>
        <a:p xmlns:a="http://schemas.openxmlformats.org/drawingml/2006/main">
          <a:endParaRPr lang="ru-RU" sz="800" dirty="0" smtClean="0">
            <a:solidFill>
              <a:schemeClr val="tx1"/>
            </a:solidFill>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a:latin typeface="+mn-lt"/>
            <a:cs typeface="Times New Roman" pitchFamily="18" charset="0"/>
          </a:endParaRPr>
        </a:p>
      </cdr:txBody>
    </cdr:sp>
  </cdr:relSizeAnchor>
  <cdr:relSizeAnchor xmlns:cdr="http://schemas.openxmlformats.org/drawingml/2006/chartDrawing">
    <cdr:from>
      <cdr:x>0.04326</cdr:x>
      <cdr:y>0.27019</cdr:y>
    </cdr:from>
    <cdr:to>
      <cdr:x>0.05888</cdr:x>
      <cdr:y>0.29101</cdr:y>
    </cdr:to>
    <cdr:sp macro="" textlink="">
      <cdr:nvSpPr>
        <cdr:cNvPr id="10" name="Прямоугольник 9"/>
        <cdr:cNvSpPr/>
      </cdr:nvSpPr>
      <cdr:spPr>
        <a:xfrm xmlns:a="http://schemas.openxmlformats.org/drawingml/2006/main">
          <a:off x="395536" y="864096"/>
          <a:ext cx="142830" cy="66585"/>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0.04326</cdr:x>
      <cdr:y>0.33773</cdr:y>
    </cdr:from>
    <cdr:to>
      <cdr:x>0.05818</cdr:x>
      <cdr:y>0.35857</cdr:y>
    </cdr:to>
    <cdr:sp macro="" textlink="">
      <cdr:nvSpPr>
        <cdr:cNvPr id="11" name="Прямоугольник 10"/>
        <cdr:cNvSpPr/>
      </cdr:nvSpPr>
      <cdr:spPr>
        <a:xfrm xmlns:a="http://schemas.openxmlformats.org/drawingml/2006/main">
          <a:off x="395536" y="1080120"/>
          <a:ext cx="136429" cy="66618"/>
        </a:xfrm>
        <a:prstGeom xmlns:a="http://schemas.openxmlformats.org/drawingml/2006/main" prst="rect">
          <a:avLst/>
        </a:prstGeom>
        <a:solidFill xmlns:a="http://schemas.openxmlformats.org/drawingml/2006/main">
          <a:schemeClr val="accent4">
            <a:lumMod val="40000"/>
            <a:lumOff val="6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0.04326</cdr:x>
      <cdr:y>0.4278</cdr:y>
    </cdr:from>
    <cdr:to>
      <cdr:x>0.05818</cdr:x>
      <cdr:y>0.44863</cdr:y>
    </cdr:to>
    <cdr:sp macro="" textlink="">
      <cdr:nvSpPr>
        <cdr:cNvPr id="13" name="Прямоугольник 12"/>
        <cdr:cNvSpPr/>
      </cdr:nvSpPr>
      <cdr:spPr>
        <a:xfrm xmlns:a="http://schemas.openxmlformats.org/drawingml/2006/main">
          <a:off x="395536" y="1368152"/>
          <a:ext cx="136429" cy="66617"/>
        </a:xfrm>
        <a:prstGeom xmlns:a="http://schemas.openxmlformats.org/drawingml/2006/main" prst="rect">
          <a:avLst/>
        </a:prstGeom>
        <a:solidFill xmlns:a="http://schemas.openxmlformats.org/drawingml/2006/main">
          <a:srgbClr val="FF99CC"/>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0.04326</cdr:x>
      <cdr:y>0.49336</cdr:y>
    </cdr:from>
    <cdr:to>
      <cdr:x>0.05818</cdr:x>
      <cdr:y>0.5142</cdr:y>
    </cdr:to>
    <cdr:sp macro="" textlink="">
      <cdr:nvSpPr>
        <cdr:cNvPr id="20" name="Прямоугольник 19"/>
        <cdr:cNvSpPr/>
      </cdr:nvSpPr>
      <cdr:spPr>
        <a:xfrm xmlns:a="http://schemas.openxmlformats.org/drawingml/2006/main">
          <a:off x="395536" y="1577842"/>
          <a:ext cx="136429" cy="66649"/>
        </a:xfrm>
        <a:prstGeom xmlns:a="http://schemas.openxmlformats.org/drawingml/2006/main" prst="rect">
          <a:avLst/>
        </a:prstGeom>
        <a:solidFill xmlns:a="http://schemas.openxmlformats.org/drawingml/2006/main">
          <a:srgbClr val="FF00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0.525</cdr:x>
      <cdr:y>0.71111</cdr:y>
    </cdr:from>
    <cdr:to>
      <cdr:x>0.97031</cdr:x>
      <cdr:y>0.94028</cdr:y>
    </cdr:to>
    <cdr:sp macro="" textlink="">
      <cdr:nvSpPr>
        <cdr:cNvPr id="36" name="TextBox 1"/>
        <cdr:cNvSpPr txBox="1"/>
      </cdr:nvSpPr>
      <cdr:spPr>
        <a:xfrm xmlns:a="http://schemas.openxmlformats.org/drawingml/2006/main">
          <a:off x="4800600" y="4876800"/>
          <a:ext cx="4071915" cy="15716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0.04326</cdr:x>
      <cdr:y>0.57526</cdr:y>
    </cdr:from>
    <cdr:to>
      <cdr:x>0.05907</cdr:x>
      <cdr:y>0.59609</cdr:y>
    </cdr:to>
    <cdr:sp macro="" textlink="">
      <cdr:nvSpPr>
        <cdr:cNvPr id="40" name="Прямоугольник 39"/>
        <cdr:cNvSpPr/>
      </cdr:nvSpPr>
      <cdr:spPr>
        <a:xfrm xmlns:a="http://schemas.openxmlformats.org/drawingml/2006/main">
          <a:off x="395536" y="1839751"/>
          <a:ext cx="144567" cy="66617"/>
        </a:xfrm>
        <a:prstGeom xmlns:a="http://schemas.openxmlformats.org/drawingml/2006/main" prst="rect">
          <a:avLst/>
        </a:prstGeom>
        <a:solidFill xmlns:a="http://schemas.openxmlformats.org/drawingml/2006/main">
          <a:srgbClr val="006699"/>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0.04326</cdr:x>
      <cdr:y>0.65295</cdr:y>
    </cdr:from>
    <cdr:to>
      <cdr:x>0.05907</cdr:x>
      <cdr:y>0.67378</cdr:y>
    </cdr:to>
    <cdr:sp macro="" textlink="">
      <cdr:nvSpPr>
        <cdr:cNvPr id="41" name="Прямоугольник 40"/>
        <cdr:cNvSpPr/>
      </cdr:nvSpPr>
      <cdr:spPr>
        <a:xfrm xmlns:a="http://schemas.openxmlformats.org/drawingml/2006/main">
          <a:off x="395536" y="2088232"/>
          <a:ext cx="144567" cy="66617"/>
        </a:xfrm>
        <a:prstGeom xmlns:a="http://schemas.openxmlformats.org/drawingml/2006/main" prst="rect">
          <a:avLst/>
        </a:prstGeom>
        <a:solidFill xmlns:a="http://schemas.openxmlformats.org/drawingml/2006/main">
          <a:srgbClr val="FFFF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0.04326</cdr:x>
      <cdr:y>0.7205</cdr:y>
    </cdr:from>
    <cdr:to>
      <cdr:x>0.05818</cdr:x>
      <cdr:y>0.74133</cdr:y>
    </cdr:to>
    <cdr:sp macro="" textlink="">
      <cdr:nvSpPr>
        <cdr:cNvPr id="22" name="Прямоугольник 21"/>
        <cdr:cNvSpPr/>
      </cdr:nvSpPr>
      <cdr:spPr>
        <a:xfrm xmlns:a="http://schemas.openxmlformats.org/drawingml/2006/main">
          <a:off x="395536" y="2304256"/>
          <a:ext cx="136429" cy="66617"/>
        </a:xfrm>
        <a:prstGeom xmlns:a="http://schemas.openxmlformats.org/drawingml/2006/main" prst="rect">
          <a:avLst/>
        </a:prstGeom>
        <a:solidFill xmlns:a="http://schemas.openxmlformats.org/drawingml/2006/main">
          <a:srgbClr val="66FFFF"/>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0.04326</cdr:x>
      <cdr:y>0.88445</cdr:y>
    </cdr:from>
    <cdr:to>
      <cdr:x>0.05818</cdr:x>
      <cdr:y>0.90528</cdr:y>
    </cdr:to>
    <cdr:sp macro="" textlink="">
      <cdr:nvSpPr>
        <cdr:cNvPr id="16" name="Прямоугольник 15"/>
        <cdr:cNvSpPr/>
      </cdr:nvSpPr>
      <cdr:spPr>
        <a:xfrm xmlns:a="http://schemas.openxmlformats.org/drawingml/2006/main">
          <a:off x="395535" y="2828592"/>
          <a:ext cx="136429" cy="66617"/>
        </a:xfrm>
        <a:prstGeom xmlns:a="http://schemas.openxmlformats.org/drawingml/2006/main" prst="rect">
          <a:avLst/>
        </a:prstGeom>
        <a:solidFill xmlns:a="http://schemas.openxmlformats.org/drawingml/2006/main">
          <a:schemeClr val="accent5">
            <a:lumMod val="5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43EA82B-F240-455B-BEC9-656477402841}" type="datetimeFigureOut">
              <a:rPr lang="ru-RU" smtClean="0"/>
              <a:pPr/>
              <a:t>23.11.2023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5C3590D-A6C9-41EC-BDBB-02975A6C03C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A7C7E44-110E-4BB4-8137-138D85AD62F1}"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96649-AAF9-454E-94F5-79E1EBF90AFE}" type="slidenum">
              <a:rPr lang="ru-RU" smtClean="0"/>
              <a:pPr fontAlgn="base">
                <a:spcBef>
                  <a:spcPct val="0"/>
                </a:spcBef>
                <a:spcAft>
                  <a:spcPct val="0"/>
                </a:spcAft>
                <a:defRPr/>
              </a:pPr>
              <a:t>52</a:t>
            </a:fld>
            <a:endParaRPr lang="ru-RU" smtClean="0"/>
          </a:p>
        </p:txBody>
      </p:sp>
      <p:sp>
        <p:nvSpPr>
          <p:cNvPr id="65539" name="Rectangle 2"/>
          <p:cNvSpPr>
            <a:spLocks noGrp="1" noRot="1" noChangeAspect="1" noChangeArrowheads="1" noTextEdit="1"/>
          </p:cNvSpPr>
          <p:nvPr>
            <p:ph type="sldImg"/>
          </p:nvPr>
        </p:nvSpPr>
        <p:spPr bwMode="auto">
          <a:xfrm>
            <a:off x="922338" y="744538"/>
            <a:ext cx="4960937" cy="3722687"/>
          </a:xfrm>
          <a:noFill/>
          <a:ln>
            <a:solidFill>
              <a:srgbClr val="000000"/>
            </a:solidFill>
            <a:miter lim="800000"/>
            <a:headEnd/>
            <a:tailEnd/>
          </a:ln>
        </p:spPr>
      </p:sp>
      <p:sp>
        <p:nvSpPr>
          <p:cNvPr id="65540" name="Rectangle 3"/>
          <p:cNvSpPr>
            <a:spLocks noGrp="1" noChangeArrowheads="1"/>
          </p:cNvSpPr>
          <p:nvPr>
            <p:ph type="body" idx="1"/>
          </p:nvPr>
        </p:nvSpPr>
        <p:spPr bwMode="auto">
          <a:xfrm>
            <a:off x="906357" y="4715153"/>
            <a:ext cx="4984962" cy="4466987"/>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4DAB3-7315-4FCB-B001-E6690EAFEBF0}" type="slidenum">
              <a:rPr lang="ru-RU" smtClean="0"/>
              <a:pPr fontAlgn="base">
                <a:spcBef>
                  <a:spcPct val="0"/>
                </a:spcBef>
                <a:spcAft>
                  <a:spcPct val="0"/>
                </a:spcAft>
                <a:defRPr/>
              </a:pPr>
              <a:t>56</a:t>
            </a:fld>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71D755-6B29-4872-8AF5-C16BA71823AD}" type="slidenum">
              <a:rPr lang="ru-RU" smtClean="0"/>
              <a:pPr/>
              <a:t>57</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006791-4EA7-4D71-AF90-73332754991F}" type="slidenum">
              <a:rPr lang="ru-RU"/>
              <a:pPr>
                <a:defRPr/>
              </a:pPr>
              <a:t>‹#›</a:t>
            </a:fld>
            <a:endParaRPr lang="ru-RU"/>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A63C7CB-55AC-4A66-93F4-37BBC42CA7A0}" type="slidenum">
              <a:rPr lang="ru-RU"/>
              <a:pPr>
                <a:defRPr/>
              </a:pPr>
              <a:t>‹#›</a:t>
            </a:fld>
            <a:endParaRPr lang="ru-RU"/>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8BA8C2-D09E-4599-9CEF-CA2F4B5825AC}" type="slidenum">
              <a:rPr lang="ru-RU"/>
              <a:pPr>
                <a:defRPr/>
              </a:pPr>
              <a:t>‹#›</a:t>
            </a:fld>
            <a:endParaRPr lang="ru-RU"/>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8884CEF4-2602-46FD-91D3-B9CE9750024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37307E5-495E-47A6-860E-A7DB08381D2C}" type="slidenum">
              <a:rPr lang="ru-RU"/>
              <a:pPr>
                <a:defRPr/>
              </a:pPr>
              <a:t>‹#›</a:t>
            </a:fld>
            <a:endParaRPr lang="ru-RU"/>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14829B-82E0-41B7-9EC4-9C355F1ABE74}" type="slidenum">
              <a:rPr lang="ru-RU"/>
              <a:pPr>
                <a:defRPr/>
              </a:pPr>
              <a:t>‹#›</a:t>
            </a:fld>
            <a:endParaRPr lang="ru-RU"/>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F85926-6C37-4EB2-BD4F-C305CD459CD6}" type="slidenum">
              <a:rPr lang="ru-RU"/>
              <a:pPr>
                <a:defRPr/>
              </a:pPr>
              <a:t>‹#›</a:t>
            </a:fld>
            <a:endParaRPr lang="ru-RU"/>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3980695-537C-4018-937E-12FB718C82D5}" type="slidenum">
              <a:rPr lang="ru-RU"/>
              <a:pPr>
                <a:defRPr/>
              </a:pPr>
              <a:t>‹#›</a:t>
            </a:fld>
            <a:endParaRPr lang="ru-RU"/>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0CEA1C9-D1CA-4F85-AC2E-DC5EF3B19100}" type="slidenum">
              <a:rPr lang="ru-RU"/>
              <a:pPr>
                <a:defRPr/>
              </a:pPr>
              <a:t>‹#›</a:t>
            </a:fld>
            <a:endParaRPr lang="ru-RU"/>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740058B-A102-4261-A575-8D23C5CC3EA3}" type="slidenum">
              <a:rPr lang="ru-RU"/>
              <a:pPr>
                <a:defRPr/>
              </a:pPr>
              <a:t>‹#›</a:t>
            </a:fld>
            <a:endParaRPr lang="ru-RU"/>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EDF85E8-6370-4F01-A738-2499D1846F51}" type="slidenum">
              <a:rPr lang="ru-RU"/>
              <a:pPr>
                <a:defRPr/>
              </a:pPr>
              <a:t>‹#›</a:t>
            </a:fld>
            <a:endParaRPr lang="ru-RU"/>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271415D-E871-4216-B2D8-92EA540D487C}" type="slidenum">
              <a:rPr lang="ru-RU"/>
              <a:pPr>
                <a:defRPr/>
              </a:pPr>
              <a:t>‹#›</a:t>
            </a:fld>
            <a:endParaRPr lang="ru-RU"/>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66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BE413B-C839-4043-889C-6605F20B0AF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2" r:id="rId12"/>
  </p:sldLayoutIdLst>
  <p:transition>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consultantplus://offline/ref=B6C81C80FE718701D7CBE81F54051E2EE7C70297F9CC448B2BA965F3364803DD6699E751FB488DCF92CB2CC2027F4872699D1E8C0E81g4z5I"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consultantplus://offline/ref=B6C81C80FE718701D7CBE81F54051E2EE7C70297F9CC448B2BA965F3364803DD6699E751F04C8BC2CDCE39D35A734F6A779805900C8344gDz3I" TargetMode="External"/><Relationship Id="rId4" Type="http://schemas.openxmlformats.org/officeDocument/2006/relationships/hyperlink" Target="consultantplus://offline/ref=B6C81C80FE718701D7CBE81F54051E2EE7C70297F9CC448B2BA965F3364803DD6699E751FB488CCF92CB2CC2027F4872699D1E8C0E81g4z5I"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hyperlink" Target="consultantplus://offline/ref=8F0DB4906BCF994D426F2B35421AFCABDA879CF5DA14836588747B8A6BBD30D0xF54H"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chart" Target="../charts/chart15.xml"/><Relationship Id="rId7" Type="http://schemas.openxmlformats.org/officeDocument/2006/relationships/chart" Target="../charts/chart18.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hyperlink" Target="consultantplus://offline/ref=F5E06529D60FEBD3DE1FD48F65446402DB6D2880BB49ACBFE6CD2D1003s6cDM" TargetMode="External"/><Relationship Id="rId7"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hyperlink" Target="consultantplus://offline/ref=F5E06529D60FEBD3DE1FD48F65446402DB6C288AB648ACBFE6CD2D1003s6cDM" TargetMode="External"/><Relationship Id="rId4" Type="http://schemas.openxmlformats.org/officeDocument/2006/relationships/hyperlink" Target="consultantplus://offline/ref=F5E06529D60FEBD3DE1FD48F65446402DB6C2186BE4BACBFE6CD2D1003s6cD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1082;&#1091;&#1088;&#1089;&#1082;&#1080;&#1081;-&#1086;&#1082;&#1088;&#1091;&#1075;.&#1088;&#1092;/proekt-resheniya-o-byudzhete-na-ocherednoy-finansovyy-god-i-planovyy-period.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image" Target="../media/image39.png"/><Relationship Id="rId4" Type="http://schemas.openxmlformats.org/officeDocument/2006/relationships/tags" Target="../tags/tag4.xml"/><Relationship Id="rId9" Type="http://schemas.openxmlformats.org/officeDocument/2006/relationships/chart" Target="../charts/chart23.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hyperlink" Target="http://www.fingram26.ru/"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gif"/><Relationship Id="rId4" Type="http://schemas.openxmlformats.org/officeDocument/2006/relationships/image" Target="../media/image52.jpeg"/></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https://sp-lyamina.ru/media/resized/FzBRl85BuJASMmlEYWQtPvfhCywRg3dz6zyUW4T8JLk/rs:fit:1024:768/aHR0cHM6Ly9zcC1s/eWFtaW5hLnJ1L21l/ZGlhL3Byb2plY3Rf/bW9fMTE2LzAyL2Ji/LzUzLzY2LzM2Lzkw/L2RxbWp2M3p4cWFh/ajYzZy5qcG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3933056"/>
            <a:ext cx="8604448" cy="2677656"/>
          </a:xfrm>
          <a:prstGeom prst="rect">
            <a:avLst/>
          </a:prstGeom>
          <a:noFill/>
        </p:spPr>
        <p:txBody>
          <a:bodyPr wrap="square" lIns="91440" tIns="45720" rIns="91440" bIns="45720">
            <a:spAutoFit/>
          </a:bodyPr>
          <a:lstStyle/>
          <a:p>
            <a:pPr algn="ctr">
              <a:defRPr/>
            </a:pPr>
            <a:r>
              <a:rPr lang="ru-RU" sz="2800" dirty="0" smtClean="0">
                <a:ln w="0"/>
                <a:solidFill>
                  <a:schemeClr val="accent6">
                    <a:lumMod val="75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разработан на основе </a:t>
            </a:r>
          </a:p>
          <a:p>
            <a:pPr algn="ctr">
              <a:defRPr/>
            </a:pPr>
            <a:r>
              <a:rPr lang="ru-RU" sz="2800" dirty="0">
                <a:ln w="0"/>
                <a:solidFill>
                  <a:schemeClr val="accent6">
                    <a:lumMod val="75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п</a:t>
            </a:r>
            <a:r>
              <a:rPr lang="ru-RU" sz="2800" dirty="0" smtClean="0">
                <a:ln w="0"/>
                <a:solidFill>
                  <a:schemeClr val="accent6">
                    <a:lumMod val="75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роекта решения Совета Курского муниципального округа Ставропольского края</a:t>
            </a:r>
          </a:p>
          <a:p>
            <a:pPr algn="ctr">
              <a:defRPr/>
            </a:pPr>
            <a:r>
              <a:rPr lang="ru-RU" sz="2800" dirty="0" smtClean="0">
                <a:ln w="0"/>
                <a:solidFill>
                  <a:schemeClr val="accent6">
                    <a:lumMod val="75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«О бюджете Курского муниципального округа </a:t>
            </a:r>
          </a:p>
          <a:p>
            <a:pPr algn="ctr">
              <a:defRPr/>
            </a:pPr>
            <a:r>
              <a:rPr lang="ru-RU" sz="2800" dirty="0" smtClean="0">
                <a:ln w="0"/>
                <a:solidFill>
                  <a:schemeClr val="accent6">
                    <a:lumMod val="75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Ставропольского края на 2024 год </a:t>
            </a:r>
          </a:p>
          <a:p>
            <a:pPr algn="ctr">
              <a:defRPr/>
            </a:pPr>
            <a:r>
              <a:rPr lang="ru-RU" sz="2800" dirty="0" smtClean="0">
                <a:ln w="0"/>
                <a:solidFill>
                  <a:schemeClr val="accent6">
                    <a:lumMod val="75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и плановый период 2025 и 2026 годов»</a:t>
            </a:r>
            <a:endParaRPr lang="ru-RU" sz="2800" dirty="0">
              <a:ln w="0"/>
              <a:solidFill>
                <a:schemeClr val="accent6">
                  <a:lumMod val="75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pic>
        <p:nvPicPr>
          <p:cNvPr id="8" name="Picture 3" descr="C:\Users\СУФД\Desktop\2453456\Flag_of_Kursky_rayon_(Stavropol_krai).png"/>
          <p:cNvPicPr>
            <a:picLocks noChangeAspect="1" noChangeArrowheads="1"/>
          </p:cNvPicPr>
          <p:nvPr/>
        </p:nvPicPr>
        <p:blipFill>
          <a:blip r:embed="rId3" cstate="print"/>
          <a:srcRect/>
          <a:stretch>
            <a:fillRect/>
          </a:stretch>
        </p:blipFill>
        <p:spPr bwMode="auto">
          <a:xfrm>
            <a:off x="7896958" y="22832"/>
            <a:ext cx="1212273" cy="1066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nvGraphicFramePr>
        <p:xfrm>
          <a:off x="142844" y="285728"/>
          <a:ext cx="8715435" cy="6149366"/>
        </p:xfrm>
        <a:graphic>
          <a:graphicData uri="http://schemas.openxmlformats.org/drawingml/2006/table">
            <a:tbl>
              <a:tblPr/>
              <a:tblGrid>
                <a:gridCol w="3668935">
                  <a:extLst>
                    <a:ext uri="{9D8B030D-6E8A-4147-A177-3AD203B41FA5}">
                      <a16:colId xmlns:a16="http://schemas.microsoft.com/office/drawing/2014/main" val="20000"/>
                    </a:ext>
                  </a:extLst>
                </a:gridCol>
                <a:gridCol w="1118414">
                  <a:extLst>
                    <a:ext uri="{9D8B030D-6E8A-4147-A177-3AD203B41FA5}">
                      <a16:colId xmlns:a16="http://schemas.microsoft.com/office/drawing/2014/main" val="20001"/>
                    </a:ext>
                  </a:extLst>
                </a:gridCol>
                <a:gridCol w="654681">
                  <a:extLst>
                    <a:ext uri="{9D8B030D-6E8A-4147-A177-3AD203B41FA5}">
                      <a16:colId xmlns:a16="http://schemas.microsoft.com/office/drawing/2014/main" val="20002"/>
                    </a:ext>
                  </a:extLst>
                </a:gridCol>
                <a:gridCol w="654681">
                  <a:extLst>
                    <a:ext uri="{9D8B030D-6E8A-4147-A177-3AD203B41FA5}">
                      <a16:colId xmlns:a16="http://schemas.microsoft.com/office/drawing/2014/main" val="20003"/>
                    </a:ext>
                  </a:extLst>
                </a:gridCol>
                <a:gridCol w="654681">
                  <a:extLst>
                    <a:ext uri="{9D8B030D-6E8A-4147-A177-3AD203B41FA5}">
                      <a16:colId xmlns:a16="http://schemas.microsoft.com/office/drawing/2014/main" val="20004"/>
                    </a:ext>
                  </a:extLst>
                </a:gridCol>
                <a:gridCol w="654681">
                  <a:extLst>
                    <a:ext uri="{9D8B030D-6E8A-4147-A177-3AD203B41FA5}">
                      <a16:colId xmlns:a16="http://schemas.microsoft.com/office/drawing/2014/main" val="20005"/>
                    </a:ext>
                  </a:extLst>
                </a:gridCol>
                <a:gridCol w="654681">
                  <a:extLst>
                    <a:ext uri="{9D8B030D-6E8A-4147-A177-3AD203B41FA5}">
                      <a16:colId xmlns:a16="http://schemas.microsoft.com/office/drawing/2014/main" val="20006"/>
                    </a:ext>
                  </a:extLst>
                </a:gridCol>
                <a:gridCol w="654681">
                  <a:extLst>
                    <a:ext uri="{9D8B030D-6E8A-4147-A177-3AD203B41FA5}">
                      <a16:colId xmlns:a16="http://schemas.microsoft.com/office/drawing/2014/main" val="20007"/>
                    </a:ext>
                  </a:extLst>
                </a:gridCol>
              </a:tblGrid>
              <a:tr h="35046">
                <a:tc rowSpan="2">
                  <a:txBody>
                    <a:bodyPr/>
                    <a:lstStyle/>
                    <a:p>
                      <a:pPr algn="ctr" fontAlgn="t"/>
                      <a:r>
                        <a:rPr lang="ru-RU" sz="800" b="0" i="0" u="none" strike="noStrike" dirty="0">
                          <a:solidFill>
                            <a:srgbClr val="000000"/>
                          </a:solidFill>
                          <a:latin typeface="Times New Roman"/>
                        </a:rPr>
                        <a:t>Показатели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dirty="0">
                          <a:solidFill>
                            <a:srgbClr val="000000"/>
                          </a:solidFill>
                          <a:latin typeface="Times New Roman"/>
                        </a:rPr>
                        <a:t>Единица измерения</a:t>
                      </a:r>
                    </a:p>
                  </a:txBody>
                  <a:tcPr marL="1669" marR="1669" marT="1669" marB="0">
                    <a:lnL w="6350" cap="flat" cmpd="sng" algn="ctr">
                      <a:solidFill>
                        <a:srgbClr val="000000"/>
                      </a:solidFill>
                      <a:prstDash val="solid"/>
                      <a:round/>
                      <a:headEnd type="none" w="med" len="med"/>
                      <a:tailEnd type="none" w="med" len="med"/>
                    </a:lnL>
                  </a:tcPr>
                </a:tc>
                <a:tc>
                  <a:txBody>
                    <a:bodyPr/>
                    <a:lstStyle/>
                    <a:p>
                      <a:pPr algn="ctr" fontAlgn="t"/>
                      <a:r>
                        <a:rPr lang="ru-RU" sz="800" b="0" i="0" u="none" strike="noStrike" dirty="0">
                          <a:solidFill>
                            <a:srgbClr val="000000"/>
                          </a:solidFill>
                          <a:latin typeface="Times New Roman"/>
                        </a:rPr>
                        <a:t>Отчет</a:t>
                      </a:r>
                    </a:p>
                  </a:txBody>
                  <a:tcPr marL="1669" marR="1669" marT="1669" marB="0"/>
                </a:tc>
                <a:tc>
                  <a:txBody>
                    <a:bodyPr/>
                    <a:lstStyle/>
                    <a:p>
                      <a:pPr algn="ctr" fontAlgn="t"/>
                      <a:r>
                        <a:rPr lang="ru-RU" sz="800" b="0" i="0" u="none" strike="noStrike" dirty="0">
                          <a:solidFill>
                            <a:srgbClr val="000000"/>
                          </a:solidFill>
                          <a:latin typeface="Times New Roman"/>
                        </a:rPr>
                        <a:t>Отчет</a:t>
                      </a:r>
                    </a:p>
                  </a:txBody>
                  <a:tcPr marL="1669" marR="1669" marT="1669" marB="0"/>
                </a:tc>
                <a:tc>
                  <a:txBody>
                    <a:bodyPr/>
                    <a:lstStyle/>
                    <a:p>
                      <a:pPr algn="ctr" fontAlgn="t"/>
                      <a:r>
                        <a:rPr lang="ru-RU" sz="800" b="0" i="0" u="none" strike="noStrike" dirty="0">
                          <a:solidFill>
                            <a:srgbClr val="000000"/>
                          </a:solidFill>
                          <a:latin typeface="Times New Roman"/>
                        </a:rPr>
                        <a:t>Оценка</a:t>
                      </a:r>
                    </a:p>
                  </a:txBody>
                  <a:tcPr marL="1669" marR="1669" marT="1669" marB="0"/>
                </a:tc>
                <a:tc gridSpan="3">
                  <a:txBody>
                    <a:bodyPr/>
                    <a:lstStyle/>
                    <a:p>
                      <a:pPr algn="ctr" fontAlgn="t"/>
                      <a:r>
                        <a:rPr lang="ru-RU" sz="800" b="0" i="0" u="none" strike="noStrike">
                          <a:solidFill>
                            <a:srgbClr val="000000"/>
                          </a:solidFill>
                          <a:latin typeface="Times New Roman"/>
                        </a:rPr>
                        <a:t>Прогноз</a:t>
                      </a:r>
                    </a:p>
                  </a:txBody>
                  <a:tcPr marL="1669" marR="1669" marT="1669"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5046">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t"/>
                      <a:r>
                        <a:rPr lang="ru-RU" sz="800" b="0" i="0" u="none" strike="noStrike" dirty="0" smtClean="0">
                          <a:solidFill>
                            <a:srgbClr val="000000"/>
                          </a:solidFill>
                          <a:latin typeface="Times New Roman"/>
                        </a:rPr>
                        <a:t>2021</a:t>
                      </a:r>
                      <a:endParaRPr lang="ru-RU" sz="800" b="0" i="0" u="none" strike="noStrike" dirty="0">
                        <a:solidFill>
                          <a:srgbClr val="000000"/>
                        </a:solidFill>
                        <a:latin typeface="Times New Roman"/>
                      </a:endParaRPr>
                    </a:p>
                  </a:txBody>
                  <a:tcPr marL="1669" marR="1669" marT="1669" marB="0"/>
                </a:tc>
                <a:tc>
                  <a:txBody>
                    <a:bodyPr/>
                    <a:lstStyle/>
                    <a:p>
                      <a:pPr algn="ctr" fontAlgn="t"/>
                      <a:r>
                        <a:rPr lang="ru-RU" sz="800" b="0" i="0" u="none" strike="noStrike" dirty="0" smtClean="0">
                          <a:solidFill>
                            <a:srgbClr val="000000"/>
                          </a:solidFill>
                          <a:latin typeface="Times New Roman"/>
                        </a:rPr>
                        <a:t>2022</a:t>
                      </a:r>
                      <a:endParaRPr lang="ru-RU" sz="800" b="0" i="0" u="none" strike="noStrike" dirty="0">
                        <a:solidFill>
                          <a:srgbClr val="000000"/>
                        </a:solidFill>
                        <a:latin typeface="Times New Roman"/>
                      </a:endParaRPr>
                    </a:p>
                  </a:txBody>
                  <a:tcPr marL="1669" marR="1669" marT="1669" marB="0"/>
                </a:tc>
                <a:tc>
                  <a:txBody>
                    <a:bodyPr/>
                    <a:lstStyle/>
                    <a:p>
                      <a:pPr algn="ctr" fontAlgn="t"/>
                      <a:r>
                        <a:rPr lang="ru-RU" sz="800" b="0" i="0" u="none" strike="noStrike" dirty="0">
                          <a:solidFill>
                            <a:srgbClr val="000000"/>
                          </a:solidFill>
                          <a:latin typeface="Times New Roman"/>
                        </a:rPr>
                        <a:t>2023</a:t>
                      </a:r>
                    </a:p>
                  </a:txBody>
                  <a:tcPr marL="1669" marR="1669" marT="1669" marB="0"/>
                </a:tc>
                <a:tc>
                  <a:txBody>
                    <a:bodyPr/>
                    <a:lstStyle/>
                    <a:p>
                      <a:pPr algn="ctr" fontAlgn="t"/>
                      <a:r>
                        <a:rPr lang="ru-RU" sz="800" b="0" i="0" u="none" strike="noStrike" dirty="0">
                          <a:solidFill>
                            <a:srgbClr val="000000"/>
                          </a:solidFill>
                          <a:latin typeface="Times New Roman"/>
                        </a:rPr>
                        <a:t>2024</a:t>
                      </a:r>
                    </a:p>
                  </a:txBody>
                  <a:tcPr marL="1669" marR="1669" marT="1669" marB="0"/>
                </a:tc>
                <a:tc>
                  <a:txBody>
                    <a:bodyPr/>
                    <a:lstStyle/>
                    <a:p>
                      <a:pPr algn="ctr" fontAlgn="t"/>
                      <a:r>
                        <a:rPr lang="ru-RU" sz="800" b="0" i="0" u="none" strike="noStrike" dirty="0">
                          <a:solidFill>
                            <a:srgbClr val="000000"/>
                          </a:solidFill>
                          <a:latin typeface="Times New Roman"/>
                        </a:rPr>
                        <a:t>2025</a:t>
                      </a:r>
                    </a:p>
                  </a:txBody>
                  <a:tcPr marL="1669" marR="1669" marT="1669" marB="0"/>
                </a:tc>
                <a:tc>
                  <a:txBody>
                    <a:bodyPr/>
                    <a:lstStyle/>
                    <a:p>
                      <a:pPr algn="ctr" fontAlgn="t"/>
                      <a:r>
                        <a:rPr lang="ru-RU" sz="800" b="0" i="0" u="none" strike="noStrike" dirty="0" smtClean="0">
                          <a:solidFill>
                            <a:srgbClr val="000000"/>
                          </a:solidFill>
                          <a:latin typeface="Times New Roman"/>
                        </a:rPr>
                        <a:t>2026</a:t>
                      </a:r>
                      <a:endParaRPr lang="ru-RU" sz="800" b="0" i="0" u="none" strike="noStrike" dirty="0">
                        <a:solidFill>
                          <a:srgbClr val="000000"/>
                        </a:solidFill>
                        <a:latin typeface="Times New Roman"/>
                      </a:endParaRPr>
                    </a:p>
                  </a:txBody>
                  <a:tcPr marL="1669" marR="1669" marT="1669" marB="0"/>
                </a:tc>
                <a:extLst>
                  <a:ext uri="{0D108BD9-81ED-4DB2-BD59-A6C34878D82A}">
                    <a16:rowId xmlns:a16="http://schemas.microsoft.com/office/drawing/2014/main" val="10001"/>
                  </a:ext>
                </a:extLst>
              </a:tr>
              <a:tr h="35046">
                <a:tc>
                  <a:txBody>
                    <a:bodyPr/>
                    <a:lstStyle/>
                    <a:p>
                      <a:pPr algn="ctr" fontAlgn="b"/>
                      <a:r>
                        <a:rPr lang="ru-RU" sz="800" b="0" i="0" u="none" strike="noStrike">
                          <a:solidFill>
                            <a:srgbClr val="000000"/>
                          </a:solidFill>
                          <a:latin typeface="Times New Roman"/>
                        </a:rPr>
                        <a:t>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2</a:t>
                      </a:r>
                    </a:p>
                  </a:txBody>
                  <a:tcPr marL="1669" marR="1669" marT="1669" marB="0" anchor="b">
                    <a:lnL w="6350" cap="flat" cmpd="sng" algn="ctr">
                      <a:solidFill>
                        <a:srgbClr val="000000"/>
                      </a:solidFill>
                      <a:prstDash val="solid"/>
                      <a:round/>
                      <a:headEnd type="none" w="med" len="med"/>
                      <a:tailEnd type="none" w="med" len="med"/>
                    </a:lnL>
                  </a:tcPr>
                </a:tc>
                <a:tc>
                  <a:txBody>
                    <a:bodyPr/>
                    <a:lstStyle/>
                    <a:p>
                      <a:pPr algn="ctr" fontAlgn="b"/>
                      <a:r>
                        <a:rPr lang="ru-RU" sz="800" b="0" i="0" u="none" strike="noStrike" dirty="0">
                          <a:solidFill>
                            <a:srgbClr val="000000"/>
                          </a:solidFill>
                          <a:latin typeface="Times New Roman"/>
                        </a:rPr>
                        <a:t>3</a:t>
                      </a:r>
                    </a:p>
                  </a:txBody>
                  <a:tcPr marL="1669" marR="1669" marT="1669" marB="0" anchor="b"/>
                </a:tc>
                <a:tc>
                  <a:txBody>
                    <a:bodyPr/>
                    <a:lstStyle/>
                    <a:p>
                      <a:pPr algn="ctr" fontAlgn="b"/>
                      <a:r>
                        <a:rPr lang="ru-RU" sz="800" b="0" i="0" u="none" strike="noStrike" dirty="0">
                          <a:solidFill>
                            <a:srgbClr val="000000"/>
                          </a:solidFill>
                          <a:latin typeface="Times New Roman"/>
                        </a:rPr>
                        <a:t>4</a:t>
                      </a:r>
                    </a:p>
                  </a:txBody>
                  <a:tcPr marL="1669" marR="1669" marT="1669" marB="0" anchor="b"/>
                </a:tc>
                <a:tc>
                  <a:txBody>
                    <a:bodyPr/>
                    <a:lstStyle/>
                    <a:p>
                      <a:pPr algn="ctr" fontAlgn="b"/>
                      <a:r>
                        <a:rPr lang="ru-RU" sz="800" b="0" i="0" u="none" strike="noStrike" dirty="0">
                          <a:solidFill>
                            <a:srgbClr val="000000"/>
                          </a:solidFill>
                          <a:latin typeface="Times New Roman"/>
                        </a:rPr>
                        <a:t>5</a:t>
                      </a:r>
                    </a:p>
                  </a:txBody>
                  <a:tcPr marL="1669" marR="1669" marT="1669" marB="0" anchor="b"/>
                </a:tc>
                <a:tc>
                  <a:txBody>
                    <a:bodyPr/>
                    <a:lstStyle/>
                    <a:p>
                      <a:pPr algn="ctr" fontAlgn="b"/>
                      <a:r>
                        <a:rPr lang="ru-RU" sz="800" b="0" i="0" u="none" strike="noStrike" dirty="0">
                          <a:solidFill>
                            <a:srgbClr val="000000"/>
                          </a:solidFill>
                          <a:latin typeface="Times New Roman"/>
                        </a:rPr>
                        <a:t>6</a:t>
                      </a:r>
                    </a:p>
                  </a:txBody>
                  <a:tcPr marL="1669" marR="1669" marT="1669" marB="0" anchor="b"/>
                </a:tc>
                <a:tc>
                  <a:txBody>
                    <a:bodyPr/>
                    <a:lstStyle/>
                    <a:p>
                      <a:pPr algn="ctr" fontAlgn="b"/>
                      <a:r>
                        <a:rPr lang="ru-RU" sz="800" b="0" i="0" u="none" strike="noStrike" dirty="0">
                          <a:solidFill>
                            <a:srgbClr val="000000"/>
                          </a:solidFill>
                          <a:latin typeface="Times New Roman"/>
                        </a:rPr>
                        <a:t>7</a:t>
                      </a:r>
                    </a:p>
                  </a:txBody>
                  <a:tcPr marL="1669" marR="1669" marT="1669" marB="0" anchor="b"/>
                </a:tc>
                <a:tc>
                  <a:txBody>
                    <a:bodyPr/>
                    <a:lstStyle/>
                    <a:p>
                      <a:pPr algn="ctr" fontAlgn="b"/>
                      <a:r>
                        <a:rPr lang="ru-RU" sz="800" b="0" i="0" u="none" strike="noStrike" dirty="0">
                          <a:solidFill>
                            <a:srgbClr val="000000"/>
                          </a:solidFill>
                          <a:latin typeface="Times New Roman"/>
                        </a:rPr>
                        <a:t>8</a:t>
                      </a:r>
                    </a:p>
                  </a:txBody>
                  <a:tcPr marL="1669" marR="1669" marT="1669" marB="0" anchor="b"/>
                </a:tc>
                <a:extLst>
                  <a:ext uri="{0D108BD9-81ED-4DB2-BD59-A6C34878D82A}">
                    <a16:rowId xmlns:a16="http://schemas.microsoft.com/office/drawing/2014/main" val="10002"/>
                  </a:ext>
                </a:extLst>
              </a:tr>
              <a:tr h="35046">
                <a:tc gridSpan="8">
                  <a:txBody>
                    <a:bodyPr/>
                    <a:lstStyle/>
                    <a:p>
                      <a:pPr algn="just" fontAlgn="t"/>
                      <a:r>
                        <a:rPr lang="ru-RU" sz="800" b="0" i="0" u="none" strike="noStrike" dirty="0">
                          <a:solidFill>
                            <a:srgbClr val="000000"/>
                          </a:solidFill>
                          <a:latin typeface="Times New Roman"/>
                        </a:rPr>
                        <a:t>Торговля и услуги населению</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35046">
                <a:tc>
                  <a:txBody>
                    <a:bodyPr/>
                    <a:lstStyle/>
                    <a:p>
                      <a:pPr algn="just" fontAlgn="t"/>
                      <a:r>
                        <a:rPr lang="ru-RU" sz="800" b="0" i="0" u="none" strike="noStrike" dirty="0">
                          <a:solidFill>
                            <a:srgbClr val="000000"/>
                          </a:solidFill>
                          <a:latin typeface="Times New Roman"/>
                        </a:rPr>
                        <a:t>Оборот розничной торговли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рублей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624,86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679,98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728,00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742,56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757,41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772,56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046">
                <a:tc>
                  <a:txBody>
                    <a:bodyPr/>
                    <a:lstStyle/>
                    <a:p>
                      <a:pPr algn="just" fontAlgn="t"/>
                      <a:r>
                        <a:rPr lang="ru-RU" sz="800" b="0" i="0" u="none" strike="noStrike" dirty="0">
                          <a:solidFill>
                            <a:srgbClr val="000000"/>
                          </a:solidFill>
                          <a:latin typeface="Times New Roman"/>
                        </a:rPr>
                        <a:t>Объем платных услуг населению</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рублей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516,60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599,60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611,59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623,82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636,30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649,03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046">
                <a:tc gridSpan="8">
                  <a:txBody>
                    <a:bodyPr/>
                    <a:lstStyle/>
                    <a:p>
                      <a:pPr algn="l" fontAlgn="b"/>
                      <a:r>
                        <a:rPr lang="ru-RU" sz="800" b="0" i="0" u="none" strike="noStrike" dirty="0">
                          <a:solidFill>
                            <a:srgbClr val="000000"/>
                          </a:solidFill>
                          <a:latin typeface="Times New Roman"/>
                        </a:rPr>
                        <a:t>Малое и среднее предпринимательство, включая </a:t>
                      </a:r>
                      <a:r>
                        <a:rPr lang="ru-RU" sz="800" b="0" i="0" u="none" strike="noStrike" dirty="0" err="1">
                          <a:solidFill>
                            <a:srgbClr val="000000"/>
                          </a:solidFill>
                          <a:latin typeface="Times New Roman"/>
                        </a:rPr>
                        <a:t>микропредприятия</a:t>
                      </a:r>
                      <a:r>
                        <a:rPr lang="ru-RU" sz="800" b="0" i="0" u="none" strike="noStrike" dirty="0">
                          <a:solidFill>
                            <a:srgbClr val="000000"/>
                          </a:solidFill>
                          <a:latin typeface="Times New Roman"/>
                        </a:rPr>
                        <a:t> (без учета индивидуальных предпринимателей)</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70092">
                <a:tc>
                  <a:txBody>
                    <a:bodyPr/>
                    <a:lstStyle/>
                    <a:p>
                      <a:pPr algn="just" fontAlgn="t"/>
                      <a:r>
                        <a:rPr lang="ru-RU" sz="800" b="0" i="0" u="none" strike="noStrike">
                          <a:solidFill>
                            <a:srgbClr val="000000"/>
                          </a:solidFill>
                          <a:latin typeface="Times New Roman"/>
                        </a:rPr>
                        <a:t>Количество малых и средних пред-приятий, включая микропредприятия (на конец года)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единиц</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1352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1353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1354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1368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1381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1395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0184">
                <a:tc>
                  <a:txBody>
                    <a:bodyPr/>
                    <a:lstStyle/>
                    <a:p>
                      <a:pPr algn="just" fontAlgn="b"/>
                      <a:r>
                        <a:rPr lang="ru-RU" sz="800" b="0" i="0" u="none" strike="noStrike" dirty="0">
                          <a:solidFill>
                            <a:srgbClr val="000000"/>
                          </a:solidFill>
                          <a:latin typeface="Times New Roman"/>
                        </a:rPr>
                        <a:t>Среднесписочная численность работников на предприятиях малого и среднего предпринимательства (включая </a:t>
                      </a:r>
                      <a:r>
                        <a:rPr lang="ru-RU" sz="800" b="0" i="0" u="none" strike="noStrike" dirty="0" err="1">
                          <a:solidFill>
                            <a:srgbClr val="000000"/>
                          </a:solidFill>
                          <a:latin typeface="Times New Roman"/>
                        </a:rPr>
                        <a:t>микропредприятия</a:t>
                      </a:r>
                      <a:r>
                        <a:rPr lang="ru-RU" sz="800" b="0" i="0" u="none" strike="noStrike" dirty="0">
                          <a:solidFill>
                            <a:srgbClr val="000000"/>
                          </a:solidFill>
                          <a:latin typeface="Times New Roman"/>
                        </a:rPr>
                        <a:t>) (без внешних совместителей)</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0092">
                <a:tc>
                  <a:txBody>
                    <a:bodyPr/>
                    <a:lstStyle/>
                    <a:p>
                      <a:pPr algn="just" fontAlgn="b"/>
                      <a:r>
                        <a:rPr lang="ru-RU" sz="800" b="0" i="0" u="none" strike="noStrike">
                          <a:solidFill>
                            <a:srgbClr val="000000"/>
                          </a:solidFill>
                          <a:latin typeface="Times New Roman"/>
                        </a:rPr>
                        <a:t>Оборот малых и средних предприятий, включая микропредприятия</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млрд.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8,81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8,79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9,04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9,13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9,22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9,31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046">
                <a:tc gridSpan="8">
                  <a:txBody>
                    <a:bodyPr/>
                    <a:lstStyle/>
                    <a:p>
                      <a:pPr algn="l" fontAlgn="b"/>
                      <a:r>
                        <a:rPr lang="ru-RU" sz="800" b="0" i="0" u="none" strike="noStrike">
                          <a:solidFill>
                            <a:srgbClr val="000000"/>
                          </a:solidFill>
                          <a:latin typeface="Times New Roman"/>
                        </a:rPr>
                        <a:t>Инвестиции</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0"/>
                  </a:ext>
                </a:extLst>
              </a:tr>
              <a:tr h="35046">
                <a:tc>
                  <a:txBody>
                    <a:bodyPr/>
                    <a:lstStyle/>
                    <a:p>
                      <a:pPr algn="just" fontAlgn="b"/>
                      <a:r>
                        <a:rPr lang="ru-RU" sz="800" b="0" i="0" u="none" strike="noStrike" dirty="0">
                          <a:solidFill>
                            <a:srgbClr val="000000"/>
                          </a:solidFill>
                          <a:latin typeface="Times New Roman"/>
                        </a:rPr>
                        <a:t>Инвестиции в основной капитал</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млн. руб.</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1465,30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1686,10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1889,80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2061,40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2236,60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2300,00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5230">
                <a:tc>
                  <a:txBody>
                    <a:bodyPr/>
                    <a:lstStyle/>
                    <a:p>
                      <a:pPr algn="just" fontAlgn="t"/>
                      <a:r>
                        <a:rPr lang="ru-RU" sz="800" b="0" i="0" u="none" strike="noStrike" dirty="0">
                          <a:solidFill>
                            <a:srgbClr val="000000"/>
                          </a:solidFill>
                          <a:latin typeface="Times New Roman"/>
                        </a:rPr>
                        <a:t>Объем инвестиций в основной капитал за счет всех источников финансирования (без субъектов малого предпринимательства и объемов инвестиций, не наблюдаемых прямыми статистическими методами) - всего</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294,22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386,60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390,00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391,00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397,00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401,00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5230">
                <a:tc gridSpan="8">
                  <a:txBody>
                    <a:bodyPr/>
                    <a:lstStyle/>
                    <a:p>
                      <a:pPr algn="just" fontAlgn="t"/>
                      <a:r>
                        <a:rPr lang="ru-RU" sz="800" b="0" i="0" u="none" strike="noStrike" kern="1200" dirty="0" smtClean="0">
                          <a:solidFill>
                            <a:srgbClr val="000000"/>
                          </a:solidFill>
                          <a:latin typeface="Times New Roman"/>
                          <a:ea typeface="+mn-ea"/>
                          <a:cs typeface="+mn-cs"/>
                        </a:rPr>
                        <a:t>Консолидированный бюджет </a:t>
                      </a:r>
                      <a:endParaRPr lang="ru-RU" sz="800" b="0" i="0" u="none" strike="noStrike" kern="1200" dirty="0">
                        <a:solidFill>
                          <a:srgbClr val="000000"/>
                        </a:solidFill>
                        <a:latin typeface="Times New Roman"/>
                        <a:ea typeface="+mn-ea"/>
                        <a:cs typeface="+mn-cs"/>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87887">
                <a:tc>
                  <a:txBody>
                    <a:bodyPr/>
                    <a:lstStyle/>
                    <a:p>
                      <a:pPr algn="just" fontAlgn="t"/>
                      <a:r>
                        <a:rPr lang="ru-RU" sz="800" b="0" i="0" u="none" strike="noStrike" kern="1200" dirty="0" smtClean="0">
                          <a:solidFill>
                            <a:srgbClr val="000000"/>
                          </a:solidFill>
                          <a:latin typeface="Times New Roman"/>
                          <a:ea typeface="+mn-ea"/>
                          <a:cs typeface="+mn-cs"/>
                        </a:rPr>
                        <a:t>Доходы консолидированного бюджета </a:t>
                      </a:r>
                      <a:endParaRPr lang="ru-RU" sz="800" b="0" i="0" u="none" strike="noStrike" kern="1200" dirty="0">
                        <a:solidFill>
                          <a:srgbClr val="000000"/>
                        </a:solidFill>
                        <a:latin typeface="Times New Roman"/>
                        <a:ea typeface="+mn-ea"/>
                        <a:cs typeface="+mn-cs"/>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2330,85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2327,48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1981,20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1898,25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1793,17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1793,17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42876">
                <a:tc>
                  <a:txBody>
                    <a:bodyPr/>
                    <a:lstStyle/>
                    <a:p>
                      <a:pPr algn="just" fontAlgn="t"/>
                      <a:r>
                        <a:rPr lang="ru-RU" sz="800" b="0" i="0" u="none" strike="noStrike" kern="1200" dirty="0" smtClean="0">
                          <a:solidFill>
                            <a:srgbClr val="000000"/>
                          </a:solidFill>
                          <a:latin typeface="Times New Roman"/>
                          <a:ea typeface="+mn-ea"/>
                          <a:cs typeface="+mn-cs"/>
                        </a:rPr>
                        <a:t>Налоговые и неналоговые доходы, всего</a:t>
                      </a:r>
                      <a:endParaRPr lang="ru-RU" sz="800" b="0" i="0" u="none" strike="noStrike" kern="1200" dirty="0">
                        <a:solidFill>
                          <a:srgbClr val="000000"/>
                        </a:solidFill>
                        <a:latin typeface="Times New Roman"/>
                        <a:ea typeface="+mn-ea"/>
                        <a:cs typeface="+mn-cs"/>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352,34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382,21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376,01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374,51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382,32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382,32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2876">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ru-RU" sz="800" b="0" i="0" u="none" strike="noStrike" kern="1200" dirty="0" smtClean="0">
                          <a:solidFill>
                            <a:srgbClr val="000000"/>
                          </a:solidFill>
                          <a:latin typeface="Times New Roman"/>
                          <a:ea typeface="+mn-ea"/>
                          <a:cs typeface="+mn-cs"/>
                        </a:rPr>
                        <a:t>Налоговые доходы консолидированного бюджета муниципального образования Ставропольского края, всего в том числе:</a:t>
                      </a:r>
                      <a:endParaRPr lang="ru-RU" sz="800" b="0" i="0" u="none" strike="noStrike" kern="1200" dirty="0">
                        <a:solidFill>
                          <a:srgbClr val="000000"/>
                        </a:solidFill>
                        <a:latin typeface="Times New Roman"/>
                        <a:ea typeface="+mn-ea"/>
                        <a:cs typeface="+mn-cs"/>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800" b="0" i="0" u="none" strike="noStrike" dirty="0" smtClean="0">
                          <a:solidFill>
                            <a:srgbClr val="000000"/>
                          </a:solidFill>
                          <a:latin typeface="Times New Roman"/>
                        </a:rPr>
                        <a:t>млн. руб.</a:t>
                      </a:r>
                    </a:p>
                    <a:p>
                      <a:pPr algn="ctr" fontAlgn="t"/>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297,47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316,27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318,67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326,20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334,01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334,01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2876">
                <a:tc>
                  <a:txBody>
                    <a:bodyPr/>
                    <a:lstStyle/>
                    <a:p>
                      <a:pPr algn="l"/>
                      <a:r>
                        <a:rPr lang="ru-RU" sz="800" b="0" i="0" u="none" strike="noStrike" kern="1200" dirty="0" smtClean="0">
                          <a:solidFill>
                            <a:srgbClr val="000000"/>
                          </a:solidFill>
                          <a:latin typeface="Times New Roman"/>
                          <a:ea typeface="+mn-ea"/>
                          <a:cs typeface="+mn-cs"/>
                        </a:rPr>
                        <a:t>налог на доходы физических лиц</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167,36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171,08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179,63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181,44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182,12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182,12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2876">
                <a:tc>
                  <a:txBody>
                    <a:bodyPr/>
                    <a:lstStyle/>
                    <a:p>
                      <a:pPr algn="l"/>
                      <a:r>
                        <a:rPr lang="ru-RU" sz="800" b="0" i="0" u="none" strike="noStrike" kern="1200" dirty="0" smtClean="0">
                          <a:solidFill>
                            <a:srgbClr val="000000"/>
                          </a:solidFill>
                          <a:latin typeface="Times New Roman"/>
                          <a:ea typeface="+mn-ea"/>
                          <a:cs typeface="+mn-cs"/>
                        </a:rPr>
                        <a:t>акцизы</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41,90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48,46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42,33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43,25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45,59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45,59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42876">
                <a:tc>
                  <a:txBody>
                    <a:bodyPr/>
                    <a:lstStyle/>
                    <a:p>
                      <a:pPr algn="l"/>
                      <a:r>
                        <a:rPr lang="ru-RU" sz="800" b="0" i="0" u="none" strike="noStrike" kern="1200" dirty="0" smtClean="0">
                          <a:solidFill>
                            <a:srgbClr val="000000"/>
                          </a:solidFill>
                          <a:latin typeface="Times New Roman"/>
                          <a:ea typeface="+mn-ea"/>
                          <a:cs typeface="+mn-cs"/>
                        </a:rPr>
                        <a:t>налог, взимаемый в связи с применением упрощенной системы налогообложения</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12,94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15,10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17,65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18,84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20,05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20,05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42876">
                <a:tc>
                  <a:txBody>
                    <a:bodyPr/>
                    <a:lstStyle/>
                    <a:p>
                      <a:pPr algn="l"/>
                      <a:r>
                        <a:rPr lang="ru-RU" sz="800" b="0" i="0" u="none" strike="noStrike" kern="1200" dirty="0" smtClean="0">
                          <a:solidFill>
                            <a:srgbClr val="000000"/>
                          </a:solidFill>
                          <a:latin typeface="Times New Roman"/>
                          <a:ea typeface="+mn-ea"/>
                          <a:cs typeface="+mn-cs"/>
                        </a:rPr>
                        <a:t>налог на имущество физических лиц</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11,36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12,58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10,33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10,50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10,69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10,69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2876">
                <a:tc>
                  <a:txBody>
                    <a:bodyPr/>
                    <a:lstStyle/>
                    <a:p>
                      <a:pPr algn="l"/>
                      <a:r>
                        <a:rPr lang="ru-RU" sz="800" b="0" i="0" u="none" strike="noStrike" kern="1200" dirty="0" smtClean="0">
                          <a:solidFill>
                            <a:srgbClr val="000000"/>
                          </a:solidFill>
                          <a:latin typeface="Times New Roman"/>
                          <a:ea typeface="+mn-ea"/>
                          <a:cs typeface="+mn-cs"/>
                        </a:rPr>
                        <a:t>земельный налог</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36,60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29,17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32,21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33,20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34,16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34,16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42876">
                <a:tc>
                  <a:txBody>
                    <a:bodyPr/>
                    <a:lstStyle/>
                    <a:p>
                      <a:pPr algn="l"/>
                      <a:r>
                        <a:rPr lang="ru-RU" sz="800" b="0" i="0" u="none" strike="noStrike" kern="1200" dirty="0" smtClean="0">
                          <a:solidFill>
                            <a:srgbClr val="000000"/>
                          </a:solidFill>
                          <a:latin typeface="Times New Roman"/>
                          <a:ea typeface="+mn-ea"/>
                          <a:cs typeface="+mn-cs"/>
                        </a:rPr>
                        <a:t>Неналоговые доходы</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54,87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65,94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57,34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48,31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48,31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48,31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42876">
                <a:tc>
                  <a:txBody>
                    <a:bodyPr/>
                    <a:lstStyle/>
                    <a:p>
                      <a:pPr algn="l"/>
                      <a:r>
                        <a:rPr lang="ru-RU" sz="800" b="0" i="0" u="none" strike="noStrike" kern="1200" dirty="0" smtClean="0">
                          <a:solidFill>
                            <a:srgbClr val="000000"/>
                          </a:solidFill>
                          <a:latin typeface="Times New Roman"/>
                          <a:ea typeface="+mn-ea"/>
                          <a:cs typeface="+mn-cs"/>
                        </a:rPr>
                        <a:t>Безвозмездные поступления всего, в том числе</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1978,51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1945,27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2605,19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1523,74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1410,85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1410,85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42876">
                <a:tc>
                  <a:txBody>
                    <a:bodyPr/>
                    <a:lstStyle/>
                    <a:p>
                      <a:pPr algn="l"/>
                      <a:r>
                        <a:rPr lang="ru-RU" sz="800" b="0" i="0" u="none" strike="noStrike" kern="1200" dirty="0" smtClean="0">
                          <a:solidFill>
                            <a:srgbClr val="000000"/>
                          </a:solidFill>
                          <a:latin typeface="Times New Roman"/>
                          <a:ea typeface="+mn-ea"/>
                          <a:cs typeface="+mn-cs"/>
                        </a:rPr>
                        <a:t>субсидии из федерального бюджета</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324,43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290,46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1021,06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236,46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125,33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125,33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42876">
                <a:tc>
                  <a:txBody>
                    <a:bodyPr/>
                    <a:lstStyle/>
                    <a:p>
                      <a:pPr algn="l"/>
                      <a:r>
                        <a:rPr lang="ru-RU" sz="800" b="0" i="0" u="none" strike="noStrike" kern="1200" dirty="0" smtClean="0">
                          <a:solidFill>
                            <a:srgbClr val="000000"/>
                          </a:solidFill>
                          <a:latin typeface="Times New Roman"/>
                          <a:ea typeface="+mn-ea"/>
                          <a:cs typeface="+mn-cs"/>
                        </a:rPr>
                        <a:t>субвенции из федерального бюджета</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1167,88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1277,36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1025,61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788,14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755,58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755,58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42876">
                <a:tc>
                  <a:txBody>
                    <a:bodyPr/>
                    <a:lstStyle/>
                    <a:p>
                      <a:pPr algn="l"/>
                      <a:r>
                        <a:rPr lang="ru-RU" sz="800" b="0" i="0" u="none" strike="noStrike" kern="1200" dirty="0" smtClean="0">
                          <a:solidFill>
                            <a:srgbClr val="000000"/>
                          </a:solidFill>
                          <a:latin typeface="Times New Roman"/>
                          <a:ea typeface="+mn-ea"/>
                          <a:cs typeface="+mn-cs"/>
                        </a:rPr>
                        <a:t>дотации из федерального бюджета, в том числе:</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455,07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462,52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544,96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497,73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528,53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528,53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42876">
                <a:tc>
                  <a:txBody>
                    <a:bodyPr/>
                    <a:lstStyle/>
                    <a:p>
                      <a:pPr algn="l"/>
                      <a:r>
                        <a:rPr lang="ru-RU" sz="800" b="0" i="0" u="none" strike="noStrike" kern="1200" dirty="0" smtClean="0">
                          <a:solidFill>
                            <a:srgbClr val="000000"/>
                          </a:solidFill>
                          <a:latin typeface="Times New Roman"/>
                          <a:ea typeface="+mn-ea"/>
                          <a:cs typeface="+mn-cs"/>
                        </a:rPr>
                        <a:t>дотации на выравнивание бюджетной обеспеченности</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455,07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462,52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544,96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497,73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528,53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528,53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42876">
                <a:tc>
                  <a:txBody>
                    <a:bodyPr/>
                    <a:lstStyle/>
                    <a:p>
                      <a:pPr algn="l"/>
                      <a:r>
                        <a:rPr lang="ru-RU" sz="800" b="0" i="0" u="none" strike="noStrike" kern="1200" dirty="0" smtClean="0">
                          <a:solidFill>
                            <a:srgbClr val="000000"/>
                          </a:solidFill>
                          <a:latin typeface="Times New Roman"/>
                          <a:ea typeface="+mn-ea"/>
                          <a:cs typeface="+mn-cs"/>
                        </a:rPr>
                        <a:t>Расходы консолидированного бюджета, в том числе по направлениям:</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2416,11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2444,57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3043,90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1898,25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1793,17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1793,17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42876">
                <a:tc>
                  <a:txBody>
                    <a:bodyPr/>
                    <a:lstStyle/>
                    <a:p>
                      <a:pPr algn="l"/>
                      <a:r>
                        <a:rPr lang="ru-RU" sz="800" b="0" i="0" u="none" strike="noStrike" kern="1200" dirty="0" smtClean="0">
                          <a:solidFill>
                            <a:srgbClr val="000000"/>
                          </a:solidFill>
                          <a:latin typeface="Times New Roman"/>
                          <a:ea typeface="+mn-ea"/>
                          <a:cs typeface="+mn-cs"/>
                        </a:rPr>
                        <a:t>общегосударственные вопросы</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200,18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177,73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189,43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175,03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179,64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179,64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42876">
                <a:tc>
                  <a:txBody>
                    <a:bodyPr/>
                    <a:lstStyle/>
                    <a:p>
                      <a:pPr algn="l"/>
                      <a:r>
                        <a:rPr lang="ru-RU" sz="800" b="0" i="0" u="none" strike="noStrike" kern="1200" dirty="0" smtClean="0">
                          <a:solidFill>
                            <a:srgbClr val="000000"/>
                          </a:solidFill>
                          <a:latin typeface="Times New Roman"/>
                          <a:ea typeface="+mn-ea"/>
                          <a:cs typeface="+mn-cs"/>
                        </a:rPr>
                        <a:t>национальная оборона</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2,43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2,67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4,98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3,11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3,22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3,22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42876">
                <a:tc>
                  <a:txBody>
                    <a:bodyPr/>
                    <a:lstStyle/>
                    <a:p>
                      <a:pPr algn="l"/>
                      <a:r>
                        <a:rPr lang="ru-RU" sz="800" b="0" i="0" u="none" strike="noStrike" kern="1200" dirty="0" smtClean="0">
                          <a:solidFill>
                            <a:srgbClr val="000000"/>
                          </a:solidFill>
                          <a:latin typeface="Times New Roman"/>
                          <a:ea typeface="+mn-ea"/>
                          <a:cs typeface="+mn-cs"/>
                        </a:rPr>
                        <a:t>национальная безопасность и правоохранительная деятельность</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6,08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8,36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10,49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42876">
                <a:tc>
                  <a:txBody>
                    <a:bodyPr/>
                    <a:lstStyle/>
                    <a:p>
                      <a:pPr algn="l"/>
                      <a:r>
                        <a:rPr lang="ru-RU" sz="800" b="0" i="0" u="none" strike="noStrike" kern="1200" dirty="0" smtClean="0">
                          <a:solidFill>
                            <a:srgbClr val="000000"/>
                          </a:solidFill>
                          <a:latin typeface="Times New Roman"/>
                          <a:ea typeface="+mn-ea"/>
                          <a:cs typeface="+mn-cs"/>
                        </a:rPr>
                        <a:t>национальная экономика</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257,28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131,63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780,62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147,31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58,23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58,23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142876">
                <a:tc>
                  <a:txBody>
                    <a:bodyPr/>
                    <a:lstStyle/>
                    <a:p>
                      <a:pPr algn="l"/>
                      <a:r>
                        <a:rPr lang="ru-RU" sz="800" b="0" i="0" u="none" strike="noStrike" kern="1200" dirty="0" smtClean="0">
                          <a:solidFill>
                            <a:srgbClr val="000000"/>
                          </a:solidFill>
                          <a:latin typeface="Times New Roman"/>
                          <a:ea typeface="+mn-ea"/>
                          <a:cs typeface="+mn-cs"/>
                        </a:rPr>
                        <a:t>жилищно-коммунальное хозяйство</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78,91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99,54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124,03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76,43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52,55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52,55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42876">
                <a:tc>
                  <a:txBody>
                    <a:bodyPr/>
                    <a:lstStyle/>
                    <a:p>
                      <a:pPr algn="l"/>
                      <a:r>
                        <a:rPr lang="ru-RU" sz="800" b="0" i="0" u="none" strike="noStrike" kern="1200" dirty="0" smtClean="0">
                          <a:solidFill>
                            <a:srgbClr val="000000"/>
                          </a:solidFill>
                          <a:latin typeface="Times New Roman"/>
                          <a:ea typeface="+mn-ea"/>
                          <a:cs typeface="+mn-cs"/>
                        </a:rPr>
                        <a:t>охрана окружающей</a:t>
                      </a:r>
                      <a:r>
                        <a:rPr lang="ru-RU" sz="800" b="0" i="0" u="none" strike="noStrike" kern="1200" baseline="0" dirty="0" smtClean="0">
                          <a:solidFill>
                            <a:srgbClr val="000000"/>
                          </a:solidFill>
                          <a:latin typeface="Times New Roman"/>
                          <a:ea typeface="+mn-ea"/>
                          <a:cs typeface="+mn-cs"/>
                        </a:rPr>
                        <a:t> среды</a:t>
                      </a:r>
                      <a:endParaRPr lang="ru-RU" sz="800" b="0" i="0" u="none" strike="noStrike" kern="1200" dirty="0" smtClean="0">
                        <a:solidFill>
                          <a:srgbClr val="000000"/>
                        </a:solidFill>
                        <a:latin typeface="Times New Roman"/>
                        <a:ea typeface="+mn-ea"/>
                        <a:cs typeface="+mn-cs"/>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800" b="0" i="0" u="none" strike="noStrike" dirty="0" smtClean="0">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0,51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1,84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42876">
                <a:tc>
                  <a:txBody>
                    <a:bodyPr/>
                    <a:lstStyle/>
                    <a:p>
                      <a:pPr algn="l"/>
                      <a:r>
                        <a:rPr lang="ru-RU" sz="800" b="0" i="0" u="none" strike="noStrike" kern="1200" dirty="0" smtClean="0">
                          <a:solidFill>
                            <a:srgbClr val="000000"/>
                          </a:solidFill>
                          <a:latin typeface="Times New Roman"/>
                          <a:ea typeface="+mn-ea"/>
                          <a:cs typeface="+mn-cs"/>
                        </a:rPr>
                        <a:t>образование</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939,60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1018,63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1231,12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1005,43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1018,89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1018,89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142876">
                <a:tc>
                  <a:txBody>
                    <a:bodyPr/>
                    <a:lstStyle/>
                    <a:p>
                      <a:pPr algn="l"/>
                      <a:r>
                        <a:rPr lang="ru-RU" sz="800" b="0" i="0" u="none" strike="noStrike" kern="1200" dirty="0" smtClean="0">
                          <a:solidFill>
                            <a:srgbClr val="000000"/>
                          </a:solidFill>
                          <a:latin typeface="Times New Roman"/>
                          <a:ea typeface="+mn-ea"/>
                          <a:cs typeface="+mn-cs"/>
                        </a:rPr>
                        <a:t>культура, кинематография</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139,59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135,52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163,95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131,47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130,84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130,84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6"/>
                  </a:ext>
                </a:extLst>
              </a:tr>
              <a:tr h="77648">
                <a:tc>
                  <a:txBody>
                    <a:bodyPr/>
                    <a:lstStyle/>
                    <a:p>
                      <a:pPr algn="l"/>
                      <a:r>
                        <a:rPr lang="ru-RU" sz="800" b="0" i="0" u="none" strike="noStrike" kern="1200" dirty="0" smtClean="0">
                          <a:solidFill>
                            <a:srgbClr val="000000"/>
                          </a:solidFill>
                          <a:latin typeface="Times New Roman"/>
                          <a:ea typeface="+mn-ea"/>
                          <a:cs typeface="+mn-cs"/>
                        </a:rPr>
                        <a:t>социальная политика</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779,55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854,77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513,39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307,20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273,75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273,75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7"/>
                  </a:ext>
                </a:extLst>
              </a:tr>
              <a:tr h="142876">
                <a:tc>
                  <a:txBody>
                    <a:bodyPr/>
                    <a:lstStyle/>
                    <a:p>
                      <a:pPr algn="l"/>
                      <a:r>
                        <a:rPr lang="ru-RU" sz="800" b="0" i="0" u="none" strike="noStrike" kern="1200" dirty="0" smtClean="0">
                          <a:solidFill>
                            <a:srgbClr val="000000"/>
                          </a:solidFill>
                          <a:latin typeface="Times New Roman"/>
                          <a:ea typeface="+mn-ea"/>
                          <a:cs typeface="+mn-cs"/>
                        </a:rPr>
                        <a:t>физическая культура и спорт</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12,49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15,21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24,05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25,19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25,23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25,23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8"/>
                  </a:ext>
                </a:extLst>
              </a:tr>
              <a:tr h="142876">
                <a:tc>
                  <a:txBody>
                    <a:bodyPr/>
                    <a:lstStyle/>
                    <a:p>
                      <a:pPr algn="l"/>
                      <a:r>
                        <a:rPr lang="ru-RU" sz="800" b="0" i="0" u="none" strike="noStrike" kern="1200" dirty="0" smtClean="0">
                          <a:solidFill>
                            <a:srgbClr val="000000"/>
                          </a:solidFill>
                          <a:latin typeface="Times New Roman"/>
                          <a:ea typeface="+mn-ea"/>
                          <a:cs typeface="+mn-cs"/>
                        </a:rPr>
                        <a:t>Дефицит(-),профицит(+) консолидированного бюджета</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млн. руб.</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85,26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117,09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62,70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9"/>
                  </a:ext>
                </a:extLst>
              </a:tr>
            </a:tbl>
          </a:graphicData>
        </a:graphic>
      </p:graphicFrame>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nvGraphicFramePr>
        <p:xfrm>
          <a:off x="214282" y="285728"/>
          <a:ext cx="8715435" cy="3941496"/>
        </p:xfrm>
        <a:graphic>
          <a:graphicData uri="http://schemas.openxmlformats.org/drawingml/2006/table">
            <a:tbl>
              <a:tblPr/>
              <a:tblGrid>
                <a:gridCol w="3668935">
                  <a:extLst>
                    <a:ext uri="{9D8B030D-6E8A-4147-A177-3AD203B41FA5}">
                      <a16:colId xmlns:a16="http://schemas.microsoft.com/office/drawing/2014/main" val="20000"/>
                    </a:ext>
                  </a:extLst>
                </a:gridCol>
                <a:gridCol w="1118414">
                  <a:extLst>
                    <a:ext uri="{9D8B030D-6E8A-4147-A177-3AD203B41FA5}">
                      <a16:colId xmlns:a16="http://schemas.microsoft.com/office/drawing/2014/main" val="20001"/>
                    </a:ext>
                  </a:extLst>
                </a:gridCol>
                <a:gridCol w="654681">
                  <a:extLst>
                    <a:ext uri="{9D8B030D-6E8A-4147-A177-3AD203B41FA5}">
                      <a16:colId xmlns:a16="http://schemas.microsoft.com/office/drawing/2014/main" val="20002"/>
                    </a:ext>
                  </a:extLst>
                </a:gridCol>
                <a:gridCol w="654681">
                  <a:extLst>
                    <a:ext uri="{9D8B030D-6E8A-4147-A177-3AD203B41FA5}">
                      <a16:colId xmlns:a16="http://schemas.microsoft.com/office/drawing/2014/main" val="20003"/>
                    </a:ext>
                  </a:extLst>
                </a:gridCol>
                <a:gridCol w="654681">
                  <a:extLst>
                    <a:ext uri="{9D8B030D-6E8A-4147-A177-3AD203B41FA5}">
                      <a16:colId xmlns:a16="http://schemas.microsoft.com/office/drawing/2014/main" val="20004"/>
                    </a:ext>
                  </a:extLst>
                </a:gridCol>
                <a:gridCol w="654681">
                  <a:extLst>
                    <a:ext uri="{9D8B030D-6E8A-4147-A177-3AD203B41FA5}">
                      <a16:colId xmlns:a16="http://schemas.microsoft.com/office/drawing/2014/main" val="20005"/>
                    </a:ext>
                  </a:extLst>
                </a:gridCol>
                <a:gridCol w="654681">
                  <a:extLst>
                    <a:ext uri="{9D8B030D-6E8A-4147-A177-3AD203B41FA5}">
                      <a16:colId xmlns:a16="http://schemas.microsoft.com/office/drawing/2014/main" val="20006"/>
                    </a:ext>
                  </a:extLst>
                </a:gridCol>
                <a:gridCol w="654681">
                  <a:extLst>
                    <a:ext uri="{9D8B030D-6E8A-4147-A177-3AD203B41FA5}">
                      <a16:colId xmlns:a16="http://schemas.microsoft.com/office/drawing/2014/main" val="20007"/>
                    </a:ext>
                  </a:extLst>
                </a:gridCol>
              </a:tblGrid>
              <a:tr h="35046">
                <a:tc gridSpan="8">
                  <a:txBody>
                    <a:bodyPr/>
                    <a:lstStyle/>
                    <a:p>
                      <a:pPr algn="l" fontAlgn="t"/>
                      <a:r>
                        <a:rPr lang="ru-RU" sz="800" b="0" i="0" u="none" strike="noStrike" dirty="0">
                          <a:solidFill>
                            <a:srgbClr val="000000"/>
                          </a:solidFill>
                          <a:latin typeface="Times New Roman"/>
                        </a:rPr>
                        <a:t>Труд и занятость</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5046">
                <a:tc>
                  <a:txBody>
                    <a:bodyPr/>
                    <a:lstStyle/>
                    <a:p>
                      <a:pPr algn="just" fontAlgn="t"/>
                      <a:r>
                        <a:rPr lang="ru-RU" sz="800" b="0" i="0" u="none" strike="noStrike" dirty="0">
                          <a:solidFill>
                            <a:srgbClr val="000000"/>
                          </a:solidFill>
                          <a:latin typeface="Times New Roman"/>
                        </a:rPr>
                        <a:t>Численность рабочей силы</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32,17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31,30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31,40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31,50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31,60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31,70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092">
                <a:tc>
                  <a:txBody>
                    <a:bodyPr/>
                    <a:lstStyle/>
                    <a:p>
                      <a:pPr algn="just" fontAlgn="t"/>
                      <a:r>
                        <a:rPr lang="ru-RU" sz="800" b="0" i="0" u="none" strike="noStrike" dirty="0">
                          <a:solidFill>
                            <a:srgbClr val="000000"/>
                          </a:solidFill>
                          <a:latin typeface="Times New Roman"/>
                        </a:rPr>
                        <a:t>Численность трудовых ресурсов – всего, в том числе:</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33,70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32,74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32,84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32,98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33,10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32,20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090">
                <a:tc>
                  <a:txBody>
                    <a:bodyPr/>
                    <a:lstStyle/>
                    <a:p>
                      <a:pPr algn="just" fontAlgn="t"/>
                      <a:r>
                        <a:rPr lang="ru-RU" sz="800" b="0" i="0" u="none" strike="noStrike">
                          <a:solidFill>
                            <a:srgbClr val="000000"/>
                          </a:solidFill>
                          <a:latin typeface="Times New Roman"/>
                        </a:rPr>
                        <a:t>трудоспособное население в трудоспособном возрасте</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31,51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30,67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30,77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30,87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30,97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31,07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138">
                <a:tc>
                  <a:txBody>
                    <a:bodyPr/>
                    <a:lstStyle/>
                    <a:p>
                      <a:pPr algn="just" fontAlgn="t"/>
                      <a:r>
                        <a:rPr lang="ru-RU" sz="800" b="0" i="0" u="none" strike="noStrike" dirty="0">
                          <a:solidFill>
                            <a:srgbClr val="000000"/>
                          </a:solidFill>
                          <a:latin typeface="Times New Roman"/>
                        </a:rPr>
                        <a:t>численность лиц старше трудоспособного возраста и подростков, занятых в экономике, в том числе:</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1,48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046">
                <a:tc>
                  <a:txBody>
                    <a:bodyPr/>
                    <a:lstStyle/>
                    <a:p>
                      <a:pPr algn="just" fontAlgn="t"/>
                      <a:r>
                        <a:rPr lang="ru-RU" sz="800" b="0" i="0" u="none" strike="noStrike">
                          <a:solidFill>
                            <a:srgbClr val="000000"/>
                          </a:solidFill>
                          <a:latin typeface="Times New Roman"/>
                        </a:rPr>
                        <a:t>пенсионеры старше трудоспособного возраста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1,48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5138">
                <a:tc>
                  <a:txBody>
                    <a:bodyPr/>
                    <a:lstStyle/>
                    <a:p>
                      <a:pPr algn="just" fontAlgn="t"/>
                      <a:r>
                        <a:rPr lang="ru-RU" sz="800" b="0" i="0" u="none" strike="noStrike" dirty="0">
                          <a:solidFill>
                            <a:srgbClr val="000000"/>
                          </a:solidFill>
                          <a:latin typeface="Times New Roman"/>
                        </a:rPr>
                        <a:t>Среднегодовая численность занятых в экономике (по данным баланса трудовых ресурсов)</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35,18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34,12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34,23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34,34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34,44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34,55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0092">
                <a:tc>
                  <a:txBody>
                    <a:bodyPr/>
                    <a:lstStyle/>
                    <a:p>
                      <a:pPr algn="just" fontAlgn="t"/>
                      <a:r>
                        <a:rPr lang="ru-RU" sz="800" b="0" i="0" u="none" strike="noStrike">
                          <a:solidFill>
                            <a:srgbClr val="000000"/>
                          </a:solidFill>
                          <a:latin typeface="Times New Roman"/>
                        </a:rPr>
                        <a:t>Среднесписочная численность работников организаций (без внешних совместителей)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5,18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5,12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5,12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5,32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5,43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0092">
                <a:tc>
                  <a:txBody>
                    <a:bodyPr/>
                    <a:lstStyle/>
                    <a:p>
                      <a:pPr algn="just" fontAlgn="t"/>
                      <a:r>
                        <a:rPr lang="ru-RU" sz="800" b="0" i="0" u="none" strike="noStrike" dirty="0">
                          <a:solidFill>
                            <a:srgbClr val="000000"/>
                          </a:solidFill>
                          <a:latin typeface="Times New Roman"/>
                        </a:rPr>
                        <a:t>Номинальная начисленная среднемесячная заработная плата работников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рублей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32819,60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36744,70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41154,00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44446,32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48002,03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51842,19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05138">
                <a:tc>
                  <a:txBody>
                    <a:bodyPr/>
                    <a:lstStyle/>
                    <a:p>
                      <a:pPr algn="just" fontAlgn="t"/>
                      <a:r>
                        <a:rPr lang="ru-RU" sz="800" b="0" i="0" u="none" strike="noStrike" dirty="0">
                          <a:solidFill>
                            <a:srgbClr val="000000"/>
                          </a:solidFill>
                          <a:latin typeface="Times New Roman"/>
                        </a:rPr>
                        <a:t>Темп роста номинальной начисленной среднемесячной заработной платы работников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 г/</a:t>
                      </a:r>
                      <a:r>
                        <a:rPr lang="ru-RU" sz="800" b="0" i="0" u="none" strike="noStrike" dirty="0" err="1">
                          <a:solidFill>
                            <a:srgbClr val="000000"/>
                          </a:solidFill>
                          <a:latin typeface="Times New Roman"/>
                        </a:rPr>
                        <a:t>г</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105,50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115,80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112,00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108,00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108,00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108,00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70092">
                <a:tc>
                  <a:txBody>
                    <a:bodyPr/>
                    <a:lstStyle/>
                    <a:p>
                      <a:pPr algn="just" fontAlgn="t"/>
                      <a:r>
                        <a:rPr lang="ru-RU" sz="800" b="0" i="0" u="none" strike="noStrike" dirty="0">
                          <a:solidFill>
                            <a:srgbClr val="000000"/>
                          </a:solidFill>
                          <a:latin typeface="Times New Roman"/>
                        </a:rPr>
                        <a:t>Уровень зарегистрированной безработицы (на конец года)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2,17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0,80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0,70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0,69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0,69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0,68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4061">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ru-RU" sz="800" b="0" i="0" u="none" strike="noStrike" dirty="0" smtClean="0">
                          <a:solidFill>
                            <a:srgbClr val="000000"/>
                          </a:solidFill>
                          <a:latin typeface="Times New Roman"/>
                        </a:rPr>
                        <a:t>Общая численность безработных</a:t>
                      </a:r>
                      <a:r>
                        <a:rPr lang="ru-RU" sz="800" b="0" i="0" u="none" strike="noStrike" baseline="0" dirty="0" smtClean="0">
                          <a:solidFill>
                            <a:srgbClr val="000000"/>
                          </a:solidFill>
                          <a:latin typeface="Times New Roman"/>
                        </a:rPr>
                        <a:t> </a:t>
                      </a:r>
                      <a:r>
                        <a:rPr lang="ru-RU" sz="800" b="0" i="0" u="none" strike="noStrike" dirty="0" smtClean="0">
                          <a:solidFill>
                            <a:srgbClr val="000000"/>
                          </a:solidFill>
                          <a:latin typeface="Times New Roman"/>
                        </a:rPr>
                        <a:t>по методологии</a:t>
                      </a:r>
                      <a:r>
                        <a:rPr lang="ru-RU" sz="800" b="0" i="0" u="none" strike="noStrike" baseline="0" dirty="0" smtClean="0">
                          <a:solidFill>
                            <a:srgbClr val="000000"/>
                          </a:solidFill>
                          <a:latin typeface="Times New Roman"/>
                        </a:rPr>
                        <a:t> МОТ</a:t>
                      </a:r>
                      <a:r>
                        <a:rPr lang="ru-RU" sz="800" b="0" i="0" u="none" strike="noStrike" dirty="0" smtClean="0">
                          <a:solidFill>
                            <a:srgbClr val="000000"/>
                          </a:solidFill>
                          <a:latin typeface="Times New Roman"/>
                        </a:rPr>
                        <a:t>)</a:t>
                      </a:r>
                    </a:p>
                    <a:p>
                      <a:pPr algn="just" fontAlgn="t"/>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800" b="0" i="0" u="none" strike="noStrike" dirty="0" smtClean="0">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0,71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0,29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05138">
                <a:tc>
                  <a:txBody>
                    <a:bodyPr/>
                    <a:lstStyle/>
                    <a:p>
                      <a:pPr algn="just" fontAlgn="t"/>
                      <a:r>
                        <a:rPr lang="ru-RU" sz="800" b="0" i="0" u="none" strike="noStrike" dirty="0">
                          <a:solidFill>
                            <a:srgbClr val="000000"/>
                          </a:solidFill>
                          <a:latin typeface="Times New Roman"/>
                        </a:rPr>
                        <a:t>Численность безработных, зарегистрированных в государственных учреждениях службы занятости населения (на конец года)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0,71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0,29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5046">
                <a:tc>
                  <a:txBody>
                    <a:bodyPr/>
                    <a:lstStyle/>
                    <a:p>
                      <a:pPr algn="just" fontAlgn="t"/>
                      <a:r>
                        <a:rPr lang="ru-RU" sz="800" b="0" i="0" u="none" strike="noStrike">
                          <a:solidFill>
                            <a:srgbClr val="000000"/>
                          </a:solidFill>
                          <a:latin typeface="Times New Roman"/>
                        </a:rPr>
                        <a:t>Фонд заработной платы работников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err="1">
                          <a:solidFill>
                            <a:srgbClr val="000000"/>
                          </a:solidFill>
                          <a:latin typeface="Times New Roman"/>
                        </a:rPr>
                        <a:t>млн</a:t>
                      </a:r>
                      <a:r>
                        <a:rPr lang="ru-RU" sz="800" b="0" i="0" u="none" strike="noStrike" dirty="0">
                          <a:solidFill>
                            <a:srgbClr val="000000"/>
                          </a:solidFill>
                          <a:latin typeface="Times New Roman"/>
                        </a:rPr>
                        <a:t>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2041,25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2256,89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2300,00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2415,00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2535,75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2662,54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70092">
                <a:tc>
                  <a:txBody>
                    <a:bodyPr/>
                    <a:lstStyle/>
                    <a:p>
                      <a:pPr algn="just" fontAlgn="t"/>
                      <a:r>
                        <a:rPr lang="ru-RU" sz="800" b="0" i="0" u="none" strike="noStrike">
                          <a:solidFill>
                            <a:srgbClr val="000000"/>
                          </a:solidFill>
                          <a:latin typeface="Times New Roman"/>
                        </a:rPr>
                        <a:t>Темп роста фонда заработной платы работников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 г/</a:t>
                      </a:r>
                      <a:r>
                        <a:rPr lang="ru-RU" sz="800" b="0" i="0" u="none" strike="noStrike" dirty="0" err="1">
                          <a:solidFill>
                            <a:srgbClr val="000000"/>
                          </a:solidFill>
                          <a:latin typeface="Times New Roman"/>
                        </a:rPr>
                        <a:t>г</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104,2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110,60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120,80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105,00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105,00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105,00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5046">
                <a:tc gridSpan="8">
                  <a:txBody>
                    <a:bodyPr/>
                    <a:lstStyle/>
                    <a:p>
                      <a:pPr algn="just" fontAlgn="t"/>
                      <a:r>
                        <a:rPr lang="ru-RU" sz="800" b="0" i="0" u="none" strike="noStrike" dirty="0">
                          <a:solidFill>
                            <a:srgbClr val="000000"/>
                          </a:solidFill>
                          <a:latin typeface="Times New Roman"/>
                        </a:rPr>
                        <a:t>Финансы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5"/>
                  </a:ext>
                </a:extLst>
              </a:tr>
              <a:tr h="70092">
                <a:tc>
                  <a:txBody>
                    <a:bodyPr/>
                    <a:lstStyle/>
                    <a:p>
                      <a:pPr algn="just" fontAlgn="t"/>
                      <a:r>
                        <a:rPr lang="ru-RU" sz="800" b="0" i="0" u="none" strike="noStrike">
                          <a:solidFill>
                            <a:srgbClr val="000000"/>
                          </a:solidFill>
                          <a:latin typeface="Times New Roman"/>
                        </a:rPr>
                        <a:t>Темп роста прибыли прибыльных организаций для целей бухгалтерского учета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 г/</a:t>
                      </a:r>
                      <a:r>
                        <a:rPr lang="ru-RU" sz="800" b="0" i="0" u="none" strike="noStrike" dirty="0" err="1">
                          <a:solidFill>
                            <a:srgbClr val="000000"/>
                          </a:solidFill>
                          <a:latin typeface="Times New Roman"/>
                        </a:rPr>
                        <a:t>г</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80,3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228,4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102,01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103,03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104,06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5046">
                <a:tc gridSpan="8">
                  <a:txBody>
                    <a:bodyPr/>
                    <a:lstStyle/>
                    <a:p>
                      <a:pPr algn="just" fontAlgn="t"/>
                      <a:r>
                        <a:rPr lang="ru-RU" sz="800" b="0" i="0" u="none" strike="noStrike" dirty="0">
                          <a:solidFill>
                            <a:srgbClr val="000000"/>
                          </a:solidFill>
                          <a:latin typeface="Times New Roman"/>
                        </a:rPr>
                        <a:t>Развитие социальной сферы</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7"/>
                  </a:ext>
                </a:extLst>
              </a:tr>
              <a:tr h="70092">
                <a:tc>
                  <a:txBody>
                    <a:bodyPr/>
                    <a:lstStyle/>
                    <a:p>
                      <a:pPr algn="just" fontAlgn="t"/>
                      <a:r>
                        <a:rPr lang="ru-RU" sz="800" b="0" i="0" u="none" strike="noStrike" dirty="0">
                          <a:solidFill>
                            <a:srgbClr val="000000"/>
                          </a:solidFill>
                          <a:latin typeface="Times New Roman"/>
                        </a:rPr>
                        <a:t>Численность детей в дошкольных образовательных учреждениях</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2048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1998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1998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1998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35046">
                <a:tc>
                  <a:txBody>
                    <a:bodyPr/>
                    <a:lstStyle/>
                    <a:p>
                      <a:pPr algn="just" fontAlgn="t"/>
                      <a:r>
                        <a:rPr lang="ru-RU" sz="800" b="0" i="0" u="none" strike="noStrike">
                          <a:solidFill>
                            <a:srgbClr val="000000"/>
                          </a:solidFill>
                          <a:latin typeface="Times New Roman"/>
                        </a:rPr>
                        <a:t>Обеспеченность:</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70092">
                <a:tc>
                  <a:txBody>
                    <a:bodyPr/>
                    <a:lstStyle/>
                    <a:p>
                      <a:pPr algn="just" fontAlgn="t"/>
                      <a:r>
                        <a:rPr lang="ru-RU" sz="800" b="0" i="0" u="none" strike="noStrike">
                          <a:solidFill>
                            <a:srgbClr val="000000"/>
                          </a:solidFill>
                          <a:latin typeface="Times New Roman"/>
                        </a:rPr>
                        <a:t>больничными койками на 10 000 человек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коек</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51,2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52,7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23091">
                <a:tc>
                  <a:txBody>
                    <a:bodyPr/>
                    <a:lstStyle/>
                    <a:p>
                      <a:pPr algn="just" fontAlgn="t"/>
                      <a:r>
                        <a:rPr lang="ru-RU" sz="800" b="0" i="0" u="none" strike="noStrike">
                          <a:solidFill>
                            <a:srgbClr val="000000"/>
                          </a:solidFill>
                          <a:latin typeface="Times New Roman"/>
                        </a:rPr>
                        <a:t>общедоступными  библиотеками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учр. на 100 тыс.насел.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49,9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51,4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51,4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51,4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51,4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51,4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70092">
                <a:tc>
                  <a:txBody>
                    <a:bodyPr/>
                    <a:lstStyle/>
                    <a:p>
                      <a:pPr algn="just" fontAlgn="t"/>
                      <a:r>
                        <a:rPr lang="ru-RU" sz="800" b="0" i="0" u="none" strike="noStrike">
                          <a:solidFill>
                            <a:srgbClr val="000000"/>
                          </a:solidFill>
                          <a:latin typeface="Times New Roman"/>
                        </a:rPr>
                        <a:t>учреждениями культурно-досугово-го типа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учр. на 100 тыс.насел.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55,2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55,2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55,2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55,2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55,2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05138">
                <a:tc>
                  <a:txBody>
                    <a:bodyPr/>
                    <a:lstStyle/>
                    <a:p>
                      <a:pPr algn="just" fontAlgn="t"/>
                      <a:r>
                        <a:rPr lang="ru-RU" sz="800" b="0" i="0" u="none" strike="noStrike">
                          <a:solidFill>
                            <a:srgbClr val="000000"/>
                          </a:solidFill>
                          <a:latin typeface="Times New Roman"/>
                        </a:rPr>
                        <a:t>дошкольными образовательными учреждениями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мест на 1000 дет. в воз. 1-6 лет</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614,20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632,60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632,60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632,60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smtClean="0">
                          <a:solidFill>
                            <a:srgbClr val="000000"/>
                          </a:solidFill>
                          <a:latin typeface="Times New Roman"/>
                        </a:rPr>
                        <a:t>632,60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632,60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pic>
        <p:nvPicPr>
          <p:cNvPr id="5" name="Picture 4" descr="https://catherineasquithgallery.com/uploads/posts/2021-02/1613655838_104-p-fon-dlya-prezentatsii-ucheniki-112.png"/>
          <p:cNvPicPr>
            <a:picLocks noChangeAspect="1" noChangeArrowheads="1"/>
          </p:cNvPicPr>
          <p:nvPr/>
        </p:nvPicPr>
        <p:blipFill>
          <a:blip r:embed="rId3" cstate="print"/>
          <a:srcRect/>
          <a:stretch>
            <a:fillRect/>
          </a:stretch>
        </p:blipFill>
        <p:spPr bwMode="auto">
          <a:xfrm>
            <a:off x="214282" y="5594218"/>
            <a:ext cx="1143000" cy="996944"/>
          </a:xfrm>
          <a:prstGeom prst="rect">
            <a:avLst/>
          </a:prstGeom>
          <a:noFill/>
        </p:spPr>
      </p:pic>
      <p:pic>
        <p:nvPicPr>
          <p:cNvPr id="6" name="Picture 6" descr="https://redak-dobroe.ru/sites/redak-dobroe/files/articles/28328/galery/soc.jpg"/>
          <p:cNvPicPr>
            <a:picLocks noChangeAspect="1" noChangeArrowheads="1"/>
          </p:cNvPicPr>
          <p:nvPr/>
        </p:nvPicPr>
        <p:blipFill>
          <a:blip r:embed="rId4" cstate="print"/>
          <a:srcRect/>
          <a:stretch>
            <a:fillRect/>
          </a:stretch>
        </p:blipFill>
        <p:spPr bwMode="auto">
          <a:xfrm>
            <a:off x="2471112" y="5565220"/>
            <a:ext cx="1101725" cy="1101725"/>
          </a:xfrm>
          <a:prstGeom prst="ellipse">
            <a:avLst/>
          </a:prstGeom>
          <a:ln>
            <a:noFill/>
          </a:ln>
          <a:effectLst>
            <a:softEdge rad="112500"/>
          </a:effectLst>
        </p:spPr>
      </p:pic>
      <p:pic>
        <p:nvPicPr>
          <p:cNvPr id="7" name="Picture 8" descr="https://distant.sev.msu.ru/pluginfile.php/40620/course/overviewfiles/3a0c1effcc17b045e98b204870ccc63c_original.83278.jpg"/>
          <p:cNvPicPr>
            <a:picLocks noChangeAspect="1" noChangeArrowheads="1"/>
          </p:cNvPicPr>
          <p:nvPr/>
        </p:nvPicPr>
        <p:blipFill>
          <a:blip r:embed="rId5" cstate="print"/>
          <a:srcRect l="10895" r="10660"/>
          <a:stretch>
            <a:fillRect/>
          </a:stretch>
        </p:blipFill>
        <p:spPr bwMode="auto">
          <a:xfrm>
            <a:off x="1213962" y="4273856"/>
            <a:ext cx="1219200" cy="1185333"/>
          </a:xfrm>
          <a:prstGeom prst="ellipse">
            <a:avLst/>
          </a:prstGeom>
          <a:ln>
            <a:noFill/>
          </a:ln>
          <a:effectLst>
            <a:softEdge rad="112500"/>
          </a:effectLst>
        </p:spPr>
      </p:pic>
      <p:pic>
        <p:nvPicPr>
          <p:cNvPr id="8" name="Picture 16" descr="http://npt.eps74.ru/Storage/Image/PublicationItem/Image/src/325/%D0%B3%D0%BE%D1%80%D1%81%D1%80%D0%B5%D0%B4%D0%B0.png"/>
          <p:cNvPicPr>
            <a:picLocks noChangeAspect="1" noChangeArrowheads="1"/>
          </p:cNvPicPr>
          <p:nvPr/>
        </p:nvPicPr>
        <p:blipFill>
          <a:blip r:embed="rId6" cstate="print"/>
          <a:srcRect l="19389"/>
          <a:stretch>
            <a:fillRect/>
          </a:stretch>
        </p:blipFill>
        <p:spPr bwMode="auto">
          <a:xfrm>
            <a:off x="4529619" y="5581938"/>
            <a:ext cx="1219200" cy="1076787"/>
          </a:xfrm>
          <a:prstGeom prst="ellipse">
            <a:avLst/>
          </a:prstGeom>
          <a:ln>
            <a:noFill/>
          </a:ln>
          <a:effectLst>
            <a:softEdge rad="112500"/>
          </a:effectLst>
        </p:spPr>
      </p:pic>
      <p:pic>
        <p:nvPicPr>
          <p:cNvPr id="9" name="Picture 2" descr="https://ss10.rmorshansk.ru/attachments/article/1871/img1_0.jpg"/>
          <p:cNvPicPr>
            <a:picLocks noChangeAspect="1" noChangeArrowheads="1"/>
          </p:cNvPicPr>
          <p:nvPr/>
        </p:nvPicPr>
        <p:blipFill>
          <a:blip r:embed="rId7" cstate="print"/>
          <a:srcRect l="24330" t="27806" r="20058"/>
          <a:stretch>
            <a:fillRect/>
          </a:stretch>
        </p:blipFill>
        <p:spPr bwMode="auto">
          <a:xfrm>
            <a:off x="3467611" y="4286622"/>
            <a:ext cx="1252217" cy="1219200"/>
          </a:xfrm>
          <a:prstGeom prst="ellipse">
            <a:avLst/>
          </a:prstGeom>
          <a:ln>
            <a:noFill/>
          </a:ln>
          <a:effectLst>
            <a:softEdge rad="112500"/>
          </a:effectLst>
        </p:spPr>
      </p:pic>
      <p:pic>
        <p:nvPicPr>
          <p:cNvPr id="10" name="Picture 4" descr="https://fsd.multiurok.ru/html/2020/10/23/s_5f92f3a1ab57d/1546246_5.jpeg"/>
          <p:cNvPicPr>
            <a:picLocks noChangeAspect="1" noChangeArrowheads="1"/>
          </p:cNvPicPr>
          <p:nvPr/>
        </p:nvPicPr>
        <p:blipFill>
          <a:blip r:embed="rId8" cstate="print"/>
          <a:srcRect/>
          <a:stretch>
            <a:fillRect/>
          </a:stretch>
        </p:blipFill>
        <p:spPr bwMode="auto">
          <a:xfrm>
            <a:off x="6372200" y="5565220"/>
            <a:ext cx="1295400" cy="1143000"/>
          </a:xfrm>
          <a:prstGeom prst="ellipse">
            <a:avLst/>
          </a:prstGeom>
          <a:ln>
            <a:noFill/>
          </a:ln>
          <a:effectLst>
            <a:softEdge rad="112500"/>
          </a:effectLst>
        </p:spPr>
      </p:pic>
      <p:pic>
        <p:nvPicPr>
          <p:cNvPr id="11" name="Picture 6" descr="https://www.socit.ru/images/2020/09/24/%D0%BF%D0%B5%D1%80%D1%81%D0%BE%D0%BD%D0%B0-d-%D1%81-%D0%B8%D0%B0%D0%B3%D1%80%D0%B0%D0%BC%D0%BC%D0%BE%D0%B9-%D1%84%D0%B8%D0%BD%D0%B0%D0%BD%D1%81%D0%BE%D0%B2%D0%BE%D0%B9-%D0%B8-%D1%83%D0%B2%D0%B5-%D0%B8%D1%87%D0%B8%D1%82%D0%B5-%D0%B5%D0%BC-36750940.jpg"/>
          <p:cNvPicPr>
            <a:picLocks noChangeAspect="1" noChangeArrowheads="1"/>
          </p:cNvPicPr>
          <p:nvPr/>
        </p:nvPicPr>
        <p:blipFill>
          <a:blip r:embed="rId9" cstate="print"/>
          <a:srcRect/>
          <a:stretch>
            <a:fillRect/>
          </a:stretch>
        </p:blipFill>
        <p:spPr bwMode="auto">
          <a:xfrm>
            <a:off x="5494057" y="4294981"/>
            <a:ext cx="1219200" cy="1219200"/>
          </a:xfrm>
          <a:prstGeom prst="ellipse">
            <a:avLst/>
          </a:prstGeom>
          <a:ln>
            <a:noFill/>
          </a:ln>
          <a:effectLst>
            <a:softEdge rad="112500"/>
          </a:effectLst>
        </p:spPr>
      </p:pic>
      <p:pic>
        <p:nvPicPr>
          <p:cNvPr id="12" name="Picture 8" descr="https://sun6-21.userapi.com/s/v1/ig2/Hgwm7rtPUAAIVtmdsWJr0c-Z-dbVosrjymw2_eHulPzf-qrhM1MJl5M3b-72uhOEPFPeNMTpZv0ku9elHdE2kibK.jpg?size=1077x1077&amp;quality=96&amp;crop=1,40,1077,1077&amp;ava=1"/>
          <p:cNvPicPr>
            <a:picLocks noChangeAspect="1" noChangeArrowheads="1"/>
          </p:cNvPicPr>
          <p:nvPr/>
        </p:nvPicPr>
        <p:blipFill>
          <a:blip r:embed="rId10" cstate="print"/>
          <a:srcRect/>
          <a:stretch>
            <a:fillRect/>
          </a:stretch>
        </p:blipFill>
        <p:spPr bwMode="auto">
          <a:xfrm>
            <a:off x="7440703" y="4333081"/>
            <a:ext cx="1143000" cy="1143000"/>
          </a:xfrm>
          <a:prstGeom prst="ellipse">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s://krot.info/uploads/posts/2020-10/1603674252_51-p-fon-dlya-prezentatsii-po-informatike-63.jpg"/>
          <p:cNvPicPr>
            <a:picLocks noChangeAspect="1" noChangeArrowheads="1"/>
          </p:cNvPicPr>
          <p:nvPr/>
        </p:nvPicPr>
        <p:blipFill rotWithShape="1">
          <a:blip r:embed="rId3">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
            <a:ext cx="9144000" cy="738664"/>
          </a:xfrm>
          <a:prstGeom prst="rect">
            <a:avLst/>
          </a:prstGeom>
          <a:noFill/>
        </p:spPr>
        <p:txBody>
          <a:bodyPr wrap="square" rtlCol="0">
            <a:spAutoFit/>
          </a:bodyPr>
          <a:lstStyle/>
          <a:p>
            <a:pPr algn="ctr"/>
            <a:r>
              <a:rPr lang="ru-RU" sz="1400" b="1" dirty="0" smtClean="0">
                <a:latin typeface="Calibri" pitchFamily="34" charset="0"/>
                <a:cs typeface="Calibri" pitchFamily="34" charset="0"/>
              </a:rPr>
              <a:t>Раздел 2 / </a:t>
            </a:r>
            <a:r>
              <a:rPr lang="ru-RU" sz="1400" dirty="0" smtClean="0">
                <a:latin typeface="Calibri" pitchFamily="34" charset="0"/>
                <a:cs typeface="Calibri" pitchFamily="34" charset="0"/>
              </a:rPr>
              <a:t>ОСНОВНЫЕ ХАРАКТЕРИСТИКИ БЮДЖЕТА КУРСКОГО МУНИЦИПАЛЬНОГО ОКРУГА НА 2024 ГОД И ПЛАНОВЫЙ  ПЕРИОД 2025 И 2026 ГОДОВ  В СРАВНЕНИИ  С  ФАКТИЧЕСКИМИ  ЗНАЧЕНИЯМИ  ЗА  2022  ГОД И ОЖИДАЕМЫМ  ИСПОЛНЕНИЕМ ЗА 2023  ГОД</a:t>
            </a:r>
          </a:p>
        </p:txBody>
      </p:sp>
      <p:graphicFrame>
        <p:nvGraphicFramePr>
          <p:cNvPr id="8" name="Диаграмма 7"/>
          <p:cNvGraphicFramePr/>
          <p:nvPr/>
        </p:nvGraphicFramePr>
        <p:xfrm>
          <a:off x="142844" y="4000504"/>
          <a:ext cx="8786874" cy="271464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42844" y="714356"/>
            <a:ext cx="8858312" cy="1015663"/>
          </a:xfrm>
          <a:prstGeom prst="rect">
            <a:avLst/>
          </a:prstGeom>
          <a:noFill/>
        </p:spPr>
        <p:txBody>
          <a:bodyPr wrap="square" rtlCol="0">
            <a:spAutoFit/>
          </a:bodyPr>
          <a:lstStyle/>
          <a:p>
            <a:pPr algn="just"/>
            <a:r>
              <a:rPr lang="ru-RU" sz="1000" dirty="0" smtClean="0">
                <a:latin typeface="Calibri" pitchFamily="34" charset="0"/>
                <a:cs typeface="Calibri" pitchFamily="34" charset="0"/>
              </a:rPr>
              <a:t> 	</a:t>
            </a:r>
            <a:r>
              <a:rPr lang="ru-RU" sz="1000" dirty="0" smtClean="0"/>
              <a:t>Основные характеристики местного бюджета на 2024 год и плановый период 2025 и 2026 годов:</a:t>
            </a:r>
          </a:p>
          <a:p>
            <a:pPr algn="just"/>
            <a:r>
              <a:rPr lang="ru-RU" sz="1000" dirty="0" smtClean="0"/>
              <a:t>	общий объем доходов местного бюджета на 2024 год в  сумме 2 054 122,61 тыс. рублей, на 2025 год в сумме 1 907 555,43 тыс. рублей, на 2026 год в сумме 1 833 313,21 тыс. рублей; </a:t>
            </a:r>
          </a:p>
          <a:p>
            <a:pPr algn="just"/>
            <a:r>
              <a:rPr lang="ru-RU" sz="1000" dirty="0" smtClean="0"/>
              <a:t>	 общий объем расходов местного бюджета на 2024 год в  сумме 2 054 122,61 тыс. рублей, на 2025 год в сумме 1 907 555,43 тыс. рублей, на 2026 год в сумме 1 833 313,21 тыс. рублей;</a:t>
            </a:r>
          </a:p>
          <a:p>
            <a:pPr algn="just"/>
            <a:r>
              <a:rPr lang="ru-RU" sz="1000" dirty="0" smtClean="0"/>
              <a:t>	дефицит местного бюджета на 2024 и плановый период 2025 и 2026 годов в сумме 0,00 тыс. рублей.</a:t>
            </a:r>
            <a:endParaRPr lang="ru-RU" sz="1000" dirty="0"/>
          </a:p>
        </p:txBody>
      </p:sp>
      <p:graphicFrame>
        <p:nvGraphicFramePr>
          <p:cNvPr id="6" name="Таблица 5"/>
          <p:cNvGraphicFramePr>
            <a:graphicFrameLocks noGrp="1"/>
          </p:cNvGraphicFramePr>
          <p:nvPr/>
        </p:nvGraphicFramePr>
        <p:xfrm>
          <a:off x="142843" y="1928802"/>
          <a:ext cx="8858312" cy="1971488"/>
        </p:xfrm>
        <a:graphic>
          <a:graphicData uri="http://schemas.openxmlformats.org/drawingml/2006/table">
            <a:tbl>
              <a:tblPr/>
              <a:tblGrid>
                <a:gridCol w="1000133">
                  <a:extLst>
                    <a:ext uri="{9D8B030D-6E8A-4147-A177-3AD203B41FA5}">
                      <a16:colId xmlns:a16="http://schemas.microsoft.com/office/drawing/2014/main" val="20000"/>
                    </a:ext>
                  </a:extLst>
                </a:gridCol>
                <a:gridCol w="785818">
                  <a:extLst>
                    <a:ext uri="{9D8B030D-6E8A-4147-A177-3AD203B41FA5}">
                      <a16:colId xmlns:a16="http://schemas.microsoft.com/office/drawing/2014/main" val="20001"/>
                    </a:ext>
                  </a:extLst>
                </a:gridCol>
                <a:gridCol w="767840">
                  <a:extLst>
                    <a:ext uri="{9D8B030D-6E8A-4147-A177-3AD203B41FA5}">
                      <a16:colId xmlns:a16="http://schemas.microsoft.com/office/drawing/2014/main" val="20002"/>
                    </a:ext>
                  </a:extLst>
                </a:gridCol>
                <a:gridCol w="770498">
                  <a:extLst>
                    <a:ext uri="{9D8B030D-6E8A-4147-A177-3AD203B41FA5}">
                      <a16:colId xmlns:a16="http://schemas.microsoft.com/office/drawing/2014/main" val="20003"/>
                    </a:ext>
                  </a:extLst>
                </a:gridCol>
                <a:gridCol w="794728">
                  <a:extLst>
                    <a:ext uri="{9D8B030D-6E8A-4147-A177-3AD203B41FA5}">
                      <a16:colId xmlns:a16="http://schemas.microsoft.com/office/drawing/2014/main" val="20004"/>
                    </a:ext>
                  </a:extLst>
                </a:gridCol>
                <a:gridCol w="591340">
                  <a:extLst>
                    <a:ext uri="{9D8B030D-6E8A-4147-A177-3AD203B41FA5}">
                      <a16:colId xmlns:a16="http://schemas.microsoft.com/office/drawing/2014/main" val="20005"/>
                    </a:ext>
                  </a:extLst>
                </a:gridCol>
                <a:gridCol w="773347">
                  <a:extLst>
                    <a:ext uri="{9D8B030D-6E8A-4147-A177-3AD203B41FA5}">
                      <a16:colId xmlns:a16="http://schemas.microsoft.com/office/drawing/2014/main" val="20006"/>
                    </a:ext>
                  </a:extLst>
                </a:gridCol>
                <a:gridCol w="786894">
                  <a:extLst>
                    <a:ext uri="{9D8B030D-6E8A-4147-A177-3AD203B41FA5}">
                      <a16:colId xmlns:a16="http://schemas.microsoft.com/office/drawing/2014/main" val="20007"/>
                    </a:ext>
                  </a:extLst>
                </a:gridCol>
                <a:gridCol w="487014">
                  <a:extLst>
                    <a:ext uri="{9D8B030D-6E8A-4147-A177-3AD203B41FA5}">
                      <a16:colId xmlns:a16="http://schemas.microsoft.com/office/drawing/2014/main" val="20008"/>
                    </a:ext>
                  </a:extLst>
                </a:gridCol>
                <a:gridCol w="872263">
                  <a:extLst>
                    <a:ext uri="{9D8B030D-6E8A-4147-A177-3AD203B41FA5}">
                      <a16:colId xmlns:a16="http://schemas.microsoft.com/office/drawing/2014/main" val="20009"/>
                    </a:ext>
                  </a:extLst>
                </a:gridCol>
                <a:gridCol w="741423">
                  <a:extLst>
                    <a:ext uri="{9D8B030D-6E8A-4147-A177-3AD203B41FA5}">
                      <a16:colId xmlns:a16="http://schemas.microsoft.com/office/drawing/2014/main" val="20010"/>
                    </a:ext>
                  </a:extLst>
                </a:gridCol>
                <a:gridCol w="487014">
                  <a:extLst>
                    <a:ext uri="{9D8B030D-6E8A-4147-A177-3AD203B41FA5}">
                      <a16:colId xmlns:a16="http://schemas.microsoft.com/office/drawing/2014/main" val="20011"/>
                    </a:ext>
                  </a:extLst>
                </a:gridCol>
              </a:tblGrid>
              <a:tr h="140305">
                <a:tc rowSpan="3">
                  <a:txBody>
                    <a:bodyPr/>
                    <a:lstStyle/>
                    <a:p>
                      <a:pPr algn="ctr" fontAlgn="ctr"/>
                      <a:r>
                        <a:rPr lang="ru-RU" sz="1000" b="0" i="0" u="none" strike="noStrike" dirty="0">
                          <a:solidFill>
                            <a:srgbClr val="000000"/>
                          </a:solidFill>
                          <a:latin typeface="Calibri"/>
                        </a:rPr>
                        <a:t>наименование показателя</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1">
                  <a:txBody>
                    <a:bodyPr/>
                    <a:lstStyle/>
                    <a:p>
                      <a:pPr algn="ctr" fontAlgn="b"/>
                      <a:r>
                        <a:rPr lang="ru-RU" sz="1000" b="0" i="0" u="none" strike="noStrike">
                          <a:solidFill>
                            <a:srgbClr val="000000"/>
                          </a:solidFill>
                          <a:latin typeface="Calibri"/>
                        </a:rPr>
                        <a:t>бюджет Курского муниципального округа</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40305">
                <a:tc vMerge="1">
                  <a:txBody>
                    <a:bodyPr/>
                    <a:lstStyle/>
                    <a:p>
                      <a:endParaRPr lang="ru-RU"/>
                    </a:p>
                  </a:txBody>
                  <a:tcPr/>
                </a:tc>
                <a:tc rowSpan="2">
                  <a:txBody>
                    <a:bodyPr/>
                    <a:lstStyle/>
                    <a:p>
                      <a:pPr algn="ctr" fontAlgn="b"/>
                      <a:r>
                        <a:rPr lang="ru-RU" sz="1000" b="0" i="0" u="none" strike="noStrike" dirty="0">
                          <a:solidFill>
                            <a:srgbClr val="000000"/>
                          </a:solidFill>
                          <a:latin typeface="Calibri"/>
                        </a:rPr>
                        <a:t>факт за </a:t>
                      </a:r>
                      <a:r>
                        <a:rPr lang="ru-RU" sz="1000" b="0" i="0" u="none" strike="noStrike" dirty="0" smtClean="0">
                          <a:solidFill>
                            <a:srgbClr val="000000"/>
                          </a:solidFill>
                          <a:latin typeface="Calibri"/>
                        </a:rPr>
                        <a:t>2022 </a:t>
                      </a:r>
                      <a:r>
                        <a:rPr lang="ru-RU" sz="1000" b="0" i="0" u="none" strike="noStrike" dirty="0">
                          <a:solidFill>
                            <a:srgbClr val="000000"/>
                          </a:solidFill>
                          <a:latin typeface="Calibri"/>
                        </a:rPr>
                        <a:t>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a:solidFill>
                            <a:srgbClr val="000000"/>
                          </a:solidFill>
                          <a:latin typeface="Calibri"/>
                        </a:rPr>
                        <a:t>оценка на </a:t>
                      </a:r>
                      <a:r>
                        <a:rPr lang="ru-RU" sz="1000" b="0" i="0" u="none" strike="noStrike" dirty="0" smtClean="0">
                          <a:solidFill>
                            <a:srgbClr val="000000"/>
                          </a:solidFill>
                          <a:latin typeface="Calibri"/>
                        </a:rPr>
                        <a:t>2023 </a:t>
                      </a:r>
                      <a:r>
                        <a:rPr lang="ru-RU" sz="1000" b="0" i="0" u="none" strike="noStrike" dirty="0">
                          <a:solidFill>
                            <a:srgbClr val="000000"/>
                          </a:solidFill>
                          <a:latin typeface="Calibri"/>
                        </a:rPr>
                        <a:t>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a:solidFill>
                            <a:srgbClr val="000000"/>
                          </a:solidFill>
                          <a:latin typeface="Calibri"/>
                        </a:rPr>
                        <a:t>прогноз на </a:t>
                      </a:r>
                      <a:r>
                        <a:rPr lang="ru-RU" sz="1000" b="0" i="0" u="none" strike="noStrike" dirty="0" smtClean="0">
                          <a:solidFill>
                            <a:srgbClr val="000000"/>
                          </a:solidFill>
                          <a:latin typeface="Calibri"/>
                        </a:rPr>
                        <a:t>2024 </a:t>
                      </a:r>
                      <a:r>
                        <a:rPr lang="ru-RU" sz="1000" b="0" i="0" u="none" strike="noStrike" dirty="0">
                          <a:solidFill>
                            <a:srgbClr val="000000"/>
                          </a:solidFill>
                          <a:latin typeface="Calibri"/>
                        </a:rPr>
                        <a:t>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solidFill>
                            <a:srgbClr val="000000"/>
                          </a:solidFill>
                          <a:latin typeface="Calibri"/>
                        </a:rPr>
                        <a:t>отклонение</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b"/>
                      <a:r>
                        <a:rPr lang="ru-RU" sz="1000" b="0" i="0" u="none" strike="noStrike" dirty="0">
                          <a:solidFill>
                            <a:srgbClr val="000000"/>
                          </a:solidFill>
                          <a:latin typeface="Calibri"/>
                        </a:rPr>
                        <a:t>прогноз на </a:t>
                      </a:r>
                      <a:r>
                        <a:rPr lang="ru-RU" sz="1000" b="0" i="0" u="none" strike="noStrike" dirty="0" smtClean="0">
                          <a:solidFill>
                            <a:srgbClr val="000000"/>
                          </a:solidFill>
                          <a:latin typeface="Calibri"/>
                        </a:rPr>
                        <a:t>2025 </a:t>
                      </a:r>
                      <a:r>
                        <a:rPr lang="ru-RU" sz="1000" b="0" i="0" u="none" strike="noStrike" dirty="0">
                          <a:solidFill>
                            <a:srgbClr val="000000"/>
                          </a:solidFill>
                          <a:latin typeface="Calibri"/>
                        </a:rPr>
                        <a:t>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solidFill>
                            <a:srgbClr val="000000"/>
                          </a:solidFill>
                          <a:latin typeface="Calibri"/>
                        </a:rPr>
                        <a:t>отклонение</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b"/>
                      <a:r>
                        <a:rPr lang="ru-RU" sz="1000" b="0" i="0" u="none" strike="noStrike" dirty="0">
                          <a:solidFill>
                            <a:srgbClr val="000000"/>
                          </a:solidFill>
                          <a:latin typeface="Calibri"/>
                        </a:rPr>
                        <a:t>прогноз на </a:t>
                      </a:r>
                      <a:r>
                        <a:rPr lang="ru-RU" sz="1000" b="0" i="0" u="none" strike="noStrike" dirty="0" smtClean="0">
                          <a:solidFill>
                            <a:srgbClr val="000000"/>
                          </a:solidFill>
                          <a:latin typeface="Calibri"/>
                        </a:rPr>
                        <a:t>2026 </a:t>
                      </a:r>
                      <a:r>
                        <a:rPr lang="ru-RU" sz="1000" b="0" i="0" u="none" strike="noStrike" dirty="0">
                          <a:solidFill>
                            <a:srgbClr val="000000"/>
                          </a:solidFill>
                          <a:latin typeface="Calibri"/>
                        </a:rPr>
                        <a:t>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solidFill>
                            <a:srgbClr val="000000"/>
                          </a:solidFill>
                          <a:latin typeface="Calibri"/>
                        </a:rPr>
                        <a:t>отклонение</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1"/>
                  </a:ext>
                </a:extLst>
              </a:tr>
              <a:tr h="17342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0305">
                <a:tc>
                  <a:txBody>
                    <a:bodyPr/>
                    <a:lstStyle/>
                    <a:p>
                      <a:pPr algn="l" rtl="0" fontAlgn="b"/>
                      <a:r>
                        <a:rPr lang="ru-RU" sz="1000" b="1" i="0" u="none" strike="noStrike">
                          <a:solidFill>
                            <a:srgbClr val="000000"/>
                          </a:solidFill>
                          <a:latin typeface="Calibri"/>
                        </a:rPr>
                        <a:t>ДОХОДЫ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2 327 479,86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3 019 539,52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2 054 122,61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-965 416,91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68,03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1 907 555,43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-146 567,18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92,86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1 833 313,21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-74 242,22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96,11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0305">
                <a:tc>
                  <a:txBody>
                    <a:bodyPr/>
                    <a:lstStyle/>
                    <a:p>
                      <a:pPr algn="l" rtl="0" fontAlgn="b"/>
                      <a:r>
                        <a:rPr lang="ru-RU" sz="1000" b="0" i="0" u="none" strike="noStrike">
                          <a:solidFill>
                            <a:srgbClr val="000000"/>
                          </a:solidFill>
                          <a:latin typeface="Calibri"/>
                        </a:rPr>
                        <a:t>в том числе: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1541">
                <a:tc>
                  <a:txBody>
                    <a:bodyPr/>
                    <a:lstStyle/>
                    <a:p>
                      <a:pPr algn="l" rtl="0" fontAlgn="b"/>
                      <a:r>
                        <a:rPr lang="ru-RU" sz="1000" b="0" i="0" u="none" strike="noStrike">
                          <a:solidFill>
                            <a:srgbClr val="000000"/>
                          </a:solidFill>
                          <a:latin typeface="Calibri"/>
                        </a:rPr>
                        <a:t>налоговые и неналоговые доходы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382 208,77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376 012,35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363 905,39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-12 106,96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105,21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372 212,67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8 307,28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102,28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379 736,60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7 523,93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102,02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6228">
                <a:tc>
                  <a:txBody>
                    <a:bodyPr/>
                    <a:lstStyle/>
                    <a:p>
                      <a:pPr algn="l" rtl="0" fontAlgn="b"/>
                      <a:r>
                        <a:rPr lang="ru-RU" sz="1000" b="0" i="0" u="none" strike="noStrike">
                          <a:solidFill>
                            <a:srgbClr val="000000"/>
                          </a:solidFill>
                          <a:latin typeface="Calibri"/>
                        </a:rPr>
                        <a:t>безвозмездные поступления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1 945 271,09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2 643 527,17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1 690 217,22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-953 309,95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68,03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1 535 342,76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-154 874,46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90,84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1 453 576,61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a:solidFill>
                            <a:srgbClr val="000000"/>
                          </a:solidFill>
                          <a:latin typeface="Calibri"/>
                        </a:rPr>
                        <a:t>-81 </a:t>
                      </a:r>
                      <a:r>
                        <a:rPr lang="ru-RU" sz="1000" b="1" i="0" u="none" strike="noStrike" dirty="0" smtClean="0">
                          <a:solidFill>
                            <a:srgbClr val="000000"/>
                          </a:solidFill>
                          <a:latin typeface="Calibri"/>
                        </a:rPr>
                        <a:t>766,15</a:t>
                      </a:r>
                      <a:endParaRPr lang="ru-RU" sz="1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a:solidFill>
                            <a:srgbClr val="000000"/>
                          </a:solidFill>
                          <a:latin typeface="Calibri"/>
                        </a:rPr>
                        <a:t> </a:t>
                      </a:r>
                    </a:p>
                    <a:p>
                      <a:pPr algn="ctr" rtl="0" fontAlgn="b"/>
                      <a:r>
                        <a:rPr lang="ru-RU" sz="1000" b="1" i="0" u="none" strike="noStrike" dirty="0">
                          <a:solidFill>
                            <a:srgbClr val="000000"/>
                          </a:solidFill>
                          <a:latin typeface="Calibri"/>
                        </a:rPr>
                        <a:t>94,67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5923">
                <a:tc>
                  <a:txBody>
                    <a:bodyPr/>
                    <a:lstStyle/>
                    <a:p>
                      <a:pPr algn="l" rtl="0" fontAlgn="b"/>
                      <a:r>
                        <a:rPr lang="ru-RU" sz="1000" b="1" i="0" u="none" strike="noStrike">
                          <a:solidFill>
                            <a:srgbClr val="000000"/>
                          </a:solidFill>
                          <a:latin typeface="Calibri"/>
                        </a:rPr>
                        <a:t>РАСХОДЫ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2 444 576,54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3 082 245,20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2 054 122,61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-1 028 122,59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66,64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1 907 555,43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-146 567,18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92,86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1 833 313,21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Calibri"/>
                        </a:rPr>
                        <a:t>-74 242,22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a:solidFill>
                            <a:srgbClr val="000000"/>
                          </a:solidFill>
                          <a:latin typeface="Calibri"/>
                        </a:rPr>
                        <a:t>96,11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Диаграмма 2"/>
          <p:cNvGraphicFramePr/>
          <p:nvPr>
            <p:extLst>
              <p:ext uri="{D42A27DB-BD31-4B8C-83A1-F6EECF244321}">
                <p14:modId xmlns:p14="http://schemas.microsoft.com/office/powerpoint/2010/main" val="447516555"/>
              </p:ext>
            </p:extLst>
          </p:nvPr>
        </p:nvGraphicFramePr>
        <p:xfrm>
          <a:off x="0" y="4000480"/>
          <a:ext cx="9144000" cy="28575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2844" y="285728"/>
            <a:ext cx="8786906" cy="3477875"/>
          </a:xfrm>
          <a:prstGeom prst="rect">
            <a:avLst/>
          </a:prstGeom>
          <a:noFill/>
        </p:spPr>
        <p:txBody>
          <a:bodyPr wrap="square" rtlCol="0">
            <a:spAutoFit/>
          </a:bodyPr>
          <a:lstStyle/>
          <a:p>
            <a:pPr algn="just"/>
            <a:r>
              <a:rPr lang="ru-RU" sz="1000" dirty="0" smtClean="0">
                <a:latin typeface="Arial" pitchFamily="34" charset="0"/>
                <a:cs typeface="Arial" pitchFamily="34" charset="0"/>
              </a:rPr>
              <a:t>	</a:t>
            </a:r>
            <a:r>
              <a:rPr lang="ru-RU" sz="1000" dirty="0" smtClean="0"/>
              <a:t>Планирование доходов бюджета Курского муниципального округа Ставропольского края осуществляется с учетом подходов, применяемых министерством финансов Ставропольского края при формировании доходов консолидированного бюджета Ставропольского края (далее соответственно - министерство финансов, консолидированный бюджет).</a:t>
            </a:r>
          </a:p>
          <a:p>
            <a:pPr algn="just"/>
            <a:r>
              <a:rPr lang="ru-RU" sz="1000" dirty="0" smtClean="0"/>
              <a:t>	Формирование доходов местного бюджета осуществляется исходя из прогнозов главных администраторов доходов и параметров прогноза социально-экономического развития Курского муниципального округа Ставропольского края на 2024 год и на период до 2026 года.</a:t>
            </a:r>
          </a:p>
          <a:p>
            <a:pPr algn="just"/>
            <a:r>
              <a:rPr lang="ru-RU" sz="1000" dirty="0" smtClean="0"/>
              <a:t>	В расчетах доходов местного бюджета также учитываются результаты согласования с министерством финансов исходных данных для проведения расчетов по распределению бюджетных средств на 2024 год и плановый период 2025 и 2026 годов.</a:t>
            </a:r>
          </a:p>
          <a:p>
            <a:pPr algn="just"/>
            <a:r>
              <a:rPr lang="ru-RU" sz="1000" dirty="0" smtClean="0"/>
              <a:t>	Общий объем доходов местного бюджета на 2024 год прогнозируется в сумме 2 054 122,61 тыс. рублей, в том числе налоговые и неналоговые доходы - 363 905,39 тыс. рублей и безвозмездные поступления 1 690 217,22 тыс. рублей. </a:t>
            </a:r>
          </a:p>
          <a:p>
            <a:pPr algn="just"/>
            <a:r>
              <a:rPr lang="ru-RU" sz="1000" dirty="0" smtClean="0"/>
              <a:t>	В 2024 году прогнозируется снижение поступлений налоговых и неналоговых доходов в местный бюджет к показателям 2023 года на 6 857,37 тыс. рублей. В 2025 году к показателям 2023 года ожидается прирост поступлений на 1 449,91 тыс. руб. В 2026 году этот прирост составит - 8 973,84 тыс. руб. Доля налоговых и неналоговых доходов в общем объеме доходов местного бюджета 2024 года составит 17,7 процента.</a:t>
            </a:r>
          </a:p>
          <a:p>
            <a:pPr algn="just"/>
            <a:r>
              <a:rPr lang="ru-RU" sz="1000" dirty="0" smtClean="0"/>
              <a:t>Основными источниками собственных доходов в местном бюджете являются: </a:t>
            </a:r>
          </a:p>
          <a:p>
            <a:pPr algn="just"/>
            <a:r>
              <a:rPr lang="ru-RU" sz="1000" dirty="0" smtClean="0"/>
              <a:t>налог на доходы физических лиц, его доля составляет - 48,3 процента; </a:t>
            </a:r>
          </a:p>
          <a:p>
            <a:pPr algn="just"/>
            <a:r>
              <a:rPr lang="ru-RU" sz="1000" dirty="0" smtClean="0"/>
              <a:t>доходы от уплаты акцизов на нефтепродукты - 12,1 процента;</a:t>
            </a:r>
          </a:p>
          <a:p>
            <a:pPr algn="just"/>
            <a:r>
              <a:rPr lang="ru-RU" sz="1000" dirty="0" smtClean="0"/>
              <a:t>земельный налог - 9,5 процента;</a:t>
            </a:r>
          </a:p>
          <a:p>
            <a:pPr algn="just"/>
            <a:r>
              <a:rPr lang="ru-RU" sz="1000" dirty="0" smtClean="0"/>
              <a:t>доходы от использования имущества, находящегося в муниципальной </a:t>
            </a:r>
          </a:p>
          <a:p>
            <a:pPr algn="just"/>
            <a:r>
              <a:rPr lang="ru-RU" sz="1000" dirty="0" smtClean="0"/>
              <a:t>собственности - 6,3 процента;</a:t>
            </a:r>
          </a:p>
          <a:p>
            <a:pPr algn="just"/>
            <a:r>
              <a:rPr lang="ru-RU" sz="1000" dirty="0" smtClean="0"/>
              <a:t>единый сельскохозяйственный налог - 5,2 процента;</a:t>
            </a:r>
          </a:p>
          <a:p>
            <a:pPr algn="just"/>
            <a:r>
              <a:rPr lang="ru-RU" sz="1000" dirty="0" smtClean="0"/>
              <a:t>доходы от оказания платных услуг - 5,8 процента. </a:t>
            </a:r>
            <a:endParaRPr lang="ru-RU" sz="1000" dirty="0"/>
          </a:p>
        </p:txBody>
      </p:sp>
      <p:sp>
        <p:nvSpPr>
          <p:cNvPr id="7" name="TextBox 6"/>
          <p:cNvSpPr txBox="1"/>
          <p:nvPr/>
        </p:nvSpPr>
        <p:spPr>
          <a:xfrm>
            <a:off x="0" y="0"/>
            <a:ext cx="3000364" cy="307777"/>
          </a:xfrm>
          <a:prstGeom prst="rect">
            <a:avLst/>
          </a:prstGeom>
          <a:noFill/>
        </p:spPr>
        <p:txBody>
          <a:bodyPr wrap="square" rtlCol="0">
            <a:spAutoFit/>
          </a:bodyPr>
          <a:lstStyle/>
          <a:p>
            <a:pPr algn="ctr"/>
            <a:r>
              <a:rPr lang="ru-RU" sz="1400" b="1" dirty="0" smtClean="0">
                <a:latin typeface="Calibri" pitchFamily="34" charset="0"/>
                <a:cs typeface="Calibri" pitchFamily="34" charset="0"/>
              </a:rPr>
              <a:t>Раздел 3  / </a:t>
            </a:r>
            <a:r>
              <a:rPr lang="ru-RU" sz="1400" dirty="0" smtClean="0">
                <a:latin typeface="Calibri" pitchFamily="34" charset="0"/>
                <a:cs typeface="Calibri" pitchFamily="34" charset="0"/>
              </a:rPr>
              <a:t>ДОХОДЫ</a:t>
            </a:r>
          </a:p>
        </p:txBody>
      </p:sp>
      <p:graphicFrame>
        <p:nvGraphicFramePr>
          <p:cNvPr id="11" name="Диаграмма 1"/>
          <p:cNvGraphicFramePr>
            <a:graphicFrameLocks/>
          </p:cNvGraphicFramePr>
          <p:nvPr/>
        </p:nvGraphicFramePr>
        <p:xfrm>
          <a:off x="4857752" y="2428868"/>
          <a:ext cx="4286248" cy="23574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1"/>
          <p:cNvGraphicFramePr>
            <a:graphicFrameLocks/>
          </p:cNvGraphicFramePr>
          <p:nvPr>
            <p:extLst>
              <p:ext uri="{D42A27DB-BD31-4B8C-83A1-F6EECF244321}">
                <p14:modId xmlns:p14="http://schemas.microsoft.com/office/powerpoint/2010/main" val="3003309570"/>
              </p:ext>
            </p:extLst>
          </p:nvPr>
        </p:nvGraphicFramePr>
        <p:xfrm>
          <a:off x="4644008" y="2428868"/>
          <a:ext cx="4499992" cy="25123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15338" y="357166"/>
            <a:ext cx="785786" cy="246221"/>
          </a:xfrm>
          <a:prstGeom prst="rect">
            <a:avLst/>
          </a:prstGeom>
        </p:spPr>
        <p:txBody>
          <a:bodyPr wrap="square">
            <a:spAutoFit/>
          </a:bodyPr>
          <a:lstStyle/>
          <a:p>
            <a:pPr algn="ctr" fontAlgn="b"/>
            <a:r>
              <a:rPr lang="ru-RU" sz="1000" i="1" dirty="0" smtClean="0">
                <a:latin typeface="Calibri" pitchFamily="34" charset="0"/>
                <a:cs typeface="Calibri" pitchFamily="34" charset="0"/>
              </a:rPr>
              <a:t>тыс.руб</a:t>
            </a:r>
            <a:r>
              <a:rPr lang="ru-RU" sz="900" dirty="0" smtClean="0">
                <a:latin typeface="Calibri" pitchFamily="34" charset="0"/>
                <a:cs typeface="Calibri" pitchFamily="34" charset="0"/>
              </a:rPr>
              <a:t>.</a:t>
            </a:r>
            <a:endParaRPr lang="ru-RU" sz="900" dirty="0">
              <a:latin typeface="Calibri" pitchFamily="34" charset="0"/>
              <a:cs typeface="Calibri" pitchFamily="34" charset="0"/>
            </a:endParaRPr>
          </a:p>
        </p:txBody>
      </p:sp>
      <p:sp>
        <p:nvSpPr>
          <p:cNvPr id="4" name="TextBox 3"/>
          <p:cNvSpPr txBox="1"/>
          <p:nvPr/>
        </p:nvSpPr>
        <p:spPr>
          <a:xfrm>
            <a:off x="0" y="0"/>
            <a:ext cx="914400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ДОХОДЫ БЮДЖЕТА ПО ВИДАМ ДОХОДОВ НА 2024 ГОД И ПЛАНОВЫЙ  ПЕРИОД 2025 И 2026 ГОДОВ  В СРАВНЕНИИ  С ОЖИДАЕМЫМ  ИСПОЛНЕНИЕМ  ЗА 2023  ГОД И ОТЧЕТОМ ЗА  2022 ГОД</a:t>
            </a:r>
          </a:p>
        </p:txBody>
      </p:sp>
      <p:graphicFrame>
        <p:nvGraphicFramePr>
          <p:cNvPr id="7" name="Таблица 6"/>
          <p:cNvGraphicFramePr>
            <a:graphicFrameLocks noGrp="1"/>
          </p:cNvGraphicFramePr>
          <p:nvPr>
            <p:extLst>
              <p:ext uri="{D42A27DB-BD31-4B8C-83A1-F6EECF244321}">
                <p14:modId xmlns:p14="http://schemas.microsoft.com/office/powerpoint/2010/main" val="925367787"/>
              </p:ext>
            </p:extLst>
          </p:nvPr>
        </p:nvGraphicFramePr>
        <p:xfrm>
          <a:off x="142844" y="642918"/>
          <a:ext cx="8858315" cy="5977782"/>
        </p:xfrm>
        <a:graphic>
          <a:graphicData uri="http://schemas.openxmlformats.org/drawingml/2006/table">
            <a:tbl>
              <a:tblPr/>
              <a:tblGrid>
                <a:gridCol w="255694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550414">
                  <a:extLst>
                    <a:ext uri="{9D8B030D-6E8A-4147-A177-3AD203B41FA5}">
                      <a16:colId xmlns:a16="http://schemas.microsoft.com/office/drawing/2014/main" val="20007"/>
                    </a:ext>
                  </a:extLst>
                </a:gridCol>
                <a:gridCol w="714380">
                  <a:extLst>
                    <a:ext uri="{9D8B030D-6E8A-4147-A177-3AD203B41FA5}">
                      <a16:colId xmlns:a16="http://schemas.microsoft.com/office/drawing/2014/main" val="20008"/>
                    </a:ext>
                  </a:extLst>
                </a:gridCol>
                <a:gridCol w="500069">
                  <a:extLst>
                    <a:ext uri="{9D8B030D-6E8A-4147-A177-3AD203B41FA5}">
                      <a16:colId xmlns:a16="http://schemas.microsoft.com/office/drawing/2014/main" val="20009"/>
                    </a:ext>
                  </a:extLst>
                </a:gridCol>
              </a:tblGrid>
              <a:tr h="210598">
                <a:tc rowSpan="2">
                  <a:txBody>
                    <a:bodyPr/>
                    <a:lstStyle/>
                    <a:p>
                      <a:pPr algn="ctr" rtl="0" fontAlgn="ctr"/>
                      <a:r>
                        <a:rPr lang="ru-RU" sz="800" b="1" i="0" u="none" strike="noStrike">
                          <a:solidFill>
                            <a:srgbClr val="000000"/>
                          </a:solidFill>
                          <a:effectLst/>
                          <a:latin typeface="Calibri" panose="020F0502020204030204" pitchFamily="34" charset="0"/>
                        </a:rPr>
                        <a:t>ИСТОЧНИКИ ДОХОДОВ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 2022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1" i="0" u="none" strike="noStrike">
                          <a:solidFill>
                            <a:srgbClr val="000000"/>
                          </a:solidFill>
                          <a:effectLst/>
                          <a:latin typeface="Calibri" panose="020F0502020204030204" pitchFamily="34" charset="0"/>
                        </a:rPr>
                        <a:t>на 2023 год (оценка)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1" i="0" u="none" strike="noStrike">
                          <a:solidFill>
                            <a:srgbClr val="000000"/>
                          </a:solidFill>
                          <a:effectLst/>
                          <a:latin typeface="Calibri" panose="020F0502020204030204" pitchFamily="34" charset="0"/>
                        </a:rPr>
                        <a:t>на 2024 год  (проект)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rtl="0" fontAlgn="ctr"/>
                      <a:r>
                        <a:rPr lang="ru-RU" sz="800" b="1" i="0" u="none" strike="noStrike">
                          <a:solidFill>
                            <a:srgbClr val="000000"/>
                          </a:solidFill>
                          <a:effectLst/>
                          <a:latin typeface="Calibri" panose="020F0502020204030204" pitchFamily="34" charset="0"/>
                        </a:rPr>
                        <a:t> на 2025 год (проект)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800" b="1" i="0" u="none" strike="noStrike">
                          <a:solidFill>
                            <a:srgbClr val="000000"/>
                          </a:solidFill>
                          <a:effectLst/>
                          <a:latin typeface="Calibri" panose="020F0502020204030204" pitchFamily="34" charset="0"/>
                        </a:rPr>
                        <a:t> на 2026 год (проект)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gridSpan="2">
                  <a:txBody>
                    <a:bodyPr/>
                    <a:lstStyle/>
                    <a:p>
                      <a:pPr algn="ctr" rtl="0" fontAlgn="ctr"/>
                      <a:r>
                        <a:rPr lang="ru-RU" sz="800" b="1" i="0" u="none" strike="noStrike">
                          <a:solidFill>
                            <a:srgbClr val="000000"/>
                          </a:solidFill>
                          <a:effectLst/>
                          <a:latin typeface="Calibri" panose="020F0502020204030204" pitchFamily="34" charset="0"/>
                        </a:rPr>
                        <a:t>отклонение 2024 года к 2022 году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rtl="0" fontAlgn="ctr"/>
                      <a:r>
                        <a:rPr lang="ru-RU" sz="800" b="1" i="0" u="none" strike="noStrike">
                          <a:solidFill>
                            <a:srgbClr val="000000"/>
                          </a:solidFill>
                          <a:effectLst/>
                          <a:latin typeface="Calibri" panose="020F0502020204030204" pitchFamily="34" charset="0"/>
                        </a:rPr>
                        <a:t>отклонение 2024 года к 2023 году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140398">
                <a:tc vMerge="1">
                  <a:txBody>
                    <a:bodyPr/>
                    <a:lstStyle/>
                    <a:p>
                      <a:endParaRPr lang="ru-RU"/>
                    </a:p>
                  </a:txBody>
                  <a:tcPr/>
                </a:tc>
                <a:tc>
                  <a:txBody>
                    <a:bodyPr/>
                    <a:lstStyle/>
                    <a:p>
                      <a:pPr algn="ctr" rtl="0" fontAlgn="ctr"/>
                      <a:r>
                        <a:rPr lang="ru-RU" sz="800" b="1" i="0" u="none" strike="noStrike">
                          <a:solidFill>
                            <a:srgbClr val="000000"/>
                          </a:solidFill>
                          <a:effectLst/>
                          <a:latin typeface="Calibri" panose="020F0502020204030204" pitchFamily="34" charset="0"/>
                        </a:rPr>
                        <a:t>(факт)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800" b="1" i="0" u="none" strike="noStrike">
                          <a:solidFill>
                            <a:srgbClr val="000000"/>
                          </a:solidFill>
                          <a:effectLst/>
                          <a:latin typeface="Calibri" panose="020F0502020204030204" pitchFamily="34" charset="0"/>
                        </a:rPr>
                        <a:t>тыс. 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тыс. 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0398">
                <a:tc>
                  <a:txBody>
                    <a:bodyPr/>
                    <a:lstStyle/>
                    <a:p>
                      <a:pPr algn="l" rtl="0" fontAlgn="t"/>
                      <a:r>
                        <a:rPr lang="ru-RU" sz="800" b="0" i="0" u="none" strike="noStrike">
                          <a:solidFill>
                            <a:srgbClr val="000000"/>
                          </a:solidFill>
                          <a:effectLst/>
                          <a:latin typeface="Calibri" panose="020F0502020204030204" pitchFamily="34" charset="0"/>
                        </a:rPr>
                        <a:t>Налог на доходы физических лиц</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171 080,90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179 628,00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175 816,00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178 269,00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179 050,00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4 735,10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-3 812,00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97,88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0398">
                <a:tc>
                  <a:txBody>
                    <a:bodyPr/>
                    <a:lstStyle/>
                    <a:p>
                      <a:pPr algn="l" rtl="0" fontAlgn="t"/>
                      <a:r>
                        <a:rPr lang="ru-RU" sz="800" b="0" i="0" u="none" strike="noStrike">
                          <a:solidFill>
                            <a:srgbClr val="000000"/>
                          </a:solidFill>
                          <a:effectLst/>
                          <a:latin typeface="Calibri" panose="020F0502020204030204" pitchFamily="34" charset="0"/>
                        </a:rPr>
                        <a:t>Доходы от уплаты акцизов</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48 455,87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42 331,04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43 952,30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45 673,73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47 138,66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-4 503,57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90,71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1 621,26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9315">
                <a:tc>
                  <a:txBody>
                    <a:bodyPr/>
                    <a:lstStyle/>
                    <a:p>
                      <a:pPr algn="l" rtl="0" fontAlgn="t"/>
                      <a:r>
                        <a:rPr lang="ru-RU" sz="800" b="0" i="0" u="none" strike="noStrike" dirty="0">
                          <a:solidFill>
                            <a:srgbClr val="000000"/>
                          </a:solidFill>
                          <a:effectLst/>
                          <a:latin typeface="Calibri" panose="020F0502020204030204" pitchFamily="34" charset="0"/>
                        </a:rPr>
                        <a:t>Налог, взимаемый в связи с применением упрощенной системы налогообложения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15102,55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17 655,00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18 371,00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20 090,00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21 855,00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3 268,45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121,64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716,00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0598">
                <a:tc>
                  <a:txBody>
                    <a:bodyPr/>
                    <a:lstStyle/>
                    <a:p>
                      <a:pPr algn="l" rtl="0" fontAlgn="t"/>
                      <a:r>
                        <a:rPr lang="ru-RU" sz="800" b="0" i="0" u="none" strike="noStrike">
                          <a:solidFill>
                            <a:srgbClr val="000000"/>
                          </a:solidFill>
                          <a:effectLst/>
                          <a:latin typeface="Calibri" panose="020F0502020204030204" pitchFamily="34" charset="0"/>
                        </a:rPr>
                        <a:t>Единый налог на вмененный доход для отдельных видов деятельности</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120,34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-120,34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0398">
                <a:tc>
                  <a:txBody>
                    <a:bodyPr/>
                    <a:lstStyle/>
                    <a:p>
                      <a:pPr algn="l" rtl="0" fontAlgn="t"/>
                      <a:r>
                        <a:rPr lang="ru-RU" sz="800" b="0" i="0" u="none" strike="noStrike">
                          <a:solidFill>
                            <a:srgbClr val="000000"/>
                          </a:solidFill>
                          <a:effectLst/>
                          <a:latin typeface="Calibri" panose="020F0502020204030204" pitchFamily="34" charset="0"/>
                        </a:rPr>
                        <a:t>Единый сельскохозяйственный налог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29 996,07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26 578,00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18 798,00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19 738,00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20 728,00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-11 198,07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-7 780,00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70,73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9735">
                <a:tc>
                  <a:txBody>
                    <a:bodyPr/>
                    <a:lstStyle/>
                    <a:p>
                      <a:pPr algn="l" rtl="0" fontAlgn="t"/>
                      <a:r>
                        <a:rPr lang="ru-RU" sz="800" b="0" i="0" u="none" strike="noStrike">
                          <a:solidFill>
                            <a:srgbClr val="000000"/>
                          </a:solidFill>
                          <a:effectLst/>
                          <a:latin typeface="Calibri" panose="020F0502020204030204" pitchFamily="34" charset="0"/>
                        </a:rPr>
                        <a:t>Налог, взимаемый в связи с применением патентной системы налогообложения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4075,77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3 834,00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4 422,00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5 332,00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-642,77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84,23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-401,00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0398">
                <a:tc>
                  <a:txBody>
                    <a:bodyPr/>
                    <a:lstStyle/>
                    <a:p>
                      <a:pPr algn="l" rtl="0" fontAlgn="t"/>
                      <a:r>
                        <a:rPr lang="ru-RU" sz="800" b="0" i="0" u="none" strike="noStrike">
                          <a:solidFill>
                            <a:srgbClr val="000000"/>
                          </a:solidFill>
                          <a:effectLst/>
                          <a:latin typeface="Calibri" panose="020F0502020204030204" pitchFamily="34" charset="0"/>
                        </a:rPr>
                        <a:t>Налог на имущество физических лиц</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12 581,19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10 334,00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15 907,00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16 801,00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17 736,00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3 325,81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126,43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5 573,00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153,93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0398">
                <a:tc>
                  <a:txBody>
                    <a:bodyPr/>
                    <a:lstStyle/>
                    <a:p>
                      <a:pPr algn="l" rtl="0" fontAlgn="t"/>
                      <a:r>
                        <a:rPr lang="ru-RU" sz="800" b="0" i="0" u="none" strike="noStrike">
                          <a:solidFill>
                            <a:srgbClr val="000000"/>
                          </a:solidFill>
                          <a:effectLst/>
                          <a:latin typeface="Calibri" panose="020F0502020204030204" pitchFamily="34" charset="0"/>
                        </a:rPr>
                        <a:t>Земельный налог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29 173,96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32 214,00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34 560,00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35 595,00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36 142,00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5 386,04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118,46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2 346,00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0398">
                <a:tc>
                  <a:txBody>
                    <a:bodyPr/>
                    <a:lstStyle/>
                    <a:p>
                      <a:pPr algn="l" rtl="0" fontAlgn="t"/>
                      <a:r>
                        <a:rPr lang="ru-RU" sz="800" b="0" i="0" u="none" strike="noStrike">
                          <a:solidFill>
                            <a:srgbClr val="000000"/>
                          </a:solidFill>
                          <a:effectLst/>
                          <a:latin typeface="Calibri" panose="020F0502020204030204" pitchFamily="34" charset="0"/>
                        </a:rPr>
                        <a:t>Государственная пошлина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5 686,93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6 095,00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5 862,00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5 991,00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6 122,00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175,07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-233,00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96,18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0398">
                <a:tc>
                  <a:txBody>
                    <a:bodyPr/>
                    <a:lstStyle/>
                    <a:p>
                      <a:pPr algn="l" rtl="0" fontAlgn="t"/>
                      <a:r>
                        <a:rPr lang="ru-RU" sz="800" b="1" i="0" u="none" strike="noStrike">
                          <a:solidFill>
                            <a:srgbClr val="000000"/>
                          </a:solidFill>
                          <a:effectLst/>
                          <a:latin typeface="Calibri" panose="020F0502020204030204" pitchFamily="34" charset="0"/>
                        </a:rPr>
                        <a:t> ВСЕГО НАЛОГОВЫХ ДОХОДОВ:</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316 273,58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318 673,04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316 699,30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effectLst/>
                          <a:latin typeface="Calibri" panose="020F0502020204030204" pitchFamily="34" charset="0"/>
                        </a:rPr>
                        <a:t>326 579,73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effectLst/>
                          <a:latin typeface="Calibri" panose="020F0502020204030204" pitchFamily="34" charset="0"/>
                        </a:rPr>
                        <a:t>334 103,66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1" i="0" u="none" strike="noStrike">
                          <a:solidFill>
                            <a:srgbClr val="000000"/>
                          </a:solidFill>
                          <a:effectLst/>
                          <a:latin typeface="Calibri" panose="020F0502020204030204" pitchFamily="34" charset="0"/>
                        </a:rPr>
                        <a:t>425,72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100,13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-1 973,74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99,38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721446">
                <a:tc>
                  <a:txBody>
                    <a:bodyPr/>
                    <a:lstStyle/>
                    <a:p>
                      <a:pPr algn="l" rtl="0" fontAlgn="t"/>
                      <a:r>
                        <a:rPr lang="ru-RU" sz="800" b="0" i="0" u="none" strike="noStrike" dirty="0">
                          <a:solidFill>
                            <a:srgbClr val="000000"/>
                          </a:solidFill>
                          <a:effectLst/>
                          <a:latin typeface="Calibri" panose="020F0502020204030204" pitchFamily="34" charset="0"/>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23 275,34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25 917,00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22 915,94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22 915,94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22 915,94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1 906,67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98,46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8 491,31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9220">
                <a:tc>
                  <a:txBody>
                    <a:bodyPr/>
                    <a:lstStyle/>
                    <a:p>
                      <a:pPr algn="l" rtl="0" fontAlgn="t"/>
                      <a:r>
                        <a:rPr lang="ru-RU" sz="800" b="0" i="0" u="none" strike="noStrike">
                          <a:solidFill>
                            <a:srgbClr val="000000"/>
                          </a:solidFill>
                          <a:effectLst/>
                          <a:latin typeface="Calibri" panose="020F0502020204030204" pitchFamily="34" charset="0"/>
                        </a:rPr>
                        <a:t>Платежи от государственных и муниципальных унитарных предприятий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-1 242,65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0598">
                <a:tc>
                  <a:txBody>
                    <a:bodyPr/>
                    <a:lstStyle/>
                    <a:p>
                      <a:pPr algn="l" rtl="0" fontAlgn="t"/>
                      <a:r>
                        <a:rPr lang="ru-RU" sz="800" b="0" i="0" u="none" strike="noStrike">
                          <a:solidFill>
                            <a:srgbClr val="000000"/>
                          </a:solidFill>
                          <a:effectLst/>
                          <a:latin typeface="Calibri" panose="020F0502020204030204" pitchFamily="34" charset="0"/>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93927">
                <a:tc>
                  <a:txBody>
                    <a:bodyPr/>
                    <a:lstStyle/>
                    <a:p>
                      <a:pPr algn="l" rtl="0" fontAlgn="t"/>
                      <a:r>
                        <a:rPr lang="ru-RU" sz="800" b="0" i="0" u="none" strike="noStrike">
                          <a:solidFill>
                            <a:srgbClr val="000000"/>
                          </a:solidFill>
                          <a:effectLst/>
                          <a:latin typeface="Calibri" panose="020F0502020204030204" pitchFamily="34" charset="0"/>
                        </a:rPr>
                        <a:t>Плата за негативное воздействие на окружающую среду</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149,49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125,08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127,00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-81,78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0398">
                <a:tc>
                  <a:txBody>
                    <a:bodyPr/>
                    <a:lstStyle/>
                    <a:p>
                      <a:pPr algn="l" rtl="0" fontAlgn="t"/>
                      <a:r>
                        <a:rPr lang="ru-RU" sz="800" b="0" i="0" u="none" strike="noStrike">
                          <a:solidFill>
                            <a:srgbClr val="000000"/>
                          </a:solidFill>
                          <a:effectLst/>
                          <a:latin typeface="Calibri" panose="020F0502020204030204" pitchFamily="34" charset="0"/>
                        </a:rPr>
                        <a:t>Доходы от продажи материальных и нематериалиных активов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6 447,24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580,00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580,00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-3 165,31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-5 407,85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0398">
                <a:tc>
                  <a:txBody>
                    <a:bodyPr/>
                    <a:lstStyle/>
                    <a:p>
                      <a:pPr algn="l" rtl="0" fontAlgn="t"/>
                      <a:r>
                        <a:rPr lang="ru-RU" sz="800" b="0" i="0" u="none" strike="noStrike">
                          <a:solidFill>
                            <a:srgbClr val="000000"/>
                          </a:solidFill>
                          <a:effectLst/>
                          <a:latin typeface="Calibri" panose="020F0502020204030204" pitchFamily="34" charset="0"/>
                        </a:rPr>
                        <a:t> Штрафы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2 081,33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552,58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845,00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-1 630,33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-207,12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152,92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0398">
                <a:tc>
                  <a:txBody>
                    <a:bodyPr/>
                    <a:lstStyle/>
                    <a:p>
                      <a:pPr algn="l" rtl="0" fontAlgn="t"/>
                      <a:r>
                        <a:rPr lang="ru-RU" sz="800" b="0" i="0" u="none" strike="noStrike">
                          <a:solidFill>
                            <a:srgbClr val="000000"/>
                          </a:solidFill>
                          <a:effectLst/>
                          <a:latin typeface="Calibri" panose="020F0502020204030204" pitchFamily="34" charset="0"/>
                        </a:rPr>
                        <a:t> Прочие неналоговые доходы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40398">
                <a:tc>
                  <a:txBody>
                    <a:bodyPr/>
                    <a:lstStyle/>
                    <a:p>
                      <a:pPr algn="l" rtl="0" fontAlgn="t"/>
                      <a:r>
                        <a:rPr lang="ru-RU" sz="800" b="0" i="0" u="none" strike="noStrike">
                          <a:solidFill>
                            <a:srgbClr val="000000"/>
                          </a:solidFill>
                          <a:effectLst/>
                          <a:latin typeface="Calibri" panose="020F0502020204030204" pitchFamily="34" charset="0"/>
                        </a:rPr>
                        <a:t> Инициативные платежи</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3189,71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5036,71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1 573,15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2 979,18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49,32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591,15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40398">
                <a:tc>
                  <a:txBody>
                    <a:bodyPr/>
                    <a:lstStyle/>
                    <a:p>
                      <a:pPr algn="l" rtl="0" fontAlgn="t"/>
                      <a:r>
                        <a:rPr lang="ru-RU" sz="800" b="0" i="0" u="none" strike="noStrike">
                          <a:solidFill>
                            <a:srgbClr val="000000"/>
                          </a:solidFill>
                          <a:effectLst/>
                          <a:latin typeface="Calibri" panose="020F0502020204030204" pitchFamily="34" charset="0"/>
                        </a:rPr>
                        <a:t> Доходы от оказания платных услуг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30 700,38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25082,94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21 120,00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21 120,00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21 120,00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-1 543,07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68,79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-5 867,87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8492">
                <a:tc>
                  <a:txBody>
                    <a:bodyPr/>
                    <a:lstStyle/>
                    <a:p>
                      <a:pPr algn="l" rtl="0" fontAlgn="t"/>
                      <a:r>
                        <a:rPr lang="ru-RU" sz="800" b="1" i="0" u="none" strike="noStrike">
                          <a:solidFill>
                            <a:srgbClr val="000000"/>
                          </a:solidFill>
                          <a:effectLst/>
                          <a:latin typeface="Calibri" panose="020F0502020204030204" pitchFamily="34" charset="0"/>
                        </a:rPr>
                        <a:t>ВСЕГО НЕНАЛОГОВЫХ ДОХОДОВ: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65 935,19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57 339,31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47 206,09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effectLst/>
                          <a:latin typeface="Calibri" panose="020F0502020204030204" pitchFamily="34" charset="0"/>
                        </a:rPr>
                        <a:t>45 632,94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effectLst/>
                          <a:latin typeface="Calibri" panose="020F0502020204030204" pitchFamily="34" charset="0"/>
                        </a:rPr>
                        <a:t>45 632,94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1" i="0" u="none" strike="noStrike">
                          <a:solidFill>
                            <a:srgbClr val="000000"/>
                          </a:solidFill>
                          <a:effectLst/>
                          <a:latin typeface="Calibri" panose="020F0502020204030204" pitchFamily="34" charset="0"/>
                        </a:rPr>
                        <a:t>-2 777,29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71,59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-2 441,60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82,33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40398">
                <a:tc>
                  <a:txBody>
                    <a:bodyPr/>
                    <a:lstStyle/>
                    <a:p>
                      <a:pPr algn="l" rtl="0" fontAlgn="t"/>
                      <a:r>
                        <a:rPr lang="ru-RU" sz="800" b="1" i="0" u="none" strike="noStrike">
                          <a:solidFill>
                            <a:srgbClr val="000000"/>
                          </a:solidFill>
                          <a:effectLst/>
                          <a:latin typeface="Calibri" panose="020F0502020204030204" pitchFamily="34" charset="0"/>
                        </a:rPr>
                        <a:t>ВСЕГО НАЛОГОВЫХ И НЕНАЛОГОВЫХ ДОХОДОВ:</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382 208,77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376 012,35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363 905,39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effectLst/>
                          <a:latin typeface="Calibri" panose="020F0502020204030204" pitchFamily="34" charset="0"/>
                        </a:rPr>
                        <a:t>372 212,67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effectLst/>
                          <a:latin typeface="Calibri" panose="020F0502020204030204" pitchFamily="34" charset="0"/>
                        </a:rPr>
                        <a:t>379 736,60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1" i="0" u="none" strike="noStrike">
                          <a:solidFill>
                            <a:srgbClr val="000000"/>
                          </a:solidFill>
                          <a:effectLst/>
                          <a:latin typeface="Calibri" panose="020F0502020204030204" pitchFamily="34" charset="0"/>
                        </a:rPr>
                        <a:t>-2 351,57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95,21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-4 415,34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96,78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40398">
                <a:tc>
                  <a:txBody>
                    <a:bodyPr/>
                    <a:lstStyle/>
                    <a:p>
                      <a:pPr algn="l" rtl="0" fontAlgn="t"/>
                      <a:r>
                        <a:rPr lang="ru-RU" sz="800" b="0" i="0" u="none" strike="noStrike">
                          <a:solidFill>
                            <a:srgbClr val="000000"/>
                          </a:solidFill>
                          <a:effectLst/>
                          <a:latin typeface="Calibri" panose="020F0502020204030204" pitchFamily="34" charset="0"/>
                        </a:rPr>
                        <a:t> Дотации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462 516,00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544 961,00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648 052,00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633 811,00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623 785,00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89 890,00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140,11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82 445,00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118,92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40398">
                <a:tc>
                  <a:txBody>
                    <a:bodyPr/>
                    <a:lstStyle/>
                    <a:p>
                      <a:pPr algn="l" rtl="0" fontAlgn="t"/>
                      <a:r>
                        <a:rPr lang="ru-RU" sz="800" b="0" i="0" u="none" strike="noStrike">
                          <a:solidFill>
                            <a:srgbClr val="000000"/>
                          </a:solidFill>
                          <a:effectLst/>
                          <a:latin typeface="Calibri" panose="020F0502020204030204" pitchFamily="34" charset="0"/>
                        </a:rPr>
                        <a:t> Субсидии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290 455,06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1 059 398,32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233 002,46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138 094,74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74 871,23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-14 990,07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-295 532,68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40398">
                <a:tc>
                  <a:txBody>
                    <a:bodyPr/>
                    <a:lstStyle/>
                    <a:p>
                      <a:pPr algn="l" rtl="0" fontAlgn="t"/>
                      <a:r>
                        <a:rPr lang="ru-RU" sz="800" b="0" i="0" u="none" strike="noStrike">
                          <a:solidFill>
                            <a:srgbClr val="000000"/>
                          </a:solidFill>
                          <a:effectLst/>
                          <a:latin typeface="Calibri" panose="020F0502020204030204" pitchFamily="34" charset="0"/>
                        </a:rPr>
                        <a:t> Субвенции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1 277 363,32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1 025 609,01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807 738,84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762 013,10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753 496,46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-151 801,27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-170 816,54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78,76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40398">
                <a:tc>
                  <a:txBody>
                    <a:bodyPr/>
                    <a:lstStyle/>
                    <a:p>
                      <a:pPr algn="l" rtl="0" fontAlgn="t"/>
                      <a:r>
                        <a:rPr lang="ru-RU" sz="800" b="0" i="0" u="none" strike="noStrike">
                          <a:solidFill>
                            <a:srgbClr val="000000"/>
                          </a:solidFill>
                          <a:effectLst/>
                          <a:latin typeface="Calibri" panose="020F0502020204030204" pitchFamily="34" charset="0"/>
                        </a:rPr>
                        <a:t> Иные межбюджетные трансферты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41 513,91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20 277,86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1 423,92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1 423,92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1 423,92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-37 101,34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-31 593,11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40398">
                <a:tc>
                  <a:txBody>
                    <a:bodyPr/>
                    <a:lstStyle/>
                    <a:p>
                      <a:pPr algn="l" rtl="0" fontAlgn="t"/>
                      <a:r>
                        <a:rPr lang="ru-RU" sz="800" b="0" i="0" u="none" strike="noStrike">
                          <a:solidFill>
                            <a:srgbClr val="000000"/>
                          </a:solidFill>
                          <a:effectLst/>
                          <a:latin typeface="Calibri" panose="020F0502020204030204" pitchFamily="34" charset="0"/>
                        </a:rPr>
                        <a:t> Прочие безвозмездные поступления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97461">
                <a:tc>
                  <a:txBody>
                    <a:bodyPr/>
                    <a:lstStyle/>
                    <a:p>
                      <a:pPr algn="l" rtl="0" fontAlgn="t"/>
                      <a:r>
                        <a:rPr lang="ru-RU" sz="800" b="0" i="0" u="none" strike="noStrike" dirty="0">
                          <a:solidFill>
                            <a:srgbClr val="000000"/>
                          </a:solidFill>
                          <a:effectLst/>
                          <a:latin typeface="Calibri" panose="020F0502020204030204" pitchFamily="34" charset="0"/>
                        </a:rPr>
                        <a:t> Возврат остатков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-126 577,20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-7 029,02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effectLst/>
                          <a:latin typeface="Calibri" panose="020F0502020204030204" pitchFamily="34" charset="0"/>
                        </a:rPr>
                        <a:t>12 396,58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31 255,29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40398">
                <a:tc>
                  <a:txBody>
                    <a:bodyPr/>
                    <a:lstStyle/>
                    <a:p>
                      <a:pPr algn="l" rtl="0" fontAlgn="t"/>
                      <a:r>
                        <a:rPr lang="ru-RU" sz="800" b="1" i="0" u="none" strike="noStrike" dirty="0">
                          <a:solidFill>
                            <a:srgbClr val="000000"/>
                          </a:solidFill>
                          <a:effectLst/>
                          <a:latin typeface="Calibri" panose="020F0502020204030204" pitchFamily="34" charset="0"/>
                        </a:rPr>
                        <a:t>ВСЕГО  БЕЗВОЗМЕЗДНЫЕ ПОСТУПЛЕНИЯ: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1 945 271,09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2 643 527,17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1 690 217,22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effectLst/>
                          <a:latin typeface="Calibri" panose="020F0502020204030204" pitchFamily="34" charset="0"/>
                        </a:rPr>
                        <a:t>1535342,76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effectLst/>
                          <a:latin typeface="Calibri" panose="020F0502020204030204" pitchFamily="34" charset="0"/>
                        </a:rPr>
                        <a:t>1453576,61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1" i="0" u="none" strike="noStrike">
                          <a:solidFill>
                            <a:srgbClr val="000000"/>
                          </a:solidFill>
                          <a:effectLst/>
                          <a:latin typeface="Calibri" panose="020F0502020204030204" pitchFamily="34" charset="0"/>
                        </a:rPr>
                        <a:t>-101 610,10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86,89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-384 242,04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dirty="0">
                          <a:solidFill>
                            <a:srgbClr val="000000"/>
                          </a:solidFill>
                          <a:effectLst/>
                          <a:latin typeface="Calibri" panose="020F0502020204030204" pitchFamily="34" charset="0"/>
                        </a:rPr>
                        <a:t>63,94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40398">
                <a:tc>
                  <a:txBody>
                    <a:bodyPr/>
                    <a:lstStyle/>
                    <a:p>
                      <a:pPr algn="l" rtl="0" fontAlgn="t"/>
                      <a:r>
                        <a:rPr lang="ru-RU" sz="800" b="1" i="0" u="none" strike="noStrike" dirty="0">
                          <a:solidFill>
                            <a:srgbClr val="000000"/>
                          </a:solidFill>
                          <a:effectLst/>
                          <a:latin typeface="Calibri" panose="020F0502020204030204" pitchFamily="34" charset="0"/>
                        </a:rPr>
                        <a:t>ИТОГО</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2 327 479,86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3 019 539,52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2 054 122,61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effectLst/>
                          <a:latin typeface="Calibri" panose="020F0502020204030204" pitchFamily="34" charset="0"/>
                        </a:rPr>
                        <a:t>1907555,43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effectLst/>
                          <a:latin typeface="Calibri" panose="020F0502020204030204" pitchFamily="34" charset="0"/>
                        </a:rPr>
                        <a:t>1833313,21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1" i="0" u="none" strike="noStrike">
                          <a:solidFill>
                            <a:srgbClr val="000000"/>
                          </a:solidFill>
                          <a:effectLst/>
                          <a:latin typeface="Calibri" panose="020F0502020204030204" pitchFamily="34" charset="0"/>
                        </a:rPr>
                        <a:t>-103 961,67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88,26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-388 657,38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dirty="0">
                          <a:solidFill>
                            <a:srgbClr val="000000"/>
                          </a:solidFill>
                          <a:effectLst/>
                          <a:latin typeface="Calibri" panose="020F0502020204030204" pitchFamily="34" charset="0"/>
                        </a:rPr>
                        <a:t>68,03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76666"/>
                  </a:ext>
                </a:extLst>
              </a:tr>
            </a:tbl>
          </a:graphicData>
        </a:graphic>
      </p:graphicFrame>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7158" y="0"/>
            <a:ext cx="857256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ДЕЯТЕЛЬНОСТЬ  ОРГАНОВ МЕСТНОГО САМОУПРАВЛЕНИЯ КУРСКОГО  МУНИЦИПАЛЬНОГО  ОКРУГА  </a:t>
            </a:r>
          </a:p>
          <a:p>
            <a:pPr algn="ctr"/>
            <a:r>
              <a:rPr lang="ru-RU" sz="1400" dirty="0" smtClean="0">
                <a:latin typeface="Calibri" pitchFamily="34" charset="0"/>
                <a:cs typeface="Calibri" pitchFamily="34" charset="0"/>
              </a:rPr>
              <a:t>СТАВРОПОЛЬСКОГО КРАЯ, ВЛИЯЮЩАЯ НА ИЗМЕНЕНИЕ  ДОХОДОВ  БЮДЖЕТА</a:t>
            </a:r>
          </a:p>
        </p:txBody>
      </p:sp>
      <p:sp>
        <p:nvSpPr>
          <p:cNvPr id="3" name="Rectangle 2"/>
          <p:cNvSpPr>
            <a:spLocks noChangeArrowheads="1"/>
          </p:cNvSpPr>
          <p:nvPr/>
        </p:nvSpPr>
        <p:spPr bwMode="auto">
          <a:xfrm>
            <a:off x="142844" y="456247"/>
            <a:ext cx="8858312"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000" dirty="0" smtClean="0"/>
              <a:t>	 В целях увеличения доходов бюджета Курского муниципального округа Ставропольского края и в рамках деятельности органов местного самоуправления, влияющей на изменение доходной части местного бюджета, принято распоряжение администрации Курского муниципального округа Ставропольского края от 01.06.2023 г. № 145-р «Об утверждении Плана мероприятий по росту доходов, оптимизации расходов бюджета Курского муниципального округа Ставропольского края на 2023-2025 годы», в соответствии с которым предусматриваются следующие мероприятия: </a:t>
            </a:r>
          </a:p>
          <a:p>
            <a:pPr algn="just"/>
            <a:endParaRPr lang="ru-RU" sz="1000" dirty="0" smtClean="0"/>
          </a:p>
          <a:p>
            <a:pPr algn="just"/>
            <a:r>
              <a:rPr lang="ru-RU" sz="1000" dirty="0" smtClean="0"/>
              <a:t>	Оценка налоговых расходов местного бюджета По результатам оценки эффективности за 2022 год, неэффективных налоговых льгот не установлено.</a:t>
            </a:r>
          </a:p>
          <a:p>
            <a:pPr algn="just"/>
            <a:r>
              <a:rPr lang="ru-RU" sz="1000" dirty="0" smtClean="0"/>
              <a:t>	Мероприятия по государственной регистрации прав на объекты недвижимого имущества, в том числе на земельные участки, которые в соответствии с законодательством Российской Федерации и законодательством Ставропольского края подлежат отнесению к муниципальной собственности Курского муниципального  округа Ставропольского края, а также на земельные участки, собственность на вовлечения данных объектов недвижимого имущества в хозяйственный оборот.</a:t>
            </a:r>
          </a:p>
          <a:p>
            <a:pPr algn="just"/>
            <a:r>
              <a:rPr lang="ru-RU" sz="1000" dirty="0" smtClean="0"/>
              <a:t>	Мероприятия по взысканию задолженности по арендной плате за пользование имуществом, находящимся в муниципальной собственности Курского муниципального округа Ставропольского края, и рассмотрение возможности ее погашения в досудебном порядке.</a:t>
            </a:r>
          </a:p>
          <a:p>
            <a:r>
              <a:rPr lang="ru-RU" sz="1000" dirty="0" smtClean="0"/>
              <a:t>	Мероприятия по актуализации сведений об объектах недвижимого имущества, в том числе земельных участках, находящихся на территории Курского муниципального округа Ставропольского края, с целью исчисления налога на имущество физических лиц и земельного налога.</a:t>
            </a:r>
          </a:p>
          <a:p>
            <a:pPr algn="just"/>
            <a:r>
              <a:rPr lang="ru-RU" sz="1000" dirty="0" smtClean="0"/>
              <a:t>	Мероприятия по легализации «теневой» заработной платы.</a:t>
            </a:r>
          </a:p>
          <a:p>
            <a:pPr algn="just"/>
            <a:r>
              <a:rPr lang="ru-RU" sz="1000" dirty="0" smtClean="0"/>
              <a:t>	Проведение заседаний межведомственной комиссии по мобилизации налоговых и неналоговых доходов, зачисляемых в бюджет Курского муниципального округа Ставропольского края.</a:t>
            </a:r>
          </a:p>
          <a:p>
            <a:pPr algn="just"/>
            <a:r>
              <a:rPr lang="ru-RU" sz="1000" dirty="0" smtClean="0"/>
              <a:t>	Обеспечение соблюдения установленных Правительством Ставропольского края нормативов формирования расходов на содержание органов местного самоуправления Курского муниципального округа Ставропольского края.</a:t>
            </a:r>
          </a:p>
          <a:p>
            <a:pPr algn="just"/>
            <a:r>
              <a:rPr lang="ru-RU" sz="1000" dirty="0" smtClean="0"/>
              <a:t>	Осуществление мероприятий, направленных на увеличение доходов муниципальных учреждений Курского муниципального округа Ставропольского края от оказания платных услуг и прочих безвозмездных поступлений.</a:t>
            </a:r>
          </a:p>
          <a:p>
            <a:pPr algn="just"/>
            <a:r>
              <a:rPr lang="ru-RU" sz="1000" dirty="0" smtClean="0"/>
              <a:t>	Осуществление мероприятий по сокращению количества объектов незавершенного строительства, расположенных на территории Курского муниципального округа Ставропольского края, при строительстве (реконструкции) которых были использованы средства бюджетов всех уровней бюджетной системы Российской Федерации (далее - объекты незавершенного строительства), сроки завершения которых превысили плановые или строительство которых прекращено. </a:t>
            </a:r>
          </a:p>
          <a:p>
            <a:pPr algn="just"/>
            <a:r>
              <a:rPr lang="ru-RU" sz="1000" dirty="0" smtClean="0"/>
              <a:t>	Развитие электронной торговой системы для автоматизации закупок товаров, работ, услуг для обеспечения муниципальных нужд, осуществляемых у единственного поставщика, предусмотренных </a:t>
            </a:r>
            <a:r>
              <a:rPr lang="ru-RU" sz="1000" dirty="0" smtClean="0">
                <a:hlinkClick r:id="rId3"/>
              </a:rPr>
              <a:t>пунктами 4</a:t>
            </a:r>
            <a:r>
              <a:rPr lang="ru-RU" sz="1000" dirty="0" smtClean="0"/>
              <a:t>, </a:t>
            </a:r>
            <a:r>
              <a:rPr lang="ru-RU" sz="1000" dirty="0" smtClean="0">
                <a:hlinkClick r:id="rId4"/>
              </a:rPr>
              <a:t>5</a:t>
            </a:r>
            <a:r>
              <a:rPr lang="ru-RU" sz="1000" dirty="0" smtClean="0"/>
              <a:t> и </a:t>
            </a:r>
            <a:r>
              <a:rPr lang="ru-RU" sz="1000" dirty="0" smtClean="0">
                <a:hlinkClick r:id="rId5"/>
              </a:rPr>
              <a:t>28 части 1 статьи 93</a:t>
            </a:r>
            <a:r>
              <a:rPr lang="ru-RU" sz="1000" dirty="0" smtClean="0"/>
              <a:t> Федерального закона «О контрактной системе в сфере закупок товаров, работ, услуг для обеспечения государственных и муниципальных нужд».</a:t>
            </a:r>
          </a:p>
          <a:p>
            <a:r>
              <a:rPr lang="ru-RU" sz="1000" dirty="0" smtClean="0"/>
              <a:t>	Разработка и утверждение планов мероприятий по погашению просроченной кредиторской задолженности, образовавшейся на конец отчетного года.</a:t>
            </a:r>
          </a:p>
          <a:p>
            <a:pPr algn="just"/>
            <a:r>
              <a:rPr lang="ru-RU" sz="1000" dirty="0" smtClean="0"/>
              <a:t>	Исполнение расходной части бюджета на принципах </a:t>
            </a:r>
            <a:r>
              <a:rPr lang="ru-RU" sz="1000" dirty="0" err="1" smtClean="0"/>
              <a:t>приоритизации</a:t>
            </a:r>
            <a:r>
              <a:rPr lang="ru-RU" sz="1000" dirty="0" smtClean="0"/>
              <a:t> расходов, обеспечение выполнения в полном объеме социально-значимых расходных обязательств.</a:t>
            </a:r>
          </a:p>
          <a:p>
            <a:pPr algn="just"/>
            <a:r>
              <a:rPr lang="ru-RU" sz="1000" dirty="0" smtClean="0"/>
              <a:t>	Формирование резерва средств на финансовое обеспечение непредвиденных расходов, в том числе связанных с возможным влиянием геополитических факторов.</a:t>
            </a:r>
          </a:p>
          <a:p>
            <a:pPr algn="just"/>
            <a:r>
              <a:rPr lang="ru-RU" sz="1000" dirty="0" smtClean="0"/>
              <a:t>	Обеспечение соблюдения условия предоставления, своевременного и полного освоения целевых средств, предоставляемых из бюджета Ставропольского края.</a:t>
            </a:r>
          </a:p>
          <a:p>
            <a:pPr algn="just"/>
            <a:r>
              <a:rPr lang="ru-RU" sz="1000" dirty="0" smtClean="0"/>
              <a:t>	Принятие мер по соблюдению предельного объема муниципального долга,  установленного Решением представительного органа на очередной финансовый год.</a:t>
            </a:r>
            <a:endParaRPr lang="ru-RU" sz="1000" dirty="0"/>
          </a:p>
        </p:txBody>
      </p:sp>
    </p:spTree>
    <p:extLst>
      <p:ext uri="{BB962C8B-B14F-4D97-AF65-F5344CB8AC3E}">
        <p14:creationId xmlns:p14="http://schemas.microsoft.com/office/powerpoint/2010/main" val="389583500"/>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00042"/>
            <a:ext cx="9144000" cy="276999"/>
          </a:xfrm>
          <a:prstGeom prst="rect">
            <a:avLst/>
          </a:prstGeom>
          <a:noFill/>
        </p:spPr>
        <p:txBody>
          <a:bodyPr wrap="square" rtlCol="0">
            <a:spAutoFit/>
          </a:bodyPr>
          <a:lstStyle/>
          <a:p>
            <a:pPr algn="ctr"/>
            <a:r>
              <a:rPr lang="ru-RU" sz="1200" dirty="0" smtClean="0">
                <a:latin typeface="Calibri" pitchFamily="34" charset="0"/>
                <a:cs typeface="Calibri" pitchFamily="34" charset="0"/>
              </a:rPr>
              <a:t>ДИНАМИКА И СТРУКТУРА  ДОХОДОВ  МЕСТНОГО  БЮДЖЕТА ПО БЕЗВОЗМЕЗДНЫМ ПОСТУПЛЕНИЯМ В 2023-2026 ГОДАХ</a:t>
            </a:r>
          </a:p>
        </p:txBody>
      </p:sp>
      <p:sp>
        <p:nvSpPr>
          <p:cNvPr id="6" name="TextBox 3"/>
          <p:cNvSpPr txBox="1"/>
          <p:nvPr/>
        </p:nvSpPr>
        <p:spPr>
          <a:xfrm>
            <a:off x="7929586" y="78579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49154" name="Rectangle 2"/>
          <p:cNvSpPr>
            <a:spLocks noChangeArrowheads="1"/>
          </p:cNvSpPr>
          <p:nvPr/>
        </p:nvSpPr>
        <p:spPr bwMode="auto">
          <a:xfrm>
            <a:off x="178563" y="3066162"/>
            <a:ext cx="885831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800" dirty="0"/>
              <a:t> </a:t>
            </a:r>
            <a:r>
              <a:rPr lang="ru-RU" sz="800" dirty="0" smtClean="0"/>
              <a:t>      </a:t>
            </a:r>
            <a:r>
              <a:rPr lang="ru-RU" sz="1000" dirty="0" smtClean="0">
                <a:latin typeface="Calibri" panose="020F0502020204030204" pitchFamily="34" charset="0"/>
                <a:cs typeface="Calibri" panose="020F0502020204030204" pitchFamily="34" charset="0"/>
              </a:rPr>
              <a:t>Безвозмездные </a:t>
            </a:r>
            <a:r>
              <a:rPr lang="ru-RU" sz="1000" dirty="0">
                <a:latin typeface="Calibri" panose="020F0502020204030204" pitchFamily="34" charset="0"/>
                <a:cs typeface="Calibri" panose="020F0502020204030204" pitchFamily="34" charset="0"/>
              </a:rPr>
              <a:t>поступления в местном бюджете на 2024 год предусмотрены в объеме 1 690 217,22 тыс. рублей, что ниже уровня 2023 года на 9,9 процента или 186 679,90 тыс. рублей в абсолютной сумме. </a:t>
            </a:r>
          </a:p>
          <a:p>
            <a:pPr algn="just"/>
            <a:r>
              <a:rPr lang="ru-RU" sz="1000" dirty="0" smtClean="0">
                <a:latin typeface="Calibri" panose="020F0502020204030204" pitchFamily="34" charset="0"/>
                <a:cs typeface="Calibri" panose="020F0502020204030204" pitchFamily="34" charset="0"/>
              </a:rPr>
              <a:t>     В </a:t>
            </a:r>
            <a:r>
              <a:rPr lang="ru-RU" sz="1000" dirty="0">
                <a:latin typeface="Calibri" panose="020F0502020204030204" pitchFamily="34" charset="0"/>
                <a:cs typeface="Calibri" panose="020F0502020204030204" pitchFamily="34" charset="0"/>
              </a:rPr>
              <a:t>структуре безвозмездных поступлений дотация на выравнивание бюджетной обеспеченности из бюджета Ставропольского края на 2024 год составит 38,3 процента (648 052,00 тыс. рублей).</a:t>
            </a:r>
          </a:p>
          <a:p>
            <a:pPr algn="just"/>
            <a:r>
              <a:rPr lang="ru-RU" sz="1000" dirty="0" smtClean="0">
                <a:latin typeface="Calibri" panose="020F0502020204030204" pitchFamily="34" charset="0"/>
                <a:cs typeface="Calibri" panose="020F0502020204030204" pitchFamily="34" charset="0"/>
              </a:rPr>
              <a:t>     Субсидии </a:t>
            </a:r>
            <a:r>
              <a:rPr lang="ru-RU" sz="1000" dirty="0">
                <a:latin typeface="Calibri" panose="020F0502020204030204" pitchFamily="34" charset="0"/>
                <a:cs typeface="Calibri" panose="020F0502020204030204" pitchFamily="34" charset="0"/>
              </a:rPr>
              <a:t>на 2024 год составят 13,8 % (233 002,46 тыс. рублей).</a:t>
            </a:r>
          </a:p>
          <a:p>
            <a:pPr algn="just"/>
            <a:r>
              <a:rPr lang="ru-RU" sz="1000" dirty="0" smtClean="0">
                <a:latin typeface="Calibri" panose="020F0502020204030204" pitchFamily="34" charset="0"/>
                <a:cs typeface="Calibri" panose="020F0502020204030204" pitchFamily="34" charset="0"/>
              </a:rPr>
              <a:t>     Субвенции </a:t>
            </a:r>
            <a:r>
              <a:rPr lang="ru-RU" sz="1000" dirty="0">
                <a:latin typeface="Calibri" panose="020F0502020204030204" pitchFamily="34" charset="0"/>
                <a:cs typeface="Calibri" panose="020F0502020204030204" pitchFamily="34" charset="0"/>
              </a:rPr>
              <a:t>на 2024 год составят 47,8 % (807 738,84 тыс. рублей).</a:t>
            </a:r>
          </a:p>
          <a:p>
            <a:pPr algn="just"/>
            <a:r>
              <a:rPr lang="ru-RU" sz="1000" dirty="0" smtClean="0">
                <a:latin typeface="Calibri" panose="020F0502020204030204" pitchFamily="34" charset="0"/>
                <a:cs typeface="Calibri" panose="020F0502020204030204" pitchFamily="34" charset="0"/>
              </a:rPr>
              <a:t>     Иные </a:t>
            </a:r>
            <a:r>
              <a:rPr lang="ru-RU" sz="1000" dirty="0">
                <a:latin typeface="Calibri" panose="020F0502020204030204" pitchFamily="34" charset="0"/>
                <a:cs typeface="Calibri" panose="020F0502020204030204" pitchFamily="34" charset="0"/>
              </a:rPr>
              <a:t>межбюджетные трансферты в проекте решения Совета о местном бюджете составят: на 2024 год - 1 423,92 тыс. рублей. В составе иных межбюджетных трансфертов учтены средства на содержание депутатов Думы Ставропольского края и их помощников 1 423,92 тыс. рублей.</a:t>
            </a:r>
          </a:p>
        </p:txBody>
      </p:sp>
      <p:sp>
        <p:nvSpPr>
          <p:cNvPr id="11" name="Овал 10"/>
          <p:cNvSpPr/>
          <p:nvPr/>
        </p:nvSpPr>
        <p:spPr>
          <a:xfrm>
            <a:off x="145562" y="4480613"/>
            <a:ext cx="857256" cy="571504"/>
          </a:xfrm>
          <a:prstGeom prst="ellipse">
            <a:avLst/>
          </a:prstGeom>
          <a:solidFill>
            <a:srgbClr val="CCCCFF"/>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2023 год (оценка)</a:t>
            </a:r>
            <a:endParaRPr lang="ru-RU" sz="800" dirty="0">
              <a:solidFill>
                <a:schemeClr val="tx1"/>
              </a:solidFill>
            </a:endParaRPr>
          </a:p>
        </p:txBody>
      </p:sp>
      <p:sp>
        <p:nvSpPr>
          <p:cNvPr id="13" name="Овал 12"/>
          <p:cNvSpPr/>
          <p:nvPr/>
        </p:nvSpPr>
        <p:spPr>
          <a:xfrm>
            <a:off x="8164022" y="4420235"/>
            <a:ext cx="857256" cy="595330"/>
          </a:xfrm>
          <a:prstGeom prst="ellipse">
            <a:avLst/>
          </a:prstGeom>
          <a:solidFill>
            <a:srgbClr val="CCCCFF"/>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2024 год (проект)</a:t>
            </a:r>
            <a:endParaRPr lang="ru-RU" sz="800" dirty="0">
              <a:solidFill>
                <a:schemeClr val="tx1"/>
              </a:solidFill>
            </a:endParaRPr>
          </a:p>
        </p:txBody>
      </p:sp>
      <p:sp>
        <p:nvSpPr>
          <p:cNvPr id="14" name="Скругленный прямоугольник 13"/>
          <p:cNvSpPr/>
          <p:nvPr/>
        </p:nvSpPr>
        <p:spPr>
          <a:xfrm>
            <a:off x="4211960" y="5093800"/>
            <a:ext cx="108000" cy="108000"/>
          </a:xfrm>
          <a:prstGeom prst="round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
          <p:cNvSpPr txBox="1"/>
          <p:nvPr/>
        </p:nvSpPr>
        <p:spPr>
          <a:xfrm>
            <a:off x="4546276" y="5032700"/>
            <a:ext cx="785818" cy="2857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Times New Roman" pitchFamily="18" charset="0"/>
                <a:cs typeface="Times New Roman" pitchFamily="18" charset="0"/>
              </a:rPr>
              <a:t>дотации</a:t>
            </a:r>
            <a:endParaRPr lang="ru-RU" sz="1000" dirty="0">
              <a:latin typeface="Times New Roman" pitchFamily="18" charset="0"/>
              <a:cs typeface="Times New Roman" pitchFamily="18" charset="0"/>
            </a:endParaRPr>
          </a:p>
        </p:txBody>
      </p:sp>
      <p:sp>
        <p:nvSpPr>
          <p:cNvPr id="16" name="Скругленный прямоугольник 15"/>
          <p:cNvSpPr/>
          <p:nvPr/>
        </p:nvSpPr>
        <p:spPr>
          <a:xfrm>
            <a:off x="4207958" y="5333236"/>
            <a:ext cx="108000" cy="108000"/>
          </a:xfrm>
          <a:prstGeom prst="roundRect">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a:p>
        </p:txBody>
      </p:sp>
      <p:sp>
        <p:nvSpPr>
          <p:cNvPr id="17" name="TextBox 1"/>
          <p:cNvSpPr txBox="1"/>
          <p:nvPr/>
        </p:nvSpPr>
        <p:spPr>
          <a:xfrm>
            <a:off x="4523445" y="5281760"/>
            <a:ext cx="928694" cy="2143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Times New Roman" pitchFamily="18" charset="0"/>
                <a:cs typeface="Times New Roman" pitchFamily="18" charset="0"/>
              </a:rPr>
              <a:t>субсидии</a:t>
            </a:r>
            <a:endParaRPr lang="ru-RU" sz="1000" dirty="0">
              <a:latin typeface="Times New Roman" pitchFamily="18" charset="0"/>
              <a:cs typeface="Times New Roman" pitchFamily="18" charset="0"/>
            </a:endParaRPr>
          </a:p>
        </p:txBody>
      </p:sp>
      <p:sp>
        <p:nvSpPr>
          <p:cNvPr id="18" name="Скругленный прямоугольник 17"/>
          <p:cNvSpPr/>
          <p:nvPr/>
        </p:nvSpPr>
        <p:spPr>
          <a:xfrm>
            <a:off x="4207958" y="5600200"/>
            <a:ext cx="108000" cy="108000"/>
          </a:xfrm>
          <a:prstGeom prst="roundRect">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a:p>
        </p:txBody>
      </p:sp>
      <p:sp>
        <p:nvSpPr>
          <p:cNvPr id="19" name="Скругленный прямоугольник 18"/>
          <p:cNvSpPr/>
          <p:nvPr/>
        </p:nvSpPr>
        <p:spPr>
          <a:xfrm>
            <a:off x="4199278" y="5813164"/>
            <a:ext cx="108000" cy="108000"/>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a:p>
        </p:txBody>
      </p:sp>
      <p:sp>
        <p:nvSpPr>
          <p:cNvPr id="20" name="TextBox 1"/>
          <p:cNvSpPr txBox="1"/>
          <p:nvPr/>
        </p:nvSpPr>
        <p:spPr>
          <a:xfrm>
            <a:off x="4559623" y="5529847"/>
            <a:ext cx="1000132" cy="2857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Times New Roman" pitchFamily="18" charset="0"/>
                <a:cs typeface="Times New Roman" pitchFamily="18" charset="0"/>
              </a:rPr>
              <a:t>субвенции</a:t>
            </a:r>
            <a:endParaRPr lang="ru-RU" sz="1000" dirty="0">
              <a:latin typeface="Times New Roman" pitchFamily="18" charset="0"/>
              <a:cs typeface="Times New Roman" pitchFamily="18" charset="0"/>
            </a:endParaRPr>
          </a:p>
        </p:txBody>
      </p:sp>
      <p:sp>
        <p:nvSpPr>
          <p:cNvPr id="21" name="TextBox 1"/>
          <p:cNvSpPr txBox="1"/>
          <p:nvPr/>
        </p:nvSpPr>
        <p:spPr>
          <a:xfrm>
            <a:off x="4576724" y="5745134"/>
            <a:ext cx="1425722" cy="2857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Times New Roman" pitchFamily="18" charset="0"/>
                <a:cs typeface="Times New Roman" pitchFamily="18" charset="0"/>
              </a:rPr>
              <a:t>иные межбюджетные трансферты</a:t>
            </a:r>
            <a:endParaRPr lang="ru-RU" sz="1000" dirty="0">
              <a:latin typeface="Times New Roman" pitchFamily="18" charset="0"/>
              <a:cs typeface="Times New Roman" pitchFamily="18" charset="0"/>
            </a:endParaRPr>
          </a:p>
        </p:txBody>
      </p:sp>
      <p:sp>
        <p:nvSpPr>
          <p:cNvPr id="22" name="TextBox 21"/>
          <p:cNvSpPr txBox="1"/>
          <p:nvPr/>
        </p:nvSpPr>
        <p:spPr>
          <a:xfrm>
            <a:off x="3143240" y="4423374"/>
            <a:ext cx="2928958" cy="461665"/>
          </a:xfrm>
          <a:prstGeom prst="rect">
            <a:avLst/>
          </a:prstGeom>
          <a:noFill/>
        </p:spPr>
        <p:txBody>
          <a:bodyPr wrap="square" rtlCol="0">
            <a:spAutoFit/>
          </a:bodyPr>
          <a:lstStyle/>
          <a:p>
            <a:pPr algn="ctr"/>
            <a:r>
              <a:rPr lang="ru-RU" sz="1200" dirty="0" smtClean="0">
                <a:cs typeface="Times New Roman" pitchFamily="18" charset="0"/>
              </a:rPr>
              <a:t>СТРУКТУРА БЕЗВОЗМЕЗДНЫХ ПОСТУПЛЕНИЙ</a:t>
            </a:r>
            <a:endParaRPr lang="ru-RU" sz="1200" dirty="0" smtClean="0">
              <a:latin typeface="Times New Roman" pitchFamily="18" charset="0"/>
              <a:cs typeface="Times New Roman" pitchFamily="18" charset="0"/>
            </a:endParaRPr>
          </a:p>
        </p:txBody>
      </p:sp>
      <p:sp>
        <p:nvSpPr>
          <p:cNvPr id="25" name="TextBox 24"/>
          <p:cNvSpPr txBox="1"/>
          <p:nvPr/>
        </p:nvSpPr>
        <p:spPr>
          <a:xfrm>
            <a:off x="0" y="0"/>
            <a:ext cx="914400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БЕЗВОЗМЕЗДНЫЕ ПОСТУПЛЕНИЯ В БЮДЖЕТ  </a:t>
            </a:r>
          </a:p>
          <a:p>
            <a:pPr algn="ctr"/>
            <a:r>
              <a:rPr lang="ru-RU" sz="1400" dirty="0" smtClean="0">
                <a:latin typeface="Calibri" pitchFamily="34" charset="0"/>
                <a:cs typeface="Calibri" pitchFamily="34" charset="0"/>
              </a:rPr>
              <a:t>КУРСКОГО МУНИЦИПАЛЬНОГО ОКРУГА СТАВРОПОЛЬСКОГО КРАЯ   </a:t>
            </a:r>
          </a:p>
        </p:txBody>
      </p:sp>
      <p:graphicFrame>
        <p:nvGraphicFramePr>
          <p:cNvPr id="26" name="Таблица 25"/>
          <p:cNvGraphicFramePr>
            <a:graphicFrameLocks noGrp="1"/>
          </p:cNvGraphicFramePr>
          <p:nvPr>
            <p:extLst>
              <p:ext uri="{D42A27DB-BD31-4B8C-83A1-F6EECF244321}">
                <p14:modId xmlns:p14="http://schemas.microsoft.com/office/powerpoint/2010/main" val="2304156918"/>
              </p:ext>
            </p:extLst>
          </p:nvPr>
        </p:nvGraphicFramePr>
        <p:xfrm>
          <a:off x="142844" y="1000108"/>
          <a:ext cx="8858313" cy="2049910"/>
        </p:xfrm>
        <a:graphic>
          <a:graphicData uri="http://schemas.openxmlformats.org/drawingml/2006/table">
            <a:tbl>
              <a:tblPr/>
              <a:tblGrid>
                <a:gridCol w="140482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24070">
                  <a:extLst>
                    <a:ext uri="{9D8B030D-6E8A-4147-A177-3AD203B41FA5}">
                      <a16:colId xmlns:a16="http://schemas.microsoft.com/office/drawing/2014/main" val="20003"/>
                    </a:ext>
                  </a:extLst>
                </a:gridCol>
                <a:gridCol w="785818">
                  <a:extLst>
                    <a:ext uri="{9D8B030D-6E8A-4147-A177-3AD203B41FA5}">
                      <a16:colId xmlns:a16="http://schemas.microsoft.com/office/drawing/2014/main" val="20004"/>
                    </a:ext>
                  </a:extLst>
                </a:gridCol>
                <a:gridCol w="928694">
                  <a:extLst>
                    <a:ext uri="{9D8B030D-6E8A-4147-A177-3AD203B41FA5}">
                      <a16:colId xmlns:a16="http://schemas.microsoft.com/office/drawing/2014/main" val="20005"/>
                    </a:ext>
                  </a:extLst>
                </a:gridCol>
                <a:gridCol w="857256">
                  <a:extLst>
                    <a:ext uri="{9D8B030D-6E8A-4147-A177-3AD203B41FA5}">
                      <a16:colId xmlns:a16="http://schemas.microsoft.com/office/drawing/2014/main" val="20006"/>
                    </a:ext>
                  </a:extLst>
                </a:gridCol>
                <a:gridCol w="662173">
                  <a:extLst>
                    <a:ext uri="{9D8B030D-6E8A-4147-A177-3AD203B41FA5}">
                      <a16:colId xmlns:a16="http://schemas.microsoft.com/office/drawing/2014/main" val="20007"/>
                    </a:ext>
                  </a:extLst>
                </a:gridCol>
                <a:gridCol w="909463">
                  <a:extLst>
                    <a:ext uri="{9D8B030D-6E8A-4147-A177-3AD203B41FA5}">
                      <a16:colId xmlns:a16="http://schemas.microsoft.com/office/drawing/2014/main" val="20008"/>
                    </a:ext>
                  </a:extLst>
                </a:gridCol>
                <a:gridCol w="785819">
                  <a:extLst>
                    <a:ext uri="{9D8B030D-6E8A-4147-A177-3AD203B41FA5}">
                      <a16:colId xmlns:a16="http://schemas.microsoft.com/office/drawing/2014/main" val="20009"/>
                    </a:ext>
                  </a:extLst>
                </a:gridCol>
              </a:tblGrid>
              <a:tr h="139740">
                <a:tc rowSpan="3">
                  <a:txBody>
                    <a:bodyPr/>
                    <a:lstStyle/>
                    <a:p>
                      <a:pPr algn="ctr" rtl="0" fontAlgn="ctr"/>
                      <a:r>
                        <a:rPr lang="ru-RU" sz="9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ru-RU" sz="900" b="1" i="0" u="none" strike="noStrike">
                          <a:solidFill>
                            <a:srgbClr val="000000"/>
                          </a:solidFill>
                          <a:effectLst/>
                          <a:latin typeface="Calibri" panose="020F0502020204030204" pitchFamily="34" charset="0"/>
                        </a:rPr>
                        <a:t>на 2023 год (оценка)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rtl="0" fontAlgn="ctr"/>
                      <a:r>
                        <a:rPr lang="ru-RU" sz="900" b="1" i="0" u="none" strike="noStrike">
                          <a:solidFill>
                            <a:srgbClr val="000000"/>
                          </a:solidFill>
                          <a:effectLst/>
                          <a:latin typeface="Calibri" panose="020F0502020204030204" pitchFamily="34" charset="0"/>
                        </a:rPr>
                        <a:t>на 2024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rtl="0" fontAlgn="ctr"/>
                      <a:r>
                        <a:rPr lang="ru-RU" sz="900" b="1" i="0" u="none" strike="noStrike">
                          <a:solidFill>
                            <a:srgbClr val="000000"/>
                          </a:solidFill>
                          <a:effectLst/>
                          <a:latin typeface="Calibri" panose="020F0502020204030204" pitchFamily="34" charset="0"/>
                        </a:rPr>
                        <a:t> на 2025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ru-RU"/>
                    </a:p>
                  </a:txBody>
                  <a:tcPr/>
                </a:tc>
                <a:tc hMerge="1">
                  <a:txBody>
                    <a:bodyPr/>
                    <a:lstStyle/>
                    <a:p>
                      <a:endParaRPr lang="ru-RU"/>
                    </a:p>
                  </a:txBody>
                  <a:tcPr/>
                </a:tc>
                <a:tc>
                  <a:txBody>
                    <a:bodyPr/>
                    <a:lstStyle/>
                    <a:p>
                      <a:pPr algn="ctr" rtl="0" fontAlgn="ctr"/>
                      <a:r>
                        <a:rPr lang="ru-RU" sz="900" b="1" i="0" u="none" strike="noStrike">
                          <a:solidFill>
                            <a:srgbClr val="000000"/>
                          </a:solidFill>
                          <a:effectLst/>
                          <a:latin typeface="Calibri" panose="020F0502020204030204" pitchFamily="34" charset="0"/>
                        </a:rPr>
                        <a:t>на 2026 год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0"/>
                  </a:ext>
                </a:extLst>
              </a:tr>
              <a:tr h="139740">
                <a:tc vMerge="1">
                  <a:txBody>
                    <a:bodyPr/>
                    <a:lstStyle/>
                    <a:p>
                      <a:endParaRPr lang="ru-RU"/>
                    </a:p>
                  </a:txBody>
                  <a:tcPr/>
                </a:tc>
                <a:tc vMerge="1">
                  <a:txBody>
                    <a:bodyPr/>
                    <a:lstStyle/>
                    <a:p>
                      <a:endParaRPr lang="ru-RU"/>
                    </a:p>
                  </a:txBody>
                  <a:tcPr/>
                </a:tc>
                <a:tc rowSpan="2">
                  <a:txBody>
                    <a:bodyPr/>
                    <a:lstStyle/>
                    <a:p>
                      <a:pPr algn="ctr" rtl="0" fontAlgn="ctr"/>
                      <a:r>
                        <a:rPr lang="ru-RU" sz="900" b="1" i="0" u="none" strike="noStrike" dirty="0">
                          <a:solidFill>
                            <a:srgbClr val="000000"/>
                          </a:solidFill>
                          <a:effectLst/>
                          <a:latin typeface="Calibri" panose="020F0502020204030204" pitchFamily="34" charset="0"/>
                        </a:rPr>
                        <a:t>Решение Совета КМО СК № 453 от 08.12.2022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rtl="0" fontAlgn="ctr"/>
                      <a:r>
                        <a:rPr lang="ru-RU" sz="900" b="1" i="0" u="none" strike="noStrike">
                          <a:solidFill>
                            <a:srgbClr val="000000"/>
                          </a:solidFill>
                          <a:effectLst/>
                          <a:latin typeface="Calibri" panose="020F0502020204030204" pitchFamily="34" charset="0"/>
                        </a:rPr>
                        <a:t>Проект решения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2">
                  <a:txBody>
                    <a:bodyPr/>
                    <a:lstStyle/>
                    <a:p>
                      <a:pPr algn="ctr" rtl="0" fontAlgn="ctr"/>
                      <a:r>
                        <a:rPr lang="ru-RU" sz="900" b="1" i="0" u="none" strike="noStrike">
                          <a:solidFill>
                            <a:srgbClr val="000000"/>
                          </a:solidFill>
                          <a:effectLst/>
                          <a:latin typeface="Calibri" panose="020F0502020204030204" pitchFamily="34" charset="0"/>
                        </a:rPr>
                        <a:t>изменения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ru-RU"/>
                    </a:p>
                  </a:txBody>
                  <a:tcPr/>
                </a:tc>
                <a:tc rowSpan="2">
                  <a:txBody>
                    <a:bodyPr/>
                    <a:lstStyle/>
                    <a:p>
                      <a:pPr algn="ctr" rtl="0" fontAlgn="ctr"/>
                      <a:r>
                        <a:rPr lang="ru-RU" sz="900" b="1" i="0" u="none" strike="noStrike">
                          <a:solidFill>
                            <a:srgbClr val="000000"/>
                          </a:solidFill>
                          <a:effectLst/>
                          <a:latin typeface="Calibri" panose="020F0502020204030204" pitchFamily="34" charset="0"/>
                        </a:rPr>
                        <a:t>Решение Совета КМО СК № 453 от 08.12.2022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900" b="1" i="0" u="none" strike="noStrike">
                          <a:solidFill>
                            <a:srgbClr val="000000"/>
                          </a:solidFill>
                          <a:effectLst/>
                          <a:latin typeface="Calibri" panose="020F0502020204030204" pitchFamily="34" charset="0"/>
                        </a:rPr>
                        <a:t>Проект решения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900" b="1" i="0" u="none" strike="noStrike">
                          <a:solidFill>
                            <a:srgbClr val="000000"/>
                          </a:solidFill>
                          <a:effectLst/>
                          <a:latin typeface="Calibri" panose="020F0502020204030204" pitchFamily="34" charset="0"/>
                        </a:rPr>
                        <a:t>Изменения к решению Совета КМО СК № 453 от 08.12.2022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900" b="1" i="0" u="none" strike="noStrike">
                          <a:solidFill>
                            <a:srgbClr val="000000"/>
                          </a:solidFill>
                          <a:effectLst/>
                          <a:latin typeface="Calibri" panose="020F0502020204030204" pitchFamily="34" charset="0"/>
                        </a:rPr>
                        <a:t>Проект решения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1"/>
                  </a:ext>
                </a:extLst>
              </a:tr>
              <a:tr h="45542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900" b="1" i="0" u="none" strike="noStrike">
                          <a:solidFill>
                            <a:srgbClr val="000000"/>
                          </a:solidFill>
                          <a:effectLst/>
                          <a:latin typeface="Calibri" panose="020F0502020204030204" pitchFamily="34" charset="0"/>
                        </a:rPr>
                        <a:t>к 2023 году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effectLst/>
                          <a:latin typeface="Calibri" panose="020F0502020204030204" pitchFamily="34" charset="0"/>
                        </a:rPr>
                        <a:t>к решению Совета КМО СК № 453 от 08.12.2022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139740">
                <a:tc>
                  <a:txBody>
                    <a:bodyPr/>
                    <a:lstStyle/>
                    <a:p>
                      <a:pPr algn="l" rtl="0" fontAlgn="t"/>
                      <a:r>
                        <a:rPr lang="ru-RU" sz="900" b="0" i="0" u="none" strike="noStrike">
                          <a:solidFill>
                            <a:srgbClr val="000000"/>
                          </a:solidFill>
                          <a:effectLst/>
                          <a:latin typeface="Calibri" panose="020F0502020204030204" pitchFamily="34" charset="0"/>
                        </a:rPr>
                        <a:t> Дотации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Calibri" panose="020F0502020204030204" pitchFamily="34" charset="0"/>
                        </a:rPr>
                        <a:t>544 961,00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Calibri" panose="020F0502020204030204" pitchFamily="34" charset="0"/>
                        </a:rPr>
                        <a:t>497 731,00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648 052,00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118,9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130,2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528 528,00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effectLst/>
                          <a:latin typeface="Calibri" panose="020F0502020204030204" pitchFamily="34" charset="0"/>
                        </a:rPr>
                        <a:t>633 811,00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effectLst/>
                          <a:latin typeface="Calibri" panose="020F0502020204030204" pitchFamily="34" charset="0"/>
                        </a:rPr>
                        <a:t>119,9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effectLst/>
                          <a:latin typeface="Calibri" panose="020F0502020204030204" pitchFamily="34" charset="0"/>
                        </a:rPr>
                        <a:t>623 785,00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3"/>
                  </a:ext>
                </a:extLst>
              </a:tr>
              <a:tr h="139740">
                <a:tc>
                  <a:txBody>
                    <a:bodyPr/>
                    <a:lstStyle/>
                    <a:p>
                      <a:pPr algn="l" rtl="0" fontAlgn="t"/>
                      <a:r>
                        <a:rPr lang="ru-RU" sz="900" b="0" i="0" u="none" strike="noStrike">
                          <a:solidFill>
                            <a:srgbClr val="000000"/>
                          </a:solidFill>
                          <a:effectLst/>
                          <a:latin typeface="Calibri" panose="020F0502020204030204" pitchFamily="34" charset="0"/>
                        </a:rPr>
                        <a:t> Субсидии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Calibri" panose="020F0502020204030204" pitchFamily="34" charset="0"/>
                        </a:rPr>
                        <a:t>1 059 398,32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Calibri" panose="020F0502020204030204" pitchFamily="34" charset="0"/>
                        </a:rPr>
                        <a:t>210 730,41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233 002,46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110,6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118 966,24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effectLst/>
                          <a:latin typeface="Calibri" panose="020F0502020204030204" pitchFamily="34" charset="0"/>
                        </a:rPr>
                        <a:t>138 094,74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effectLst/>
                          <a:latin typeface="Calibri" panose="020F0502020204030204" pitchFamily="34" charset="0"/>
                        </a:rPr>
                        <a:t>116,1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effectLst/>
                          <a:latin typeface="Calibri" panose="020F0502020204030204" pitchFamily="34" charset="0"/>
                        </a:rPr>
                        <a:t>74 871,23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4"/>
                  </a:ext>
                </a:extLst>
              </a:tr>
              <a:tr h="139740">
                <a:tc>
                  <a:txBody>
                    <a:bodyPr/>
                    <a:lstStyle/>
                    <a:p>
                      <a:pPr algn="l" rtl="0" fontAlgn="t"/>
                      <a:r>
                        <a:rPr lang="ru-RU" sz="900" b="0" i="0" u="none" strike="noStrike">
                          <a:solidFill>
                            <a:srgbClr val="000000"/>
                          </a:solidFill>
                          <a:effectLst/>
                          <a:latin typeface="Calibri" panose="020F0502020204030204" pitchFamily="34" charset="0"/>
                        </a:rPr>
                        <a:t> Субвенции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Calibri" panose="020F0502020204030204" pitchFamily="34" charset="0"/>
                        </a:rPr>
                        <a:t>1 025 609,01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Calibri" panose="020F0502020204030204" pitchFamily="34" charset="0"/>
                        </a:rPr>
                        <a:t>838 396,69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807 738,84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807 887,71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effectLst/>
                          <a:latin typeface="Calibri" panose="020F0502020204030204" pitchFamily="34" charset="0"/>
                        </a:rPr>
                        <a:t>762 013,10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effectLst/>
                          <a:latin typeface="Calibri" panose="020F0502020204030204" pitchFamily="34" charset="0"/>
                        </a:rPr>
                        <a:t>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effectLst/>
                          <a:latin typeface="Calibri" panose="020F0502020204030204" pitchFamily="34" charset="0"/>
                        </a:rPr>
                        <a:t>753 496,46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5"/>
                  </a:ext>
                </a:extLst>
              </a:tr>
              <a:tr h="273222">
                <a:tc>
                  <a:txBody>
                    <a:bodyPr/>
                    <a:lstStyle/>
                    <a:p>
                      <a:pPr algn="l" rtl="0" fontAlgn="t"/>
                      <a:r>
                        <a:rPr lang="ru-RU" sz="900" b="0" i="0" u="none" strike="noStrike">
                          <a:solidFill>
                            <a:srgbClr val="000000"/>
                          </a:solidFill>
                          <a:effectLst/>
                          <a:latin typeface="Calibri" panose="020F0502020204030204" pitchFamily="34" charset="0"/>
                        </a:rPr>
                        <a:t> Иные межбюджетные трансферты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Calibri" panose="020F0502020204030204" pitchFamily="34" charset="0"/>
                        </a:rPr>
                        <a:t>20 277,86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Calibri" panose="020F0502020204030204" pitchFamily="34" charset="0"/>
                        </a:rPr>
                        <a:t>1 417,13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1 423,92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100,5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1 417,13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effectLst/>
                          <a:latin typeface="Calibri" panose="020F0502020204030204" pitchFamily="34" charset="0"/>
                        </a:rPr>
                        <a:t>1 423,92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effectLst/>
                          <a:latin typeface="Calibri" panose="020F0502020204030204" pitchFamily="34" charset="0"/>
                        </a:rPr>
                        <a:t>100,5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effectLst/>
                          <a:latin typeface="Calibri" panose="020F0502020204030204" pitchFamily="34" charset="0"/>
                        </a:rPr>
                        <a:t>1 423,92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6"/>
                  </a:ext>
                </a:extLst>
              </a:tr>
              <a:tr h="273222">
                <a:tc>
                  <a:txBody>
                    <a:bodyPr/>
                    <a:lstStyle/>
                    <a:p>
                      <a:pPr algn="l" rtl="0" fontAlgn="t"/>
                      <a:r>
                        <a:rPr lang="ru-RU" sz="900" b="0" i="0" u="none" strike="noStrike" dirty="0">
                          <a:solidFill>
                            <a:srgbClr val="000000"/>
                          </a:solidFill>
                          <a:effectLst/>
                          <a:latin typeface="Calibri" panose="020F0502020204030204" pitchFamily="34" charset="0"/>
                        </a:rPr>
                        <a:t> Прочие безвозмездные поступления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Calibri" panose="020F0502020204030204" pitchFamily="34" charset="0"/>
                        </a:rPr>
                        <a:t>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effectLst/>
                          <a:latin typeface="Calibri" panose="020F0502020204030204" pitchFamily="34" charset="0"/>
                        </a:rPr>
                        <a:t>0,00</a:t>
                      </a:r>
                      <a:endParaRPr lang="ru-RU" sz="9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endParaRPr lang="ru-RU" sz="9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t>0,00</a:t>
                      </a:r>
                      <a:endParaRPr kumimoji="0" lang="ru-R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t>0,00</a:t>
                      </a:r>
                      <a:endParaRPr kumimoji="0" lang="ru-R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9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t>0,00</a:t>
                      </a:r>
                      <a:endParaRPr kumimoji="0" lang="ru-R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7"/>
                  </a:ext>
                </a:extLst>
              </a:tr>
              <a:tr h="139740">
                <a:tc>
                  <a:txBody>
                    <a:bodyPr/>
                    <a:lstStyle/>
                    <a:p>
                      <a:pPr algn="l" rtl="0" fontAlgn="t"/>
                      <a:r>
                        <a:rPr lang="ru-RU" sz="900" b="0" i="0" u="none" strike="noStrike">
                          <a:solidFill>
                            <a:srgbClr val="000000"/>
                          </a:solidFill>
                          <a:effectLst/>
                          <a:latin typeface="Calibri" panose="020F0502020204030204" pitchFamily="34" charset="0"/>
                        </a:rPr>
                        <a:t> Возврат остатков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Calibri" panose="020F0502020204030204" pitchFamily="34" charset="0"/>
                        </a:rPr>
                        <a:t>-7 029,02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effectLst/>
                          <a:latin typeface="Calibri" panose="020F0502020204030204" pitchFamily="34" charset="0"/>
                        </a:rPr>
                        <a:t>0,00</a:t>
                      </a:r>
                      <a:endParaRPr lang="ru-RU" sz="9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effectLst/>
                          <a:latin typeface="Calibri" panose="020F0502020204030204" pitchFamily="34" charset="0"/>
                        </a:rPr>
                        <a:t>0,00</a:t>
                      </a:r>
                      <a:endParaRPr lang="ru-RU" sz="9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endParaRPr lang="ru-RU" sz="9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t>0,00</a:t>
                      </a:r>
                      <a:endParaRPr kumimoji="0" lang="ru-R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a:rPr>
                        <a:t>0,00</a:t>
                      </a:r>
                      <a:endParaRPr kumimoji="0" lang="ru-R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9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a:rPr>
                        <a:t>0,00</a:t>
                      </a:r>
                      <a:endParaRPr kumimoji="0" lang="ru-R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8"/>
                  </a:ext>
                </a:extLst>
              </a:tr>
              <a:tr h="139740">
                <a:tc>
                  <a:txBody>
                    <a:bodyPr/>
                    <a:lstStyle/>
                    <a:p>
                      <a:pPr algn="l" rtl="0" fontAlgn="t"/>
                      <a:r>
                        <a:rPr lang="ru-RU" sz="900" b="1" i="0" u="none" strike="noStrike">
                          <a:solidFill>
                            <a:srgbClr val="000000"/>
                          </a:solidFill>
                          <a:effectLst/>
                          <a:latin typeface="Calibri" panose="020F0502020204030204" pitchFamily="34" charset="0"/>
                        </a:rPr>
                        <a:t>ВСЕГО: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Calibri" panose="020F0502020204030204" pitchFamily="34" charset="0"/>
                        </a:rPr>
                        <a:t>2 643 527,17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Calibri" panose="020F0502020204030204" pitchFamily="34" charset="0"/>
                        </a:rPr>
                        <a:t>1 548 275,23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effectLst/>
                          <a:latin typeface="Calibri" panose="020F0502020204030204" pitchFamily="34" charset="0"/>
                        </a:rPr>
                        <a:t>1 690 217,22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effectLst/>
                          <a:latin typeface="Calibri" panose="020F0502020204030204" pitchFamily="34" charset="0"/>
                        </a:rPr>
                        <a:t>109,2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effectLst/>
                          <a:latin typeface="Calibri" panose="020F0502020204030204" pitchFamily="34" charset="0"/>
                        </a:rPr>
                        <a:t>1 456 799,08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a:solidFill>
                            <a:srgbClr val="000000"/>
                          </a:solidFill>
                          <a:effectLst/>
                          <a:latin typeface="Calibri" panose="020F0502020204030204" pitchFamily="34" charset="0"/>
                        </a:rPr>
                        <a:t>1 535 342,76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effectLst/>
                          <a:latin typeface="Calibri" panose="020F0502020204030204" pitchFamily="34" charset="0"/>
                        </a:rPr>
                        <a:t>105,4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dirty="0">
                          <a:solidFill>
                            <a:srgbClr val="000000"/>
                          </a:solidFill>
                          <a:effectLst/>
                          <a:latin typeface="Calibri" panose="020F0502020204030204" pitchFamily="34" charset="0"/>
                        </a:rPr>
                        <a:t>1 453 576,61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9"/>
                  </a:ext>
                </a:extLst>
              </a:tr>
            </a:tbl>
          </a:graphicData>
        </a:graphic>
      </p:graphicFrame>
      <p:graphicFrame>
        <p:nvGraphicFramePr>
          <p:cNvPr id="27" name="Диаграмма 26"/>
          <p:cNvGraphicFramePr/>
          <p:nvPr>
            <p:extLst>
              <p:ext uri="{D42A27DB-BD31-4B8C-83A1-F6EECF244321}">
                <p14:modId xmlns:p14="http://schemas.microsoft.com/office/powerpoint/2010/main" val="2669410496"/>
              </p:ext>
            </p:extLst>
          </p:nvPr>
        </p:nvGraphicFramePr>
        <p:xfrm>
          <a:off x="555546" y="4500570"/>
          <a:ext cx="2637656" cy="23647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Диаграмма 27"/>
          <p:cNvGraphicFramePr/>
          <p:nvPr>
            <p:extLst>
              <p:ext uri="{D42A27DB-BD31-4B8C-83A1-F6EECF244321}">
                <p14:modId xmlns:p14="http://schemas.microsoft.com/office/powerpoint/2010/main" val="4190529903"/>
              </p:ext>
            </p:extLst>
          </p:nvPr>
        </p:nvGraphicFramePr>
        <p:xfrm>
          <a:off x="6206647" y="4420235"/>
          <a:ext cx="2932822" cy="2420454"/>
        </p:xfrm>
        <a:graphic>
          <a:graphicData uri="http://schemas.openxmlformats.org/drawingml/2006/chart">
            <c:chart xmlns:c="http://schemas.openxmlformats.org/drawingml/2006/chart" xmlns:r="http://schemas.openxmlformats.org/officeDocument/2006/relationships" r:id="rId4"/>
          </a:graphicData>
        </a:graphic>
      </p:graphicFrame>
      <p:sp>
        <p:nvSpPr>
          <p:cNvPr id="29" name="Прямоугольник 28"/>
          <p:cNvSpPr/>
          <p:nvPr/>
        </p:nvSpPr>
        <p:spPr>
          <a:xfrm>
            <a:off x="1187624" y="5541005"/>
            <a:ext cx="1081798" cy="246221"/>
          </a:xfrm>
          <a:prstGeom prst="rect">
            <a:avLst/>
          </a:prstGeom>
        </p:spPr>
        <p:txBody>
          <a:bodyPr wrap="square">
            <a:spAutoFit/>
          </a:bodyPr>
          <a:lstStyle/>
          <a:p>
            <a:pPr algn="ctr"/>
            <a:r>
              <a:rPr lang="ru-RU" sz="1000" b="1" dirty="0" smtClean="0">
                <a:cs typeface="Times New Roman" pitchFamily="18" charset="0"/>
              </a:rPr>
              <a:t>1 876 897,12</a:t>
            </a:r>
            <a:endParaRPr lang="ru-RU" sz="1000" dirty="0" smtClean="0">
              <a:cs typeface="Times New Roman" pitchFamily="18" charset="0"/>
            </a:endParaRPr>
          </a:p>
        </p:txBody>
      </p:sp>
      <p:sp>
        <p:nvSpPr>
          <p:cNvPr id="30" name="Прямоугольник 29"/>
          <p:cNvSpPr/>
          <p:nvPr/>
        </p:nvSpPr>
        <p:spPr>
          <a:xfrm>
            <a:off x="7000612" y="5541004"/>
            <a:ext cx="1052587" cy="246221"/>
          </a:xfrm>
          <a:prstGeom prst="rect">
            <a:avLst/>
          </a:prstGeom>
        </p:spPr>
        <p:txBody>
          <a:bodyPr wrap="square">
            <a:spAutoFit/>
          </a:bodyPr>
          <a:lstStyle/>
          <a:p>
            <a:pPr algn="ctr"/>
            <a:r>
              <a:rPr lang="ru-RU" sz="1000" b="1" dirty="0" smtClean="0">
                <a:cs typeface="Times New Roman" pitchFamily="18" charset="0"/>
              </a:rPr>
              <a:t>1 690 217,22</a:t>
            </a:r>
            <a:endParaRPr lang="ru-RU" sz="1000" dirty="0" smtClean="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42844" y="3214686"/>
            <a:ext cx="3714776" cy="3286148"/>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0" y="0"/>
            <a:ext cx="9144000" cy="307777"/>
          </a:xfrm>
          <a:prstGeom prst="rect">
            <a:avLst/>
          </a:prstGeom>
          <a:noFill/>
        </p:spPr>
        <p:txBody>
          <a:bodyPr wrap="square" rtlCol="0">
            <a:spAutoFit/>
          </a:bodyPr>
          <a:lstStyle/>
          <a:p>
            <a:pPr algn="ctr"/>
            <a:r>
              <a:rPr lang="ru-RU" sz="1400" b="1" dirty="0" smtClean="0">
                <a:latin typeface="Calibri" pitchFamily="34" charset="0"/>
                <a:cs typeface="Calibri" pitchFamily="34" charset="0"/>
              </a:rPr>
              <a:t>Раздел 4 /  </a:t>
            </a:r>
            <a:r>
              <a:rPr lang="ru-RU" sz="1400" dirty="0" smtClean="0">
                <a:latin typeface="Calibri" pitchFamily="34" charset="0"/>
                <a:cs typeface="Calibri" pitchFamily="34" charset="0"/>
              </a:rPr>
              <a:t>РАСХОДЫ БЮДЖЕТА КУРСКОГО МУНИЦИПАЛЬНОГО ОКРУГА В 2021-2026 ГОДАХ</a:t>
            </a:r>
          </a:p>
        </p:txBody>
      </p:sp>
      <p:graphicFrame>
        <p:nvGraphicFramePr>
          <p:cNvPr id="3" name="Диаграмма 2"/>
          <p:cNvGraphicFramePr/>
          <p:nvPr>
            <p:extLst>
              <p:ext uri="{D42A27DB-BD31-4B8C-83A1-F6EECF244321}">
                <p14:modId xmlns:p14="http://schemas.microsoft.com/office/powerpoint/2010/main" val="2922468243"/>
              </p:ext>
            </p:extLst>
          </p:nvPr>
        </p:nvGraphicFramePr>
        <p:xfrm>
          <a:off x="0" y="188640"/>
          <a:ext cx="9144000" cy="28831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14282" y="3357562"/>
            <a:ext cx="3643338" cy="3000821"/>
          </a:xfrm>
          <a:prstGeom prst="rect">
            <a:avLst/>
          </a:prstGeom>
          <a:noFill/>
        </p:spPr>
        <p:txBody>
          <a:bodyPr wrap="square" rtlCol="0">
            <a:spAutoFit/>
          </a:bodyPr>
          <a:lstStyle/>
          <a:p>
            <a:pPr algn="just"/>
            <a:r>
              <a:rPr lang="ru-RU" sz="900" dirty="0" smtClean="0"/>
              <a:t>      </a:t>
            </a:r>
            <a:r>
              <a:rPr lang="ru-RU" sz="900" dirty="0"/>
              <a:t>Расходы местного бюджета на 2024 год планируются в сумме 2 054 122,61 тыс. рублей, что на 193 537,27 тыс. рублей меньше первоначального утвержденного объема расходов на 2023 год. Структура местного бюджета остается социально ориентированной: расходы социальных отраслей составляют 77,74 процента в общих расходах. </a:t>
            </a:r>
          </a:p>
          <a:p>
            <a:pPr algn="just"/>
            <a:r>
              <a:rPr lang="ru-RU" sz="900" dirty="0"/>
              <a:t> </a:t>
            </a:r>
            <a:r>
              <a:rPr lang="ru-RU" sz="900" dirty="0" smtClean="0"/>
              <a:t>    При </a:t>
            </a:r>
            <a:r>
              <a:rPr lang="ru-RU" sz="900" dirty="0"/>
              <a:t>формировании объема бюджетных ассигнований на 2024 год и плановый период 2025-2026 годов учтены следующие общие для всех главных распорядителей средств местного бюджета подходы. </a:t>
            </a:r>
          </a:p>
          <a:p>
            <a:pPr algn="just"/>
            <a:r>
              <a:rPr lang="ru-RU" sz="900" dirty="0" smtClean="0"/>
              <a:t>     За </a:t>
            </a:r>
            <a:r>
              <a:rPr lang="ru-RU" sz="900" dirty="0"/>
              <a:t>базу для формирования расчетных показателей принимается фактический объем расходов, определенный на основании данных реестра расходных обязательств Курского муниципального округа за 2022 год, с учетом изменений расчетных показателей на основании решений, принятых краевой межведомственной бюджетной комиссией, образованной </a:t>
            </a:r>
            <a:r>
              <a:rPr lang="ru-RU" sz="900" dirty="0">
                <a:hlinkClick r:id="rId4"/>
              </a:rPr>
              <a:t>постановлением</a:t>
            </a:r>
            <a:r>
              <a:rPr lang="ru-RU" sz="900" dirty="0"/>
              <a:t> Правительства Ставропольского края от 29 августа 2003 г. № 159-п «О краевой межведомственной бюджетной комиссии» (далее - межведомственная бюджетная комиссия) в 2023-2026 годах на соответствующий период.</a:t>
            </a:r>
            <a:endParaRPr lang="ru-RU" sz="900" b="1" dirty="0"/>
          </a:p>
        </p:txBody>
      </p:sp>
      <p:sp>
        <p:nvSpPr>
          <p:cNvPr id="6" name="TextBox 5"/>
          <p:cNvSpPr txBox="1"/>
          <p:nvPr/>
        </p:nvSpPr>
        <p:spPr>
          <a:xfrm>
            <a:off x="4000496" y="3143248"/>
            <a:ext cx="5000660" cy="276999"/>
          </a:xfrm>
          <a:prstGeom prst="rect">
            <a:avLst/>
          </a:prstGeom>
          <a:noFill/>
        </p:spPr>
        <p:txBody>
          <a:bodyPr wrap="square" rtlCol="0">
            <a:spAutoFit/>
          </a:bodyPr>
          <a:lstStyle/>
          <a:p>
            <a:pPr algn="ctr"/>
            <a:r>
              <a:rPr lang="ru-RU" sz="1200" dirty="0" smtClean="0">
                <a:latin typeface="Calibri" pitchFamily="34" charset="0"/>
                <a:cs typeface="Calibri" pitchFamily="34" charset="0"/>
              </a:rPr>
              <a:t>ФУНКЦИОНАЛЬНАЯ СТРУКТУРА РАСХОДОВ БЮДЖЕТА НА 2023 ГОД</a:t>
            </a:r>
          </a:p>
        </p:txBody>
      </p:sp>
      <p:graphicFrame>
        <p:nvGraphicFramePr>
          <p:cNvPr id="7" name="Диаграмма 6"/>
          <p:cNvGraphicFramePr/>
          <p:nvPr>
            <p:extLst>
              <p:ext uri="{D42A27DB-BD31-4B8C-83A1-F6EECF244321}">
                <p14:modId xmlns:p14="http://schemas.microsoft.com/office/powerpoint/2010/main" val="3663894917"/>
              </p:ext>
            </p:extLst>
          </p:nvPr>
        </p:nvGraphicFramePr>
        <p:xfrm>
          <a:off x="3929058" y="2786058"/>
          <a:ext cx="5214942" cy="407194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3"/>
          <p:cNvSpPr txBox="1"/>
          <p:nvPr/>
        </p:nvSpPr>
        <p:spPr>
          <a:xfrm>
            <a:off x="7572396"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nvPr>
        </p:nvGraphicFramePr>
        <p:xfrm>
          <a:off x="142844" y="928670"/>
          <a:ext cx="8858314" cy="5292858"/>
        </p:xfrm>
        <a:graphic>
          <a:graphicData uri="http://schemas.openxmlformats.org/drawingml/2006/table">
            <a:tbl>
              <a:tblPr/>
              <a:tblGrid>
                <a:gridCol w="285752">
                  <a:extLst>
                    <a:ext uri="{9D8B030D-6E8A-4147-A177-3AD203B41FA5}">
                      <a16:colId xmlns:a16="http://schemas.microsoft.com/office/drawing/2014/main" val="20000"/>
                    </a:ext>
                  </a:extLst>
                </a:gridCol>
                <a:gridCol w="285752">
                  <a:extLst>
                    <a:ext uri="{9D8B030D-6E8A-4147-A177-3AD203B41FA5}">
                      <a16:colId xmlns:a16="http://schemas.microsoft.com/office/drawing/2014/main" val="20001"/>
                    </a:ext>
                  </a:extLst>
                </a:gridCol>
                <a:gridCol w="2352487">
                  <a:extLst>
                    <a:ext uri="{9D8B030D-6E8A-4147-A177-3AD203B41FA5}">
                      <a16:colId xmlns:a16="http://schemas.microsoft.com/office/drawing/2014/main" val="20002"/>
                    </a:ext>
                  </a:extLst>
                </a:gridCol>
                <a:gridCol w="647909">
                  <a:extLst>
                    <a:ext uri="{9D8B030D-6E8A-4147-A177-3AD203B41FA5}">
                      <a16:colId xmlns:a16="http://schemas.microsoft.com/office/drawing/2014/main" val="20003"/>
                    </a:ext>
                  </a:extLst>
                </a:gridCol>
                <a:gridCol w="840947">
                  <a:extLst>
                    <a:ext uri="{9D8B030D-6E8A-4147-A177-3AD203B41FA5}">
                      <a16:colId xmlns:a16="http://schemas.microsoft.com/office/drawing/2014/main" val="20004"/>
                    </a:ext>
                  </a:extLst>
                </a:gridCol>
                <a:gridCol w="800069">
                  <a:extLst>
                    <a:ext uri="{9D8B030D-6E8A-4147-A177-3AD203B41FA5}">
                      <a16:colId xmlns:a16="http://schemas.microsoft.com/office/drawing/2014/main" val="20005"/>
                    </a:ext>
                  </a:extLst>
                </a:gridCol>
                <a:gridCol w="821173">
                  <a:extLst>
                    <a:ext uri="{9D8B030D-6E8A-4147-A177-3AD203B41FA5}">
                      <a16:colId xmlns:a16="http://schemas.microsoft.com/office/drawing/2014/main" val="20006"/>
                    </a:ext>
                  </a:extLst>
                </a:gridCol>
                <a:gridCol w="771331">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gridCol w="432048">
                  <a:extLst>
                    <a:ext uri="{9D8B030D-6E8A-4147-A177-3AD203B41FA5}">
                      <a16:colId xmlns:a16="http://schemas.microsoft.com/office/drawing/2014/main" val="20009"/>
                    </a:ext>
                  </a:extLst>
                </a:gridCol>
                <a:gridCol w="676404">
                  <a:extLst>
                    <a:ext uri="{9D8B030D-6E8A-4147-A177-3AD203B41FA5}">
                      <a16:colId xmlns:a16="http://schemas.microsoft.com/office/drawing/2014/main" val="20010"/>
                    </a:ext>
                  </a:extLst>
                </a:gridCol>
                <a:gridCol w="368378">
                  <a:extLst>
                    <a:ext uri="{9D8B030D-6E8A-4147-A177-3AD203B41FA5}">
                      <a16:colId xmlns:a16="http://schemas.microsoft.com/office/drawing/2014/main" val="20011"/>
                    </a:ext>
                  </a:extLst>
                </a:gridCol>
              </a:tblGrid>
              <a:tr h="301758">
                <a:tc rowSpan="2">
                  <a:txBody>
                    <a:bodyPr/>
                    <a:lstStyle/>
                    <a:p>
                      <a:pPr algn="ctr" rtl="0" fontAlgn="t"/>
                      <a:r>
                        <a:rPr lang="ru-RU" sz="900" b="0" i="0" u="none" strike="noStrike" dirty="0">
                          <a:solidFill>
                            <a:srgbClr val="000000"/>
                          </a:solidFill>
                          <a:effectLst/>
                          <a:latin typeface="Calibri" panose="020F0502020204030204" pitchFamily="34" charset="0"/>
                          <a:cs typeface="Calibri" panose="020F0502020204030204" pitchFamily="34" charset="0"/>
                        </a:rPr>
                        <a:t>РЗ</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ПР</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Наименование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2022 год отчет</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2023 год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2024 год</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2025 год</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2026 год</a:t>
                      </a:r>
                    </a:p>
                  </a:txBody>
                  <a:tcPr marL="9525" marR="9525" marT="9525"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отклонение 2024 года к 2022 году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отклонение 2024 года  к 2023 году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11606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t"/>
                      <a:r>
                        <a:rPr lang="ru-RU" sz="900" b="0" i="0" u="none" strike="noStrike" dirty="0">
                          <a:solidFill>
                            <a:srgbClr val="000000"/>
                          </a:solidFill>
                          <a:effectLst/>
                          <a:latin typeface="Calibri" panose="020F0502020204030204" pitchFamily="34" charset="0"/>
                          <a:cs typeface="Calibri" panose="020F0502020204030204" pitchFamily="34" charset="0"/>
                        </a:rPr>
                        <a:t>оценка </a:t>
                      </a:r>
                    </a:p>
                  </a:txBody>
                  <a:tcPr marL="9525" marR="9525" marT="9525" marB="0">
                    <a:lnT w="6350" cap="flat" cmpd="sng" algn="ctr">
                      <a:solidFill>
                        <a:srgbClr val="000000"/>
                      </a:solidFill>
                      <a:prstDash val="solid"/>
                      <a:round/>
                      <a:headEnd type="none" w="med" len="med"/>
                      <a:tailEnd type="none" w="med" len="med"/>
                    </a:lnT>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6062">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Общегосударственные вопросы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177 727,70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189 428,55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209 950,02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200 282,61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185 547,46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32 222,32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20 521,47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203106">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01</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02</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Функционирование законодательных (представительных) органов государственной (муниципальной) власти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734,00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1 646,24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1 710,43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1 710,43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1 710,43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976,43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233,0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64,19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3106">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01</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03</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Функционирование законодательных (представительных) органов государственной (муниципальной) власти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3 492,13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3 804,75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3 779,97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3 779,97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3 719,59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287,84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108,2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-24,78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1758">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01</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04</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99 848,63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104 422,66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110 317,83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110 864,95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110 121,40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10 469,20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5 895,17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01</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05</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Судебная система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119,06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1758">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01</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06</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18 204,71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18 776,75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19 605,67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19 647,08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19 647,08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1 400,96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828,92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01</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07</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Обеспечение проведения выборов и референдумов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4 387,34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01</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Резервные фонды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7 000,00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7 000,00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7 000,00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5 000,00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350,0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01</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Другие общегосударственные вопросы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55 329,17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58 774,71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67 533,28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52 889,70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50 345,42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12 204,11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122,1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8 758,57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02</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Национальная оборона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2 672,93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4 981,07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4 183,73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2 258,05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2 258,05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1 510,80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156,5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-797,34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1"/>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02</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03</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Мобилизационная и вневойсковая подготовка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2 672,93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4 981,07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4 183,73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2 258,05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2 258,05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1 510,80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156,5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-797,34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3106">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03</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Национальная безопасность и правоохранительная деятельность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8 359,95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10 494,93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6 723,76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6 752,69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6 752,69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-1 636,19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-3 771,17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64,1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3"/>
                  </a:ext>
                </a:extLst>
              </a:tr>
              <a:tr h="203106">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03</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Защита населения и территории от чрезвычайных ситуаций природного и техногенного характера, гражданская оборона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4 403,15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4 676,34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6 073,76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6 102,69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6 102,69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1 670,61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137,9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1 397,42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03</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Миграционная политика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3 504,59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5 197,67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-3 504,59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-5 197,67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3106">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03</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Другие вопросы в области национальной безопасности и правоохранительной деятельности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452,21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620,92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650,00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650,00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197,79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143,7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29,08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04</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Национальная экономика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131 625,97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818 959,72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149 447,66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59 023,53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59 738,46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17 821,69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-669 512,06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7"/>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04</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05</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Сельское хозяйство и рыболовство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7 633,59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8 600,71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8 505,28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7 793,41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7 793,41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871,69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111,4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-95,43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98,9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04</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08</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Транспорт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2 431,84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3 185,67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3 506,39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3 506,39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3 506,39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1 074,55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144,2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320,72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110,1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04</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09</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Дорожное хозяйство (дорожные фонды)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120 373,75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803 561,35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135 385,99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45 673,73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47 138,66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15 012,24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-668 </a:t>
                      </a:r>
                      <a:r>
                        <a:rPr lang="ru-RU" sz="900" b="0" i="0" u="none" strike="noStrike" dirty="0">
                          <a:solidFill>
                            <a:srgbClr val="000000"/>
                          </a:solidFill>
                          <a:effectLst/>
                          <a:latin typeface="Calibri" panose="020F0502020204030204" pitchFamily="34" charset="0"/>
                          <a:cs typeface="Calibri" panose="020F0502020204030204" pitchFamily="34" charset="0"/>
                        </a:rPr>
                        <a:t>175,36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3" name="TextBox 2"/>
          <p:cNvSpPr txBox="1"/>
          <p:nvPr/>
        </p:nvSpPr>
        <p:spPr>
          <a:xfrm>
            <a:off x="0" y="0"/>
            <a:ext cx="9144000" cy="646331"/>
          </a:xfrm>
          <a:prstGeom prst="rect">
            <a:avLst/>
          </a:prstGeom>
          <a:noFill/>
        </p:spPr>
        <p:txBody>
          <a:bodyPr wrap="square" rtlCol="0">
            <a:spAutoFit/>
          </a:bodyPr>
          <a:lstStyle/>
          <a:p>
            <a:pPr lvl="0" algn="ctr">
              <a:defRPr/>
            </a:pPr>
            <a:r>
              <a:rPr lang="ru-RU" sz="1200" kern="0" dirty="0" smtClean="0"/>
              <a:t>Сведения о расходной части проекта бюджета Курского муниципального округа на 2024 год и плановый период 2025 и 2026 годов в сравнении с ожидаемым исполнением за 2023 год (оценка) и отчетом за 2022 год </a:t>
            </a:r>
          </a:p>
          <a:p>
            <a:pPr lvl="0" algn="ctr">
              <a:defRPr/>
            </a:pPr>
            <a:r>
              <a:rPr lang="ru-RU" sz="1200" kern="0" dirty="0" smtClean="0"/>
              <a:t>(отчетный финансовый год) в разрезе разделов и подразделов</a:t>
            </a:r>
          </a:p>
        </p:txBody>
      </p:sp>
    </p:spTree>
    <p:extLst>
      <p:ext uri="{BB962C8B-B14F-4D97-AF65-F5344CB8AC3E}">
        <p14:creationId xmlns:p14="http://schemas.microsoft.com/office/powerpoint/2010/main" val="3943878003"/>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nvPr>
        </p:nvGraphicFramePr>
        <p:xfrm>
          <a:off x="142844" y="214290"/>
          <a:ext cx="8858314" cy="4636770"/>
        </p:xfrm>
        <a:graphic>
          <a:graphicData uri="http://schemas.openxmlformats.org/drawingml/2006/table">
            <a:tbl>
              <a:tblPr/>
              <a:tblGrid>
                <a:gridCol w="357190">
                  <a:extLst>
                    <a:ext uri="{9D8B030D-6E8A-4147-A177-3AD203B41FA5}">
                      <a16:colId xmlns:a16="http://schemas.microsoft.com/office/drawing/2014/main" val="20000"/>
                    </a:ext>
                  </a:extLst>
                </a:gridCol>
                <a:gridCol w="357190">
                  <a:extLst>
                    <a:ext uri="{9D8B030D-6E8A-4147-A177-3AD203B41FA5}">
                      <a16:colId xmlns:a16="http://schemas.microsoft.com/office/drawing/2014/main" val="20001"/>
                    </a:ext>
                  </a:extLst>
                </a:gridCol>
                <a:gridCol w="2143140">
                  <a:extLst>
                    <a:ext uri="{9D8B030D-6E8A-4147-A177-3AD203B41FA5}">
                      <a16:colId xmlns:a16="http://schemas.microsoft.com/office/drawing/2014/main" val="20002"/>
                    </a:ext>
                  </a:extLst>
                </a:gridCol>
                <a:gridCol w="714380">
                  <a:extLst>
                    <a:ext uri="{9D8B030D-6E8A-4147-A177-3AD203B41FA5}">
                      <a16:colId xmlns:a16="http://schemas.microsoft.com/office/drawing/2014/main" val="20003"/>
                    </a:ext>
                  </a:extLst>
                </a:gridCol>
                <a:gridCol w="840947">
                  <a:extLst>
                    <a:ext uri="{9D8B030D-6E8A-4147-A177-3AD203B41FA5}">
                      <a16:colId xmlns:a16="http://schemas.microsoft.com/office/drawing/2014/main" val="20004"/>
                    </a:ext>
                  </a:extLst>
                </a:gridCol>
                <a:gridCol w="800069">
                  <a:extLst>
                    <a:ext uri="{9D8B030D-6E8A-4147-A177-3AD203B41FA5}">
                      <a16:colId xmlns:a16="http://schemas.microsoft.com/office/drawing/2014/main" val="20005"/>
                    </a:ext>
                  </a:extLst>
                </a:gridCol>
                <a:gridCol w="821173">
                  <a:extLst>
                    <a:ext uri="{9D8B030D-6E8A-4147-A177-3AD203B41FA5}">
                      <a16:colId xmlns:a16="http://schemas.microsoft.com/office/drawing/2014/main" val="20006"/>
                    </a:ext>
                  </a:extLst>
                </a:gridCol>
                <a:gridCol w="823959">
                  <a:extLst>
                    <a:ext uri="{9D8B030D-6E8A-4147-A177-3AD203B41FA5}">
                      <a16:colId xmlns:a16="http://schemas.microsoft.com/office/drawing/2014/main" val="20007"/>
                    </a:ext>
                  </a:extLst>
                </a:gridCol>
                <a:gridCol w="571504">
                  <a:extLst>
                    <a:ext uri="{9D8B030D-6E8A-4147-A177-3AD203B41FA5}">
                      <a16:colId xmlns:a16="http://schemas.microsoft.com/office/drawing/2014/main" val="20008"/>
                    </a:ext>
                  </a:extLst>
                </a:gridCol>
                <a:gridCol w="428628">
                  <a:extLst>
                    <a:ext uri="{9D8B030D-6E8A-4147-A177-3AD203B41FA5}">
                      <a16:colId xmlns:a16="http://schemas.microsoft.com/office/drawing/2014/main" val="20009"/>
                    </a:ext>
                  </a:extLst>
                </a:gridCol>
                <a:gridCol w="631756">
                  <a:extLst>
                    <a:ext uri="{9D8B030D-6E8A-4147-A177-3AD203B41FA5}">
                      <a16:colId xmlns:a16="http://schemas.microsoft.com/office/drawing/2014/main" val="20010"/>
                    </a:ext>
                  </a:extLst>
                </a:gridCol>
                <a:gridCol w="368378">
                  <a:extLst>
                    <a:ext uri="{9D8B030D-6E8A-4147-A177-3AD203B41FA5}">
                      <a16:colId xmlns:a16="http://schemas.microsoft.com/office/drawing/2014/main" val="20011"/>
                    </a:ext>
                  </a:extLst>
                </a:gridCol>
              </a:tblGrid>
              <a:tr h="116062">
                <a:tc rowSpan="2">
                  <a:txBody>
                    <a:bodyPr/>
                    <a:lstStyle/>
                    <a:p>
                      <a:pPr algn="ctr" rtl="0" fontAlgn="t"/>
                      <a:r>
                        <a:rPr lang="ru-RU" sz="900" b="0" i="0" u="none" strike="noStrike" dirty="0">
                          <a:solidFill>
                            <a:srgbClr val="000000"/>
                          </a:solidFill>
                          <a:effectLst/>
                          <a:latin typeface="Calibri" panose="020F0502020204030204" pitchFamily="34" charset="0"/>
                          <a:cs typeface="Calibri" panose="020F0502020204030204" pitchFamily="34" charset="0"/>
                        </a:rPr>
                        <a:t>РЗ</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ПР</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Наименование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2022 год отчет</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2023 год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2024 год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2025 год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2026 год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отклонение 2024 года к 2022 году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отклонение 2024 года  к 2023 году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6062">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effectLst/>
                          <a:latin typeface="Calibri" panose="020F0502020204030204" pitchFamily="34" charset="0"/>
                          <a:cs typeface="Calibri" panose="020F0502020204030204" pitchFamily="34" charset="0"/>
                        </a:rPr>
                        <a:t>оценка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04</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Другие вопросы в области национальной экономики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1 186,79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3 611,99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2 050,00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2 050,00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863,21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-1561,99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56,8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05</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Жилищно-коммунальное хозяйство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99 541,27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124 027,61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86 257,78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60 117,08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59 570,06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-13 283,49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-37 769,83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69,5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05</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03</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Благоустройство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99 541,27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124 027,61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86 257,78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60 117,08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59 570,06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-13 283,49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-37 769,83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69,5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06</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Охрана окружающей среды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509,99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1 840,52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190,01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-1140,52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06</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05</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Другие вопросы в области охраны окружающей среды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509,99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1 840,52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190,01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-1140,52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07</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1 018 634,68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1 231 123,60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1 108 762,86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1 108 512,50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1 033 488,08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90 128,18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-122 360,74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07</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01</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Дошкольное 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244 579,28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482 341,62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259 479,58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261 026,80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260 806,80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14 900,30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-222 862,04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07</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02</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Общее 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630 269,59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604 870,16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691 752,73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685 760,53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613 189,61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61 483,14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86 882,57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07</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03</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Дополнительное 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55 055,77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51 542,49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57 791,59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56 582,67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56 582,67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2 735,82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6 249,10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07</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07</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Молодёжная политика и оздоровление детей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17 168,59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3 163,97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4 231,06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3 743,56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3 743,56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-12 937,53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24,6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1 067,09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07</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09</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Другие вопросы в области образования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71 561,45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89 205,36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95 507,90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101 398,94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99 165,44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23 946,45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6 302,54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08</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Культура и кинематография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135 523,51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163 946,75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147 228,44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140 084,36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139 498,35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11 704,93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-16 718,31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3"/>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08</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01</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104 875,72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131 164,82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109 194,81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106 860,14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106 273,68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4 319,09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-21 970,01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08</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02</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Кинематография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5 255,12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4 947,71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5 683,88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5 758,49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5 758,94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428,76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736,17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16062">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08</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04</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Другие вопросы в области культуры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25 392,67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27 834,22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32 349,75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27 465,73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27 465,73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6 957,08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4 515,53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16062">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Социальная политика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854 772,81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513 394,73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311 750,50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275 739,84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267 222,80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-543 022,31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-201 644,23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7"/>
                  </a:ext>
                </a:extLst>
              </a:tr>
              <a:tr h="116062">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03</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Социальное обеспечение населения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137 842,97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142 850,98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138 530,48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135 368,88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133 858,56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687,51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-4 320,50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16062">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04</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Охрана семьи и детства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696 050,80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349 152,74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150 991,99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118 121,39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111 114,52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-545 058,81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-198 160,75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16062">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06</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Другие вопросы в области  социальной  политики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20 879,04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21 391,01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22 228,03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22 249,57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22 249,72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1 348,99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837,02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16062">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15 207,73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24 047,72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29 117,86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28 934,18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28 934,18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13 910,13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191,5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5 070,14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21"/>
                  </a:ext>
                </a:extLst>
              </a:tr>
              <a:tr h="116062">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01</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5 106,10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5 640,82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6 583,90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6 649,83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6 649,83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1 477,80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943,08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16062">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02</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Массовый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4 226,02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2 159,72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1 353,00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1 353,00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1 353,00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-2 873,02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-806,72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16062">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03</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dirty="0">
                          <a:solidFill>
                            <a:srgbClr val="000000"/>
                          </a:solidFill>
                          <a:effectLst/>
                          <a:latin typeface="Calibri" panose="020F0502020204030204" pitchFamily="34" charset="0"/>
                          <a:cs typeface="Calibri" panose="020F0502020204030204" pitchFamily="34" charset="0"/>
                        </a:rPr>
                        <a:t>Спорт высших достижений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9 449,48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12 911,27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12 911,27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12 911,27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12 911,27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3 461,79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136,6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16062">
                <a:tc>
                  <a:txBody>
                    <a:bodyPr/>
                    <a:lstStyle/>
                    <a:p>
                      <a:pPr algn="ctr" rtl="0" fontAlgn="b"/>
                      <a:r>
                        <a:rPr lang="ru-RU" sz="900" b="0" i="0" u="none" strike="noStrike" dirty="0">
                          <a:solidFill>
                            <a:srgbClr val="000000"/>
                          </a:solidFill>
                          <a:effectLst/>
                          <a:latin typeface="Calibri" panose="020F0502020204030204" pitchFamily="34" charset="0"/>
                          <a:cs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effectLst/>
                          <a:latin typeface="Calibri" panose="020F0502020204030204" pitchFamily="34" charset="0"/>
                          <a:cs typeface="Calibri" panose="020F0502020204030204" pitchFamily="34" charset="0"/>
                        </a:rPr>
                        <a:t>05</a:t>
                      </a:r>
                      <a:endParaRPr lang="ru-R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ru-RU" sz="900" b="0" i="0" u="none" strike="noStrike">
                          <a:solidFill>
                            <a:srgbClr val="000000"/>
                          </a:solidFill>
                          <a:effectLst/>
                          <a:latin typeface="Calibri" panose="020F0502020204030204" pitchFamily="34" charset="0"/>
                          <a:cs typeface="Calibri" panose="020F0502020204030204" pitchFamily="34" charset="0"/>
                        </a:rPr>
                        <a:t>Другие вопросы в области физической культуры и спорта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5 875,61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6 797,70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8 269,69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8 020,08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effectLst/>
                          <a:latin typeface="Calibri" panose="020F0502020204030204" pitchFamily="34" charset="0"/>
                          <a:cs typeface="Calibri" panose="020F0502020204030204" pitchFamily="34" charset="0"/>
                        </a:rPr>
                        <a:t>8 020,08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2 394,08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Calibri" panose="020F0502020204030204" pitchFamily="34" charset="0"/>
                          <a:cs typeface="Calibri" panose="020F0502020204030204" pitchFamily="34" charset="0"/>
                        </a:rPr>
                        <a:t>1471,99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Calibri" panose="020F0502020204030204" pitchFamily="34" charset="0"/>
                          <a:cs typeface="Calibri" panose="020F0502020204030204" pitchFamily="34" charset="0"/>
                        </a:rPr>
                        <a:t>121,7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995944"/>
                  </a:ext>
                </a:extLst>
              </a:tr>
            </a:tbl>
          </a:graphicData>
        </a:graphic>
      </p:graphicFrame>
    </p:spTree>
    <p:extLst>
      <p:ext uri="{BB962C8B-B14F-4D97-AF65-F5344CB8AC3E}">
        <p14:creationId xmlns:p14="http://schemas.microsoft.com/office/powerpoint/2010/main" val="4025634703"/>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2844" y="94555"/>
            <a:ext cx="8858312" cy="6863417"/>
          </a:xfrm>
          <a:prstGeom prst="rect">
            <a:avLst/>
          </a:prstGeom>
          <a:noFill/>
        </p:spPr>
        <p:txBody>
          <a:bodyPr wrap="square" rtlCol="0">
            <a:spAutoFit/>
          </a:bodyPr>
          <a:lstStyle/>
          <a:p>
            <a:r>
              <a:rPr lang="ru-RU" sz="1000" b="1" dirty="0" smtClean="0">
                <a:latin typeface="Calibri" pitchFamily="34" charset="0"/>
                <a:cs typeface="Calibri" pitchFamily="34" charset="0"/>
              </a:rPr>
              <a:t>ВВЕДЕНИЕ </a:t>
            </a:r>
            <a:r>
              <a:rPr lang="ru-RU" sz="1000" dirty="0" smtClean="0">
                <a:latin typeface="Calibri" pitchFamily="34" charset="0"/>
                <a:cs typeface="Calibri" pitchFamily="34" charset="0"/>
              </a:rPr>
              <a:t>…………………………………………………………………………………………………………………………………………………………………………..………………………………………………………..….…03-06</a:t>
            </a:r>
          </a:p>
          <a:p>
            <a:r>
              <a:rPr lang="ru-RU" sz="1000" dirty="0" smtClean="0">
                <a:latin typeface="Calibri" pitchFamily="34" charset="0"/>
                <a:cs typeface="Calibri" pitchFamily="34" charset="0"/>
              </a:rPr>
              <a:t>                    Приоритетные направления расходов Курского муниципального округа Ставропольского края ……………………………………………………………………………..…...07</a:t>
            </a:r>
          </a:p>
          <a:p>
            <a:r>
              <a:rPr lang="ru-RU" sz="1000" dirty="0" smtClean="0">
                <a:latin typeface="Calibri" pitchFamily="34" charset="0"/>
                <a:cs typeface="Calibri" pitchFamily="34" charset="0"/>
              </a:rPr>
              <a:t>                    Налоговые расходы  Курского муниципального округа Ставропольского края за 2022 год………………………………………………………………………………………..…...08</a:t>
            </a:r>
          </a:p>
          <a:p>
            <a:r>
              <a:rPr lang="ru-RU" sz="1000" b="1" dirty="0" smtClean="0">
                <a:latin typeface="Calibri" pitchFamily="34" charset="0"/>
                <a:cs typeface="Calibri" pitchFamily="34" charset="0"/>
              </a:rPr>
              <a:t>Раздел 1. </a:t>
            </a:r>
            <a:r>
              <a:rPr lang="ru-RU" sz="1000" dirty="0" smtClean="0">
                <a:latin typeface="Calibri" pitchFamily="34" charset="0"/>
                <a:cs typeface="Calibri" pitchFamily="34" charset="0"/>
              </a:rPr>
              <a:t>Основные показатели социально-экономического  развития Курского муниципального района Ставропольского края…………………………………..…..….09-11</a:t>
            </a:r>
          </a:p>
          <a:p>
            <a:r>
              <a:rPr lang="ru-RU" sz="1000" b="1" dirty="0" smtClean="0">
                <a:latin typeface="Calibri" pitchFamily="34" charset="0"/>
                <a:cs typeface="Calibri" pitchFamily="34" charset="0"/>
              </a:rPr>
              <a:t>Раздел 2. </a:t>
            </a:r>
            <a:r>
              <a:rPr lang="ru-RU" sz="1000" dirty="0" smtClean="0">
                <a:latin typeface="Calibri" pitchFamily="34" charset="0"/>
                <a:cs typeface="Calibri" pitchFamily="34" charset="0"/>
              </a:rPr>
              <a:t>Основные характеристики  бюджета  Курского  муниципального округа  Ставропольского края …………………………………………………………………..…..……….…..12</a:t>
            </a:r>
          </a:p>
          <a:p>
            <a:r>
              <a:rPr lang="ru-RU" sz="1000" b="1" dirty="0" smtClean="0">
                <a:latin typeface="Calibri" pitchFamily="34" charset="0"/>
                <a:cs typeface="Calibri" pitchFamily="34" charset="0"/>
              </a:rPr>
              <a:t>Раздел 3. </a:t>
            </a:r>
            <a:r>
              <a:rPr lang="ru-RU" sz="1000" dirty="0" smtClean="0">
                <a:latin typeface="Calibri" pitchFamily="34" charset="0"/>
                <a:cs typeface="Calibri" pitchFamily="34" charset="0"/>
              </a:rPr>
              <a:t>Доходы…………………………………………………………………………………………………………………………………………………………………………………………………………………………….……...13</a:t>
            </a:r>
          </a:p>
          <a:p>
            <a:r>
              <a:rPr lang="ru-RU" sz="1000" dirty="0" smtClean="0">
                <a:latin typeface="Calibri" pitchFamily="34" charset="0"/>
                <a:cs typeface="Calibri" pitchFamily="34" charset="0"/>
              </a:rPr>
              <a:t>                   Доходы бюджета по видам доходов на 2024 год и плановый период 2025 и 2026 годов в сравнении  с ожидаемым исполнением за 2023 год (уточненный план) и отчетом за 2022 год…………………………………………………………………………………………………………………………………………………………………………………………...…14</a:t>
            </a:r>
          </a:p>
          <a:p>
            <a:r>
              <a:rPr lang="ru-RU" sz="1000" dirty="0" smtClean="0">
                <a:latin typeface="Calibri" pitchFamily="34" charset="0"/>
                <a:cs typeface="Calibri" pitchFamily="34" charset="0"/>
              </a:rPr>
              <a:t>                   Деятельность </a:t>
            </a:r>
            <a:r>
              <a:rPr lang="ru-RU" sz="1000" dirty="0">
                <a:latin typeface="Calibri" pitchFamily="34" charset="0"/>
                <a:cs typeface="Calibri" pitchFamily="34" charset="0"/>
              </a:rPr>
              <a:t>органов Курского муниципального округа Ставропольского края, влияющая на изменения доходов бюджета</a:t>
            </a:r>
            <a:r>
              <a:rPr lang="ru-RU" sz="1000" dirty="0" smtClean="0">
                <a:latin typeface="Calibri" pitchFamily="34" charset="0"/>
                <a:cs typeface="Calibri" pitchFamily="34" charset="0"/>
              </a:rPr>
              <a:t>………………………………….….15</a:t>
            </a:r>
            <a:endParaRPr lang="ru-RU" sz="1000" b="1" dirty="0">
              <a:latin typeface="Calibri" pitchFamily="34" charset="0"/>
              <a:cs typeface="Calibri" pitchFamily="34" charset="0"/>
            </a:endParaRPr>
          </a:p>
          <a:p>
            <a:r>
              <a:rPr lang="ru-RU" sz="1000" dirty="0" smtClean="0">
                <a:latin typeface="Calibri" pitchFamily="34" charset="0"/>
                <a:cs typeface="Calibri" pitchFamily="34" charset="0"/>
              </a:rPr>
              <a:t>                   Безвозмездные поступления в бюджет Курского муниципального округа Ставропольского края …………………………………………………………………………………..16</a:t>
            </a:r>
          </a:p>
          <a:p>
            <a:r>
              <a:rPr lang="ru-RU" sz="1000" dirty="0" smtClean="0">
                <a:latin typeface="Calibri" pitchFamily="34" charset="0"/>
                <a:cs typeface="Calibri" pitchFamily="34" charset="0"/>
              </a:rPr>
              <a:t>                   Динамика и структура доходов местного бюджета по безвозмездным поступлениям в 2023-2026 годах</a:t>
            </a:r>
          </a:p>
          <a:p>
            <a:r>
              <a:rPr lang="ru-RU" sz="1000" b="1" dirty="0" smtClean="0">
                <a:latin typeface="Calibri" pitchFamily="34" charset="0"/>
                <a:cs typeface="Calibri" pitchFamily="34" charset="0"/>
              </a:rPr>
              <a:t>Раздел 4. </a:t>
            </a:r>
            <a:r>
              <a:rPr lang="ru-RU" sz="1000" dirty="0" smtClean="0">
                <a:latin typeface="Calibri" pitchFamily="34" charset="0"/>
                <a:cs typeface="Calibri" pitchFamily="34" charset="0"/>
              </a:rPr>
              <a:t>Расходы……………………………………………………………………………………………………………………………………………………………………………………………………….…………………..………17</a:t>
            </a:r>
          </a:p>
          <a:p>
            <a:pPr lvl="0" algn="just">
              <a:defRPr/>
            </a:pPr>
            <a:r>
              <a:rPr lang="ru-RU" sz="1000" kern="0" dirty="0" smtClean="0">
                <a:latin typeface="Calibri" pitchFamily="34" charset="0"/>
                <a:cs typeface="Calibri" pitchFamily="34" charset="0"/>
              </a:rPr>
              <a:t>                   Сведения </a:t>
            </a:r>
            <a:r>
              <a:rPr lang="ru-RU" sz="1000" kern="0" dirty="0">
                <a:latin typeface="Calibri" pitchFamily="34" charset="0"/>
                <a:cs typeface="Calibri" pitchFamily="34" charset="0"/>
              </a:rPr>
              <a:t>о расходной части проекта бюджета Курского муниципального округа </a:t>
            </a:r>
            <a:r>
              <a:rPr lang="ru-RU" sz="1000" kern="0" dirty="0" smtClean="0">
                <a:latin typeface="Calibri" pitchFamily="34" charset="0"/>
                <a:cs typeface="Calibri" pitchFamily="34" charset="0"/>
              </a:rPr>
              <a:t>Ставропольского края в </a:t>
            </a:r>
            <a:r>
              <a:rPr lang="ru-RU" sz="1000" kern="0" dirty="0">
                <a:latin typeface="Calibri" pitchFamily="34" charset="0"/>
                <a:cs typeface="Calibri" pitchFamily="34" charset="0"/>
              </a:rPr>
              <a:t>разрезе разделов и </a:t>
            </a:r>
            <a:r>
              <a:rPr lang="ru-RU" sz="1000" kern="0" dirty="0" smtClean="0">
                <a:latin typeface="Calibri" pitchFamily="34" charset="0"/>
                <a:cs typeface="Calibri" pitchFamily="34" charset="0"/>
              </a:rPr>
              <a:t>подразделов……….18-19</a:t>
            </a:r>
            <a:endParaRPr lang="ru-RU" sz="1000" kern="0" dirty="0">
              <a:latin typeface="Calibri" pitchFamily="34" charset="0"/>
              <a:cs typeface="Calibri" pitchFamily="34" charset="0"/>
            </a:endParaRPr>
          </a:p>
          <a:p>
            <a:pPr lvl="0" algn="just">
              <a:defRPr/>
            </a:pPr>
            <a:r>
              <a:rPr lang="ru-RU" sz="1000" dirty="0" smtClean="0">
                <a:latin typeface="Calibri" pitchFamily="34" charset="0"/>
                <a:cs typeface="Calibri" pitchFamily="34" charset="0"/>
              </a:rPr>
              <a:t>                   Национальные </a:t>
            </a:r>
            <a:r>
              <a:rPr lang="ru-RU" sz="1000" dirty="0">
                <a:latin typeface="Calibri" pitchFamily="34" charset="0"/>
                <a:cs typeface="Calibri" pitchFamily="34" charset="0"/>
              </a:rPr>
              <a:t>проекты на 2024-2026 годы</a:t>
            </a:r>
            <a:r>
              <a:rPr lang="ru-RU" sz="1000" dirty="0" smtClean="0">
                <a:latin typeface="Calibri" pitchFamily="34" charset="0"/>
                <a:cs typeface="Calibri" pitchFamily="34" charset="0"/>
              </a:rPr>
              <a:t>…………………………………………………………………………………………………………………………………………………………………………..20</a:t>
            </a:r>
            <a:endParaRPr lang="ru-RU" sz="1000" kern="0" dirty="0">
              <a:latin typeface="Calibri" pitchFamily="34" charset="0"/>
              <a:cs typeface="Calibri" pitchFamily="34" charset="0"/>
            </a:endParaRPr>
          </a:p>
          <a:p>
            <a:pPr lvl="0" algn="just">
              <a:defRPr/>
            </a:pPr>
            <a:r>
              <a:rPr lang="ru-RU" sz="1000" dirty="0" smtClean="0">
                <a:latin typeface="Calibri" pitchFamily="34" charset="0"/>
                <a:cs typeface="Calibri" pitchFamily="34" charset="0"/>
              </a:rPr>
              <a:t>                   Расходы на софинансирование…………………………………………………………………………………………………………………………………………………………………….………………….….…21</a:t>
            </a:r>
          </a:p>
          <a:p>
            <a:r>
              <a:rPr lang="ru-RU" sz="1000" b="1" dirty="0" smtClean="0">
                <a:latin typeface="Calibri" pitchFamily="34" charset="0"/>
                <a:cs typeface="Calibri" pitchFamily="34" charset="0"/>
              </a:rPr>
              <a:t>Раздел 5. </a:t>
            </a:r>
            <a:r>
              <a:rPr lang="ru-RU" sz="1000" dirty="0" smtClean="0">
                <a:latin typeface="Calibri" pitchFamily="34" charset="0"/>
                <a:cs typeface="Calibri" pitchFamily="34" charset="0"/>
              </a:rPr>
              <a:t>Расходы  бюджета Курского муниципального округа с учетом интересов целевых групп пользователей  на 2024-2026 годы ...........................……………22</a:t>
            </a:r>
          </a:p>
          <a:p>
            <a:pPr lvl="0" algn="just">
              <a:defRPr/>
            </a:pPr>
            <a:r>
              <a:rPr lang="ru-RU" sz="1000" kern="0" dirty="0" smtClean="0">
                <a:latin typeface="Calibri" pitchFamily="34" charset="0"/>
                <a:cs typeface="Calibri" pitchFamily="34" charset="0"/>
              </a:rPr>
              <a:t>                   Расходы по отраслям социально-культурной сферы…………………………………………………………………………………………………………………………………………………………….22</a:t>
            </a:r>
          </a:p>
          <a:p>
            <a:pPr lvl="0" algn="just">
              <a:defRPr/>
            </a:pPr>
            <a:r>
              <a:rPr lang="ru-RU" sz="1000" kern="0" dirty="0" smtClean="0">
                <a:latin typeface="Calibri" pitchFamily="34" charset="0"/>
                <a:cs typeface="Calibri" pitchFamily="34" charset="0"/>
              </a:rPr>
              <a:t>                   Расходы на образование (Модернизация школьных систем образования. Предоставление услуг в сфере образования)…………………………..…………….23-24</a:t>
            </a:r>
            <a:endParaRPr lang="ru-RU" sz="1000" dirty="0" smtClean="0">
              <a:latin typeface="Calibri" pitchFamily="34" charset="0"/>
              <a:cs typeface="Calibri" pitchFamily="34" charset="0"/>
            </a:endParaRPr>
          </a:p>
          <a:p>
            <a:r>
              <a:rPr lang="ru-RU" sz="1000" dirty="0" smtClean="0">
                <a:latin typeface="Calibri" pitchFamily="34" charset="0"/>
                <a:cs typeface="Calibri" pitchFamily="34" charset="0"/>
              </a:rPr>
              <a:t>                   Расходы на социальную политику (Поддержка участников специальной военной операции и членов их семей.</a:t>
            </a:r>
            <a:r>
              <a:rPr lang="ru-RU" sz="1000" b="1" dirty="0" smtClean="0">
                <a:latin typeface="Calibri" pitchFamily="34" charset="0"/>
                <a:cs typeface="Calibri" pitchFamily="34" charset="0"/>
              </a:rPr>
              <a:t> </a:t>
            </a:r>
            <a:r>
              <a:rPr lang="ru-RU" sz="1000" dirty="0" smtClean="0">
                <a:latin typeface="Calibri" pitchFamily="34" charset="0"/>
                <a:cs typeface="Calibri" pitchFamily="34" charset="0"/>
              </a:rPr>
              <a:t>Расходы на социальную поддержку              </a:t>
            </a:r>
          </a:p>
          <a:p>
            <a:r>
              <a:rPr lang="ru-RU" sz="1000" dirty="0">
                <a:latin typeface="Calibri" pitchFamily="34" charset="0"/>
                <a:cs typeface="Calibri" pitchFamily="34" charset="0"/>
              </a:rPr>
              <a:t> </a:t>
            </a:r>
            <a:r>
              <a:rPr lang="ru-RU" sz="1000" dirty="0" smtClean="0">
                <a:latin typeface="Calibri" pitchFamily="34" charset="0"/>
                <a:cs typeface="Calibri" pitchFamily="34" charset="0"/>
              </a:rPr>
              <a:t>                  отдельных категорий граждан)…………….......………………………….................................................................................................................................................25-26</a:t>
            </a:r>
          </a:p>
          <a:p>
            <a:r>
              <a:rPr lang="ru-RU" sz="1000" dirty="0" smtClean="0">
                <a:latin typeface="Calibri" pitchFamily="34" charset="0"/>
                <a:cs typeface="Calibri" pitchFamily="34" charset="0"/>
              </a:rPr>
              <a:t>                   Расходы </a:t>
            </a:r>
            <a:r>
              <a:rPr lang="ru-RU" sz="1000" dirty="0">
                <a:latin typeface="Calibri" pitchFamily="34" charset="0"/>
                <a:cs typeface="Calibri" pitchFamily="34" charset="0"/>
              </a:rPr>
              <a:t>на </a:t>
            </a:r>
            <a:r>
              <a:rPr lang="ru-RU" sz="1000" dirty="0" smtClean="0">
                <a:latin typeface="Calibri" pitchFamily="34" charset="0"/>
                <a:cs typeface="Calibri" pitchFamily="34" charset="0"/>
              </a:rPr>
              <a:t>культуру и кинематографию (</a:t>
            </a:r>
            <a:r>
              <a:rPr lang="ru-RU" sz="1000" kern="0" dirty="0">
                <a:latin typeface="Calibri" pitchFamily="34" charset="0"/>
                <a:cs typeface="Calibri" pitchFamily="34" charset="0"/>
              </a:rPr>
              <a:t>Предоставление услуг в сфере </a:t>
            </a:r>
            <a:r>
              <a:rPr lang="ru-RU" sz="1000" kern="0" dirty="0" smtClean="0">
                <a:latin typeface="Calibri" pitchFamily="34" charset="0"/>
                <a:cs typeface="Calibri" pitchFamily="34" charset="0"/>
              </a:rPr>
              <a:t>культуры и кинематографии</a:t>
            </a:r>
            <a:r>
              <a:rPr lang="ru-RU" sz="1000" dirty="0" smtClean="0">
                <a:latin typeface="Calibri" pitchFamily="34" charset="0"/>
                <a:cs typeface="Calibri" pitchFamily="34" charset="0"/>
              </a:rPr>
              <a:t>)………………………………………………………………….……….27</a:t>
            </a:r>
          </a:p>
          <a:p>
            <a:r>
              <a:rPr lang="ru-RU" sz="1000" dirty="0" smtClean="0">
                <a:latin typeface="Calibri" pitchFamily="34" charset="0"/>
                <a:cs typeface="Calibri" pitchFamily="34" charset="0"/>
              </a:rPr>
              <a:t>                   Расходы </a:t>
            </a:r>
            <a:r>
              <a:rPr lang="ru-RU" sz="1000" dirty="0">
                <a:latin typeface="Calibri" pitchFamily="34" charset="0"/>
                <a:cs typeface="Calibri" pitchFamily="34" charset="0"/>
              </a:rPr>
              <a:t>на </a:t>
            </a:r>
            <a:r>
              <a:rPr lang="ru-RU" sz="1000" dirty="0" smtClean="0">
                <a:latin typeface="Calibri" pitchFamily="34" charset="0"/>
                <a:cs typeface="Calibri" pitchFamily="34" charset="0"/>
              </a:rPr>
              <a:t>физическую культуру и спорт </a:t>
            </a:r>
            <a:r>
              <a:rPr lang="ru-RU" sz="1000" dirty="0">
                <a:latin typeface="Calibri" pitchFamily="34" charset="0"/>
                <a:cs typeface="Calibri" pitchFamily="34" charset="0"/>
              </a:rPr>
              <a:t>(</a:t>
            </a:r>
            <a:r>
              <a:rPr lang="ru-RU" sz="1000" kern="0" dirty="0">
                <a:latin typeface="Calibri" pitchFamily="34" charset="0"/>
                <a:cs typeface="Calibri" pitchFamily="34" charset="0"/>
              </a:rPr>
              <a:t>Предоставление услуг в сфере </a:t>
            </a:r>
            <a:r>
              <a:rPr lang="ru-RU" sz="1000" kern="0" dirty="0" smtClean="0">
                <a:latin typeface="Calibri" pitchFamily="34" charset="0"/>
                <a:cs typeface="Calibri" pitchFamily="34" charset="0"/>
              </a:rPr>
              <a:t>физической культуры и спорта</a:t>
            </a:r>
            <a:r>
              <a:rPr lang="ru-RU" sz="1000" dirty="0" smtClean="0">
                <a:latin typeface="Calibri" pitchFamily="34" charset="0"/>
                <a:cs typeface="Calibri" pitchFamily="34" charset="0"/>
              </a:rPr>
              <a:t>)…………..…………………….………………………………….28</a:t>
            </a:r>
            <a:endParaRPr lang="ru-RU" sz="1000" dirty="0">
              <a:latin typeface="Calibri" pitchFamily="34" charset="0"/>
              <a:cs typeface="Calibri" pitchFamily="34" charset="0"/>
            </a:endParaRPr>
          </a:p>
          <a:p>
            <a:r>
              <a:rPr lang="ru-RU" sz="1000" dirty="0" smtClean="0">
                <a:latin typeface="Calibri" pitchFamily="34" charset="0"/>
                <a:cs typeface="Calibri" pitchFamily="34" charset="0"/>
              </a:rPr>
              <a:t>                   Поддержка социально ориентированных некоммерческих организаций…………………………………………………………………………………………………………………….…….29</a:t>
            </a:r>
          </a:p>
          <a:p>
            <a:r>
              <a:rPr lang="ru-RU" sz="1000" dirty="0" smtClean="0">
                <a:latin typeface="Calibri" pitchFamily="34" charset="0"/>
                <a:cs typeface="Calibri" pitchFamily="34" charset="0"/>
              </a:rPr>
              <a:t>                   Оплата труда работников бюджетной сферы в 2024 году и плановом периоде 2025 и 2026 годов……………………………………………….………………………………...29</a:t>
            </a:r>
            <a:r>
              <a:rPr lang="ru-RU" sz="1000" kern="0" dirty="0" smtClean="0">
                <a:latin typeface="Calibri" pitchFamily="34" charset="0"/>
                <a:cs typeface="Calibri" pitchFamily="34" charset="0"/>
              </a:rPr>
              <a:t>         </a:t>
            </a:r>
            <a:endParaRPr lang="ru-RU" sz="1000" dirty="0" smtClean="0">
              <a:latin typeface="Calibri" pitchFamily="34" charset="0"/>
              <a:cs typeface="Calibri" pitchFamily="34" charset="0"/>
            </a:endParaRPr>
          </a:p>
          <a:p>
            <a:r>
              <a:rPr lang="ru-RU" sz="1000" dirty="0" smtClean="0">
                <a:latin typeface="Calibri" pitchFamily="34" charset="0"/>
                <a:cs typeface="Calibri" pitchFamily="34" charset="0"/>
              </a:rPr>
              <a:t>                   Инициативные проекты………..……………………………………………………………………………………………………………………………………………………………………………………..………….30               </a:t>
            </a:r>
            <a:endParaRPr lang="ru-RU" sz="1000" dirty="0">
              <a:latin typeface="Calibri" pitchFamily="34" charset="0"/>
              <a:cs typeface="Calibri" pitchFamily="34" charset="0"/>
            </a:endParaRPr>
          </a:p>
          <a:p>
            <a:r>
              <a:rPr lang="ru-RU" sz="1000" dirty="0" smtClean="0">
                <a:latin typeface="Calibri" pitchFamily="34" charset="0"/>
                <a:cs typeface="Calibri" pitchFamily="34" charset="0"/>
              </a:rPr>
              <a:t>                   Обеспечение жильем молодых семей…………………………………………………………………………………………………………………………………………………………………………..........31</a:t>
            </a:r>
            <a:r>
              <a:rPr lang="ru-RU" sz="1000" b="1" dirty="0" smtClean="0">
                <a:latin typeface="Calibri" pitchFamily="34" charset="0"/>
                <a:cs typeface="Calibri" pitchFamily="34" charset="0"/>
              </a:rPr>
              <a:t>                       </a:t>
            </a:r>
          </a:p>
          <a:p>
            <a:r>
              <a:rPr lang="ru-RU" sz="1000" b="1" dirty="0">
                <a:latin typeface="Calibri" pitchFamily="34" charset="0"/>
                <a:cs typeface="Calibri" pitchFamily="34" charset="0"/>
              </a:rPr>
              <a:t> </a:t>
            </a:r>
            <a:r>
              <a:rPr lang="ru-RU" sz="1000" b="1" dirty="0" smtClean="0">
                <a:latin typeface="Calibri" pitchFamily="34" charset="0"/>
                <a:cs typeface="Calibri" pitchFamily="34" charset="0"/>
              </a:rPr>
              <a:t>                  </a:t>
            </a:r>
            <a:r>
              <a:rPr lang="ru-RU" sz="1000" dirty="0" smtClean="0">
                <a:latin typeface="Calibri" pitchFamily="34" charset="0"/>
                <a:cs typeface="Calibri" pitchFamily="34" charset="0"/>
              </a:rPr>
              <a:t>Дорожный фонд…………………………………………………………………………………………………………………………………..……………………………………………………………………..……….….32</a:t>
            </a:r>
          </a:p>
          <a:p>
            <a:r>
              <a:rPr lang="ru-RU" sz="1000" dirty="0" smtClean="0">
                <a:latin typeface="Calibri" pitchFamily="34" charset="0"/>
                <a:cs typeface="Calibri" pitchFamily="34" charset="0"/>
              </a:rPr>
              <a:t>                   Повышение </a:t>
            </a:r>
            <a:r>
              <a:rPr lang="ru-RU" sz="1000" dirty="0">
                <a:latin typeface="Calibri" pitchFamily="34" charset="0"/>
                <a:cs typeface="Calibri" pitchFamily="34" charset="0"/>
              </a:rPr>
              <a:t>уровня финансовой грамотности населения …………………………………………………………………………………………………………………………………………………….</a:t>
            </a:r>
            <a:r>
              <a:rPr lang="ru-RU" sz="1000" dirty="0" smtClean="0">
                <a:latin typeface="Calibri" pitchFamily="34" charset="0"/>
                <a:cs typeface="Calibri" pitchFamily="34" charset="0"/>
              </a:rPr>
              <a:t>33</a:t>
            </a:r>
            <a:endParaRPr lang="ru-RU" sz="1000" b="1" dirty="0" smtClean="0">
              <a:latin typeface="Calibri" pitchFamily="34" charset="0"/>
              <a:cs typeface="Calibri" pitchFamily="34" charset="0"/>
            </a:endParaRPr>
          </a:p>
          <a:p>
            <a:r>
              <a:rPr lang="ru-RU" sz="1000" b="1" dirty="0" smtClean="0">
                <a:latin typeface="Calibri" pitchFamily="34" charset="0"/>
                <a:cs typeface="Calibri" pitchFamily="34" charset="0"/>
              </a:rPr>
              <a:t>Раздел 6. </a:t>
            </a:r>
            <a:r>
              <a:rPr lang="ru-RU" sz="1000" dirty="0" smtClean="0">
                <a:latin typeface="Calibri" pitchFamily="34" charset="0"/>
                <a:cs typeface="Calibri" pitchFamily="34" charset="0"/>
              </a:rPr>
              <a:t>Бюджетная устойчивость……………………………………………………………………………………………………………………………………………………………………………………..………………...34</a:t>
            </a:r>
          </a:p>
          <a:p>
            <a:r>
              <a:rPr lang="ru-RU" sz="1000" dirty="0" smtClean="0">
                <a:latin typeface="Calibri" pitchFamily="34" charset="0"/>
                <a:cs typeface="Calibri" pitchFamily="34" charset="0"/>
              </a:rPr>
              <a:t>                   Сведения о планируемых (предельных) объемах муниципального долга ..……………………………………………………………………..……………………………………….……….35</a:t>
            </a:r>
            <a:endParaRPr lang="ru-RU" sz="1000" b="1" dirty="0" smtClean="0">
              <a:latin typeface="Calibri" pitchFamily="34" charset="0"/>
              <a:cs typeface="Calibri" pitchFamily="34" charset="0"/>
            </a:endParaRPr>
          </a:p>
          <a:p>
            <a:r>
              <a:rPr lang="ru-RU" sz="1000" b="1" dirty="0" smtClean="0">
                <a:latin typeface="Calibri" pitchFamily="34" charset="0"/>
                <a:cs typeface="Calibri" pitchFamily="34" charset="0"/>
              </a:rPr>
              <a:t>Раздел 7</a:t>
            </a:r>
            <a:r>
              <a:rPr lang="ru-RU" sz="1000" dirty="0" smtClean="0">
                <a:latin typeface="Calibri" pitchFamily="34" charset="0"/>
                <a:cs typeface="Calibri" pitchFamily="34" charset="0"/>
              </a:rPr>
              <a:t>.  Муниципальные программы…………………………………………………………………………………………………………………………………………………………..………………………………….…36</a:t>
            </a:r>
          </a:p>
          <a:p>
            <a:pPr algn="just">
              <a:defRPr/>
            </a:pPr>
            <a:r>
              <a:rPr lang="ru-RU" sz="1000" dirty="0" smtClean="0">
                <a:latin typeface="Calibri" pitchFamily="34" charset="0"/>
                <a:cs typeface="Calibri" pitchFamily="34" charset="0"/>
              </a:rPr>
              <a:t>                   </a:t>
            </a:r>
            <a:r>
              <a:rPr lang="ru-RU" sz="1000" kern="0" dirty="0" smtClean="0">
                <a:latin typeface="Calibri" pitchFamily="34" charset="0"/>
                <a:cs typeface="Calibri" pitchFamily="34" charset="0"/>
              </a:rPr>
              <a:t>Сведения о расходной части проекта бюджета Курского муниципального округа в разрезе муниципальных программ…………………………………………..…..37</a:t>
            </a:r>
            <a:endParaRPr lang="ru-RU" sz="1000" dirty="0">
              <a:latin typeface="Calibri" pitchFamily="34" charset="0"/>
              <a:cs typeface="Calibri" pitchFamily="34" charset="0"/>
            </a:endParaRPr>
          </a:p>
          <a:p>
            <a:pPr algn="just">
              <a:defRPr/>
            </a:pPr>
            <a:r>
              <a:rPr lang="ru-RU" sz="1000" b="1" dirty="0" smtClean="0">
                <a:latin typeface="Calibri" pitchFamily="34" charset="0"/>
                <a:cs typeface="Calibri" pitchFamily="34" charset="0"/>
              </a:rPr>
              <a:t>                   </a:t>
            </a:r>
            <a:r>
              <a:rPr lang="ru-RU" sz="1000" dirty="0" smtClean="0">
                <a:latin typeface="Calibri" pitchFamily="34" charset="0"/>
                <a:cs typeface="Calibri" pitchFamily="34" charset="0"/>
              </a:rPr>
              <a:t>Цели </a:t>
            </a:r>
            <a:r>
              <a:rPr lang="ru-RU" sz="1000" dirty="0">
                <a:latin typeface="Calibri" pitchFamily="34" charset="0"/>
                <a:cs typeface="Calibri" pitchFamily="34" charset="0"/>
              </a:rPr>
              <a:t>и основные показатели муниципальных программ </a:t>
            </a:r>
            <a:r>
              <a:rPr lang="ru-RU" sz="1000" dirty="0" smtClean="0">
                <a:latin typeface="Calibri" pitchFamily="34" charset="0"/>
                <a:cs typeface="Calibri" pitchFamily="34" charset="0"/>
              </a:rPr>
              <a:t>Курского муниципального округа и их структурных элементов………………………………………..38-43</a:t>
            </a:r>
          </a:p>
          <a:p>
            <a:r>
              <a:rPr lang="ru-RU" sz="1000" b="1" dirty="0" smtClean="0">
                <a:latin typeface="Calibri" pitchFamily="34" charset="0"/>
                <a:cs typeface="Calibri" pitchFamily="34" charset="0"/>
              </a:rPr>
              <a:t>Раздел 8.  </a:t>
            </a:r>
            <a:r>
              <a:rPr lang="ru-RU" sz="1000" dirty="0" smtClean="0">
                <a:latin typeface="Calibri" pitchFamily="34" charset="0"/>
                <a:cs typeface="Calibri" pitchFamily="34" charset="0"/>
              </a:rPr>
              <a:t>Дополнительные сведения</a:t>
            </a:r>
          </a:p>
          <a:p>
            <a:r>
              <a:rPr lang="ru-RU" sz="1000" dirty="0" smtClean="0">
                <a:latin typeface="Calibri" pitchFamily="34" charset="0"/>
                <a:cs typeface="Calibri" pitchFamily="34" charset="0"/>
              </a:rPr>
              <a:t>                    Сведения о рейтинге Курского муниципального округа Ставропольского края по качеству управления бюджетным процессом..……………….……..….…..44</a:t>
            </a:r>
          </a:p>
          <a:p>
            <a:r>
              <a:rPr lang="ru-RU" sz="1000" dirty="0" smtClean="0">
                <a:latin typeface="Calibri" pitchFamily="34" charset="0"/>
                <a:cs typeface="Calibri" pitchFamily="34" charset="0"/>
              </a:rPr>
              <a:t>                    Сведения </a:t>
            </a:r>
            <a:r>
              <a:rPr lang="ru-RU" sz="1000" dirty="0">
                <a:latin typeface="Calibri" pitchFamily="34" charset="0"/>
                <a:cs typeface="Calibri" pitchFamily="34" charset="0"/>
              </a:rPr>
              <a:t>об открытости бюджетных данных Курского муниципального округа </a:t>
            </a:r>
            <a:r>
              <a:rPr lang="ru-RU" sz="1000" dirty="0" smtClean="0">
                <a:latin typeface="Calibri" pitchFamily="34" charset="0"/>
                <a:cs typeface="Calibri" pitchFamily="34" charset="0"/>
              </a:rPr>
              <a:t>……………………………………………………………………….……………………….……..…….44</a:t>
            </a:r>
          </a:p>
          <a:p>
            <a:r>
              <a:rPr lang="ru-RU" sz="1000" dirty="0" smtClean="0">
                <a:latin typeface="Calibri" pitchFamily="34" charset="0"/>
                <a:cs typeface="Calibri" pitchFamily="34" charset="0"/>
              </a:rPr>
              <a:t>                    </a:t>
            </a:r>
            <a:r>
              <a:rPr lang="ru-RU" sz="1000" dirty="0" err="1" smtClean="0">
                <a:latin typeface="Calibri" pitchFamily="34" charset="0"/>
                <a:cs typeface="Calibri" pitchFamily="34" charset="0"/>
              </a:rPr>
              <a:t>Подушевые</a:t>
            </a:r>
            <a:r>
              <a:rPr lang="ru-RU" sz="1000" dirty="0" smtClean="0">
                <a:latin typeface="Calibri" pitchFamily="34" charset="0"/>
                <a:cs typeface="Calibri" pitchFamily="34" charset="0"/>
              </a:rPr>
              <a:t> показатели доходов и расходов бюджета и показатели характеризующих результаты использования бюджетных ассигнований в               </a:t>
            </a:r>
          </a:p>
          <a:p>
            <a:r>
              <a:rPr lang="ru-RU" sz="1000" dirty="0">
                <a:latin typeface="Calibri" pitchFamily="34" charset="0"/>
                <a:cs typeface="Calibri" pitchFamily="34" charset="0"/>
              </a:rPr>
              <a:t> </a:t>
            </a:r>
            <a:r>
              <a:rPr lang="ru-RU" sz="1000" dirty="0" smtClean="0">
                <a:latin typeface="Calibri" pitchFamily="34" charset="0"/>
                <a:cs typeface="Calibri" pitchFamily="34" charset="0"/>
              </a:rPr>
              <a:t>                   Курском муниципальном округе…………………………………………………………………………………………………………………………………………………………………………….……..……..45                      </a:t>
            </a:r>
          </a:p>
          <a:p>
            <a:r>
              <a:rPr lang="ru-RU" sz="1000" dirty="0" smtClean="0">
                <a:latin typeface="Calibri" pitchFamily="34" charset="0"/>
                <a:cs typeface="Calibri" pitchFamily="34" charset="0"/>
              </a:rPr>
              <a:t>                    Достигнутые значения показателей для оценки эффективности деятельности органов местного самоуправления  Курского    </a:t>
            </a:r>
          </a:p>
          <a:p>
            <a:r>
              <a:rPr lang="ru-RU" sz="1000" dirty="0" smtClean="0">
                <a:latin typeface="Calibri" pitchFamily="34" charset="0"/>
                <a:cs typeface="Calibri" pitchFamily="34" charset="0"/>
              </a:rPr>
              <a:t>                    муниципального округа Ставропольского края……………………………………………………………………………………………………………………………………………….…………….……46</a:t>
            </a:r>
          </a:p>
          <a:p>
            <a:r>
              <a:rPr lang="ru-RU" sz="1000" dirty="0" smtClean="0">
                <a:latin typeface="Calibri" pitchFamily="34" charset="0"/>
                <a:cs typeface="Calibri" pitchFamily="34" charset="0"/>
              </a:rPr>
              <a:t>                    Описание административно-территориального деления  Курского округа Ставропольского края…………………………………………………………….……….............47            </a:t>
            </a:r>
          </a:p>
          <a:p>
            <a:r>
              <a:rPr lang="ru-RU" sz="1000" dirty="0" smtClean="0">
                <a:latin typeface="Calibri" pitchFamily="34" charset="0"/>
                <a:cs typeface="Calibri" pitchFamily="34" charset="0"/>
              </a:rPr>
              <a:t>                    Понятия и термины………………………………………………………………………………………………………………..…………………………………………………..…………………………….….…….…48</a:t>
            </a:r>
            <a:endParaRPr lang="ru-RU" sz="1000" dirty="0">
              <a:latin typeface="Calibri" pitchFamily="34" charset="0"/>
              <a:cs typeface="Calibri" pitchFamily="34" charset="0"/>
            </a:endParaRPr>
          </a:p>
          <a:p>
            <a:r>
              <a:rPr lang="ru-RU" sz="1000" b="1" dirty="0" smtClean="0">
                <a:latin typeface="Calibri" pitchFamily="34" charset="0"/>
                <a:cs typeface="Calibri" pitchFamily="34" charset="0"/>
              </a:rPr>
              <a:t>КОНТАКТНАЯ ИНФОРМАЦИЯ ДЛЯ ГРАЖДАН</a:t>
            </a:r>
            <a:endParaRPr lang="ru-RU" sz="1000" dirty="0">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un9-64.userapi.com/impg/uUXCp695h3ZdvTy46beG_B45ToV6otmtWx_yMw/mgww3nMvIgY.jpg?size=1280x914&amp;quality=96&amp;sign=90cde20a6f8f5010a7cc1143f3f5c05c&amp;c_uniq_tag=CnJJC-P6RH98mI3sdr5QUKenjjCiQvmvJC6_mxkp1LU&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83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0"/>
            <a:ext cx="3347866"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НАЦИОНАЛЬНЫЕ ПРОЕКТЫ </a:t>
            </a:r>
          </a:p>
          <a:p>
            <a:pPr algn="ctr"/>
            <a:r>
              <a:rPr lang="ru-RU" sz="1600" dirty="0" smtClean="0">
                <a:latin typeface="Calibri" pitchFamily="34" charset="0"/>
                <a:cs typeface="Calibri" pitchFamily="34" charset="0"/>
              </a:rPr>
              <a:t>В 2024-2026 ГОДАХ</a:t>
            </a:r>
          </a:p>
        </p:txBody>
      </p:sp>
      <p:graphicFrame>
        <p:nvGraphicFramePr>
          <p:cNvPr id="3" name="Таблица 2"/>
          <p:cNvGraphicFramePr>
            <a:graphicFrameLocks noGrp="1"/>
          </p:cNvGraphicFramePr>
          <p:nvPr>
            <p:extLst/>
          </p:nvPr>
        </p:nvGraphicFramePr>
        <p:xfrm>
          <a:off x="140011" y="4437112"/>
          <a:ext cx="8858311" cy="1813094"/>
        </p:xfrm>
        <a:graphic>
          <a:graphicData uri="http://schemas.openxmlformats.org/drawingml/2006/table">
            <a:tbl>
              <a:tblPr/>
              <a:tblGrid>
                <a:gridCol w="5694327">
                  <a:extLst>
                    <a:ext uri="{9D8B030D-6E8A-4147-A177-3AD203B41FA5}">
                      <a16:colId xmlns:a16="http://schemas.microsoft.com/office/drawing/2014/main" val="20000"/>
                    </a:ext>
                  </a:extLst>
                </a:gridCol>
                <a:gridCol w="1064517">
                  <a:extLst>
                    <a:ext uri="{9D8B030D-6E8A-4147-A177-3AD203B41FA5}">
                      <a16:colId xmlns:a16="http://schemas.microsoft.com/office/drawing/2014/main" val="20001"/>
                    </a:ext>
                  </a:extLst>
                </a:gridCol>
                <a:gridCol w="1102537">
                  <a:extLst>
                    <a:ext uri="{9D8B030D-6E8A-4147-A177-3AD203B41FA5}">
                      <a16:colId xmlns:a16="http://schemas.microsoft.com/office/drawing/2014/main" val="20002"/>
                    </a:ext>
                  </a:extLst>
                </a:gridCol>
                <a:gridCol w="996930">
                  <a:extLst>
                    <a:ext uri="{9D8B030D-6E8A-4147-A177-3AD203B41FA5}">
                      <a16:colId xmlns:a16="http://schemas.microsoft.com/office/drawing/2014/main" val="20003"/>
                    </a:ext>
                  </a:extLst>
                </a:gridCol>
              </a:tblGrid>
              <a:tr h="174504">
                <a:tc>
                  <a:txBody>
                    <a:bodyPr/>
                    <a:lstStyle/>
                    <a:p>
                      <a:pPr algn="ctr" rtl="0" fontAlgn="ctr"/>
                      <a:r>
                        <a:rPr lang="ru-RU" sz="1000" b="1" i="0" u="none" strike="noStrike" dirty="0">
                          <a:solidFill>
                            <a:srgbClr val="000000"/>
                          </a:solidFill>
                          <a:latin typeface="+mn-lt"/>
                        </a:rPr>
                        <a:t>наименование</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dirty="0" smtClean="0">
                          <a:solidFill>
                            <a:srgbClr val="000000"/>
                          </a:solidFill>
                          <a:latin typeface="+mn-lt"/>
                        </a:rPr>
                        <a:t>2024</a:t>
                      </a:r>
                      <a:endParaRPr lang="ru-RU" sz="1000" b="1" i="0" u="none" strike="noStrike" dirty="0">
                        <a:solidFill>
                          <a:srgbClr val="000000"/>
                        </a:solidFill>
                        <a:latin typeface="+mn-lt"/>
                      </a:endParaRP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dirty="0" smtClean="0">
                          <a:solidFill>
                            <a:srgbClr val="000000"/>
                          </a:solidFill>
                          <a:latin typeface="+mn-lt"/>
                        </a:rPr>
                        <a:t>2025</a:t>
                      </a:r>
                      <a:endParaRPr lang="ru-RU" sz="1000" b="1" i="0" u="none" strike="noStrike" dirty="0">
                        <a:solidFill>
                          <a:srgbClr val="000000"/>
                        </a:solidFill>
                        <a:latin typeface="+mn-lt"/>
                      </a:endParaRP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dirty="0" smtClean="0">
                          <a:solidFill>
                            <a:srgbClr val="000000"/>
                          </a:solidFill>
                          <a:latin typeface="+mn-lt"/>
                        </a:rPr>
                        <a:t>2026</a:t>
                      </a:r>
                      <a:endParaRPr lang="ru-RU" sz="1000" b="1" i="0" u="none" strike="noStrike" dirty="0">
                        <a:solidFill>
                          <a:srgbClr val="000000"/>
                        </a:solidFill>
                        <a:latin typeface="+mn-lt"/>
                      </a:endParaRP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4305">
                <a:tc>
                  <a:txBody>
                    <a:bodyPr/>
                    <a:lstStyle/>
                    <a:p>
                      <a:pPr algn="just" rtl="0" fontAlgn="ctr"/>
                      <a:r>
                        <a:rPr lang="ru-RU" sz="1000" b="1" kern="1200" dirty="0" smtClean="0">
                          <a:solidFill>
                            <a:schemeClr val="tx1"/>
                          </a:solidFill>
                          <a:effectLst/>
                          <a:latin typeface="+mn-lt"/>
                          <a:ea typeface="+mn-ea"/>
                          <a:cs typeface="+mn-cs"/>
                        </a:rPr>
                        <a:t>Основное мероприятие "Реализация регионального проекта "Патриотическое воспитание граждан Российской Федерации"</a:t>
                      </a:r>
                      <a:endParaRPr lang="ru-RU" sz="1000" b="1" i="0" u="none" strike="noStrike" dirty="0">
                        <a:solidFill>
                          <a:srgbClr val="000000"/>
                        </a:solidFill>
                        <a:latin typeface="+mn-lt"/>
                      </a:endParaRP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mn-lt"/>
                        </a:rPr>
                        <a:t>4 994,28</a:t>
                      </a:r>
                      <a:endParaRPr lang="ru-RU" sz="1000" b="1"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mn-lt"/>
                        </a:rPr>
                        <a:t>4 994,28</a:t>
                      </a:r>
                      <a:endParaRPr lang="ru-RU" sz="1000" b="1"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mn-lt"/>
                        </a:rPr>
                        <a:t>4 994,28</a:t>
                      </a:r>
                      <a:endParaRPr lang="ru-RU" sz="1000" b="1"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3511">
                <a:tc>
                  <a:txBody>
                    <a:bodyPr/>
                    <a:lstStyle/>
                    <a:p>
                      <a:pPr algn="just" rtl="0" fontAlgn="ctr"/>
                      <a:r>
                        <a:rPr lang="ru-RU" sz="1000" kern="1200" dirty="0" smtClean="0">
                          <a:solidFill>
                            <a:schemeClr val="tx1"/>
                          </a:solidFill>
                          <a:effectLst/>
                          <a:latin typeface="+mn-lt"/>
                          <a:ea typeface="+mn-ea"/>
                          <a:cs typeface="+mn-cs"/>
                        </a:rPr>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b="0" i="0" u="none" strike="noStrike" dirty="0">
                        <a:solidFill>
                          <a:srgbClr val="000000"/>
                        </a:solidFill>
                        <a:latin typeface="+mn-lt"/>
                      </a:endParaRP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mn-lt"/>
                        </a:rPr>
                        <a:t>4 994,28</a:t>
                      </a:r>
                      <a:endParaRPr lang="ru-RU" sz="1000" b="0"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mn-lt"/>
                        </a:rPr>
                        <a:t>4 994,28</a:t>
                      </a:r>
                      <a:endParaRPr lang="ru-RU" sz="1000" b="0"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mn-lt"/>
                        </a:rPr>
                        <a:t>4 994,28</a:t>
                      </a:r>
                      <a:endParaRPr lang="ru-RU" sz="1000" b="0"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305">
                <a:tc>
                  <a:txBody>
                    <a:bodyPr/>
                    <a:lstStyle/>
                    <a:p>
                      <a:pPr algn="just" rtl="0" fontAlgn="ctr"/>
                      <a:r>
                        <a:rPr lang="ru-RU" sz="1000" b="1" i="0" u="none" strike="noStrike" dirty="0" smtClean="0">
                          <a:solidFill>
                            <a:srgbClr val="000000"/>
                          </a:solidFill>
                          <a:latin typeface="+mn-lt"/>
                        </a:rPr>
                        <a:t>Основное </a:t>
                      </a:r>
                      <a:r>
                        <a:rPr lang="ru-RU" sz="1000" b="1" i="0" u="none" strike="noStrike" dirty="0">
                          <a:solidFill>
                            <a:srgbClr val="000000"/>
                          </a:solidFill>
                          <a:latin typeface="+mn-lt"/>
                        </a:rPr>
                        <a:t>мероприятие «</a:t>
                      </a:r>
                      <a:r>
                        <a:rPr lang="ru-RU" sz="1000" b="1" i="0" u="none" strike="noStrike" dirty="0" smtClean="0">
                          <a:solidFill>
                            <a:srgbClr val="000000"/>
                          </a:solidFill>
                          <a:latin typeface="+mn-lt"/>
                        </a:rPr>
                        <a:t>Реализация </a:t>
                      </a:r>
                      <a:r>
                        <a:rPr lang="ru-RU" sz="1000" b="1" i="0" u="none" strike="noStrike" dirty="0">
                          <a:solidFill>
                            <a:srgbClr val="000000"/>
                          </a:solidFill>
                          <a:latin typeface="+mn-lt"/>
                        </a:rPr>
                        <a:t>регионального </a:t>
                      </a:r>
                      <a:r>
                        <a:rPr lang="ru-RU" sz="1000" b="1" i="0" u="none" strike="noStrike" dirty="0" smtClean="0">
                          <a:solidFill>
                            <a:srgbClr val="000000"/>
                          </a:solidFill>
                          <a:latin typeface="+mn-lt"/>
                        </a:rPr>
                        <a:t>проекта </a:t>
                      </a:r>
                      <a:r>
                        <a:rPr lang="ru-RU" sz="1000" b="1" i="0" u="none" strike="noStrike" dirty="0">
                          <a:solidFill>
                            <a:srgbClr val="000000"/>
                          </a:solidFill>
                          <a:latin typeface="+mn-lt"/>
                        </a:rPr>
                        <a:t>«Финансовая поддержка </a:t>
                      </a:r>
                      <a:r>
                        <a:rPr lang="ru-RU" sz="1000" b="1" i="0" u="none" strike="noStrike" dirty="0" smtClean="0">
                          <a:solidFill>
                            <a:srgbClr val="000000"/>
                          </a:solidFill>
                          <a:latin typeface="+mn-lt"/>
                        </a:rPr>
                        <a:t>семей </a:t>
                      </a:r>
                      <a:r>
                        <a:rPr lang="ru-RU" sz="1000" b="1" i="0" u="none" strike="noStrike" dirty="0">
                          <a:solidFill>
                            <a:srgbClr val="000000"/>
                          </a:solidFill>
                          <a:latin typeface="+mn-lt"/>
                        </a:rPr>
                        <a:t>при рождении детей»</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mn-lt"/>
                        </a:rPr>
                        <a:t>53 694,47</a:t>
                      </a:r>
                      <a:endParaRPr lang="ru-RU" sz="1000" b="1"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mn-lt"/>
                        </a:rPr>
                        <a:t>12 668,29</a:t>
                      </a:r>
                      <a:endParaRPr lang="ru-RU" sz="1000" b="1"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mn-lt"/>
                        </a:rPr>
                        <a:t>0,00</a:t>
                      </a:r>
                      <a:endParaRPr lang="ru-RU" sz="1000" b="1"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1756">
                <a:tc>
                  <a:txBody>
                    <a:bodyPr/>
                    <a:lstStyle/>
                    <a:p>
                      <a:pPr algn="just" rtl="0" fontAlgn="ctr"/>
                      <a:r>
                        <a:rPr lang="ru-RU" sz="1000" b="0" i="0" u="none" strike="noStrike" dirty="0" smtClean="0">
                          <a:solidFill>
                            <a:srgbClr val="000000"/>
                          </a:solidFill>
                          <a:latin typeface="+mn-lt"/>
                        </a:rPr>
                        <a:t>Ежемесячная </a:t>
                      </a:r>
                      <a:r>
                        <a:rPr lang="ru-RU" sz="1000" b="0" i="0" u="none" strike="noStrike" dirty="0">
                          <a:solidFill>
                            <a:srgbClr val="000000"/>
                          </a:solidFill>
                          <a:latin typeface="+mn-lt"/>
                        </a:rPr>
                        <a:t>денежная выплата, назначаемая в случае рождения третьего ребенка или последующих детей до достижения ребенком возраста трех лет</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mn-lt"/>
                        </a:rPr>
                        <a:t>53 694,47</a:t>
                      </a:r>
                      <a:endParaRPr lang="ru-RU" sz="1000" b="0"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mn-lt"/>
                        </a:rPr>
                        <a:t>12 668,29</a:t>
                      </a:r>
                      <a:endParaRPr lang="ru-RU" sz="1000" b="0"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mn-lt"/>
                        </a:rPr>
                        <a:t>0,00</a:t>
                      </a:r>
                      <a:endParaRPr lang="ru-RU" sz="1000" b="0"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4504">
                <a:tc>
                  <a:txBody>
                    <a:bodyPr/>
                    <a:lstStyle/>
                    <a:p>
                      <a:pPr algn="ctr" rtl="0" fontAlgn="ctr"/>
                      <a:r>
                        <a:rPr lang="ru-RU" sz="1000" b="1" i="0" u="none" strike="noStrike" dirty="0">
                          <a:solidFill>
                            <a:srgbClr val="000000"/>
                          </a:solidFill>
                          <a:latin typeface="+mn-lt"/>
                        </a:rPr>
                        <a:t> </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mn-lt"/>
                        </a:rPr>
                        <a:t>58 688,75</a:t>
                      </a:r>
                      <a:endParaRPr lang="ru-RU" sz="1000" b="1"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mn-lt"/>
                        </a:rPr>
                        <a:t>17 662,57</a:t>
                      </a:r>
                      <a:endParaRPr lang="ru-RU" sz="1000" b="1"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mn-lt"/>
                        </a:rPr>
                        <a:t>4 994,28</a:t>
                      </a:r>
                      <a:endParaRPr lang="ru-RU" sz="1000" b="1" i="0" u="none" strike="noStrike" dirty="0">
                        <a:solidFill>
                          <a:srgbClr val="000000"/>
                        </a:solidFill>
                        <a:latin typeface="+mn-lt"/>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TextBox 4"/>
          <p:cNvSpPr txBox="1"/>
          <p:nvPr/>
        </p:nvSpPr>
        <p:spPr>
          <a:xfrm>
            <a:off x="7855346" y="4077072"/>
            <a:ext cx="1142976"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spTree>
    <p:extLst>
      <p:ext uri="{BB962C8B-B14F-4D97-AF65-F5344CB8AC3E}">
        <p14:creationId xmlns:p14="http://schemas.microsoft.com/office/powerpoint/2010/main" val="3928636964"/>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4273" name="Rectangle 1"/>
          <p:cNvSpPr>
            <a:spLocks noChangeArrowheads="1"/>
          </p:cNvSpPr>
          <p:nvPr/>
        </p:nvSpPr>
        <p:spPr bwMode="auto">
          <a:xfrm>
            <a:off x="152400" y="261610"/>
            <a:ext cx="88392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1200" b="0" i="0" u="none" strike="noStrike" cap="none" normalizeH="0" baseline="0" dirty="0" smtClean="0">
                <a:ln>
                  <a:noFill/>
                </a:ln>
                <a:solidFill>
                  <a:srgbClr val="000000"/>
                </a:solidFill>
                <a:effectLst/>
                <a:ea typeface="Times New Roman" pitchFamily="18" charset="0"/>
                <a:cs typeface="Times New Roman" pitchFamily="18" charset="0"/>
              </a:rPr>
              <a:t> 	</a:t>
            </a:r>
            <a:r>
              <a:rPr lang="ru-RU" sz="1200" dirty="0" smtClean="0"/>
              <a:t>В проекте местного бюджета на очередной финансовый год учтены средства на софинансирование расходов :</a:t>
            </a:r>
          </a:p>
          <a:p>
            <a:pPr algn="just"/>
            <a:r>
              <a:rPr lang="ru-RU" sz="1200" dirty="0" smtClean="0"/>
              <a:t>	 обеспечение функционирования центров образования цифрового и гуманитарного профилей «Точка роста», а также центров образования естественно - научной и технологической направленностей в общеобразовательных организациях, расположенных в сельской местности и малых городах в 2024 году в сумме 1 512,97 тыс. рублей, в 2025 году в сумме 1 512,97 тыс. рублей, в 2026 году в сумме 1 512,97 тыс. рублей; </a:t>
            </a:r>
          </a:p>
          <a:p>
            <a:pPr algn="just"/>
            <a:r>
              <a:rPr lang="ru-RU" sz="1200" dirty="0" smtClean="0"/>
              <a:t>	реализацию мероприятий по модернизации школьных систем образования в 2024 году в сумме 617,54 тыс. рублей, в 2025 году в сумме 617,54 тыс. рублей, в 2026 году в сумме 43,23 тыс. рублей; </a:t>
            </a:r>
          </a:p>
          <a:p>
            <a:pPr algn="just"/>
            <a:r>
              <a:rPr lang="ru-RU" sz="1200" dirty="0" smtClean="0"/>
              <a:t>	реализацию мероприятий по модернизации школьных систем образования (завершение работ по капитальному ремонту) в 2025 году в сумме 64,31 тыс. рублей;</a:t>
            </a:r>
          </a:p>
          <a:p>
            <a:pPr algn="just"/>
            <a:r>
              <a:rPr lang="ru-RU" sz="1200" dirty="0" smtClean="0"/>
              <a:t>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 в 2024 году в сумме 1 772,89 тыс. рублей, в 2025 году в сумме 1 772,89 тыс. рублей, в 2026 году в сумме 1772,89 тыс. рублей;</a:t>
            </a:r>
          </a:p>
          <a:p>
            <a:pPr algn="just"/>
            <a:r>
              <a:rPr lang="ru-RU" sz="1200" dirty="0" smtClean="0"/>
              <a:t>	государственную поддержку отрасли культуры (модернизация библиотек в части комплектования книжных фондов библиотек муниципальных образований и государственных общедоступных библиотек) в 2024 году в сумме 64,00 тыс. рублей, в 2025 году в сумме 64,00 тыс. рублей, в 2026 году в сумме 64,00 тыс. рублей;</a:t>
            </a:r>
          </a:p>
          <a:p>
            <a:pPr algn="just"/>
            <a:r>
              <a:rPr lang="ru-RU" sz="1200" dirty="0" smtClean="0"/>
              <a:t>	проведение информационно-пропагандистских мероприятий, направленных на профилактику идеологии терроризма в 2024 году в сумме 5,27 тыс. рублей, в 2025 году в сумме 5,27 тыс. рублей, в 2026 году в сумме 5,27 тыс. рублей;</a:t>
            </a:r>
          </a:p>
          <a:p>
            <a:pPr algn="just"/>
            <a:r>
              <a:rPr lang="ru-RU" sz="1200" dirty="0" smtClean="0"/>
              <a:t>	предоставление молодым семьям социальных выплат на приобретение (строительство) жилья в 2024 году в сумме 279,14 тыс. рублей, в 2025 году в сумме 424,23 тыс. рублей, в 2026 году в сумме 424,23 тыс. рублей;</a:t>
            </a:r>
          </a:p>
          <a:p>
            <a:pPr algn="just"/>
            <a:r>
              <a:rPr lang="ru-RU" sz="1200" dirty="0" smtClean="0"/>
              <a:t>реализацию инициативного проекта (Благоустройство парковой зоны поселка Балтийский Курского муниципального округа Ставропольского края) в 2024 году в сумме 700,00 тыс. рублей;</a:t>
            </a:r>
          </a:p>
          <a:p>
            <a:pPr algn="just"/>
            <a:r>
              <a:rPr lang="ru-RU" sz="1200" dirty="0" smtClean="0"/>
              <a:t>	реализацию инициативного проекта (Обустройство детской игровой площадки в парковой зоне села </a:t>
            </a:r>
            <a:r>
              <a:rPr lang="ru-RU" sz="1200" dirty="0" err="1" smtClean="0"/>
              <a:t>Ростовановского</a:t>
            </a:r>
            <a:r>
              <a:rPr lang="ru-RU" sz="1200" dirty="0" smtClean="0"/>
              <a:t> Курского муниципального округа Ставропольского края) в 2024 году в сумме 2 068,48 тыс. рублей;</a:t>
            </a:r>
          </a:p>
          <a:p>
            <a:pPr algn="just"/>
            <a:r>
              <a:rPr lang="ru-RU" sz="1200" dirty="0" smtClean="0"/>
              <a:t>	реализацию инициативного проекта (Устройство детской игровой площадки с.Русское, ул.Парковая 1Б Курского муниципального округа Ставропольского края)  в 2024 году в сумме 1 345,30 тыс. рублей;</a:t>
            </a:r>
          </a:p>
          <a:p>
            <a:pPr algn="just"/>
            <a:r>
              <a:rPr lang="ru-RU" sz="1200" dirty="0" smtClean="0"/>
              <a:t>	реализацию инициативного проекта (Устройство спортивной площадки по ул. Курортной в селе Серноводском Курского муниципального округа Ставропольского края) в 2024 году в сумме  3 491,47 тыс. рублей;</a:t>
            </a:r>
          </a:p>
          <a:p>
            <a:pPr algn="just"/>
            <a:r>
              <a:rPr lang="ru-RU" sz="1200" dirty="0" smtClean="0"/>
              <a:t>	реализацию инициативного проекта (Обустройство зоны отдыха в хуторе Широкий Камыш Курского муниципального округа Ставропольского края)  в 2024 году в сумме  380,46 тыс. рублей;</a:t>
            </a:r>
          </a:p>
          <a:p>
            <a:pPr algn="just"/>
            <a:r>
              <a:rPr lang="ru-RU" sz="1200" dirty="0" smtClean="0"/>
              <a:t>	капитальный ремонт и ремонт автомобильных дорог общего пользования местного значения муниципальных округов и городских округов в 2024 году в сумме 10 895,44 тыс. рублей, в 2025 году в сумме 10 266,48 тыс. рублей, в 2026 году в сумме 11 731,41 тыс. рублей.	</a:t>
            </a:r>
            <a:endParaRPr kumimoji="0" lang="ru-RU" sz="1200" b="0" i="0" u="none" strike="noStrike" cap="none" normalizeH="0" baseline="0" dirty="0" smtClean="0">
              <a:ln>
                <a:noFill/>
              </a:ln>
              <a:solidFill>
                <a:schemeClr val="tx1"/>
              </a:solidFill>
              <a:effectLst/>
              <a:cs typeface="Arial" pitchFamily="34" charset="0"/>
            </a:endParaRPr>
          </a:p>
        </p:txBody>
      </p:sp>
      <p:sp>
        <p:nvSpPr>
          <p:cNvPr id="3" name="TextBox 2"/>
          <p:cNvSpPr txBox="1"/>
          <p:nvPr/>
        </p:nvSpPr>
        <p:spPr>
          <a:xfrm>
            <a:off x="0" y="0"/>
            <a:ext cx="9144000" cy="307777"/>
          </a:xfrm>
          <a:prstGeom prst="rect">
            <a:avLst/>
          </a:prstGeom>
          <a:noFill/>
        </p:spPr>
        <p:txBody>
          <a:bodyPr wrap="square" rtlCol="0">
            <a:spAutoFit/>
          </a:bodyPr>
          <a:lstStyle/>
          <a:p>
            <a:r>
              <a:rPr lang="ru-RU" sz="1400" b="1" dirty="0" smtClean="0">
                <a:latin typeface="Calibri" pitchFamily="34" charset="0"/>
                <a:cs typeface="Calibri" pitchFamily="34" charset="0"/>
              </a:rPr>
              <a:t>           РАСХОДЫ НА СОФИНАСИРОВАНИЕ</a:t>
            </a:r>
          </a:p>
        </p:txBody>
      </p:sp>
    </p:spTree>
    <p:extLst>
      <p:ext uri="{BB962C8B-B14F-4D97-AF65-F5344CB8AC3E}">
        <p14:creationId xmlns:p14="http://schemas.microsoft.com/office/powerpoint/2010/main" val="3172823437"/>
      </p:ext>
    </p:ext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Диаграмма 1"/>
          <p:cNvGraphicFramePr/>
          <p:nvPr>
            <p:extLst>
              <p:ext uri="{D42A27DB-BD31-4B8C-83A1-F6EECF244321}">
                <p14:modId xmlns:p14="http://schemas.microsoft.com/office/powerpoint/2010/main" val="2775271731"/>
              </p:ext>
            </p:extLst>
          </p:nvPr>
        </p:nvGraphicFramePr>
        <p:xfrm>
          <a:off x="142844" y="764704"/>
          <a:ext cx="8715436" cy="25214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0"/>
            <a:ext cx="9144000" cy="523220"/>
          </a:xfrm>
          <a:prstGeom prst="rect">
            <a:avLst/>
          </a:prstGeom>
          <a:noFill/>
        </p:spPr>
        <p:txBody>
          <a:bodyPr wrap="square" rtlCol="0">
            <a:spAutoFit/>
          </a:bodyPr>
          <a:lstStyle/>
          <a:p>
            <a:r>
              <a:rPr lang="ru-RU" sz="1400" b="1" dirty="0" smtClean="0">
                <a:latin typeface="Calibri" pitchFamily="34" charset="0"/>
                <a:cs typeface="Calibri" pitchFamily="34" charset="0"/>
              </a:rPr>
              <a:t>Раздел 5 /  </a:t>
            </a:r>
            <a:r>
              <a:rPr lang="ru-RU" sz="1400" dirty="0" smtClean="0">
                <a:latin typeface="Calibri" pitchFamily="34" charset="0"/>
                <a:cs typeface="Calibri" pitchFamily="34" charset="0"/>
              </a:rPr>
              <a:t>РАСХОДЫ БЮДЖЕТА КУРСКОГО МУНИЦИПАЛЬНОГО ОКРУГА  С УЧЕТОМ ИНТЕРЕСОВ ЦЕЛЕВЫХ ГРУПП ПОЛЬЗОВАТЕЛЕЙ НА  2024-2026 ГОДЫ </a:t>
            </a:r>
          </a:p>
        </p:txBody>
      </p:sp>
      <p:graphicFrame>
        <p:nvGraphicFramePr>
          <p:cNvPr id="9" name="Диаграмма 8"/>
          <p:cNvGraphicFramePr/>
          <p:nvPr>
            <p:extLst>
              <p:ext uri="{D42A27DB-BD31-4B8C-83A1-F6EECF244321}">
                <p14:modId xmlns:p14="http://schemas.microsoft.com/office/powerpoint/2010/main" val="3179485450"/>
              </p:ext>
            </p:extLst>
          </p:nvPr>
        </p:nvGraphicFramePr>
        <p:xfrm>
          <a:off x="0" y="3429000"/>
          <a:ext cx="3286116" cy="16430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extLst>
              <p:ext uri="{D42A27DB-BD31-4B8C-83A1-F6EECF244321}">
                <p14:modId xmlns:p14="http://schemas.microsoft.com/office/powerpoint/2010/main" val="4092851026"/>
              </p:ext>
            </p:extLst>
          </p:nvPr>
        </p:nvGraphicFramePr>
        <p:xfrm>
          <a:off x="5500694" y="3286124"/>
          <a:ext cx="3643306" cy="1785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Диаграмма 10"/>
          <p:cNvGraphicFramePr/>
          <p:nvPr>
            <p:extLst>
              <p:ext uri="{D42A27DB-BD31-4B8C-83A1-F6EECF244321}">
                <p14:modId xmlns:p14="http://schemas.microsoft.com/office/powerpoint/2010/main" val="2231018886"/>
              </p:ext>
            </p:extLst>
          </p:nvPr>
        </p:nvGraphicFramePr>
        <p:xfrm>
          <a:off x="0" y="5072074"/>
          <a:ext cx="3643306" cy="164307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Диаграмма 11"/>
          <p:cNvGraphicFramePr/>
          <p:nvPr>
            <p:extLst>
              <p:ext uri="{D42A27DB-BD31-4B8C-83A1-F6EECF244321}">
                <p14:modId xmlns:p14="http://schemas.microsoft.com/office/powerpoint/2010/main" val="2366707351"/>
              </p:ext>
            </p:extLst>
          </p:nvPr>
        </p:nvGraphicFramePr>
        <p:xfrm>
          <a:off x="5357818" y="5072074"/>
          <a:ext cx="3571900" cy="1643074"/>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sp>
        <p:nvSpPr>
          <p:cNvPr id="14" name="Прямоугольник 13"/>
          <p:cNvSpPr/>
          <p:nvPr/>
        </p:nvSpPr>
        <p:spPr>
          <a:xfrm>
            <a:off x="3286116" y="3286124"/>
            <a:ext cx="2000264" cy="1015663"/>
          </a:xfrm>
          <a:prstGeom prst="rect">
            <a:avLst/>
          </a:prstGeom>
        </p:spPr>
        <p:txBody>
          <a:bodyPr wrap="square">
            <a:spAutoFit/>
          </a:bodyPr>
          <a:lstStyle/>
          <a:p>
            <a:pPr algn="ctr"/>
            <a:r>
              <a:rPr lang="ru-RU" sz="1000" dirty="0" smtClean="0"/>
              <a:t>Структура местного бюджета остается социально ориентированной: расходы социальных отраслей составляют 77,74 процента в общих расходах. </a:t>
            </a:r>
            <a:endParaRPr lang="ru-RU" sz="1000" dirty="0"/>
          </a:p>
        </p:txBody>
      </p:sp>
      <p:sp>
        <p:nvSpPr>
          <p:cNvPr id="15" name="TextBox 14"/>
          <p:cNvSpPr txBox="1"/>
          <p:nvPr/>
        </p:nvSpPr>
        <p:spPr>
          <a:xfrm>
            <a:off x="-18256" y="509463"/>
            <a:ext cx="9144000" cy="307777"/>
          </a:xfrm>
          <a:prstGeom prst="rect">
            <a:avLst/>
          </a:prstGeom>
          <a:noFill/>
        </p:spPr>
        <p:txBody>
          <a:bodyPr wrap="square" rtlCol="0">
            <a:spAutoFit/>
          </a:bodyPr>
          <a:lstStyle/>
          <a:p>
            <a:r>
              <a:rPr lang="ru-RU" sz="1400" b="1" dirty="0" smtClean="0">
                <a:latin typeface="Calibri" pitchFamily="34" charset="0"/>
                <a:cs typeface="Calibri" pitchFamily="34" charset="0"/>
              </a:rPr>
              <a:t>           РАСХОДЫ ПО ОТРАСЛЯМ СОЦИАЛЬНО-КУЛЬТУРНОЙ СФЕРЫ</a:t>
            </a:r>
          </a:p>
        </p:txBody>
      </p:sp>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Диаграмма 1"/>
          <p:cNvGraphicFramePr/>
          <p:nvPr>
            <p:extLst>
              <p:ext uri="{D42A27DB-BD31-4B8C-83A1-F6EECF244321}">
                <p14:modId xmlns:p14="http://schemas.microsoft.com/office/powerpoint/2010/main" val="4248044886"/>
              </p:ext>
            </p:extLst>
          </p:nvPr>
        </p:nvGraphicFramePr>
        <p:xfrm>
          <a:off x="1" y="571480"/>
          <a:ext cx="9144000" cy="11430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0"/>
            <a:ext cx="914400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РАСХОДЫ </a:t>
            </a:r>
          </a:p>
          <a:p>
            <a:pPr algn="ctr"/>
            <a:r>
              <a:rPr lang="ru-RU" sz="1400" dirty="0" smtClean="0">
                <a:latin typeface="Calibri" pitchFamily="34" charset="0"/>
                <a:cs typeface="Calibri" pitchFamily="34" charset="0"/>
              </a:rPr>
              <a:t>бюджета Курского муниципального округа на ОБРАЗОВАНИЕ в 2022-2026 годах </a:t>
            </a:r>
          </a:p>
        </p:txBody>
      </p:sp>
      <p:pic>
        <p:nvPicPr>
          <p:cNvPr id="39938" name="Picture 2" descr="http://www.mvschool.ru/files/20161114152424.jpg"/>
          <p:cNvPicPr>
            <a:picLocks noChangeAspect="1" noChangeArrowheads="1"/>
          </p:cNvPicPr>
          <p:nvPr/>
        </p:nvPicPr>
        <p:blipFill>
          <a:blip r:embed="rId4" cstate="print"/>
          <a:srcRect/>
          <a:stretch>
            <a:fillRect/>
          </a:stretch>
        </p:blipFill>
        <p:spPr bwMode="auto">
          <a:xfrm>
            <a:off x="8204392" y="2000240"/>
            <a:ext cx="939608" cy="834035"/>
          </a:xfrm>
          <a:prstGeom prst="rect">
            <a:avLst/>
          </a:prstGeom>
          <a:noFill/>
        </p:spPr>
      </p:pic>
      <p:sp>
        <p:nvSpPr>
          <p:cNvPr id="1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80320464"/>
              </p:ext>
            </p:extLst>
          </p:nvPr>
        </p:nvGraphicFramePr>
        <p:xfrm>
          <a:off x="277094" y="1762748"/>
          <a:ext cx="8001057" cy="1327511"/>
        </p:xfrm>
        <a:graphic>
          <a:graphicData uri="http://schemas.openxmlformats.org/drawingml/2006/table">
            <a:tbl>
              <a:tblPr/>
              <a:tblGrid>
                <a:gridCol w="2500330">
                  <a:extLst>
                    <a:ext uri="{9D8B030D-6E8A-4147-A177-3AD203B41FA5}">
                      <a16:colId xmlns:a16="http://schemas.microsoft.com/office/drawing/2014/main" val="20000"/>
                    </a:ext>
                  </a:extLst>
                </a:gridCol>
                <a:gridCol w="571504">
                  <a:extLst>
                    <a:ext uri="{9D8B030D-6E8A-4147-A177-3AD203B41FA5}">
                      <a16:colId xmlns:a16="http://schemas.microsoft.com/office/drawing/2014/main" val="20001"/>
                    </a:ext>
                  </a:extLst>
                </a:gridCol>
                <a:gridCol w="714380">
                  <a:extLst>
                    <a:ext uri="{9D8B030D-6E8A-4147-A177-3AD203B41FA5}">
                      <a16:colId xmlns:a16="http://schemas.microsoft.com/office/drawing/2014/main" val="20002"/>
                    </a:ext>
                  </a:extLst>
                </a:gridCol>
                <a:gridCol w="857256">
                  <a:extLst>
                    <a:ext uri="{9D8B030D-6E8A-4147-A177-3AD203B41FA5}">
                      <a16:colId xmlns:a16="http://schemas.microsoft.com/office/drawing/2014/main" val="20003"/>
                    </a:ext>
                  </a:extLst>
                </a:gridCol>
                <a:gridCol w="785818">
                  <a:extLst>
                    <a:ext uri="{9D8B030D-6E8A-4147-A177-3AD203B41FA5}">
                      <a16:colId xmlns:a16="http://schemas.microsoft.com/office/drawing/2014/main" val="20004"/>
                    </a:ext>
                  </a:extLst>
                </a:gridCol>
                <a:gridCol w="857256">
                  <a:extLst>
                    <a:ext uri="{9D8B030D-6E8A-4147-A177-3AD203B41FA5}">
                      <a16:colId xmlns:a16="http://schemas.microsoft.com/office/drawing/2014/main" val="20005"/>
                    </a:ext>
                  </a:extLst>
                </a:gridCol>
                <a:gridCol w="857256">
                  <a:extLst>
                    <a:ext uri="{9D8B030D-6E8A-4147-A177-3AD203B41FA5}">
                      <a16:colId xmlns:a16="http://schemas.microsoft.com/office/drawing/2014/main" val="20006"/>
                    </a:ext>
                  </a:extLst>
                </a:gridCol>
                <a:gridCol w="857257">
                  <a:extLst>
                    <a:ext uri="{9D8B030D-6E8A-4147-A177-3AD203B41FA5}">
                      <a16:colId xmlns:a16="http://schemas.microsoft.com/office/drawing/2014/main" val="20007"/>
                    </a:ext>
                  </a:extLst>
                </a:gridCol>
              </a:tblGrid>
              <a:tr h="253123">
                <a:tc>
                  <a:txBody>
                    <a:bodyPr/>
                    <a:lstStyle/>
                    <a:p>
                      <a:pPr algn="ctr" rtl="0" fontAlgn="t"/>
                      <a:r>
                        <a:rPr lang="ru-RU" sz="900" b="0" i="0" u="none" strike="noStrike" dirty="0">
                          <a:solidFill>
                            <a:srgbClr val="000000"/>
                          </a:solidFill>
                          <a:latin typeface="Times New Roman"/>
                        </a:rPr>
                        <a:t>Наименование</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Рз</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Times New Roman"/>
                        </a:rPr>
                        <a:t>ПР</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2022 </a:t>
                      </a:r>
                    </a:p>
                    <a:p>
                      <a:pPr algn="ctr" rtl="0" fontAlgn="t"/>
                      <a:r>
                        <a:rPr lang="ru-RU" sz="900" b="0" i="0" u="none" strike="noStrike" dirty="0" smtClean="0">
                          <a:solidFill>
                            <a:srgbClr val="000000"/>
                          </a:solidFill>
                          <a:latin typeface="Times New Roman"/>
                        </a:rPr>
                        <a:t>(факт)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chemeClr val="tx1"/>
                          </a:solidFill>
                          <a:latin typeface="Times New Roman"/>
                        </a:rPr>
                        <a:t>2023 </a:t>
                      </a:r>
                    </a:p>
                    <a:p>
                      <a:pPr algn="ctr" rtl="0" fontAlgn="t"/>
                      <a:r>
                        <a:rPr lang="ru-RU" sz="900" b="0" i="0" u="none" strike="noStrike" dirty="0" smtClean="0">
                          <a:solidFill>
                            <a:schemeClr val="tx1"/>
                          </a:solidFill>
                          <a:latin typeface="Times New Roman"/>
                        </a:rPr>
                        <a:t> (оценка)</a:t>
                      </a:r>
                      <a:endParaRPr lang="ru-RU" sz="900" b="0" i="0" u="none" strike="noStrike" dirty="0">
                        <a:solidFill>
                          <a:schemeClr val="tx1"/>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2024</a:t>
                      </a:r>
                    </a:p>
                    <a:p>
                      <a:pPr algn="ctr" rtl="0" fontAlgn="t"/>
                      <a:r>
                        <a:rPr lang="ru-RU" sz="900" b="0" i="0" u="none" strike="noStrike" dirty="0" smtClean="0">
                          <a:solidFill>
                            <a:srgbClr val="000000"/>
                          </a:solidFill>
                          <a:latin typeface="Times New Roman"/>
                        </a:rPr>
                        <a:t> (проект)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t"/>
                      <a:r>
                        <a:rPr lang="ru-RU" sz="900" b="0" i="0" u="none" strike="noStrike" dirty="0" smtClean="0">
                          <a:solidFill>
                            <a:srgbClr val="000000"/>
                          </a:solidFill>
                          <a:latin typeface="Times New Roman"/>
                        </a:rPr>
                        <a:t>2025</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ru-RU" sz="900" b="0" i="0" u="none" strike="noStrike" dirty="0" smtClean="0">
                          <a:solidFill>
                            <a:srgbClr val="000000"/>
                          </a:solidFill>
                          <a:latin typeface="Times New Roman"/>
                        </a:rPr>
                        <a:t>2026</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0"/>
                  </a:ext>
                </a:extLst>
              </a:tr>
              <a:tr h="130371">
                <a:tc>
                  <a:txBody>
                    <a:bodyPr/>
                    <a:lstStyle/>
                    <a:p>
                      <a:pPr algn="ctr" rtl="0" fontAlgn="b"/>
                      <a:r>
                        <a:rPr lang="ru-RU" sz="900" b="1" i="0" u="none" strike="noStrike" dirty="0">
                          <a:solidFill>
                            <a:srgbClr val="000000"/>
                          </a:solidFill>
                          <a:latin typeface="Times New Roman"/>
                        </a:rPr>
                        <a:t>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5 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chemeClr val="tx1"/>
                          </a:solidFill>
                          <a:latin typeface="Times New Roman"/>
                        </a:rPr>
                        <a:t>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7 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1" i="0" u="none" strike="noStrike">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1" i="0" u="none" strike="noStrike">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1"/>
                  </a:ext>
                </a:extLst>
              </a:tr>
              <a:tr h="130371">
                <a:tc>
                  <a:txBody>
                    <a:bodyPr/>
                    <a:lstStyle/>
                    <a:p>
                      <a:pPr algn="l" rtl="0" fontAlgn="b"/>
                      <a:r>
                        <a:rPr lang="ru-RU" sz="900" b="1" i="0" u="none" strike="noStrike">
                          <a:solidFill>
                            <a:srgbClr val="000000"/>
                          </a:solidFill>
                          <a:latin typeface="Times New Roman"/>
                        </a:rPr>
                        <a:t>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07</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1 018 634,68</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chemeClr val="tx1"/>
                          </a:solidFill>
                          <a:latin typeface="Times New Roman"/>
                        </a:rPr>
                        <a:t>1 231 123,60</a:t>
                      </a:r>
                      <a:endParaRPr lang="ru-RU" sz="900" b="1"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1 108 762,86</a:t>
                      </a:r>
                      <a:endParaRPr lang="ru-RU" sz="9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1" i="0" u="none" strike="noStrike" dirty="0">
                          <a:solidFill>
                            <a:srgbClr val="000000"/>
                          </a:solidFill>
                          <a:latin typeface="Times New Roman"/>
                        </a:rPr>
                        <a:t>1 </a:t>
                      </a:r>
                      <a:r>
                        <a:rPr lang="ru-RU" sz="900" b="1" i="0" u="none" strike="noStrike" dirty="0" smtClean="0">
                          <a:solidFill>
                            <a:srgbClr val="000000"/>
                          </a:solidFill>
                          <a:latin typeface="Times New Roman"/>
                        </a:rPr>
                        <a:t>108 512,50</a:t>
                      </a:r>
                      <a:endParaRPr lang="ru-RU" sz="9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1" i="0" u="none" strike="noStrike" dirty="0">
                          <a:solidFill>
                            <a:srgbClr val="000000"/>
                          </a:solidFill>
                          <a:latin typeface="Times New Roman"/>
                        </a:rPr>
                        <a:t>1 </a:t>
                      </a:r>
                      <a:r>
                        <a:rPr lang="ru-RU" sz="900" b="1" i="0" u="none" strike="noStrike" dirty="0" smtClean="0">
                          <a:solidFill>
                            <a:srgbClr val="000000"/>
                          </a:solidFill>
                          <a:latin typeface="Times New Roman"/>
                        </a:rPr>
                        <a:t>033 488,08</a:t>
                      </a:r>
                      <a:endParaRPr lang="ru-RU" sz="9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2"/>
                  </a:ext>
                </a:extLst>
              </a:tr>
              <a:tr h="130371">
                <a:tc>
                  <a:txBody>
                    <a:bodyPr/>
                    <a:lstStyle/>
                    <a:p>
                      <a:pPr algn="l" rtl="0" fontAlgn="b"/>
                      <a:r>
                        <a:rPr lang="ru-RU" sz="900" b="0" i="0" u="none" strike="noStrike" dirty="0">
                          <a:solidFill>
                            <a:srgbClr val="000000"/>
                          </a:solidFill>
                          <a:latin typeface="Times New Roman"/>
                        </a:rPr>
                        <a:t>Дошкольное 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244 579,28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482 341,62</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259 479,58</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261 026,80</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260 806,80</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3"/>
                  </a:ext>
                </a:extLst>
              </a:tr>
              <a:tr h="154925">
                <a:tc>
                  <a:txBody>
                    <a:bodyPr/>
                    <a:lstStyle/>
                    <a:p>
                      <a:pPr algn="l" rtl="0" fontAlgn="b"/>
                      <a:r>
                        <a:rPr lang="ru-RU" sz="900" b="0" i="0" u="none" strike="noStrike">
                          <a:solidFill>
                            <a:srgbClr val="000000"/>
                          </a:solidFill>
                          <a:latin typeface="Times New Roman"/>
                        </a:rPr>
                        <a:t>Общее 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630 269,59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604 870,16</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691 752,73</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685 760,53</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613 189,61</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4"/>
                  </a:ext>
                </a:extLst>
              </a:tr>
              <a:tr h="130371">
                <a:tc>
                  <a:txBody>
                    <a:bodyPr/>
                    <a:lstStyle/>
                    <a:p>
                      <a:pPr algn="l" rtl="0" fontAlgn="b"/>
                      <a:r>
                        <a:rPr lang="ru-RU" sz="900" b="0" i="0" u="none" strike="noStrike">
                          <a:solidFill>
                            <a:srgbClr val="000000"/>
                          </a:solidFill>
                          <a:latin typeface="Times New Roman"/>
                        </a:rPr>
                        <a:t>Дополнительное образование детей</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55 055,77</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51 542,49</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57 791,59</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56 582,67</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56 582,67</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5"/>
                  </a:ext>
                </a:extLst>
              </a:tr>
              <a:tr h="157338">
                <a:tc>
                  <a:txBody>
                    <a:bodyPr/>
                    <a:lstStyle/>
                    <a:p>
                      <a:pPr algn="l" rtl="0" fontAlgn="b"/>
                      <a:r>
                        <a:rPr lang="ru-RU" sz="900" b="0" i="0" u="none" strike="noStrike">
                          <a:solidFill>
                            <a:srgbClr val="000000"/>
                          </a:solidFill>
                          <a:latin typeface="Times New Roman"/>
                        </a:rPr>
                        <a:t>Молодёжная политика и оздоровление детей</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17 168,59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3 163,97</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4 231,06</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3 743,56</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3 743,56</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6"/>
                  </a:ext>
                </a:extLst>
              </a:tr>
              <a:tr h="130371">
                <a:tc>
                  <a:txBody>
                    <a:bodyPr/>
                    <a:lstStyle/>
                    <a:p>
                      <a:pPr algn="l" rtl="0" fontAlgn="b"/>
                      <a:r>
                        <a:rPr lang="ru-RU" sz="900" b="0" i="0" u="none" strike="noStrike">
                          <a:solidFill>
                            <a:srgbClr val="000000"/>
                          </a:solidFill>
                          <a:latin typeface="Times New Roman"/>
                        </a:rPr>
                        <a:t>Другие вопросы в области образования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71 561,45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89 205,36</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95 507,90</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101 398,94</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99 165,44</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7"/>
                  </a:ext>
                </a:extLst>
              </a:tr>
            </a:tbl>
          </a:graphicData>
        </a:graphic>
      </p:graphicFrame>
      <p:graphicFrame>
        <p:nvGraphicFramePr>
          <p:cNvPr id="8" name="Диаграмма 7"/>
          <p:cNvGraphicFramePr/>
          <p:nvPr>
            <p:extLst>
              <p:ext uri="{D42A27DB-BD31-4B8C-83A1-F6EECF244321}">
                <p14:modId xmlns:p14="http://schemas.microsoft.com/office/powerpoint/2010/main" val="2099802739"/>
              </p:ext>
            </p:extLst>
          </p:nvPr>
        </p:nvGraphicFramePr>
        <p:xfrm>
          <a:off x="285720" y="3357562"/>
          <a:ext cx="4114800" cy="146208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64293" y="3119245"/>
            <a:ext cx="4572000" cy="400110"/>
          </a:xfrm>
          <a:prstGeom prst="rect">
            <a:avLst/>
          </a:prstGeom>
          <a:noFill/>
        </p:spPr>
        <p:txBody>
          <a:bodyPr wrap="square" rtlCol="0">
            <a:spAutoFit/>
          </a:bodyPr>
          <a:lstStyle/>
          <a:p>
            <a:pPr algn="ctr"/>
            <a:r>
              <a:rPr lang="ru-RU" sz="1000" dirty="0" smtClean="0"/>
              <a:t>КОЛИЧЕСТВО ВОСПИТАННИКОВ УЧРЕЖДЕНИЙ ДОШКОЛЬНОГО ОБРАЗОВАНИЯ В КУРСКОМ МУНИЦИПАЛЬНОМ ОКРУГЕ (чел.)</a:t>
            </a:r>
            <a:endParaRPr lang="ru-RU" sz="1000" dirty="0"/>
          </a:p>
        </p:txBody>
      </p:sp>
      <p:sp>
        <p:nvSpPr>
          <p:cNvPr id="10" name="Прямоугольник 9"/>
          <p:cNvSpPr/>
          <p:nvPr/>
        </p:nvSpPr>
        <p:spPr>
          <a:xfrm>
            <a:off x="142844" y="4786322"/>
            <a:ext cx="4500594" cy="784830"/>
          </a:xfrm>
          <a:prstGeom prst="rect">
            <a:avLst/>
          </a:prstGeom>
        </p:spPr>
        <p:txBody>
          <a:bodyPr wrap="square">
            <a:spAutoFit/>
          </a:bodyPr>
          <a:lstStyle/>
          <a:p>
            <a:pPr algn="just"/>
            <a:r>
              <a:rPr lang="ru-RU" sz="900" dirty="0" smtClean="0"/>
              <a:t>Объем субвенций 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 </a:t>
            </a:r>
            <a:endParaRPr lang="ru-RU" sz="900" dirty="0"/>
          </a:p>
        </p:txBody>
      </p:sp>
      <p:graphicFrame>
        <p:nvGraphicFramePr>
          <p:cNvPr id="12" name="Диаграмма 11"/>
          <p:cNvGraphicFramePr/>
          <p:nvPr>
            <p:extLst>
              <p:ext uri="{D42A27DB-BD31-4B8C-83A1-F6EECF244321}">
                <p14:modId xmlns:p14="http://schemas.microsoft.com/office/powerpoint/2010/main" val="3655222256"/>
              </p:ext>
            </p:extLst>
          </p:nvPr>
        </p:nvGraphicFramePr>
        <p:xfrm>
          <a:off x="0" y="5500702"/>
          <a:ext cx="4857752" cy="13572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Диаграмма 12"/>
          <p:cNvGraphicFramePr/>
          <p:nvPr>
            <p:extLst>
              <p:ext uri="{D42A27DB-BD31-4B8C-83A1-F6EECF244321}">
                <p14:modId xmlns:p14="http://schemas.microsoft.com/office/powerpoint/2010/main" val="3404122558"/>
              </p:ext>
            </p:extLst>
          </p:nvPr>
        </p:nvGraphicFramePr>
        <p:xfrm>
          <a:off x="5072066" y="3357562"/>
          <a:ext cx="3929090" cy="1143008"/>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p:cNvSpPr txBox="1"/>
          <p:nvPr/>
        </p:nvSpPr>
        <p:spPr>
          <a:xfrm>
            <a:off x="4628003" y="3109787"/>
            <a:ext cx="4343400" cy="400110"/>
          </a:xfrm>
          <a:prstGeom prst="rect">
            <a:avLst/>
          </a:prstGeom>
          <a:noFill/>
        </p:spPr>
        <p:txBody>
          <a:bodyPr wrap="square" rtlCol="0">
            <a:spAutoFit/>
          </a:bodyPr>
          <a:lstStyle/>
          <a:p>
            <a:pPr algn="ctr"/>
            <a:r>
              <a:rPr lang="ru-RU" sz="1000" dirty="0" smtClean="0"/>
              <a:t>КОЛИЧЕСТВО УЧАЩИХСЯ ОБЩЕОБРАЗОВАТЕЛЬНЫХ ОРГАНИЗАЦИЙ В КУРСКОМ МУНИЦИПАЛЬНОМ ОКРУГЕ (чел.)</a:t>
            </a:r>
            <a:endParaRPr lang="ru-RU" sz="1000" dirty="0"/>
          </a:p>
        </p:txBody>
      </p:sp>
      <p:sp>
        <p:nvSpPr>
          <p:cNvPr id="15" name="Прямоугольник 14"/>
          <p:cNvSpPr/>
          <p:nvPr/>
        </p:nvSpPr>
        <p:spPr>
          <a:xfrm>
            <a:off x="4786314" y="4500570"/>
            <a:ext cx="4357686" cy="1200329"/>
          </a:xfrm>
          <a:prstGeom prst="rect">
            <a:avLst/>
          </a:prstGeom>
        </p:spPr>
        <p:txBody>
          <a:bodyPr wrap="square">
            <a:spAutoFit/>
          </a:bodyPr>
          <a:lstStyle/>
          <a:p>
            <a:pPr algn="just"/>
            <a:r>
              <a:rPr lang="ru-RU" sz="900" dirty="0" smtClean="0"/>
              <a:t>Объем субвенций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 основного общего, среднего общего образования в частных общеобразовательных организациях</a:t>
            </a:r>
            <a:endParaRPr lang="ru-RU" sz="900" dirty="0"/>
          </a:p>
        </p:txBody>
      </p:sp>
      <p:graphicFrame>
        <p:nvGraphicFramePr>
          <p:cNvPr id="16" name="Диаграмма 15"/>
          <p:cNvGraphicFramePr/>
          <p:nvPr>
            <p:extLst>
              <p:ext uri="{D42A27DB-BD31-4B8C-83A1-F6EECF244321}">
                <p14:modId xmlns:p14="http://schemas.microsoft.com/office/powerpoint/2010/main" val="465715864"/>
              </p:ext>
            </p:extLst>
          </p:nvPr>
        </p:nvGraphicFramePr>
        <p:xfrm>
          <a:off x="4786314" y="5500702"/>
          <a:ext cx="4357686" cy="1357298"/>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07777"/>
          </a:xfrm>
          <a:prstGeom prst="rect">
            <a:avLst/>
          </a:prstGeom>
          <a:noFill/>
        </p:spPr>
        <p:txBody>
          <a:bodyPr wrap="square" rtlCol="0">
            <a:spAutoFit/>
          </a:bodyPr>
          <a:lstStyle/>
          <a:p>
            <a:r>
              <a:rPr lang="ru-RU" sz="1400" b="1" dirty="0" smtClean="0">
                <a:latin typeface="Calibri" pitchFamily="34" charset="0"/>
                <a:cs typeface="Calibri" pitchFamily="34" charset="0"/>
              </a:rPr>
              <a:t>           МОДЕРНИЗАЦИЯ ШКОЛЬНЫХ СИСТЕМ ОБРАЗОВАНИЯ</a:t>
            </a:r>
          </a:p>
        </p:txBody>
      </p:sp>
      <p:sp>
        <p:nvSpPr>
          <p:cNvPr id="3" name="Прямоугольник 2"/>
          <p:cNvSpPr/>
          <p:nvPr/>
        </p:nvSpPr>
        <p:spPr>
          <a:xfrm>
            <a:off x="251520" y="476672"/>
            <a:ext cx="8618596" cy="1015663"/>
          </a:xfrm>
          <a:prstGeom prst="rect">
            <a:avLst/>
          </a:prstGeom>
        </p:spPr>
        <p:txBody>
          <a:bodyPr wrap="square">
            <a:spAutoFit/>
          </a:bodyPr>
          <a:lstStyle/>
          <a:p>
            <a:pPr algn="just"/>
            <a:r>
              <a:rPr lang="ru-RU" sz="1000" dirty="0" smtClean="0"/>
              <a:t>    	 В целях создания условий для обеспечения возможности детям получать качественное общее образование в условиях, отвечающих современным требованиям, независимо от места их проживания, в Ставропольском крае реализуется региональный проект «Модернизация школьных систем образования».</a:t>
            </a:r>
          </a:p>
          <a:p>
            <a:pPr algn="just"/>
            <a:r>
              <a:rPr lang="ru-RU" sz="1000" dirty="0" smtClean="0"/>
              <a:t>      	В 2024 году в бюджете Курского </a:t>
            </a:r>
            <a:r>
              <a:rPr lang="ru-RU" sz="1000" dirty="0"/>
              <a:t>муниципального округа Ставропольского края  </a:t>
            </a:r>
            <a:r>
              <a:rPr lang="ru-RU" sz="1000" dirty="0" smtClean="0"/>
              <a:t>за счет краевых средств запланировано         61 136,13 тыс. рублей на проведение капитального ремонта здания муниципального казенного общеобразовательного учреждения </a:t>
            </a:r>
            <a:r>
              <a:rPr lang="ru-RU" sz="1000" dirty="0"/>
              <a:t>«Средняя общеобразовательная школа-интернат</a:t>
            </a:r>
            <a:r>
              <a:rPr lang="ru-RU" sz="1000" dirty="0" smtClean="0"/>
              <a:t>» МКОУ </a:t>
            </a:r>
            <a:r>
              <a:rPr lang="ru-RU" sz="1000" dirty="0"/>
              <a:t>«Школа-интернат</a:t>
            </a:r>
            <a:r>
              <a:rPr lang="ru-RU" sz="1000" dirty="0" smtClean="0"/>
              <a:t>» в селе Русском Курского муниципального округа Ставропольского края.   </a:t>
            </a:r>
            <a:endParaRPr lang="ru-RU" sz="1000" dirty="0"/>
          </a:p>
        </p:txBody>
      </p:sp>
      <p:pic>
        <p:nvPicPr>
          <p:cNvPr id="1026" name="Picture 2" descr="https://internatshkola.ucoz.ru/avatar/Novosti/2023/shapka_shkola.jpg"/>
          <p:cNvPicPr>
            <a:picLocks noChangeAspect="1" noChangeArrowheads="1"/>
          </p:cNvPicPr>
          <p:nvPr/>
        </p:nvPicPr>
        <p:blipFill rotWithShape="1">
          <a:blip r:embed="rId3">
            <a:extLst>
              <a:ext uri="{28A0092B-C50C-407E-A947-70E740481C1C}">
                <a14:useLocalDpi xmlns:a14="http://schemas.microsoft.com/office/drawing/2010/main" val="0"/>
              </a:ext>
            </a:extLst>
          </a:blip>
          <a:srcRect b="13533"/>
          <a:stretch/>
        </p:blipFill>
        <p:spPr bwMode="auto">
          <a:xfrm>
            <a:off x="1815083" y="1666722"/>
            <a:ext cx="5657850" cy="147424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6898" y="3725092"/>
            <a:ext cx="8568952" cy="523220"/>
          </a:xfrm>
          <a:prstGeom prst="rect">
            <a:avLst/>
          </a:prstGeom>
        </p:spPr>
        <p:txBody>
          <a:bodyPr wrap="square">
            <a:spAutoFit/>
          </a:bodyPr>
          <a:lstStyle/>
          <a:p>
            <a:pPr algn="ctr"/>
            <a:r>
              <a:rPr lang="ru-RU" sz="1400" b="1" dirty="0">
                <a:latin typeface="Calibri" panose="020F0502020204030204" pitchFamily="34" charset="0"/>
                <a:cs typeface="Calibri" panose="020F0502020204030204" pitchFamily="34" charset="0"/>
              </a:rPr>
              <a:t>ПРЕДОСТАВЛЕНИЕ УСЛУГ В СФЕРЕ ОБРАЗОВАНИЯ</a:t>
            </a:r>
          </a:p>
          <a:p>
            <a:pPr algn="ctr"/>
            <a:r>
              <a:rPr lang="ru-RU" sz="1400" b="1" dirty="0">
                <a:latin typeface="Calibri" panose="020F0502020204030204" pitchFamily="34" charset="0"/>
                <a:cs typeface="Calibri" panose="020F0502020204030204" pitchFamily="34" charset="0"/>
              </a:rPr>
              <a:t>Сеть </a:t>
            </a:r>
            <a:r>
              <a:rPr lang="ru-RU" sz="1400" b="1" dirty="0" smtClean="0">
                <a:latin typeface="Calibri" panose="020F0502020204030204" pitchFamily="34" charset="0"/>
                <a:cs typeface="Calibri" panose="020F0502020204030204" pitchFamily="34" charset="0"/>
              </a:rPr>
              <a:t>муниципальных учреждений образования Курского муниципального округа</a:t>
            </a:r>
            <a:endParaRPr lang="ru-RU" sz="1400" dirty="0">
              <a:latin typeface="Calibri" panose="020F0502020204030204" pitchFamily="34" charset="0"/>
              <a:cs typeface="Calibri" panose="020F050202020403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50862143"/>
              </p:ext>
            </p:extLst>
          </p:nvPr>
        </p:nvGraphicFramePr>
        <p:xfrm>
          <a:off x="539552" y="4491935"/>
          <a:ext cx="8208912" cy="1854200"/>
        </p:xfrm>
        <a:graphic>
          <a:graphicData uri="http://schemas.openxmlformats.org/drawingml/2006/table">
            <a:tbl>
              <a:tblPr firstRow="1" bandRow="1">
                <a:tableStyleId>{5C22544A-7EE6-4342-B048-85BDC9FD1C3A}</a:tableStyleId>
              </a:tblPr>
              <a:tblGrid>
                <a:gridCol w="872697">
                  <a:extLst>
                    <a:ext uri="{9D8B030D-6E8A-4147-A177-3AD203B41FA5}">
                      <a16:colId xmlns:a16="http://schemas.microsoft.com/office/drawing/2014/main" val="177505844"/>
                    </a:ext>
                  </a:extLst>
                </a:gridCol>
                <a:gridCol w="7336215">
                  <a:extLst>
                    <a:ext uri="{9D8B030D-6E8A-4147-A177-3AD203B41FA5}">
                      <a16:colId xmlns:a16="http://schemas.microsoft.com/office/drawing/2014/main" val="4081659204"/>
                    </a:ext>
                  </a:extLst>
                </a:gridCol>
              </a:tblGrid>
              <a:tr h="370840">
                <a:tc>
                  <a:txBody>
                    <a:bodyPr/>
                    <a:lstStyle/>
                    <a:p>
                      <a:pPr algn="ctr"/>
                      <a:r>
                        <a:rPr lang="ru-RU" sz="1200" dirty="0" smtClean="0">
                          <a:solidFill>
                            <a:schemeClr val="tx1"/>
                          </a:solidFill>
                        </a:rPr>
                        <a:t>50</a:t>
                      </a:r>
                      <a:endParaRPr lang="ru-RU" sz="120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муниципальных образовательных учреждений</a:t>
                      </a:r>
                    </a:p>
                  </a:txBody>
                  <a:tcPr>
                    <a:noFill/>
                  </a:tcPr>
                </a:tc>
                <a:extLst>
                  <a:ext uri="{0D108BD9-81ED-4DB2-BD59-A6C34878D82A}">
                    <a16:rowId xmlns:a16="http://schemas.microsoft.com/office/drawing/2014/main" val="3756023250"/>
                  </a:ext>
                </a:extLst>
              </a:tr>
              <a:tr h="370840">
                <a:tc>
                  <a:txBody>
                    <a:bodyPr/>
                    <a:lstStyle/>
                    <a:p>
                      <a:pPr algn="ctr"/>
                      <a:r>
                        <a:rPr lang="ru-RU" sz="1200" dirty="0" smtClean="0">
                          <a:solidFill>
                            <a:schemeClr val="tx1"/>
                          </a:solidFill>
                        </a:rPr>
                        <a:t>22</a:t>
                      </a:r>
                      <a:endParaRPr lang="ru-RU" sz="120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chemeClr val="tx1"/>
                          </a:solidFill>
                          <a:latin typeface="+mn-lt"/>
                          <a:ea typeface="+mn-ea"/>
                          <a:cs typeface="+mn-cs"/>
                        </a:rPr>
                        <a:t>общеобразовательные учреждения</a:t>
                      </a:r>
                      <a:endParaRPr lang="ru-RU" sz="1200" dirty="0" smtClean="0">
                        <a:solidFill>
                          <a:schemeClr val="tx1"/>
                        </a:solidFill>
                      </a:endParaRPr>
                    </a:p>
                  </a:txBody>
                  <a:tcPr>
                    <a:noFill/>
                  </a:tcPr>
                </a:tc>
                <a:extLst>
                  <a:ext uri="{0D108BD9-81ED-4DB2-BD59-A6C34878D82A}">
                    <a16:rowId xmlns:a16="http://schemas.microsoft.com/office/drawing/2014/main" val="1648584562"/>
                  </a:ext>
                </a:extLst>
              </a:tr>
              <a:tr h="370840">
                <a:tc>
                  <a:txBody>
                    <a:bodyPr/>
                    <a:lstStyle/>
                    <a:p>
                      <a:pPr algn="ctr"/>
                      <a:r>
                        <a:rPr lang="ru-RU" sz="1200" dirty="0" smtClean="0">
                          <a:solidFill>
                            <a:schemeClr val="tx1"/>
                          </a:solidFill>
                        </a:rPr>
                        <a:t>22</a:t>
                      </a:r>
                      <a:endParaRPr lang="ru-RU" sz="1200" dirty="0">
                        <a:solidFill>
                          <a:schemeClr val="tx1"/>
                        </a:solidFill>
                      </a:endParaRPr>
                    </a:p>
                  </a:txBody>
                  <a:tcPr>
                    <a:noFill/>
                  </a:tcPr>
                </a:tc>
                <a:tc>
                  <a:txBody>
                    <a:bodyPr/>
                    <a:lstStyle/>
                    <a:p>
                      <a:r>
                        <a:rPr lang="ru-RU" sz="1200" b="0" i="0" u="none" strike="noStrike" kern="1200" baseline="0" dirty="0" smtClean="0">
                          <a:solidFill>
                            <a:schemeClr val="dk1"/>
                          </a:solidFill>
                          <a:latin typeface="+mn-lt"/>
                          <a:ea typeface="+mn-ea"/>
                          <a:cs typeface="+mn-cs"/>
                        </a:rPr>
                        <a:t>дошкольные образовательные учреждения</a:t>
                      </a:r>
                      <a:endParaRPr lang="ru-RU" sz="1200" dirty="0">
                        <a:solidFill>
                          <a:schemeClr val="tx1"/>
                        </a:solidFill>
                      </a:endParaRPr>
                    </a:p>
                  </a:txBody>
                  <a:tcPr>
                    <a:noFill/>
                  </a:tcPr>
                </a:tc>
                <a:extLst>
                  <a:ext uri="{0D108BD9-81ED-4DB2-BD59-A6C34878D82A}">
                    <a16:rowId xmlns:a16="http://schemas.microsoft.com/office/drawing/2014/main" val="3156483396"/>
                  </a:ext>
                </a:extLst>
              </a:tr>
              <a:tr h="370840">
                <a:tc>
                  <a:txBody>
                    <a:bodyPr/>
                    <a:lstStyle/>
                    <a:p>
                      <a:pPr algn="ctr"/>
                      <a:r>
                        <a:rPr lang="ru-RU" sz="1200" dirty="0" smtClean="0">
                          <a:solidFill>
                            <a:schemeClr val="tx1"/>
                          </a:solidFill>
                        </a:rPr>
                        <a:t>5</a:t>
                      </a:r>
                      <a:endParaRPr lang="ru-RU" sz="1200" dirty="0">
                        <a:solidFill>
                          <a:schemeClr val="tx1"/>
                        </a:solidFill>
                      </a:endParaRPr>
                    </a:p>
                  </a:txBody>
                  <a:tcPr>
                    <a:noFill/>
                  </a:tcPr>
                </a:tc>
                <a:tc>
                  <a:txBody>
                    <a:bodyPr/>
                    <a:lstStyle/>
                    <a:p>
                      <a:r>
                        <a:rPr lang="ru-RU" sz="1200" b="0" i="0" u="none" strike="noStrike" kern="1200" baseline="0" dirty="0" smtClean="0">
                          <a:solidFill>
                            <a:schemeClr val="dk1"/>
                          </a:solidFill>
                          <a:latin typeface="+mn-lt"/>
                          <a:ea typeface="+mn-ea"/>
                          <a:cs typeface="+mn-cs"/>
                        </a:rPr>
                        <a:t>учреждения дополнительного образования</a:t>
                      </a:r>
                      <a:endParaRPr lang="ru-RU" sz="1200" dirty="0">
                        <a:solidFill>
                          <a:schemeClr val="tx1"/>
                        </a:solidFill>
                      </a:endParaRPr>
                    </a:p>
                  </a:txBody>
                  <a:tcPr>
                    <a:noFill/>
                  </a:tcPr>
                </a:tc>
                <a:extLst>
                  <a:ext uri="{0D108BD9-81ED-4DB2-BD59-A6C34878D82A}">
                    <a16:rowId xmlns:a16="http://schemas.microsoft.com/office/drawing/2014/main" val="2610403591"/>
                  </a:ext>
                </a:extLst>
              </a:tr>
              <a:tr h="370840">
                <a:tc>
                  <a:txBody>
                    <a:bodyPr/>
                    <a:lstStyle/>
                    <a:p>
                      <a:pPr algn="ctr"/>
                      <a:r>
                        <a:rPr lang="ru-RU" sz="1200" dirty="0" smtClean="0">
                          <a:solidFill>
                            <a:schemeClr val="tx1"/>
                          </a:solidFill>
                        </a:rPr>
                        <a:t>1</a:t>
                      </a:r>
                      <a:endParaRPr lang="ru-RU" sz="1200" dirty="0">
                        <a:solidFill>
                          <a:schemeClr val="tx1"/>
                        </a:solidFill>
                      </a:endParaRPr>
                    </a:p>
                  </a:txBody>
                  <a:tcPr>
                    <a:noFill/>
                  </a:tcPr>
                </a:tc>
                <a:tc>
                  <a:txBody>
                    <a:bodyPr/>
                    <a:lstStyle/>
                    <a:p>
                      <a:r>
                        <a:rPr lang="ru-RU" sz="1200" dirty="0" smtClean="0">
                          <a:solidFill>
                            <a:schemeClr val="tx1"/>
                          </a:solidFill>
                        </a:rPr>
                        <a:t>общеобразовательное учреждение</a:t>
                      </a:r>
                      <a:r>
                        <a:rPr lang="ru-RU" sz="1200" baseline="0" dirty="0" smtClean="0">
                          <a:solidFill>
                            <a:schemeClr val="tx1"/>
                          </a:solidFill>
                        </a:rPr>
                        <a:t> </a:t>
                      </a:r>
                      <a:r>
                        <a:rPr lang="ru-RU" sz="1200" dirty="0" smtClean="0">
                          <a:solidFill>
                            <a:schemeClr val="tx1"/>
                          </a:solidFill>
                        </a:rPr>
                        <a:t>школа-интернат</a:t>
                      </a:r>
                      <a:endParaRPr lang="ru-RU" sz="1200" dirty="0">
                        <a:solidFill>
                          <a:schemeClr val="tx1"/>
                        </a:solidFill>
                      </a:endParaRPr>
                    </a:p>
                  </a:txBody>
                  <a:tcPr>
                    <a:noFill/>
                  </a:tcPr>
                </a:tc>
                <a:extLst>
                  <a:ext uri="{0D108BD9-81ED-4DB2-BD59-A6C34878D82A}">
                    <a16:rowId xmlns:a16="http://schemas.microsoft.com/office/drawing/2014/main" val="3468021428"/>
                  </a:ext>
                </a:extLst>
              </a:tr>
            </a:tbl>
          </a:graphicData>
        </a:graphic>
      </p:graphicFrame>
    </p:spTree>
    <p:extLst>
      <p:ext uri="{BB962C8B-B14F-4D97-AF65-F5344CB8AC3E}">
        <p14:creationId xmlns:p14="http://schemas.microsoft.com/office/powerpoint/2010/main" val="2688902539"/>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СОЦИАЛЬНОЮ ПОЛИТИКУ в 2022-2026 годах</a:t>
            </a:r>
          </a:p>
        </p:txBody>
      </p:sp>
      <p:graphicFrame>
        <p:nvGraphicFramePr>
          <p:cNvPr id="3" name="Диаграмма 2"/>
          <p:cNvGraphicFramePr/>
          <p:nvPr>
            <p:extLst>
              <p:ext uri="{D42A27DB-BD31-4B8C-83A1-F6EECF244321}">
                <p14:modId xmlns:p14="http://schemas.microsoft.com/office/powerpoint/2010/main" val="3270759842"/>
              </p:ext>
            </p:extLst>
          </p:nvPr>
        </p:nvGraphicFramePr>
        <p:xfrm>
          <a:off x="-8990" y="553252"/>
          <a:ext cx="9144000" cy="243287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10" descr="http://perv-adm.ru/upload/iblock/a54/a540222e3dec86093c399a0bbd46dd45.jpg"/>
          <p:cNvPicPr>
            <a:picLocks noChangeAspect="1" noChangeArrowheads="1"/>
          </p:cNvPicPr>
          <p:nvPr/>
        </p:nvPicPr>
        <p:blipFill>
          <a:blip r:embed="rId4" cstate="print"/>
          <a:srcRect/>
          <a:stretch>
            <a:fillRect/>
          </a:stretch>
        </p:blipFill>
        <p:spPr bwMode="auto">
          <a:xfrm>
            <a:off x="7500990" y="1512639"/>
            <a:ext cx="1428728" cy="1357322"/>
          </a:xfrm>
          <a:prstGeom prst="rect">
            <a:avLst/>
          </a:prstGeom>
          <a:noFill/>
        </p:spPr>
      </p:pic>
      <p:graphicFrame>
        <p:nvGraphicFramePr>
          <p:cNvPr id="6" name="Таблица 5"/>
          <p:cNvGraphicFramePr>
            <a:graphicFrameLocks noGrp="1"/>
          </p:cNvGraphicFramePr>
          <p:nvPr>
            <p:extLst>
              <p:ext uri="{D42A27DB-BD31-4B8C-83A1-F6EECF244321}">
                <p14:modId xmlns:p14="http://schemas.microsoft.com/office/powerpoint/2010/main" val="1315593522"/>
              </p:ext>
            </p:extLst>
          </p:nvPr>
        </p:nvGraphicFramePr>
        <p:xfrm>
          <a:off x="214282" y="3078176"/>
          <a:ext cx="8715436" cy="1338826"/>
        </p:xfrm>
        <a:graphic>
          <a:graphicData uri="http://schemas.openxmlformats.org/drawingml/2006/table">
            <a:tbl>
              <a:tblPr/>
              <a:tblGrid>
                <a:gridCol w="2786082">
                  <a:extLst>
                    <a:ext uri="{9D8B030D-6E8A-4147-A177-3AD203B41FA5}">
                      <a16:colId xmlns:a16="http://schemas.microsoft.com/office/drawing/2014/main" val="20000"/>
                    </a:ext>
                  </a:extLst>
                </a:gridCol>
                <a:gridCol w="857256">
                  <a:extLst>
                    <a:ext uri="{9D8B030D-6E8A-4147-A177-3AD203B41FA5}">
                      <a16:colId xmlns:a16="http://schemas.microsoft.com/office/drawing/2014/main" val="20001"/>
                    </a:ext>
                  </a:extLst>
                </a:gridCol>
                <a:gridCol w="571504">
                  <a:extLst>
                    <a:ext uri="{9D8B030D-6E8A-4147-A177-3AD203B41FA5}">
                      <a16:colId xmlns:a16="http://schemas.microsoft.com/office/drawing/2014/main" val="20002"/>
                    </a:ext>
                  </a:extLst>
                </a:gridCol>
                <a:gridCol w="1000132">
                  <a:extLst>
                    <a:ext uri="{9D8B030D-6E8A-4147-A177-3AD203B41FA5}">
                      <a16:colId xmlns:a16="http://schemas.microsoft.com/office/drawing/2014/main" val="20003"/>
                    </a:ext>
                  </a:extLst>
                </a:gridCol>
                <a:gridCol w="928694">
                  <a:extLst>
                    <a:ext uri="{9D8B030D-6E8A-4147-A177-3AD203B41FA5}">
                      <a16:colId xmlns:a16="http://schemas.microsoft.com/office/drawing/2014/main" val="20004"/>
                    </a:ext>
                  </a:extLst>
                </a:gridCol>
                <a:gridCol w="928694">
                  <a:extLst>
                    <a:ext uri="{9D8B030D-6E8A-4147-A177-3AD203B41FA5}">
                      <a16:colId xmlns:a16="http://schemas.microsoft.com/office/drawing/2014/main" val="20005"/>
                    </a:ext>
                  </a:extLst>
                </a:gridCol>
                <a:gridCol w="857256">
                  <a:extLst>
                    <a:ext uri="{9D8B030D-6E8A-4147-A177-3AD203B41FA5}">
                      <a16:colId xmlns:a16="http://schemas.microsoft.com/office/drawing/2014/main" val="20006"/>
                    </a:ext>
                  </a:extLst>
                </a:gridCol>
                <a:gridCol w="785818">
                  <a:extLst>
                    <a:ext uri="{9D8B030D-6E8A-4147-A177-3AD203B41FA5}">
                      <a16:colId xmlns:a16="http://schemas.microsoft.com/office/drawing/2014/main" val="20007"/>
                    </a:ext>
                  </a:extLst>
                </a:gridCol>
              </a:tblGrid>
              <a:tr h="464143">
                <a:tc>
                  <a:txBody>
                    <a:bodyPr/>
                    <a:lstStyle/>
                    <a:p>
                      <a:pPr algn="ctr" rtl="0" fontAlgn="t"/>
                      <a:r>
                        <a:rPr lang="ru-RU" sz="900" b="0" i="0" u="none" strike="noStrike" dirty="0">
                          <a:solidFill>
                            <a:srgbClr val="000000"/>
                          </a:solidFill>
                          <a:latin typeface="Times New Roman"/>
                        </a:rPr>
                        <a:t>Наименование</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Рз</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ПР</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2022</a:t>
                      </a:r>
                    </a:p>
                    <a:p>
                      <a:pPr algn="ctr" rtl="0" fontAlgn="t"/>
                      <a:r>
                        <a:rPr lang="ru-RU" sz="900" b="0" i="0" u="none" strike="noStrike" dirty="0" smtClean="0">
                          <a:solidFill>
                            <a:srgbClr val="000000"/>
                          </a:solidFill>
                          <a:latin typeface="Times New Roman"/>
                        </a:rPr>
                        <a:t>(факт)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2023 (уточненный)</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2024</a:t>
                      </a:r>
                    </a:p>
                    <a:p>
                      <a:pPr algn="ctr" rtl="0" fontAlgn="t"/>
                      <a:r>
                        <a:rPr lang="ru-RU" sz="900" b="0" i="0" u="none" strike="noStrike" dirty="0" smtClean="0">
                          <a:solidFill>
                            <a:srgbClr val="000000"/>
                          </a:solidFill>
                          <a:latin typeface="Times New Roman"/>
                        </a:rPr>
                        <a:t> (проект)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0" i="0" u="none" strike="noStrike" dirty="0" smtClean="0">
                          <a:solidFill>
                            <a:srgbClr val="000000"/>
                          </a:solidFill>
                          <a:latin typeface="Times New Roman"/>
                        </a:rPr>
                        <a:t>2025</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0" i="0" u="none" strike="noStrike" dirty="0" smtClean="0">
                          <a:solidFill>
                            <a:srgbClr val="000000"/>
                          </a:solidFill>
                          <a:latin typeface="Times New Roman"/>
                        </a:rPr>
                        <a:t>2026 </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82017">
                <a:tc>
                  <a:txBody>
                    <a:bodyPr/>
                    <a:lstStyle/>
                    <a:p>
                      <a:pPr algn="ctr" rtl="0" fontAlgn="b"/>
                      <a:r>
                        <a:rPr lang="ru-RU" sz="900" b="0" i="0" u="none" strike="noStrike">
                          <a:solidFill>
                            <a:srgbClr val="000000"/>
                          </a:solidFill>
                          <a:latin typeface="Times New Roman"/>
                        </a:rPr>
                        <a:t>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5 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7 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71261">
                <a:tc>
                  <a:txBody>
                    <a:bodyPr/>
                    <a:lstStyle/>
                    <a:p>
                      <a:pPr algn="l" rtl="0" fontAlgn="b"/>
                      <a:r>
                        <a:rPr lang="ru-RU" sz="900" b="1" i="0" u="none" strike="noStrike" dirty="0" smtClean="0">
                          <a:solidFill>
                            <a:srgbClr val="000000"/>
                          </a:solidFill>
                          <a:latin typeface="Times New Roman"/>
                        </a:rPr>
                        <a:t>Социальная политика</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10</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854 772,81 </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513 394,73</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311 750,50</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1" i="0" u="none" strike="noStrike" dirty="0" smtClean="0">
                          <a:solidFill>
                            <a:srgbClr val="000000"/>
                          </a:solidFill>
                          <a:latin typeface="Times New Roman"/>
                        </a:rPr>
                        <a:t>275 739,84</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1" i="0" u="none" strike="noStrike" dirty="0" smtClean="0">
                          <a:solidFill>
                            <a:srgbClr val="000000"/>
                          </a:solidFill>
                          <a:latin typeface="Times New Roman"/>
                        </a:rPr>
                        <a:t>267 222,80</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82017">
                <a:tc>
                  <a:txBody>
                    <a:bodyPr/>
                    <a:lstStyle/>
                    <a:p>
                      <a:pPr algn="l" rtl="0" fontAlgn="b"/>
                      <a:r>
                        <a:rPr lang="ru-RU" sz="900" b="0" i="0" u="none" strike="noStrike" dirty="0" smtClean="0">
                          <a:solidFill>
                            <a:srgbClr val="000000"/>
                          </a:solidFill>
                          <a:latin typeface="Times New Roman"/>
                        </a:rPr>
                        <a:t>Социальное</a:t>
                      </a:r>
                      <a:r>
                        <a:rPr lang="ru-RU" sz="900" b="0" i="0" u="none" strike="noStrike" baseline="0" dirty="0" smtClean="0">
                          <a:solidFill>
                            <a:srgbClr val="000000"/>
                          </a:solidFill>
                          <a:latin typeface="Times New Roman"/>
                        </a:rPr>
                        <a:t> обеспечение населения</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137 842,97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142 850,98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138 530,48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135 368,88</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133 858,56</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38905">
                <a:tc>
                  <a:txBody>
                    <a:bodyPr/>
                    <a:lstStyle/>
                    <a:p>
                      <a:pPr algn="l" rtl="0" fontAlgn="b"/>
                      <a:r>
                        <a:rPr lang="ru-RU" sz="900" b="0" i="0" u="none" strike="noStrike" dirty="0" smtClean="0">
                          <a:solidFill>
                            <a:srgbClr val="000000"/>
                          </a:solidFill>
                          <a:latin typeface="Times New Roman"/>
                        </a:rPr>
                        <a:t>Охрана семьи и детства</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696 050,80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349 152,74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150 991,99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118 121,39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111 114,52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93714">
                <a:tc>
                  <a:txBody>
                    <a:bodyPr/>
                    <a:lstStyle/>
                    <a:p>
                      <a:pPr algn="l" rtl="0" fontAlgn="b"/>
                      <a:r>
                        <a:rPr lang="ru-RU" sz="900" b="0" i="0" u="none" strike="noStrike" dirty="0">
                          <a:solidFill>
                            <a:srgbClr val="000000"/>
                          </a:solidFill>
                          <a:latin typeface="Times New Roman"/>
                        </a:rPr>
                        <a:t>Другие вопросы в области </a:t>
                      </a:r>
                      <a:r>
                        <a:rPr lang="ru-RU" sz="900" b="0" i="0" u="none" strike="noStrike" dirty="0" smtClean="0">
                          <a:solidFill>
                            <a:srgbClr val="000000"/>
                          </a:solidFill>
                          <a:latin typeface="Times New Roman"/>
                        </a:rPr>
                        <a:t>социальной политики</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06</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20 879,04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21 391,01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22 228,03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22 249,57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22 249,72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TextBox 8"/>
          <p:cNvSpPr txBox="1"/>
          <p:nvPr/>
        </p:nvSpPr>
        <p:spPr>
          <a:xfrm>
            <a:off x="214282" y="4641001"/>
            <a:ext cx="8715436" cy="307777"/>
          </a:xfrm>
          <a:prstGeom prst="rect">
            <a:avLst/>
          </a:prstGeom>
          <a:noFill/>
        </p:spPr>
        <p:txBody>
          <a:bodyPr wrap="square" rtlCol="0">
            <a:spAutoFit/>
          </a:bodyPr>
          <a:lstStyle/>
          <a:p>
            <a:pPr algn="ctr"/>
            <a:r>
              <a:rPr lang="ru-RU" sz="1400" b="1" dirty="0" smtClean="0">
                <a:latin typeface="Calibri" pitchFamily="34" charset="0"/>
                <a:cs typeface="Calibri" pitchFamily="34" charset="0"/>
              </a:rPr>
              <a:t>           ПОДДЕРЖКА УЧАСТНИКОВ СПЕЦИАЛЬНОЙ ВОЕННОЙ ОПЕРАЦИИ И ЧЛЕНОВ ИХ СЕМЕЙ</a:t>
            </a:r>
          </a:p>
        </p:txBody>
      </p:sp>
      <p:sp>
        <p:nvSpPr>
          <p:cNvPr id="11" name="Прямоугольник 10"/>
          <p:cNvSpPr/>
          <p:nvPr/>
        </p:nvSpPr>
        <p:spPr>
          <a:xfrm>
            <a:off x="106777" y="5035561"/>
            <a:ext cx="9012974" cy="1615827"/>
          </a:xfrm>
          <a:prstGeom prst="rect">
            <a:avLst/>
          </a:prstGeom>
        </p:spPr>
        <p:txBody>
          <a:bodyPr wrap="square">
            <a:spAutoFit/>
          </a:bodyPr>
          <a:lstStyle/>
          <a:p>
            <a:pPr algn="just"/>
            <a:r>
              <a:rPr lang="ru-RU" sz="900" dirty="0" smtClean="0"/>
              <a:t>	В связи с проведением специальной военной операции  Курским муниципальным округом Ставропольского края предусмотрены мероприятия направленные на поддержку военнослужащих, мобилизованных граждан, добровольцев и членов их семей:</a:t>
            </a:r>
          </a:p>
          <a:p>
            <a:pPr algn="just"/>
            <a:r>
              <a:rPr lang="ru-RU" sz="900" dirty="0"/>
              <a:t>	р</a:t>
            </a:r>
            <a:r>
              <a:rPr lang="ru-RU" sz="900" dirty="0" smtClean="0"/>
              <a:t>ешением Совета Курского муниципального округа Ставропольского края от 30.03.2023 г. № 510 «О </a:t>
            </a:r>
            <a:r>
              <a:rPr lang="ru-RU" sz="900" dirty="0"/>
              <a:t>внесении изменений в решение Совета Курского муниципального округа Ставропольского края от 28 октября 2021 г. №287 «Об установлении на территории Курского муниципального округа Ставропольского края земельного </a:t>
            </a:r>
            <a:r>
              <a:rPr lang="ru-RU" sz="900" dirty="0" smtClean="0"/>
              <a:t>налога и </a:t>
            </a:r>
            <a:r>
              <a:rPr lang="ru-RU" sz="900" dirty="0"/>
              <a:t>введение его в действие»</a:t>
            </a:r>
            <a:r>
              <a:rPr lang="ru-RU" sz="900" dirty="0" smtClean="0"/>
              <a:t> освобождены от </a:t>
            </a:r>
            <a:r>
              <a:rPr lang="ru-RU" sz="900" dirty="0"/>
              <a:t>уплаты земельного налога в отношении одного земельного участка, приобретенного (предоставленного) для жилищного строительства, ведения личного подсобного хозяйства, садоводства или огородничества, и не используемого в предпринимательской </a:t>
            </a:r>
            <a:r>
              <a:rPr lang="ru-RU" sz="900" dirty="0" smtClean="0"/>
              <a:t>деятельности;</a:t>
            </a:r>
          </a:p>
          <a:p>
            <a:pPr algn="just"/>
            <a:r>
              <a:rPr lang="ru-RU" sz="900" dirty="0"/>
              <a:t>	</a:t>
            </a:r>
            <a:r>
              <a:rPr lang="ru-RU" sz="900" dirty="0" smtClean="0"/>
              <a:t>в бюджете Курского муниципального округа Ставропольского края за счет средств краевого бюджета на 2024 год предусмотрены средства в сумме 744,90 тыс. рублей на </a:t>
            </a:r>
            <a:r>
              <a:rPr lang="ru-RU" sz="900" dirty="0"/>
              <a:t>выполнение передаваемых полномочий субъектов Российской Федерации (обеспечение ребенка (детей) участника специальной военной операции, обучающегося (обучающихся) по образовательным программам основного общего или среднего общего образования в муниципальной образовательной организации, бесплатным горячим питанием</a:t>
            </a:r>
            <a:r>
              <a:rPr lang="ru-RU" sz="900" dirty="0" smtClean="0"/>
              <a:t>).</a:t>
            </a:r>
            <a:endParaRPr lang="ru-RU" sz="900" dirty="0"/>
          </a:p>
        </p:txBody>
      </p:sp>
    </p:spTree>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3449767565"/>
              </p:ext>
            </p:extLst>
          </p:nvPr>
        </p:nvGraphicFramePr>
        <p:xfrm>
          <a:off x="112043" y="307777"/>
          <a:ext cx="8924452" cy="6421680"/>
        </p:xfrm>
        <a:graphic>
          <a:graphicData uri="http://schemas.openxmlformats.org/drawingml/2006/table">
            <a:tbl>
              <a:tblPr>
                <a:tableStyleId>{5C22544A-7EE6-4342-B048-85BDC9FD1C3A}</a:tableStyleId>
              </a:tblPr>
              <a:tblGrid>
                <a:gridCol w="5108029">
                  <a:extLst>
                    <a:ext uri="{9D8B030D-6E8A-4147-A177-3AD203B41FA5}">
                      <a16:colId xmlns:a16="http://schemas.microsoft.com/office/drawing/2014/main" val="2369642858"/>
                    </a:ext>
                  </a:extLst>
                </a:gridCol>
                <a:gridCol w="504056">
                  <a:extLst>
                    <a:ext uri="{9D8B030D-6E8A-4147-A177-3AD203B41FA5}">
                      <a16:colId xmlns:a16="http://schemas.microsoft.com/office/drawing/2014/main" val="3542402947"/>
                    </a:ext>
                  </a:extLst>
                </a:gridCol>
                <a:gridCol w="792088">
                  <a:extLst>
                    <a:ext uri="{9D8B030D-6E8A-4147-A177-3AD203B41FA5}">
                      <a16:colId xmlns:a16="http://schemas.microsoft.com/office/drawing/2014/main" val="2789771212"/>
                    </a:ext>
                  </a:extLst>
                </a:gridCol>
                <a:gridCol w="584113">
                  <a:extLst>
                    <a:ext uri="{9D8B030D-6E8A-4147-A177-3AD203B41FA5}">
                      <a16:colId xmlns:a16="http://schemas.microsoft.com/office/drawing/2014/main" val="1918997944"/>
                    </a:ext>
                  </a:extLst>
                </a:gridCol>
                <a:gridCol w="640023">
                  <a:extLst>
                    <a:ext uri="{9D8B030D-6E8A-4147-A177-3AD203B41FA5}">
                      <a16:colId xmlns:a16="http://schemas.microsoft.com/office/drawing/2014/main" val="2779397542"/>
                    </a:ext>
                  </a:extLst>
                </a:gridCol>
                <a:gridCol w="598299">
                  <a:extLst>
                    <a:ext uri="{9D8B030D-6E8A-4147-A177-3AD203B41FA5}">
                      <a16:colId xmlns:a16="http://schemas.microsoft.com/office/drawing/2014/main" val="1671071714"/>
                    </a:ext>
                  </a:extLst>
                </a:gridCol>
                <a:gridCol w="697844">
                  <a:extLst>
                    <a:ext uri="{9D8B030D-6E8A-4147-A177-3AD203B41FA5}">
                      <a16:colId xmlns:a16="http://schemas.microsoft.com/office/drawing/2014/main" val="2952664031"/>
                    </a:ext>
                  </a:extLst>
                </a:gridCol>
              </a:tblGrid>
              <a:tr h="55499">
                <a:tc rowSpan="3">
                  <a:txBody>
                    <a:bodyPr/>
                    <a:lstStyle/>
                    <a:p>
                      <a:pPr algn="ctr" fontAlgn="t"/>
                      <a:r>
                        <a:rPr lang="ru-RU" sz="1000" u="none" strike="noStrike" dirty="0">
                          <a:effectLst/>
                          <a:latin typeface="Calibri" panose="020F0502020204030204" pitchFamily="34" charset="0"/>
                          <a:cs typeface="Calibri" panose="020F0502020204030204" pitchFamily="34" charset="0"/>
                        </a:rPr>
                        <a:t>Наименование </a:t>
                      </a:r>
                      <a:r>
                        <a:rPr lang="ru-RU" sz="1000" u="none" strike="noStrike" dirty="0" smtClean="0">
                          <a:effectLst/>
                          <a:latin typeface="Calibri" panose="020F0502020204030204" pitchFamily="34" charset="0"/>
                          <a:cs typeface="Calibri" panose="020F0502020204030204" pitchFamily="34" charset="0"/>
                        </a:rPr>
                        <a:t>расходов</a:t>
                      </a:r>
                      <a:endParaRPr lang="ru-RU" sz="1000" b="1"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fontAlgn="t"/>
                      <a:r>
                        <a:rPr lang="ru-RU" sz="1000" u="none" strike="noStrike">
                          <a:effectLst/>
                          <a:latin typeface="Calibri" panose="020F0502020204030204" pitchFamily="34" charset="0"/>
                          <a:cs typeface="Calibri" panose="020F0502020204030204" pitchFamily="34" charset="0"/>
                        </a:rPr>
                        <a:t>Периоды</a:t>
                      </a:r>
                      <a:endParaRPr lang="ru-RU" sz="1000" b="1"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77301683"/>
                  </a:ext>
                </a:extLst>
              </a:tr>
              <a:tr h="69374">
                <a:tc vMerge="1">
                  <a:txBody>
                    <a:bodyPr/>
                    <a:lstStyle/>
                    <a:p>
                      <a:endParaRPr lang="ru-RU"/>
                    </a:p>
                  </a:txBody>
                  <a:tcPr/>
                </a:tc>
                <a:tc gridSpan="2">
                  <a:txBody>
                    <a:bodyPr/>
                    <a:lstStyle/>
                    <a:p>
                      <a:pPr algn="ctr" fontAlgn="t"/>
                      <a:r>
                        <a:rPr lang="ru-RU" sz="1000" u="none" strike="noStrike" dirty="0">
                          <a:effectLst/>
                          <a:latin typeface="Calibri" panose="020F0502020204030204" pitchFamily="34" charset="0"/>
                          <a:cs typeface="Calibri" panose="020F0502020204030204" pitchFamily="34" charset="0"/>
                        </a:rPr>
                        <a:t>2024 г.</a:t>
                      </a:r>
                      <a:endParaRPr lang="ru-RU" sz="1000" b="1"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fontAlgn="t"/>
                      <a:r>
                        <a:rPr lang="ru-RU" sz="1000" u="none" strike="noStrike">
                          <a:effectLst/>
                          <a:latin typeface="Calibri" panose="020F0502020204030204" pitchFamily="34" charset="0"/>
                          <a:cs typeface="Calibri" panose="020F0502020204030204" pitchFamily="34" charset="0"/>
                        </a:rPr>
                        <a:t>2025 г.</a:t>
                      </a:r>
                      <a:endParaRPr lang="ru-RU" sz="1000" b="1"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fontAlgn="t"/>
                      <a:r>
                        <a:rPr lang="ru-RU" sz="1000" u="none" strike="noStrike">
                          <a:effectLst/>
                          <a:latin typeface="Calibri" panose="020F0502020204030204" pitchFamily="34" charset="0"/>
                          <a:cs typeface="Calibri" panose="020F0502020204030204" pitchFamily="34" charset="0"/>
                        </a:rPr>
                        <a:t>2026 г.</a:t>
                      </a:r>
                      <a:endParaRPr lang="ru-RU" sz="1000" b="1"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2275261195"/>
                  </a:ext>
                </a:extLst>
              </a:tr>
              <a:tr h="172048">
                <a:tc vMerge="1">
                  <a:txBody>
                    <a:bodyPr/>
                    <a:lstStyle/>
                    <a:p>
                      <a:endParaRPr lang="ru-RU"/>
                    </a:p>
                  </a:txBody>
                  <a:tcPr/>
                </a:tc>
                <a:tc>
                  <a:txBody>
                    <a:bodyPr/>
                    <a:lstStyle/>
                    <a:p>
                      <a:pPr algn="ctr" fontAlgn="t"/>
                      <a:r>
                        <a:rPr lang="ru-RU" sz="900" u="none" strike="noStrike" dirty="0">
                          <a:effectLst/>
                          <a:latin typeface="Calibri" panose="020F0502020204030204" pitchFamily="34" charset="0"/>
                          <a:cs typeface="Calibri" panose="020F0502020204030204" pitchFamily="34" charset="0"/>
                        </a:rPr>
                        <a:t>кол-во </a:t>
                      </a:r>
                      <a:r>
                        <a:rPr lang="ru-RU" sz="900" u="none" strike="noStrike" dirty="0" err="1" smtClean="0">
                          <a:effectLst/>
                          <a:latin typeface="Calibri" panose="020F0502020204030204" pitchFamily="34" charset="0"/>
                          <a:cs typeface="Calibri" panose="020F0502020204030204" pitchFamily="34" charset="0"/>
                        </a:rPr>
                        <a:t>получате</a:t>
                      </a:r>
                      <a:r>
                        <a:rPr lang="ru-RU" sz="900" u="none" strike="noStrike" dirty="0" smtClean="0">
                          <a:effectLst/>
                          <a:latin typeface="Calibri" panose="020F0502020204030204" pitchFamily="34" charset="0"/>
                          <a:cs typeface="Calibri" panose="020F0502020204030204" pitchFamily="34" charset="0"/>
                        </a:rPr>
                        <a:t>-лей</a:t>
                      </a:r>
                      <a:endParaRPr lang="ru-RU" sz="900" b="1"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900" u="none" strike="noStrike" dirty="0">
                          <a:effectLst/>
                          <a:latin typeface="Calibri" panose="020F0502020204030204" pitchFamily="34" charset="0"/>
                          <a:cs typeface="Calibri" panose="020F0502020204030204" pitchFamily="34" charset="0"/>
                        </a:rPr>
                        <a:t>объем расходов, тыс. рублей</a:t>
                      </a:r>
                      <a:endParaRPr lang="ru-RU" sz="900" b="1"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900" u="none" strike="noStrike" dirty="0">
                          <a:effectLst/>
                          <a:latin typeface="Calibri" panose="020F0502020204030204" pitchFamily="34" charset="0"/>
                          <a:cs typeface="Calibri" panose="020F0502020204030204" pitchFamily="34" charset="0"/>
                        </a:rPr>
                        <a:t>кол-во </a:t>
                      </a:r>
                      <a:r>
                        <a:rPr lang="ru-RU" sz="900" u="none" strike="noStrike" dirty="0" err="1" smtClean="0">
                          <a:effectLst/>
                          <a:latin typeface="Calibri" panose="020F0502020204030204" pitchFamily="34" charset="0"/>
                          <a:cs typeface="Calibri" panose="020F0502020204030204" pitchFamily="34" charset="0"/>
                        </a:rPr>
                        <a:t>получате</a:t>
                      </a:r>
                      <a:r>
                        <a:rPr lang="ru-RU" sz="900" u="none" strike="noStrike" dirty="0" smtClean="0">
                          <a:effectLst/>
                          <a:latin typeface="Calibri" panose="020F0502020204030204" pitchFamily="34" charset="0"/>
                          <a:cs typeface="Calibri" panose="020F0502020204030204" pitchFamily="34" charset="0"/>
                        </a:rPr>
                        <a:t>-лей</a:t>
                      </a:r>
                      <a:endParaRPr lang="ru-RU" sz="900" b="1"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900" u="none" strike="noStrike" dirty="0">
                          <a:effectLst/>
                          <a:latin typeface="Calibri" panose="020F0502020204030204" pitchFamily="34" charset="0"/>
                          <a:cs typeface="Calibri" panose="020F0502020204030204" pitchFamily="34" charset="0"/>
                        </a:rPr>
                        <a:t>объем расходов, тыс. рублей</a:t>
                      </a:r>
                      <a:endParaRPr lang="ru-RU" sz="900" b="1"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900" u="none" strike="noStrike" dirty="0">
                          <a:effectLst/>
                          <a:latin typeface="Calibri" panose="020F0502020204030204" pitchFamily="34" charset="0"/>
                          <a:cs typeface="Calibri" panose="020F0502020204030204" pitchFamily="34" charset="0"/>
                        </a:rPr>
                        <a:t>кол-во </a:t>
                      </a:r>
                      <a:r>
                        <a:rPr lang="ru-RU" sz="900" u="none" strike="noStrike" dirty="0" err="1" smtClean="0">
                          <a:effectLst/>
                          <a:latin typeface="Calibri" panose="020F0502020204030204" pitchFamily="34" charset="0"/>
                          <a:cs typeface="Calibri" panose="020F0502020204030204" pitchFamily="34" charset="0"/>
                        </a:rPr>
                        <a:t>получате</a:t>
                      </a:r>
                      <a:r>
                        <a:rPr lang="ru-RU" sz="900" u="none" strike="noStrike" dirty="0" smtClean="0">
                          <a:effectLst/>
                          <a:latin typeface="Calibri" panose="020F0502020204030204" pitchFamily="34" charset="0"/>
                          <a:cs typeface="Calibri" panose="020F0502020204030204" pitchFamily="34" charset="0"/>
                        </a:rPr>
                        <a:t>-лей</a:t>
                      </a:r>
                      <a:endParaRPr lang="ru-RU" sz="900" b="1"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900" u="none" strike="noStrike" dirty="0">
                          <a:effectLst/>
                          <a:latin typeface="Calibri" panose="020F0502020204030204" pitchFamily="34" charset="0"/>
                          <a:cs typeface="Calibri" panose="020F0502020204030204" pitchFamily="34" charset="0"/>
                        </a:rPr>
                        <a:t>объем расходов, тыс. рублей</a:t>
                      </a:r>
                      <a:endParaRPr lang="ru-RU" sz="900" b="1"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7849151"/>
                  </a:ext>
                </a:extLst>
              </a:tr>
              <a:tr h="110998">
                <a:tc>
                  <a:txBody>
                    <a:bodyPr/>
                    <a:lstStyle/>
                    <a:p>
                      <a:pPr algn="l" fontAlgn="t"/>
                      <a:r>
                        <a:rPr lang="ru-RU" sz="1000" u="none" strike="noStrike">
                          <a:effectLst/>
                          <a:latin typeface="Calibri" panose="020F0502020204030204" pitchFamily="34" charset="0"/>
                          <a:cs typeface="Calibri" panose="020F0502020204030204" pitchFamily="34" charset="0"/>
                        </a:rPr>
                        <a:t>Ежемесячная денежная выплата ветеранам труда</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1092</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26042,05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1016</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24032,5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945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23434,21</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2216849"/>
                  </a:ext>
                </a:extLst>
              </a:tr>
              <a:tr h="110998">
                <a:tc>
                  <a:txBody>
                    <a:bodyPr/>
                    <a:lstStyle/>
                    <a:p>
                      <a:pPr algn="l" fontAlgn="t"/>
                      <a:r>
                        <a:rPr lang="ru-RU" sz="1000" u="none" strike="noStrike" dirty="0">
                          <a:effectLst/>
                          <a:latin typeface="Calibri" panose="020F0502020204030204" pitchFamily="34" charset="0"/>
                          <a:cs typeface="Calibri" panose="020F0502020204030204" pitchFamily="34" charset="0"/>
                        </a:rPr>
                        <a:t>Ежемесячная денежная выплата ветеранам труда Ставропольского края</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858</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19723,69</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815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19320,57</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774</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19252,61</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702093"/>
                  </a:ext>
                </a:extLst>
              </a:tr>
              <a:tr h="110998">
                <a:tc>
                  <a:txBody>
                    <a:bodyPr/>
                    <a:lstStyle/>
                    <a:p>
                      <a:pPr algn="l" fontAlgn="t"/>
                      <a:r>
                        <a:rPr lang="ru-RU" sz="1000" u="none" strike="noStrike">
                          <a:effectLst/>
                          <a:latin typeface="Calibri" panose="020F0502020204030204" pitchFamily="34" charset="0"/>
                          <a:cs typeface="Calibri" panose="020F0502020204030204" pitchFamily="34" charset="0"/>
                        </a:rPr>
                        <a:t>Ежемесячная денежная выплата труженикам тыла</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2</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47,82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49,74</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51,72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6814867"/>
                  </a:ext>
                </a:extLst>
              </a:tr>
              <a:tr h="110998">
                <a:tc>
                  <a:txBody>
                    <a:bodyPr/>
                    <a:lstStyle/>
                    <a:p>
                      <a:pPr algn="l" fontAlgn="t"/>
                      <a:r>
                        <a:rPr lang="ru-RU" sz="1000" u="none" strike="noStrike">
                          <a:effectLst/>
                          <a:latin typeface="Calibri" panose="020F0502020204030204" pitchFamily="34" charset="0"/>
                          <a:cs typeface="Calibri" panose="020F0502020204030204" pitchFamily="34" charset="0"/>
                        </a:rPr>
                        <a:t>Ежемесячная денежная выплата реабилитированным лицам</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157</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3608,92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149</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3548,64</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142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3433,48</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986980"/>
                  </a:ext>
                </a:extLst>
              </a:tr>
              <a:tr h="166498">
                <a:tc>
                  <a:txBody>
                    <a:bodyPr/>
                    <a:lstStyle/>
                    <a:p>
                      <a:pPr algn="l" fontAlgn="t"/>
                      <a:r>
                        <a:rPr lang="ru-RU" sz="1000" u="none" strike="noStrike">
                          <a:effectLst/>
                          <a:latin typeface="Calibri" panose="020F0502020204030204" pitchFamily="34" charset="0"/>
                          <a:cs typeface="Calibri" panose="020F0502020204030204" pitchFamily="34" charset="0"/>
                        </a:rPr>
                        <a:t>Ежемесячная денежная выплата лицам,</a:t>
                      </a:r>
                      <a:br>
                        <a:rPr lang="ru-RU" sz="1000" u="none" strike="noStrike">
                          <a:effectLst/>
                          <a:latin typeface="Calibri" panose="020F0502020204030204" pitchFamily="34" charset="0"/>
                          <a:cs typeface="Calibri" panose="020F0502020204030204" pitchFamily="34" charset="0"/>
                        </a:rPr>
                      </a:br>
                      <a:r>
                        <a:rPr lang="ru-RU" sz="1000" u="none" strike="noStrike">
                          <a:effectLst/>
                          <a:latin typeface="Calibri" panose="020F0502020204030204" pitchFamily="34" charset="0"/>
                          <a:cs typeface="Calibri" panose="020F0502020204030204" pitchFamily="34" charset="0"/>
                        </a:rPr>
                        <a:t>пострадавшим от политических репрессий</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2</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45,64</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47,46</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49,36</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199217"/>
                  </a:ext>
                </a:extLst>
              </a:tr>
              <a:tr h="166498">
                <a:tc>
                  <a:txBody>
                    <a:bodyPr/>
                    <a:lstStyle/>
                    <a:p>
                      <a:pPr algn="l" fontAlgn="t"/>
                      <a:r>
                        <a:rPr lang="ru-RU" sz="1000" u="none" strike="noStrike">
                          <a:effectLst/>
                          <a:latin typeface="Calibri" panose="020F0502020204030204" pitchFamily="34" charset="0"/>
                          <a:cs typeface="Calibri" panose="020F0502020204030204" pitchFamily="34" charset="0"/>
                        </a:rPr>
                        <a:t>Ежемесячная денежная компенсация многодетным семьям на каждого ребенка в возрасте до 18 лет</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6481</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62057,09</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6675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66471,21</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6875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71200,9</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8463193"/>
                  </a:ext>
                </a:extLst>
              </a:tr>
              <a:tr h="110998">
                <a:tc>
                  <a:txBody>
                    <a:bodyPr/>
                    <a:lstStyle/>
                    <a:p>
                      <a:pPr algn="l" fontAlgn="t"/>
                      <a:r>
                        <a:rPr lang="ru-RU" sz="1000" u="none" strike="noStrike">
                          <a:effectLst/>
                          <a:latin typeface="Calibri" panose="020F0502020204030204" pitchFamily="34" charset="0"/>
                          <a:cs typeface="Calibri" panose="020F0502020204030204" pitchFamily="34" charset="0"/>
                        </a:rPr>
                        <a:t>Ежегодное социальное пособие на проезд студентам</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33</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50,93</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33</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52,96</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33</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55,08</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8946777"/>
                  </a:ext>
                </a:extLst>
              </a:tr>
              <a:tr h="277496">
                <a:tc>
                  <a:txBody>
                    <a:bodyPr/>
                    <a:lstStyle/>
                    <a:p>
                      <a:pPr algn="l" fontAlgn="t"/>
                      <a:r>
                        <a:rPr lang="ru-RU" sz="1000" u="none" strike="noStrike" dirty="0">
                          <a:effectLst/>
                          <a:latin typeface="Calibri" panose="020F0502020204030204" pitchFamily="34" charset="0"/>
                          <a:cs typeface="Calibri" panose="020F0502020204030204" pitchFamily="34" charset="0"/>
                        </a:rPr>
                        <a:t>Ежемесячная доплата к пенсии военнослужащим, ставшими инвалидами при исполнении обязанностей военной службы в районах боевых действий</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24,64</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3</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24,64</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24,64</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5428720"/>
                  </a:ext>
                </a:extLst>
              </a:tr>
              <a:tr h="554992">
                <a:tc>
                  <a:txBody>
                    <a:bodyPr/>
                    <a:lstStyle/>
                    <a:p>
                      <a:pPr algn="l" fontAlgn="b"/>
                      <a:r>
                        <a:rPr lang="ru-RU" sz="1000" u="none" strike="noStrike">
                          <a:effectLst/>
                          <a:latin typeface="Calibri" panose="020F0502020204030204" pitchFamily="34" charset="0"/>
                          <a:cs typeface="Calibri" panose="020F0502020204030204" pitchFamily="34" charset="0"/>
                        </a:rPr>
                        <a:t>Ежемесячная денежная выплата супруге (супругу), не вступившей (не вступившему) в повторный брак, родителям ветерана боевых действий, погибшего при исполнении обязанностей военной службы или умершего вследствие увечья (ранения, травмы, контузии), полученного им при исполнении обязанностей военной службы</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29</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518,67</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29</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518,67</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29</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518,67</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4131638"/>
                  </a:ext>
                </a:extLst>
              </a:tr>
              <a:tr h="110998">
                <a:tc>
                  <a:txBody>
                    <a:bodyPr/>
                    <a:lstStyle/>
                    <a:p>
                      <a:pPr algn="l" fontAlgn="t"/>
                      <a:r>
                        <a:rPr lang="ru-RU" sz="1000" u="none" strike="noStrike">
                          <a:effectLst/>
                          <a:latin typeface="Calibri" panose="020F0502020204030204" pitchFamily="34" charset="0"/>
                          <a:cs typeface="Calibri" panose="020F0502020204030204" pitchFamily="34" charset="0"/>
                        </a:rPr>
                        <a:t>Оплата жилищно-коммунальных услуг отдельным категориям граждан</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2593</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26576,74</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2593</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26573,32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2593</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26573,32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8696810"/>
                  </a:ext>
                </a:extLst>
              </a:tr>
              <a:tr h="110998">
                <a:tc>
                  <a:txBody>
                    <a:bodyPr/>
                    <a:lstStyle/>
                    <a:p>
                      <a:pPr algn="l" fontAlgn="t"/>
                      <a:r>
                        <a:rPr lang="ru-RU" sz="1000" u="none" strike="noStrike">
                          <a:effectLst/>
                          <a:latin typeface="Calibri" panose="020F0502020204030204" pitchFamily="34" charset="0"/>
                          <a:cs typeface="Calibri" panose="020F0502020204030204" pitchFamily="34" charset="0"/>
                        </a:rPr>
                        <a:t>Субсидия на оплату жилого помещения и коммунальных услу</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775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33504,56</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775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34827,02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775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34615,3</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4613112"/>
                  </a:ext>
                </a:extLst>
              </a:tr>
              <a:tr h="277496">
                <a:tc>
                  <a:txBody>
                    <a:bodyPr/>
                    <a:lstStyle/>
                    <a:p>
                      <a:pPr algn="l" fontAlgn="t"/>
                      <a:r>
                        <a:rPr lang="ru-RU" sz="1000" u="none" strike="noStrike">
                          <a:effectLst/>
                          <a:latin typeface="Calibri" panose="020F0502020204030204" pitchFamily="34" charset="0"/>
                          <a:cs typeface="Calibri" panose="020F0502020204030204" pitchFamily="34" charset="0"/>
                        </a:rPr>
                        <a:t>Компенсация расходов на уплату взноса на капитальный ремонт общего имущества в многоквартирном доме инвалидам, ветеранам и гражданам, подвергшимся радиации</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37</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123,98</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37</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123,87</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37</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123,87</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2454283"/>
                  </a:ext>
                </a:extLst>
              </a:tr>
              <a:tr h="388495">
                <a:tc>
                  <a:txBody>
                    <a:bodyPr/>
                    <a:lstStyle/>
                    <a:p>
                      <a:pPr algn="l" fontAlgn="t"/>
                      <a:r>
                        <a:rPr lang="ru-RU" sz="1000" u="none" strike="noStrike">
                          <a:effectLst/>
                          <a:latin typeface="Calibri" panose="020F0502020204030204" pitchFamily="34" charset="0"/>
                          <a:cs typeface="Calibri" panose="020F0502020204030204" pitchFamily="34" charset="0"/>
                        </a:rPr>
                        <a:t>Дополнительные меры социальной поддержки в виде дополнительной компенсации расходов на оплату жилых помещений и коммунальных услуг участникам, инвалидам Великой Отечественной войны и бывшим несовершеннолетним узникам фашизма</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4</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131,2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4</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100,7</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4</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100,7</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0136426"/>
                  </a:ext>
                </a:extLst>
              </a:tr>
              <a:tr h="110998">
                <a:tc>
                  <a:txBody>
                    <a:bodyPr/>
                    <a:lstStyle/>
                    <a:p>
                      <a:pPr algn="l" fontAlgn="t"/>
                      <a:r>
                        <a:rPr lang="ru-RU" sz="1000" u="none" strike="noStrike">
                          <a:effectLst/>
                          <a:latin typeface="Calibri" panose="020F0502020204030204" pitchFamily="34" charset="0"/>
                          <a:cs typeface="Calibri" panose="020F0502020204030204" pitchFamily="34" charset="0"/>
                        </a:rPr>
                        <a:t>Ежемесячное пособие на ребенка (базовое пособие)</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111</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56,22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0</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0</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0</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0</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7271268"/>
                  </a:ext>
                </a:extLst>
              </a:tr>
              <a:tr h="224772">
                <a:tc>
                  <a:txBody>
                    <a:bodyPr/>
                    <a:lstStyle/>
                    <a:p>
                      <a:pPr algn="l" fontAlgn="t"/>
                      <a:r>
                        <a:rPr lang="ru-RU" sz="1000" u="none" strike="noStrike">
                          <a:effectLst/>
                          <a:latin typeface="Calibri" panose="020F0502020204030204" pitchFamily="34" charset="0"/>
                          <a:cs typeface="Calibri" panose="020F0502020204030204" pitchFamily="34" charset="0"/>
                        </a:rPr>
                        <a:t>Ежемесячная денежная выплата, назначаемая в случае рождения третьего ребенка или последующих детей до достижения ребенком возраста трех лет</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382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53694,47</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123</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12668,29</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0</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 </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9655271"/>
                  </a:ext>
                </a:extLst>
              </a:tr>
              <a:tr h="391270">
                <a:tc>
                  <a:txBody>
                    <a:bodyPr/>
                    <a:lstStyle/>
                    <a:p>
                      <a:pPr algn="l" fontAlgn="t"/>
                      <a:r>
                        <a:rPr lang="ru-RU" sz="1000" u="none" strike="noStrike">
                          <a:effectLst/>
                          <a:latin typeface="Calibri" panose="020F0502020204030204" pitchFamily="34" charset="0"/>
                          <a:cs typeface="Calibri" panose="020F0502020204030204" pitchFamily="34" charset="0"/>
                        </a:rPr>
                        <a:t>Ежегодная денежная компенсация на каждого из детей не старше восемнадцати лет, обучающихся в общеобразовательных организациях, на приобретение комплекта школьной одежды, спортивной одежды и обуви и школьных письменных принадлежностей</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2959</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16278,85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2959</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16930,01</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2959</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17607,22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8026235"/>
                  </a:ext>
                </a:extLst>
              </a:tr>
              <a:tr h="172048">
                <a:tc>
                  <a:txBody>
                    <a:bodyPr/>
                    <a:lstStyle/>
                    <a:p>
                      <a:pPr algn="l" fontAlgn="t"/>
                      <a:r>
                        <a:rPr lang="ru-RU" sz="1000" u="none" strike="noStrike">
                          <a:effectLst/>
                          <a:latin typeface="Calibri" panose="020F0502020204030204" pitchFamily="34" charset="0"/>
                          <a:cs typeface="Calibri" panose="020F0502020204030204" pitchFamily="34" charset="0"/>
                        </a:rPr>
                        <a:t>Ежегодная денежная выплата гражданам, награжденным знаком «Почетный донор СССР», «Почетный донор России»</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66</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1099,61</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66</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1143,6</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66</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1143,54</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316547"/>
                  </a:ext>
                </a:extLst>
              </a:tr>
              <a:tr h="166498">
                <a:tc>
                  <a:txBody>
                    <a:bodyPr/>
                    <a:lstStyle/>
                    <a:p>
                      <a:pPr algn="l" fontAlgn="t"/>
                      <a:r>
                        <a:rPr lang="ru-RU" sz="1000" u="none" strike="noStrike" dirty="0">
                          <a:effectLst/>
                          <a:latin typeface="Calibri" panose="020F0502020204030204" pitchFamily="34" charset="0"/>
                          <a:cs typeface="Calibri" panose="020F0502020204030204" pitchFamily="34" charset="0"/>
                        </a:rPr>
                        <a:t>Ежегодная денежная выплата гражданам Российской Федерации, относящимся к категории «дети войны»</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1175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8701,85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1058</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8148,78</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952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7625,65</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8042507"/>
                  </a:ext>
                </a:extLst>
              </a:tr>
              <a:tr h="221997">
                <a:tc>
                  <a:txBody>
                    <a:bodyPr/>
                    <a:lstStyle/>
                    <a:p>
                      <a:pPr algn="l" fontAlgn="t"/>
                      <a:r>
                        <a:rPr lang="ru-RU" sz="1000" u="none" strike="noStrike">
                          <a:effectLst/>
                          <a:latin typeface="Calibri" panose="020F0502020204030204" pitchFamily="34" charset="0"/>
                          <a:cs typeface="Calibri" panose="020F0502020204030204" pitchFamily="34" charset="0"/>
                        </a:rPr>
                        <a:t>Предоставление государственной социальной помощи малоимущим семьям, малоимущим одиноко проживающим гражданам</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227</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1047,45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227</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1047,45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227</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1047,45</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928638"/>
                  </a:ext>
                </a:extLst>
              </a:tr>
              <a:tr h="221997">
                <a:tc>
                  <a:txBody>
                    <a:bodyPr/>
                    <a:lstStyle/>
                    <a:p>
                      <a:pPr algn="l" fontAlgn="t"/>
                      <a:r>
                        <a:rPr lang="ru-RU" sz="1000" u="none" strike="noStrike">
                          <a:effectLst/>
                          <a:latin typeface="Calibri" panose="020F0502020204030204" pitchFamily="34" charset="0"/>
                          <a:cs typeface="Calibri" panose="020F0502020204030204" pitchFamily="34" charset="0"/>
                        </a:rPr>
                        <a:t>Оказание государственной социальной помощи на основании социального контракта отдельным категориям граждан</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58</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17152,62</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55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15700,44</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55</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15700,44</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9585393"/>
                  </a:ext>
                </a:extLst>
              </a:tr>
              <a:tr h="110998">
                <a:tc>
                  <a:txBody>
                    <a:bodyPr/>
                    <a:lstStyle/>
                    <a:p>
                      <a:pPr algn="l" fontAlgn="t"/>
                      <a:r>
                        <a:rPr lang="ru-RU" sz="1000" u="none" strike="noStrike">
                          <a:effectLst/>
                          <a:latin typeface="Calibri" panose="020F0502020204030204" pitchFamily="34" charset="0"/>
                          <a:cs typeface="Calibri" panose="020F0502020204030204" pitchFamily="34" charset="0"/>
                        </a:rPr>
                        <a:t>Выплата социального пособия на погребение</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59</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356,16</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51</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356,16</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a:effectLst/>
                          <a:latin typeface="Calibri" panose="020F0502020204030204" pitchFamily="34" charset="0"/>
                          <a:cs typeface="Calibri" panose="020F0502020204030204" pitchFamily="34" charset="0"/>
                        </a:rPr>
                        <a:t>49</a:t>
                      </a:r>
                      <a:endParaRPr lang="ru-RU" sz="1000" b="0" i="0" u="none" strike="noStrike">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u="none" strike="noStrike" dirty="0">
                          <a:effectLst/>
                          <a:latin typeface="Calibri" panose="020F0502020204030204" pitchFamily="34" charset="0"/>
                          <a:cs typeface="Calibri" panose="020F0502020204030204" pitchFamily="34" charset="0"/>
                        </a:rPr>
                        <a:t>356,16</a:t>
                      </a:r>
                      <a:endParaRPr lang="ru-RU" sz="1000" b="0" i="0" u="none" strike="noStrike" dirty="0">
                        <a:solidFill>
                          <a:srgbClr val="000000"/>
                        </a:solidFill>
                        <a:effectLst/>
                        <a:latin typeface="Calibri" panose="020F0502020204030204" pitchFamily="34" charset="0"/>
                        <a:cs typeface="Calibri" panose="020F0502020204030204" pitchFamily="34" charset="0"/>
                      </a:endParaRPr>
                    </a:p>
                  </a:txBody>
                  <a:tcPr marL="2775" marR="2775" marT="27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6865839"/>
                  </a:ext>
                </a:extLst>
              </a:tr>
            </a:tbl>
          </a:graphicData>
        </a:graphic>
      </p:graphicFrame>
      <p:sp>
        <p:nvSpPr>
          <p:cNvPr id="3" name="TextBox 2"/>
          <p:cNvSpPr txBox="1"/>
          <p:nvPr/>
        </p:nvSpPr>
        <p:spPr>
          <a:xfrm>
            <a:off x="236802" y="0"/>
            <a:ext cx="8715436" cy="307777"/>
          </a:xfrm>
          <a:prstGeom prst="rect">
            <a:avLst/>
          </a:prstGeom>
          <a:noFill/>
        </p:spPr>
        <p:txBody>
          <a:bodyPr wrap="square" rtlCol="0">
            <a:spAutoFit/>
          </a:bodyPr>
          <a:lstStyle/>
          <a:p>
            <a:pPr algn="ctr"/>
            <a:r>
              <a:rPr lang="ru-RU" sz="1400" b="1" dirty="0" smtClean="0">
                <a:latin typeface="Calibri" pitchFamily="34" charset="0"/>
                <a:cs typeface="Calibri" pitchFamily="34" charset="0"/>
              </a:rPr>
              <a:t>РАСХОДЫ НА СОЦИАЛЬНУЮ ПОДДЕРЖКУ ОТДЕЛЬНЫХ КАТЕГОРИЙ ГРАЖДАН В 2024-2026 ГОДАХ</a:t>
            </a:r>
          </a:p>
        </p:txBody>
      </p:sp>
    </p:spTree>
    <p:extLst>
      <p:ext uri="{BB962C8B-B14F-4D97-AF65-F5344CB8AC3E}">
        <p14:creationId xmlns:p14="http://schemas.microsoft.com/office/powerpoint/2010/main" val="1216562687"/>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3"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Диаграмма 1"/>
          <p:cNvGraphicFramePr/>
          <p:nvPr>
            <p:extLst>
              <p:ext uri="{D42A27DB-BD31-4B8C-83A1-F6EECF244321}">
                <p14:modId xmlns:p14="http://schemas.microsoft.com/office/powerpoint/2010/main" val="1711497990"/>
              </p:ext>
            </p:extLst>
          </p:nvPr>
        </p:nvGraphicFramePr>
        <p:xfrm>
          <a:off x="0" y="642918"/>
          <a:ext cx="6858372" cy="246854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КУЛЬТУРУ И КИНЕМАТОГРАФИЮ в 2022-2026 годах</a:t>
            </a:r>
          </a:p>
        </p:txBody>
      </p:sp>
      <p:graphicFrame>
        <p:nvGraphicFramePr>
          <p:cNvPr id="6" name="Таблица 5"/>
          <p:cNvGraphicFramePr>
            <a:graphicFrameLocks noGrp="1"/>
          </p:cNvGraphicFramePr>
          <p:nvPr>
            <p:extLst>
              <p:ext uri="{D42A27DB-BD31-4B8C-83A1-F6EECF244321}">
                <p14:modId xmlns:p14="http://schemas.microsoft.com/office/powerpoint/2010/main" val="710615737"/>
              </p:ext>
            </p:extLst>
          </p:nvPr>
        </p:nvGraphicFramePr>
        <p:xfrm>
          <a:off x="138067" y="3111459"/>
          <a:ext cx="6738190" cy="1064829"/>
        </p:xfrm>
        <a:graphic>
          <a:graphicData uri="http://schemas.openxmlformats.org/drawingml/2006/table">
            <a:tbl>
              <a:tblPr/>
              <a:tblGrid>
                <a:gridCol w="2154011">
                  <a:extLst>
                    <a:ext uri="{9D8B030D-6E8A-4147-A177-3AD203B41FA5}">
                      <a16:colId xmlns:a16="http://schemas.microsoft.com/office/drawing/2014/main" val="20000"/>
                    </a:ext>
                  </a:extLst>
                </a:gridCol>
                <a:gridCol w="662773">
                  <a:extLst>
                    <a:ext uri="{9D8B030D-6E8A-4147-A177-3AD203B41FA5}">
                      <a16:colId xmlns:a16="http://schemas.microsoft.com/office/drawing/2014/main" val="20001"/>
                    </a:ext>
                  </a:extLst>
                </a:gridCol>
                <a:gridCol w="441848">
                  <a:extLst>
                    <a:ext uri="{9D8B030D-6E8A-4147-A177-3AD203B41FA5}">
                      <a16:colId xmlns:a16="http://schemas.microsoft.com/office/drawing/2014/main" val="20002"/>
                    </a:ext>
                  </a:extLst>
                </a:gridCol>
                <a:gridCol w="773235">
                  <a:extLst>
                    <a:ext uri="{9D8B030D-6E8A-4147-A177-3AD203B41FA5}">
                      <a16:colId xmlns:a16="http://schemas.microsoft.com/office/drawing/2014/main" val="20003"/>
                    </a:ext>
                  </a:extLst>
                </a:gridCol>
                <a:gridCol w="718004">
                  <a:extLst>
                    <a:ext uri="{9D8B030D-6E8A-4147-A177-3AD203B41FA5}">
                      <a16:colId xmlns:a16="http://schemas.microsoft.com/office/drawing/2014/main" val="20004"/>
                    </a:ext>
                  </a:extLst>
                </a:gridCol>
                <a:gridCol w="718004">
                  <a:extLst>
                    <a:ext uri="{9D8B030D-6E8A-4147-A177-3AD203B41FA5}">
                      <a16:colId xmlns:a16="http://schemas.microsoft.com/office/drawing/2014/main" val="20005"/>
                    </a:ext>
                  </a:extLst>
                </a:gridCol>
                <a:gridCol w="662773">
                  <a:extLst>
                    <a:ext uri="{9D8B030D-6E8A-4147-A177-3AD203B41FA5}">
                      <a16:colId xmlns:a16="http://schemas.microsoft.com/office/drawing/2014/main" val="20006"/>
                    </a:ext>
                  </a:extLst>
                </a:gridCol>
                <a:gridCol w="607542">
                  <a:extLst>
                    <a:ext uri="{9D8B030D-6E8A-4147-A177-3AD203B41FA5}">
                      <a16:colId xmlns:a16="http://schemas.microsoft.com/office/drawing/2014/main" val="20007"/>
                    </a:ext>
                  </a:extLst>
                </a:gridCol>
              </a:tblGrid>
              <a:tr h="336459">
                <a:tc>
                  <a:txBody>
                    <a:bodyPr/>
                    <a:lstStyle/>
                    <a:p>
                      <a:pPr algn="ctr" rtl="0" fontAlgn="t"/>
                      <a:r>
                        <a:rPr lang="ru-RU" sz="900" b="0" i="0" u="none" strike="noStrike" dirty="0">
                          <a:solidFill>
                            <a:srgbClr val="000000"/>
                          </a:solidFill>
                          <a:latin typeface="Times New Roman"/>
                        </a:rPr>
                        <a:t>Наименование</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Рз</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ПР</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2022</a:t>
                      </a:r>
                    </a:p>
                    <a:p>
                      <a:pPr algn="ctr" rtl="0" fontAlgn="t"/>
                      <a:r>
                        <a:rPr lang="ru-RU" sz="900" b="0" i="0" u="none" strike="noStrike" dirty="0" smtClean="0">
                          <a:solidFill>
                            <a:srgbClr val="000000"/>
                          </a:solidFill>
                          <a:latin typeface="Times New Roman"/>
                        </a:rPr>
                        <a:t>(факт)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2023 (уточненный)</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2024</a:t>
                      </a:r>
                    </a:p>
                    <a:p>
                      <a:pPr algn="ctr" rtl="0" fontAlgn="t"/>
                      <a:r>
                        <a:rPr lang="ru-RU" sz="900" b="0" i="0" u="none" strike="noStrike" dirty="0" smtClean="0">
                          <a:solidFill>
                            <a:srgbClr val="000000"/>
                          </a:solidFill>
                          <a:latin typeface="Times New Roman"/>
                        </a:rPr>
                        <a:t> (проект)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0" i="0" u="none" strike="noStrike" dirty="0" smtClean="0">
                          <a:solidFill>
                            <a:srgbClr val="000000"/>
                          </a:solidFill>
                          <a:latin typeface="Times New Roman"/>
                        </a:rPr>
                        <a:t>2025</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0" i="0" u="none" strike="noStrike" dirty="0" smtClean="0">
                          <a:solidFill>
                            <a:srgbClr val="000000"/>
                          </a:solidFill>
                          <a:latin typeface="Times New Roman"/>
                        </a:rPr>
                        <a:t>2026 </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31945">
                <a:tc>
                  <a:txBody>
                    <a:bodyPr/>
                    <a:lstStyle/>
                    <a:p>
                      <a:pPr algn="ctr" rtl="0" fontAlgn="b"/>
                      <a:r>
                        <a:rPr lang="ru-RU" sz="900" b="0" i="0" u="none" strike="noStrike">
                          <a:solidFill>
                            <a:srgbClr val="000000"/>
                          </a:solidFill>
                          <a:latin typeface="Times New Roman"/>
                        </a:rPr>
                        <a:t>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5 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7 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24148">
                <a:tc>
                  <a:txBody>
                    <a:bodyPr/>
                    <a:lstStyle/>
                    <a:p>
                      <a:pPr algn="l" rtl="0" fontAlgn="b"/>
                      <a:r>
                        <a:rPr lang="ru-RU" sz="900" b="1" i="0" u="none" strike="noStrike">
                          <a:solidFill>
                            <a:srgbClr val="000000"/>
                          </a:solidFill>
                          <a:latin typeface="Times New Roman"/>
                        </a:rPr>
                        <a:t>Культура и кинематография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08</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135 523,51</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163 946,75</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147 228,44</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1" i="0" u="none" strike="noStrike" dirty="0" smtClean="0">
                          <a:solidFill>
                            <a:srgbClr val="000000"/>
                          </a:solidFill>
                          <a:latin typeface="Times New Roman"/>
                        </a:rPr>
                        <a:t>140 084,36</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1" i="0" u="none" strike="noStrike" dirty="0" smtClean="0">
                          <a:solidFill>
                            <a:srgbClr val="000000"/>
                          </a:solidFill>
                          <a:latin typeface="Times New Roman"/>
                        </a:rPr>
                        <a:t>139 498,35</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1945">
                <a:tc>
                  <a:txBody>
                    <a:bodyPr/>
                    <a:lstStyle/>
                    <a:p>
                      <a:pPr algn="l" rtl="0" fontAlgn="b"/>
                      <a:r>
                        <a:rPr lang="ru-RU" sz="900" b="0" i="0" u="none" strike="noStrike" dirty="0">
                          <a:solidFill>
                            <a:srgbClr val="000000"/>
                          </a:solidFill>
                          <a:latin typeface="Times New Roman"/>
                        </a:rPr>
                        <a:t>Культура</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104 875,72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131 164,82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109 194,81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106 860,14</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106 273,68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00693">
                <a:tc>
                  <a:txBody>
                    <a:bodyPr/>
                    <a:lstStyle/>
                    <a:p>
                      <a:pPr algn="l" rtl="0" fontAlgn="b"/>
                      <a:r>
                        <a:rPr lang="ru-RU" sz="900" b="0" i="0" u="none" strike="noStrike">
                          <a:solidFill>
                            <a:srgbClr val="000000"/>
                          </a:solidFill>
                          <a:latin typeface="Times New Roman"/>
                        </a:rPr>
                        <a:t>Кинематография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5 255,12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4 947,71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5 683,88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5 758,49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5 758,94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40424">
                <a:tc>
                  <a:txBody>
                    <a:bodyPr/>
                    <a:lstStyle/>
                    <a:p>
                      <a:pPr algn="l" rtl="0" fontAlgn="b"/>
                      <a:r>
                        <a:rPr lang="ru-RU" sz="900" b="0" i="0" u="none" strike="noStrike">
                          <a:solidFill>
                            <a:srgbClr val="000000"/>
                          </a:solidFill>
                          <a:latin typeface="Times New Roman"/>
                        </a:rPr>
                        <a:t>Другие вопросы в области культуры</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25 392,67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27 834,22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32 349,75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27 465,73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27 465,73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7" name="Picture 7" descr="C:\Users\Кострицкая\Desktop\Avtoklub-1.jpg.crdownload"/>
          <p:cNvPicPr>
            <a:picLocks noChangeAspect="1" noChangeArrowheads="1"/>
          </p:cNvPicPr>
          <p:nvPr/>
        </p:nvPicPr>
        <p:blipFill>
          <a:blip r:embed="rId4" cstate="print"/>
          <a:srcRect/>
          <a:stretch>
            <a:fillRect/>
          </a:stretch>
        </p:blipFill>
        <p:spPr bwMode="auto">
          <a:xfrm>
            <a:off x="6894884" y="1223180"/>
            <a:ext cx="2059649" cy="1582600"/>
          </a:xfrm>
          <a:prstGeom prst="rect">
            <a:avLst/>
          </a:prstGeom>
          <a:ln>
            <a:noFill/>
          </a:ln>
          <a:effectLst>
            <a:outerShdw blurRad="292100" dist="139700" dir="2700000" algn="tl" rotWithShape="0">
              <a:srgbClr val="333333">
                <a:alpha val="65000"/>
              </a:srgbClr>
            </a:outerShdw>
          </a:effectLst>
        </p:spPr>
      </p:pic>
      <p:pic>
        <p:nvPicPr>
          <p:cNvPr id="8" name="Picture 9" descr="https://cdn.culture.ru/c/778564.jpg"/>
          <p:cNvPicPr>
            <a:picLocks noChangeAspect="1" noChangeArrowheads="1"/>
          </p:cNvPicPr>
          <p:nvPr/>
        </p:nvPicPr>
        <p:blipFill>
          <a:blip r:embed="rId5" cstate="print"/>
          <a:srcRect/>
          <a:stretch>
            <a:fillRect/>
          </a:stretch>
        </p:blipFill>
        <p:spPr bwMode="auto">
          <a:xfrm>
            <a:off x="6012160" y="5026785"/>
            <a:ext cx="2993774" cy="1650389"/>
          </a:xfrm>
          <a:prstGeom prst="rect">
            <a:avLst/>
          </a:prstGeom>
          <a:ln>
            <a:noFill/>
          </a:ln>
          <a:effectLst>
            <a:outerShdw blurRad="190500" algn="tl" rotWithShape="0">
              <a:srgbClr val="000000">
                <a:alpha val="70000"/>
              </a:srgbClr>
            </a:outerShdw>
          </a:effectLst>
        </p:spPr>
      </p:pic>
      <p:pic>
        <p:nvPicPr>
          <p:cNvPr id="9" name="Picture 11" descr="https://mrdk-kurskaya.stv.muzkult.ru/media/2019/09/15/1262980392/DSC_0120_thumb.jpg"/>
          <p:cNvPicPr>
            <a:picLocks noChangeAspect="1" noChangeArrowheads="1"/>
          </p:cNvPicPr>
          <p:nvPr/>
        </p:nvPicPr>
        <p:blipFill>
          <a:blip r:embed="rId6" cstate="print"/>
          <a:srcRect/>
          <a:stretch>
            <a:fillRect/>
          </a:stretch>
        </p:blipFill>
        <p:spPr bwMode="auto">
          <a:xfrm>
            <a:off x="7112494" y="3193985"/>
            <a:ext cx="1875646" cy="1331103"/>
          </a:xfrm>
          <a:prstGeom prst="rect">
            <a:avLst/>
          </a:prstGeom>
          <a:ln>
            <a:noFill/>
          </a:ln>
          <a:effectLst>
            <a:outerShdw blurRad="190500" algn="tl" rotWithShape="0">
              <a:srgbClr val="000000">
                <a:alpha val="70000"/>
              </a:srgbClr>
            </a:outerShdw>
          </a:effectLst>
        </p:spPr>
      </p:pic>
      <p:sp>
        <p:nvSpPr>
          <p:cNvPr id="11" name="Прямоугольник 10"/>
          <p:cNvSpPr/>
          <p:nvPr/>
        </p:nvSpPr>
        <p:spPr>
          <a:xfrm>
            <a:off x="-35744" y="4352664"/>
            <a:ext cx="8868023" cy="523220"/>
          </a:xfrm>
          <a:prstGeom prst="rect">
            <a:avLst/>
          </a:prstGeom>
        </p:spPr>
        <p:txBody>
          <a:bodyPr wrap="square">
            <a:spAutoFit/>
          </a:bodyPr>
          <a:lstStyle/>
          <a:p>
            <a:pPr algn="ctr"/>
            <a:r>
              <a:rPr lang="ru-RU" sz="1400" b="1" dirty="0">
                <a:latin typeface="Calibri" panose="020F0502020204030204" pitchFamily="34" charset="0"/>
                <a:cs typeface="Calibri" panose="020F0502020204030204" pitchFamily="34" charset="0"/>
              </a:rPr>
              <a:t>ПРЕДОСТАВЛЕНИЕ УСЛУГ В СФЕРЕ </a:t>
            </a:r>
            <a:r>
              <a:rPr lang="ru-RU" sz="1400" b="1" dirty="0" smtClean="0">
                <a:latin typeface="Calibri" panose="020F0502020204030204" pitchFamily="34" charset="0"/>
                <a:cs typeface="Calibri" panose="020F0502020204030204" pitchFamily="34" charset="0"/>
              </a:rPr>
              <a:t>КУЛЬТУРЫ</a:t>
            </a:r>
            <a:endParaRPr lang="ru-RU" sz="1400" b="1" dirty="0">
              <a:latin typeface="Calibri" panose="020F0502020204030204" pitchFamily="34" charset="0"/>
              <a:cs typeface="Calibri" panose="020F0502020204030204" pitchFamily="34" charset="0"/>
            </a:endParaRPr>
          </a:p>
          <a:p>
            <a:pPr algn="ctr"/>
            <a:r>
              <a:rPr lang="ru-RU" sz="1400" b="1" dirty="0">
                <a:latin typeface="Calibri" panose="020F0502020204030204" pitchFamily="34" charset="0"/>
                <a:cs typeface="Calibri" panose="020F0502020204030204" pitchFamily="34" charset="0"/>
              </a:rPr>
              <a:t>Сеть </a:t>
            </a:r>
            <a:r>
              <a:rPr lang="ru-RU" sz="1400" b="1" dirty="0" smtClean="0">
                <a:latin typeface="Calibri" panose="020F0502020204030204" pitchFamily="34" charset="0"/>
                <a:cs typeface="Calibri" panose="020F0502020204030204" pitchFamily="34" charset="0"/>
              </a:rPr>
              <a:t>муниципальных учреждений культуры Курского муниципального округа</a:t>
            </a:r>
            <a:endParaRPr lang="ru-RU" sz="1400" dirty="0">
              <a:latin typeface="Calibri" panose="020F0502020204030204" pitchFamily="34" charset="0"/>
              <a:cs typeface="Calibri" panose="020F0502020204030204"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3715934790"/>
              </p:ext>
            </p:extLst>
          </p:nvPr>
        </p:nvGraphicFramePr>
        <p:xfrm>
          <a:off x="251520" y="4941167"/>
          <a:ext cx="5544616" cy="1641072"/>
        </p:xfrm>
        <a:graphic>
          <a:graphicData uri="http://schemas.openxmlformats.org/drawingml/2006/table">
            <a:tbl>
              <a:tblPr firstRow="1" bandRow="1">
                <a:tableStyleId>{5C22544A-7EE6-4342-B048-85BDC9FD1C3A}</a:tableStyleId>
              </a:tblPr>
              <a:tblGrid>
                <a:gridCol w="589453">
                  <a:extLst>
                    <a:ext uri="{9D8B030D-6E8A-4147-A177-3AD203B41FA5}">
                      <a16:colId xmlns:a16="http://schemas.microsoft.com/office/drawing/2014/main" val="177505844"/>
                    </a:ext>
                  </a:extLst>
                </a:gridCol>
                <a:gridCol w="4955163">
                  <a:extLst>
                    <a:ext uri="{9D8B030D-6E8A-4147-A177-3AD203B41FA5}">
                      <a16:colId xmlns:a16="http://schemas.microsoft.com/office/drawing/2014/main" val="4081659204"/>
                    </a:ext>
                  </a:extLst>
                </a:gridCol>
              </a:tblGrid>
              <a:tr h="295968">
                <a:tc>
                  <a:txBody>
                    <a:bodyPr/>
                    <a:lstStyle/>
                    <a:p>
                      <a:pPr algn="ctr"/>
                      <a:r>
                        <a:rPr lang="ru-RU" sz="1200" dirty="0" smtClean="0">
                          <a:solidFill>
                            <a:schemeClr val="tx1"/>
                          </a:solidFill>
                        </a:rPr>
                        <a:t>4</a:t>
                      </a:r>
                      <a:endParaRPr lang="ru-RU" sz="120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Муниципальные учреждения культуры</a:t>
                      </a:r>
                    </a:p>
                  </a:txBody>
                  <a:tcPr>
                    <a:noFill/>
                  </a:tcPr>
                </a:tc>
                <a:extLst>
                  <a:ext uri="{0D108BD9-81ED-4DB2-BD59-A6C34878D82A}">
                    <a16:rowId xmlns:a16="http://schemas.microsoft.com/office/drawing/2014/main" val="3756023250"/>
                  </a:ext>
                </a:extLst>
              </a:tr>
              <a:tr h="295968">
                <a:tc>
                  <a:txBody>
                    <a:bodyPr/>
                    <a:lstStyle/>
                    <a:p>
                      <a:pPr algn="ctr"/>
                      <a:r>
                        <a:rPr lang="ru-RU" sz="1200" dirty="0" smtClean="0">
                          <a:solidFill>
                            <a:schemeClr val="tx1"/>
                          </a:solidFill>
                        </a:rPr>
                        <a:t>1</a:t>
                      </a:r>
                      <a:endParaRPr lang="ru-RU" sz="120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chemeClr val="tx1"/>
                          </a:solidFill>
                          <a:latin typeface="+mn-lt"/>
                          <a:ea typeface="+mn-ea"/>
                          <a:cs typeface="+mn-cs"/>
                        </a:rPr>
                        <a:t>библиотека (МКУК «Централизованная библиотечная система»)</a:t>
                      </a:r>
                      <a:endParaRPr lang="ru-RU" sz="1200" dirty="0" smtClean="0">
                        <a:solidFill>
                          <a:schemeClr val="tx1"/>
                        </a:solidFill>
                      </a:endParaRPr>
                    </a:p>
                  </a:txBody>
                  <a:tcPr>
                    <a:noFill/>
                  </a:tcPr>
                </a:tc>
                <a:extLst>
                  <a:ext uri="{0D108BD9-81ED-4DB2-BD59-A6C34878D82A}">
                    <a16:rowId xmlns:a16="http://schemas.microsoft.com/office/drawing/2014/main" val="1648584562"/>
                  </a:ext>
                </a:extLst>
              </a:tr>
              <a:tr h="295968">
                <a:tc>
                  <a:txBody>
                    <a:bodyPr/>
                    <a:lstStyle/>
                    <a:p>
                      <a:pPr algn="ctr"/>
                      <a:r>
                        <a:rPr lang="ru-RU" sz="1200" dirty="0" smtClean="0">
                          <a:solidFill>
                            <a:schemeClr val="tx1"/>
                          </a:solidFill>
                        </a:rPr>
                        <a:t>1</a:t>
                      </a:r>
                      <a:endParaRPr lang="ru-RU" sz="1200" dirty="0">
                        <a:solidFill>
                          <a:schemeClr val="tx1"/>
                        </a:solidFill>
                      </a:endParaRPr>
                    </a:p>
                  </a:txBody>
                  <a:tcPr>
                    <a:noFill/>
                  </a:tcPr>
                </a:tc>
                <a:tc>
                  <a:txBody>
                    <a:bodyPr/>
                    <a:lstStyle/>
                    <a:p>
                      <a:r>
                        <a:rPr lang="ru-RU" sz="1200" b="0" i="0" u="none" strike="noStrike" kern="1200" baseline="0" dirty="0" smtClean="0">
                          <a:solidFill>
                            <a:schemeClr val="dk1"/>
                          </a:solidFill>
                          <a:latin typeface="+mn-lt"/>
                          <a:ea typeface="+mn-ea"/>
                          <a:cs typeface="+mn-cs"/>
                        </a:rPr>
                        <a:t>культурно-досуговое учреждение (МБУК «Централизованная клубная система») </a:t>
                      </a:r>
                      <a:endParaRPr lang="ru-RU" sz="1200" dirty="0">
                        <a:solidFill>
                          <a:schemeClr val="tx1"/>
                        </a:solidFill>
                      </a:endParaRPr>
                    </a:p>
                  </a:txBody>
                  <a:tcPr>
                    <a:noFill/>
                  </a:tcPr>
                </a:tc>
                <a:extLst>
                  <a:ext uri="{0D108BD9-81ED-4DB2-BD59-A6C34878D82A}">
                    <a16:rowId xmlns:a16="http://schemas.microsoft.com/office/drawing/2014/main" val="3156483396"/>
                  </a:ext>
                </a:extLst>
              </a:tr>
              <a:tr h="295968">
                <a:tc>
                  <a:txBody>
                    <a:bodyPr/>
                    <a:lstStyle/>
                    <a:p>
                      <a:pPr algn="ctr"/>
                      <a:r>
                        <a:rPr lang="ru-RU" sz="1200" dirty="0" smtClean="0">
                          <a:solidFill>
                            <a:schemeClr val="tx1"/>
                          </a:solidFill>
                        </a:rPr>
                        <a:t>1</a:t>
                      </a:r>
                      <a:endParaRPr lang="ru-RU" sz="1200" dirty="0">
                        <a:solidFill>
                          <a:schemeClr val="tx1"/>
                        </a:solidFill>
                      </a:endParaRPr>
                    </a:p>
                  </a:txBody>
                  <a:tcPr>
                    <a:noFill/>
                  </a:tcPr>
                </a:tc>
                <a:tc>
                  <a:txBody>
                    <a:bodyPr/>
                    <a:lstStyle/>
                    <a:p>
                      <a:r>
                        <a:rPr lang="ru-RU" sz="1200" b="0" i="0" u="none" strike="noStrike" kern="1200" baseline="0" dirty="0" smtClean="0">
                          <a:solidFill>
                            <a:schemeClr val="dk1"/>
                          </a:solidFill>
                          <a:latin typeface="+mn-lt"/>
                          <a:ea typeface="+mn-ea"/>
                          <a:cs typeface="+mn-cs"/>
                        </a:rPr>
                        <a:t>кинотеатр (МБК кинотеатр «Восток»)</a:t>
                      </a:r>
                      <a:endParaRPr lang="ru-RU" sz="1200" dirty="0">
                        <a:solidFill>
                          <a:schemeClr val="tx1"/>
                        </a:solidFill>
                      </a:endParaRPr>
                    </a:p>
                  </a:txBody>
                  <a:tcPr>
                    <a:noFill/>
                  </a:tcPr>
                </a:tc>
                <a:extLst>
                  <a:ext uri="{0D108BD9-81ED-4DB2-BD59-A6C34878D82A}">
                    <a16:rowId xmlns:a16="http://schemas.microsoft.com/office/drawing/2014/main" val="2610403591"/>
                  </a:ext>
                </a:extLst>
              </a:tr>
              <a:tr h="295968">
                <a:tc>
                  <a:txBody>
                    <a:bodyPr/>
                    <a:lstStyle/>
                    <a:p>
                      <a:pPr algn="ctr"/>
                      <a:r>
                        <a:rPr lang="ru-RU" sz="1200" dirty="0" smtClean="0">
                          <a:solidFill>
                            <a:schemeClr val="tx1"/>
                          </a:solidFill>
                        </a:rPr>
                        <a:t>1</a:t>
                      </a:r>
                      <a:endParaRPr lang="ru-RU" sz="1200" dirty="0">
                        <a:solidFill>
                          <a:schemeClr val="tx1"/>
                        </a:solidFill>
                      </a:endParaRPr>
                    </a:p>
                  </a:txBody>
                  <a:tcPr>
                    <a:noFill/>
                  </a:tcPr>
                </a:tc>
                <a:tc>
                  <a:txBody>
                    <a:bodyPr/>
                    <a:lstStyle/>
                    <a:p>
                      <a:r>
                        <a:rPr lang="ru-RU" sz="1200" dirty="0" smtClean="0">
                          <a:solidFill>
                            <a:schemeClr val="tx1"/>
                          </a:solidFill>
                        </a:rPr>
                        <a:t>МКУ «Управление культуры»</a:t>
                      </a:r>
                      <a:endParaRPr lang="ru-RU" sz="1200" dirty="0">
                        <a:solidFill>
                          <a:schemeClr val="tx1"/>
                        </a:solidFill>
                      </a:endParaRPr>
                    </a:p>
                  </a:txBody>
                  <a:tcPr>
                    <a:noFill/>
                  </a:tcPr>
                </a:tc>
                <a:extLst>
                  <a:ext uri="{0D108BD9-81ED-4DB2-BD59-A6C34878D82A}">
                    <a16:rowId xmlns:a16="http://schemas.microsoft.com/office/drawing/2014/main" val="3468021428"/>
                  </a:ext>
                </a:extLst>
              </a:tr>
            </a:tbl>
          </a:graphicData>
        </a:graphic>
      </p:graphicFrame>
    </p:spTree>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Таблица 8"/>
          <p:cNvGraphicFramePr>
            <a:graphicFrameLocks noGrp="1"/>
          </p:cNvGraphicFramePr>
          <p:nvPr>
            <p:extLst>
              <p:ext uri="{D42A27DB-BD31-4B8C-83A1-F6EECF244321}">
                <p14:modId xmlns:p14="http://schemas.microsoft.com/office/powerpoint/2010/main" val="2251313628"/>
              </p:ext>
            </p:extLst>
          </p:nvPr>
        </p:nvGraphicFramePr>
        <p:xfrm>
          <a:off x="100394" y="3337532"/>
          <a:ext cx="6912770" cy="1426449"/>
        </p:xfrm>
        <a:graphic>
          <a:graphicData uri="http://schemas.openxmlformats.org/drawingml/2006/table">
            <a:tbl>
              <a:tblPr/>
              <a:tblGrid>
                <a:gridCol w="1684570">
                  <a:extLst>
                    <a:ext uri="{9D8B030D-6E8A-4147-A177-3AD203B41FA5}">
                      <a16:colId xmlns:a16="http://schemas.microsoft.com/office/drawing/2014/main" val="20000"/>
                    </a:ext>
                  </a:extLst>
                </a:gridCol>
                <a:gridCol w="368500">
                  <a:extLst>
                    <a:ext uri="{9D8B030D-6E8A-4147-A177-3AD203B41FA5}">
                      <a16:colId xmlns:a16="http://schemas.microsoft.com/office/drawing/2014/main" val="20001"/>
                    </a:ext>
                  </a:extLst>
                </a:gridCol>
                <a:gridCol w="368500">
                  <a:extLst>
                    <a:ext uri="{9D8B030D-6E8A-4147-A177-3AD203B41FA5}">
                      <a16:colId xmlns:a16="http://schemas.microsoft.com/office/drawing/2014/main" val="20002"/>
                    </a:ext>
                  </a:extLst>
                </a:gridCol>
                <a:gridCol w="864828">
                  <a:extLst>
                    <a:ext uri="{9D8B030D-6E8A-4147-A177-3AD203B41FA5}">
                      <a16:colId xmlns:a16="http://schemas.microsoft.com/office/drawing/2014/main" val="20003"/>
                    </a:ext>
                  </a:extLst>
                </a:gridCol>
                <a:gridCol w="906593">
                  <a:extLst>
                    <a:ext uri="{9D8B030D-6E8A-4147-A177-3AD203B41FA5}">
                      <a16:colId xmlns:a16="http://schemas.microsoft.com/office/drawing/2014/main" val="20004"/>
                    </a:ext>
                  </a:extLst>
                </a:gridCol>
                <a:gridCol w="906593">
                  <a:extLst>
                    <a:ext uri="{9D8B030D-6E8A-4147-A177-3AD203B41FA5}">
                      <a16:colId xmlns:a16="http://schemas.microsoft.com/office/drawing/2014/main" val="20005"/>
                    </a:ext>
                  </a:extLst>
                </a:gridCol>
                <a:gridCol w="906593">
                  <a:extLst>
                    <a:ext uri="{9D8B030D-6E8A-4147-A177-3AD203B41FA5}">
                      <a16:colId xmlns:a16="http://schemas.microsoft.com/office/drawing/2014/main" val="20006"/>
                    </a:ext>
                  </a:extLst>
                </a:gridCol>
                <a:gridCol w="906593">
                  <a:extLst>
                    <a:ext uri="{9D8B030D-6E8A-4147-A177-3AD203B41FA5}">
                      <a16:colId xmlns:a16="http://schemas.microsoft.com/office/drawing/2014/main" val="20007"/>
                    </a:ext>
                  </a:extLst>
                </a:gridCol>
              </a:tblGrid>
              <a:tr h="379850">
                <a:tc>
                  <a:txBody>
                    <a:bodyPr/>
                    <a:lstStyle/>
                    <a:p>
                      <a:pPr algn="ctr" fontAlgn="t"/>
                      <a:r>
                        <a:rPr lang="ru-RU" sz="1000" b="0" i="0" u="none" strike="noStrike" dirty="0" smtClean="0">
                          <a:solidFill>
                            <a:srgbClr val="000000"/>
                          </a:solidFill>
                          <a:latin typeface="Calibri" pitchFamily="34" charset="0"/>
                          <a:cs typeface="Calibri" pitchFamily="34" charset="0"/>
                        </a:rPr>
                        <a:t>Наименование </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Calibri" pitchFamily="34" charset="0"/>
                          <a:cs typeface="Calibri" pitchFamily="34" charset="0"/>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Calibri" pitchFamily="34" charset="0"/>
                          <a:cs typeface="Calibri" pitchFamily="34" charset="0"/>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2022</a:t>
                      </a:r>
                    </a:p>
                    <a:p>
                      <a:pPr algn="ctr" fontAlgn="t"/>
                      <a:r>
                        <a:rPr lang="ru-RU" sz="1000" b="0" i="0" u="none" strike="noStrike" dirty="0" smtClean="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2023 </a:t>
                      </a:r>
                    </a:p>
                    <a:p>
                      <a:pPr marL="0" marR="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(уточненный)</a:t>
                      </a:r>
                    </a:p>
                    <a:p>
                      <a:pPr algn="ctr" fontAlgn="t"/>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2024  </a:t>
                      </a:r>
                    </a:p>
                    <a:p>
                      <a:pPr algn="ctr" fontAlgn="t"/>
                      <a:r>
                        <a:rPr lang="ru-RU" sz="1000" b="0" i="0" u="none" strike="noStrike" dirty="0" smtClean="0">
                          <a:solidFill>
                            <a:srgbClr val="000000"/>
                          </a:solidFill>
                          <a:latin typeface="Calibri" pitchFamily="34" charset="0"/>
                          <a:cs typeface="Calibri" pitchFamily="34" charset="0"/>
                        </a:rPr>
                        <a:t>(проект)</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2025 </a:t>
                      </a:r>
                    </a:p>
                    <a:p>
                      <a:pPr algn="ctr" fontAlgn="t"/>
                      <a:r>
                        <a:rPr lang="ru-RU" sz="1000" b="0" i="0" u="none" strike="noStrike" dirty="0" smtClean="0">
                          <a:solidFill>
                            <a:srgbClr val="000000"/>
                          </a:solidFill>
                          <a:latin typeface="Calibri" pitchFamily="34" charset="0"/>
                          <a:cs typeface="Calibri" pitchFamily="34" charset="0"/>
                        </a:rPr>
                        <a:t>(проект)</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2026 </a:t>
                      </a:r>
                    </a:p>
                    <a:p>
                      <a:pPr algn="ctr" fontAlgn="t"/>
                      <a:r>
                        <a:rPr lang="ru-RU" sz="1000" b="0" i="0" u="none" strike="noStrike" dirty="0" smtClean="0">
                          <a:solidFill>
                            <a:srgbClr val="000000"/>
                          </a:solidFill>
                          <a:latin typeface="Calibri" pitchFamily="34" charset="0"/>
                          <a:cs typeface="Calibri" pitchFamily="34" charset="0"/>
                        </a:rPr>
                        <a:t>(проект)</a:t>
                      </a:r>
                    </a:p>
                    <a:p>
                      <a:pPr algn="ctr" fontAlgn="t"/>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3418">
                <a:tc>
                  <a:txBody>
                    <a:bodyPr/>
                    <a:lstStyle/>
                    <a:p>
                      <a:pPr algn="ctr" fontAlgn="b"/>
                      <a:r>
                        <a:rPr lang="ru-RU" sz="1000" b="0" i="0" u="none" strike="noStrike" dirty="0">
                          <a:solidFill>
                            <a:srgbClr val="000000"/>
                          </a:solidFill>
                          <a:latin typeface="Calibri" pitchFamily="34" charset="0"/>
                          <a:cs typeface="Calibri" pitchFamily="34" charset="0"/>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pitchFamily="34" charset="0"/>
                          <a:cs typeface="Calibri" pitchFamily="34" charset="0"/>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8</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9</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3418">
                <a:tc>
                  <a:txBody>
                    <a:bodyPr/>
                    <a:lstStyle/>
                    <a:p>
                      <a:pPr algn="l" fontAlgn="b"/>
                      <a:r>
                        <a:rPr lang="ru-RU" sz="1000" b="1" i="0" u="none" strike="noStrike" dirty="0">
                          <a:solidFill>
                            <a:srgbClr val="000000"/>
                          </a:solidFill>
                          <a:latin typeface="Calibri" pitchFamily="34" charset="0"/>
                          <a:cs typeface="Calibri" pitchFamily="34" charset="0"/>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pitchFamily="34" charset="0"/>
                          <a:cs typeface="Calibri"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rgbClr val="000000"/>
                          </a:solidFill>
                          <a:latin typeface="Calibri" pitchFamily="34" charset="0"/>
                          <a:cs typeface="Calibri"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15 207,73</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24 047,72</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29 117,86</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28 934,18</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28 934,18</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418">
                <a:tc>
                  <a:txBody>
                    <a:bodyPr/>
                    <a:lstStyle/>
                    <a:p>
                      <a:pPr algn="l" fontAlgn="b"/>
                      <a:r>
                        <a:rPr lang="ru-RU" sz="1000" b="0" i="0" u="none" strike="noStrike" dirty="0">
                          <a:solidFill>
                            <a:srgbClr val="000000"/>
                          </a:solidFill>
                          <a:latin typeface="Calibri" pitchFamily="34" charset="0"/>
                          <a:cs typeface="Calibri" pitchFamily="34" charset="0"/>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5 106,10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5 640,82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6 583,90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6 649,83</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6 649,83</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3418">
                <a:tc>
                  <a:txBody>
                    <a:bodyPr/>
                    <a:lstStyle/>
                    <a:p>
                      <a:pPr algn="l" fontAlgn="b"/>
                      <a:r>
                        <a:rPr lang="ru-RU" sz="1000" b="0" i="0" u="none" strike="noStrike" dirty="0" smtClean="0">
                          <a:solidFill>
                            <a:srgbClr val="000000"/>
                          </a:solidFill>
                          <a:latin typeface="Calibri" pitchFamily="34" charset="0"/>
                          <a:cs typeface="Calibri" pitchFamily="34" charset="0"/>
                        </a:rPr>
                        <a:t>Массовый</a:t>
                      </a:r>
                      <a:r>
                        <a:rPr lang="ru-RU" sz="1000" b="0" i="0" u="none" strike="noStrike" baseline="0" dirty="0" smtClean="0">
                          <a:solidFill>
                            <a:srgbClr val="000000"/>
                          </a:solidFill>
                          <a:latin typeface="Calibri" pitchFamily="34" charset="0"/>
                          <a:cs typeface="Calibri" pitchFamily="34" charset="0"/>
                        </a:rPr>
                        <a:t> спорт</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02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4 226,02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2 159,72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1 353,00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1 353,00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1 353,00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3418">
                <a:tc>
                  <a:txBody>
                    <a:bodyPr/>
                    <a:lstStyle/>
                    <a:p>
                      <a:pPr algn="l" fontAlgn="b"/>
                      <a:r>
                        <a:rPr lang="ru-RU" sz="1000" b="0" i="0" u="none" strike="noStrike" dirty="0" smtClean="0">
                          <a:solidFill>
                            <a:srgbClr val="000000"/>
                          </a:solidFill>
                          <a:latin typeface="Calibri" pitchFamily="34" charset="0"/>
                          <a:cs typeface="Calibri" pitchFamily="34" charset="0"/>
                        </a:rPr>
                        <a:t>Спорт высших достижений</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03</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0,00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9 449,48</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12</a:t>
                      </a:r>
                      <a:r>
                        <a:rPr lang="ru-RU" sz="1000" b="0" i="0" u="none" strike="noStrike" baseline="0" dirty="0" smtClean="0">
                          <a:solidFill>
                            <a:srgbClr val="000000"/>
                          </a:solidFill>
                          <a:latin typeface="Calibri" pitchFamily="34" charset="0"/>
                          <a:cs typeface="Calibri" pitchFamily="34" charset="0"/>
                        </a:rPr>
                        <a:t> 911,27</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12 911,27</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12 911,27</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848560"/>
                  </a:ext>
                </a:extLst>
              </a:tr>
              <a:tr h="113418">
                <a:tc>
                  <a:txBody>
                    <a:bodyPr/>
                    <a:lstStyle/>
                    <a:p>
                      <a:pPr algn="l" fontAlgn="b"/>
                      <a:r>
                        <a:rPr lang="ru-RU" sz="1000" b="0" i="0" u="none" strike="noStrike" dirty="0" smtClean="0">
                          <a:solidFill>
                            <a:srgbClr val="000000"/>
                          </a:solidFill>
                          <a:latin typeface="Calibri" pitchFamily="34" charset="0"/>
                          <a:cs typeface="Calibri" pitchFamily="34" charset="0"/>
                        </a:rPr>
                        <a:t>Другие вопросы</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05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5 875,61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6 797,70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8</a:t>
                      </a:r>
                      <a:r>
                        <a:rPr lang="ru-RU" sz="1000" b="0" i="0" u="none" strike="noStrike" baseline="0" dirty="0" smtClean="0">
                          <a:solidFill>
                            <a:srgbClr val="000000"/>
                          </a:solidFill>
                          <a:latin typeface="Calibri" pitchFamily="34" charset="0"/>
                          <a:cs typeface="Calibri" pitchFamily="34" charset="0"/>
                        </a:rPr>
                        <a:t> 269,69</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8 020,08</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8 020,08</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TextBox 10"/>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ФИЗИЧЕСКУЮ КУЛЬТУРУ  И СПОРТ в 2022-2026 годах</a:t>
            </a:r>
          </a:p>
        </p:txBody>
      </p:sp>
      <p:sp>
        <p:nvSpPr>
          <p:cNvPr id="14" name="TextBox 3"/>
          <p:cNvSpPr txBox="1"/>
          <p:nvPr/>
        </p:nvSpPr>
        <p:spPr>
          <a:xfrm>
            <a:off x="7254025" y="491426"/>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15" name="Диаграмма 14"/>
          <p:cNvGraphicFramePr/>
          <p:nvPr>
            <p:extLst>
              <p:ext uri="{D42A27DB-BD31-4B8C-83A1-F6EECF244321}">
                <p14:modId xmlns:p14="http://schemas.microsoft.com/office/powerpoint/2010/main" val="4248306547"/>
              </p:ext>
            </p:extLst>
          </p:nvPr>
        </p:nvGraphicFramePr>
        <p:xfrm>
          <a:off x="0" y="644298"/>
          <a:ext cx="8244408" cy="2577451"/>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C:\Users\Кострицкая\Desktop\презентация\волейбол7.jpg"/>
          <p:cNvPicPr>
            <a:picLocks noChangeAspect="1" noChangeArrowheads="1"/>
          </p:cNvPicPr>
          <p:nvPr/>
        </p:nvPicPr>
        <p:blipFill>
          <a:blip r:embed="rId4" cstate="print"/>
          <a:srcRect t="9324"/>
          <a:stretch>
            <a:fillRect/>
          </a:stretch>
        </p:blipFill>
        <p:spPr bwMode="auto">
          <a:xfrm>
            <a:off x="7108116" y="4001391"/>
            <a:ext cx="1932620" cy="1375222"/>
          </a:xfrm>
          <a:prstGeom prst="rect">
            <a:avLst/>
          </a:prstGeom>
          <a:ln>
            <a:noFill/>
          </a:ln>
          <a:effectLst>
            <a:outerShdw blurRad="190500" algn="tl" rotWithShape="0">
              <a:srgbClr val="000000">
                <a:alpha val="70000"/>
              </a:srgbClr>
            </a:outerShdw>
          </a:effectLst>
        </p:spPr>
      </p:pic>
      <p:pic>
        <p:nvPicPr>
          <p:cNvPr id="1027" name="Picture 3" descr="C:\Users\Кострицкая\Desktop\презентация\IMG-20220822-WA0030.jpg"/>
          <p:cNvPicPr>
            <a:picLocks noChangeAspect="1" noChangeArrowheads="1"/>
          </p:cNvPicPr>
          <p:nvPr/>
        </p:nvPicPr>
        <p:blipFill>
          <a:blip r:embed="rId5" cstate="print"/>
          <a:srcRect/>
          <a:stretch>
            <a:fillRect/>
          </a:stretch>
        </p:blipFill>
        <p:spPr bwMode="auto">
          <a:xfrm>
            <a:off x="7108116" y="2553288"/>
            <a:ext cx="1932620" cy="1168099"/>
          </a:xfrm>
          <a:prstGeom prst="rect">
            <a:avLst/>
          </a:prstGeom>
          <a:ln>
            <a:noFill/>
          </a:ln>
          <a:effectLst>
            <a:outerShdw blurRad="190500" algn="tl" rotWithShape="0">
              <a:srgbClr val="000000">
                <a:alpha val="70000"/>
              </a:srgbClr>
            </a:outerShdw>
          </a:effectLst>
        </p:spPr>
      </p:pic>
      <p:pic>
        <p:nvPicPr>
          <p:cNvPr id="1028" name="Picture 4" descr="C:\Users\Кострицкая\Desktop\презентация\IMG-20221023-WA0037.jpg"/>
          <p:cNvPicPr>
            <a:picLocks noChangeAspect="1" noChangeArrowheads="1"/>
          </p:cNvPicPr>
          <p:nvPr/>
        </p:nvPicPr>
        <p:blipFill>
          <a:blip r:embed="rId6" cstate="print"/>
          <a:srcRect t="10000"/>
          <a:stretch>
            <a:fillRect/>
          </a:stretch>
        </p:blipFill>
        <p:spPr bwMode="auto">
          <a:xfrm>
            <a:off x="7108116" y="1079384"/>
            <a:ext cx="1932620" cy="1304516"/>
          </a:xfrm>
          <a:prstGeom prst="rect">
            <a:avLst/>
          </a:prstGeom>
          <a:ln>
            <a:noFill/>
          </a:ln>
          <a:effectLst>
            <a:outerShdw blurRad="190500" algn="tl" rotWithShape="0">
              <a:srgbClr val="000000">
                <a:alpha val="70000"/>
              </a:srgbClr>
            </a:outerShdw>
          </a:effectLst>
        </p:spPr>
      </p:pic>
      <p:sp>
        <p:nvSpPr>
          <p:cNvPr id="13" name="Прямоугольник 12"/>
          <p:cNvSpPr/>
          <p:nvPr/>
        </p:nvSpPr>
        <p:spPr>
          <a:xfrm>
            <a:off x="-36512" y="4879763"/>
            <a:ext cx="7144628" cy="738664"/>
          </a:xfrm>
          <a:prstGeom prst="rect">
            <a:avLst/>
          </a:prstGeom>
        </p:spPr>
        <p:txBody>
          <a:bodyPr wrap="square">
            <a:spAutoFit/>
          </a:bodyPr>
          <a:lstStyle/>
          <a:p>
            <a:pPr algn="ctr"/>
            <a:r>
              <a:rPr lang="ru-RU" sz="1400" b="1" dirty="0">
                <a:latin typeface="Calibri" panose="020F0502020204030204" pitchFamily="34" charset="0"/>
                <a:cs typeface="Calibri" panose="020F0502020204030204" pitchFamily="34" charset="0"/>
              </a:rPr>
              <a:t>ПРЕДОСТАВЛЕНИЕ УСЛУГ В СФЕРЕ </a:t>
            </a:r>
            <a:r>
              <a:rPr lang="ru-RU" sz="1400" b="1" dirty="0" smtClean="0">
                <a:latin typeface="Calibri" panose="020F0502020204030204" pitchFamily="34" charset="0"/>
                <a:cs typeface="Calibri" panose="020F0502020204030204" pitchFamily="34" charset="0"/>
              </a:rPr>
              <a:t>ФИЗИЧЕСКОЙ КУЛЬТУРЫ И СПОРТА</a:t>
            </a:r>
            <a:endParaRPr lang="ru-RU" sz="1400" b="1" dirty="0">
              <a:latin typeface="Calibri" panose="020F0502020204030204" pitchFamily="34" charset="0"/>
              <a:cs typeface="Calibri" panose="020F0502020204030204" pitchFamily="34" charset="0"/>
            </a:endParaRPr>
          </a:p>
          <a:p>
            <a:pPr algn="ctr"/>
            <a:r>
              <a:rPr lang="ru-RU" sz="1400" b="1" dirty="0">
                <a:latin typeface="Calibri" panose="020F0502020204030204" pitchFamily="34" charset="0"/>
                <a:cs typeface="Calibri" panose="020F0502020204030204" pitchFamily="34" charset="0"/>
              </a:rPr>
              <a:t>Сеть </a:t>
            </a:r>
            <a:r>
              <a:rPr lang="ru-RU" sz="1400" b="1" dirty="0" smtClean="0">
                <a:latin typeface="Calibri" panose="020F0502020204030204" pitchFamily="34" charset="0"/>
                <a:cs typeface="Calibri" panose="020F0502020204030204" pitchFamily="34" charset="0"/>
              </a:rPr>
              <a:t>муниципальных учреждений физической культуры  и спорта Курского муниципального округа</a:t>
            </a:r>
            <a:endParaRPr lang="ru-RU" sz="1400" dirty="0">
              <a:latin typeface="Calibri" panose="020F0502020204030204" pitchFamily="34" charset="0"/>
              <a:cs typeface="Calibri" panose="020F0502020204030204" pitchFamily="34"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482406792"/>
              </p:ext>
            </p:extLst>
          </p:nvPr>
        </p:nvGraphicFramePr>
        <p:xfrm>
          <a:off x="223435" y="5681896"/>
          <a:ext cx="6624736" cy="853144"/>
        </p:xfrm>
        <a:graphic>
          <a:graphicData uri="http://schemas.openxmlformats.org/drawingml/2006/table">
            <a:tbl>
              <a:tblPr firstRow="1" bandRow="1">
                <a:tableStyleId>{5C22544A-7EE6-4342-B048-85BDC9FD1C3A}</a:tableStyleId>
              </a:tblPr>
              <a:tblGrid>
                <a:gridCol w="704282">
                  <a:extLst>
                    <a:ext uri="{9D8B030D-6E8A-4147-A177-3AD203B41FA5}">
                      <a16:colId xmlns:a16="http://schemas.microsoft.com/office/drawing/2014/main" val="177505844"/>
                    </a:ext>
                  </a:extLst>
                </a:gridCol>
                <a:gridCol w="5920454">
                  <a:extLst>
                    <a:ext uri="{9D8B030D-6E8A-4147-A177-3AD203B41FA5}">
                      <a16:colId xmlns:a16="http://schemas.microsoft.com/office/drawing/2014/main" val="4081659204"/>
                    </a:ext>
                  </a:extLst>
                </a:gridCol>
              </a:tblGrid>
              <a:tr h="197120">
                <a:tc>
                  <a:txBody>
                    <a:bodyPr/>
                    <a:lstStyle/>
                    <a:p>
                      <a:pPr algn="ctr"/>
                      <a:r>
                        <a:rPr lang="ru-RU" sz="1200" dirty="0" smtClean="0">
                          <a:solidFill>
                            <a:schemeClr val="tx1"/>
                          </a:solidFill>
                        </a:rPr>
                        <a:t>2</a:t>
                      </a:r>
                      <a:endParaRPr lang="ru-RU" sz="120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Муниципальные учреждения физической культуры и спорта культуры</a:t>
                      </a:r>
                    </a:p>
                  </a:txBody>
                  <a:tcPr>
                    <a:noFill/>
                  </a:tcPr>
                </a:tc>
                <a:extLst>
                  <a:ext uri="{0D108BD9-81ED-4DB2-BD59-A6C34878D82A}">
                    <a16:rowId xmlns:a16="http://schemas.microsoft.com/office/drawing/2014/main" val="3756023250"/>
                  </a:ext>
                </a:extLst>
              </a:tr>
              <a:tr h="197120">
                <a:tc>
                  <a:txBody>
                    <a:bodyPr/>
                    <a:lstStyle/>
                    <a:p>
                      <a:pPr algn="ctr"/>
                      <a:r>
                        <a:rPr lang="ru-RU" sz="1200" dirty="0" smtClean="0">
                          <a:solidFill>
                            <a:schemeClr val="tx1"/>
                          </a:solidFill>
                        </a:rPr>
                        <a:t>1</a:t>
                      </a:r>
                      <a:endParaRPr lang="ru-RU" sz="120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chemeClr val="dk1"/>
                          </a:solidFill>
                          <a:latin typeface="+mn-lt"/>
                          <a:ea typeface="+mn-ea"/>
                          <a:cs typeface="+mn-cs"/>
                        </a:rPr>
                        <a:t>детско-юношеская спортивная школа (МКУДО "ДЮСШ "СТАРТ")  </a:t>
                      </a:r>
                    </a:p>
                  </a:txBody>
                  <a:tcPr>
                    <a:noFill/>
                  </a:tcPr>
                </a:tc>
                <a:extLst>
                  <a:ext uri="{0D108BD9-81ED-4DB2-BD59-A6C34878D82A}">
                    <a16:rowId xmlns:a16="http://schemas.microsoft.com/office/drawing/2014/main" val="1648584562"/>
                  </a:ext>
                </a:extLst>
              </a:tr>
              <a:tr h="304504">
                <a:tc>
                  <a:txBody>
                    <a:bodyPr/>
                    <a:lstStyle/>
                    <a:p>
                      <a:pPr algn="ctr"/>
                      <a:r>
                        <a:rPr lang="ru-RU" sz="1200" dirty="0" smtClean="0">
                          <a:solidFill>
                            <a:schemeClr val="tx1"/>
                          </a:solidFill>
                        </a:rPr>
                        <a:t>1</a:t>
                      </a:r>
                      <a:endParaRPr lang="ru-RU" sz="1200" dirty="0">
                        <a:solidFill>
                          <a:schemeClr val="tx1"/>
                        </a:solidFill>
                      </a:endParaRPr>
                    </a:p>
                  </a:txBody>
                  <a:tcPr>
                    <a:noFill/>
                  </a:tcPr>
                </a:tc>
                <a:tc>
                  <a:txBody>
                    <a:bodyPr/>
                    <a:lstStyle/>
                    <a:p>
                      <a:r>
                        <a:rPr lang="ru-RU" sz="1200" b="0" i="0" u="none" strike="noStrike" kern="1200" baseline="0" dirty="0" smtClean="0">
                          <a:solidFill>
                            <a:schemeClr val="dk1"/>
                          </a:solidFill>
                          <a:latin typeface="+mn-lt"/>
                          <a:ea typeface="+mn-ea"/>
                          <a:cs typeface="+mn-cs"/>
                        </a:rPr>
                        <a:t>спортивно-оздоровительный центр (МКУ "ЭСОЦ")</a:t>
                      </a:r>
                      <a:endParaRPr lang="ru-RU" sz="1200" b="0" i="0" u="none" strike="noStrike" kern="1200" baseline="0" dirty="0">
                        <a:solidFill>
                          <a:schemeClr val="dk1"/>
                        </a:solidFill>
                        <a:latin typeface="+mn-lt"/>
                        <a:ea typeface="+mn-ea"/>
                        <a:cs typeface="+mn-cs"/>
                      </a:endParaRPr>
                    </a:p>
                  </a:txBody>
                  <a:tcPr>
                    <a:noFill/>
                  </a:tcPr>
                </a:tc>
                <a:extLst>
                  <a:ext uri="{0D108BD9-81ED-4DB2-BD59-A6C34878D82A}">
                    <a16:rowId xmlns:a16="http://schemas.microsoft.com/office/drawing/2014/main" val="3156483396"/>
                  </a:ext>
                </a:extLst>
              </a:tr>
            </a:tbl>
          </a:graphicData>
        </a:graphic>
      </p:graphicFrame>
    </p:spTree>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25303" y="-28871"/>
            <a:ext cx="9159949" cy="6842638"/>
          </a:xfrm>
          <a:prstGeom prst="rect">
            <a:avLst/>
          </a:prstGeom>
          <a:noFill/>
          <a:extLst>
            <a:ext uri="{909E8E84-426E-40DD-AFC4-6F175D3DCCD1}">
              <a14:hiddenFill xmlns:a14="http://schemas.microsoft.com/office/drawing/2010/main">
                <a:solidFill>
                  <a:srgbClr val="FFFFFF"/>
                </a:solidFill>
              </a14:hiddenFill>
            </a:ext>
          </a:extLst>
        </p:spPr>
      </p:pic>
      <p:sp>
        <p:nvSpPr>
          <p:cNvPr id="89089" name="Rectangle 1"/>
          <p:cNvSpPr>
            <a:spLocks noChangeArrowheads="1"/>
          </p:cNvSpPr>
          <p:nvPr/>
        </p:nvSpPr>
        <p:spPr bwMode="auto">
          <a:xfrm>
            <a:off x="0" y="3571258"/>
            <a:ext cx="9104267"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000" dirty="0" smtClean="0"/>
              <a:t>     Расходы </a:t>
            </a:r>
            <a:r>
              <a:rPr lang="ru-RU" sz="1000" dirty="0"/>
              <a:t>на заработную плату работникам муниципальных учреждений культуры, педагогическим работникам муниципальных организаций дополнительного образования детей (в сфере образования, культуры, физической культуры и спорта), подпадающих под действие Указов Президента Российской Федерации от 07 мая 2012 г. </a:t>
            </a:r>
            <a:r>
              <a:rPr lang="ru-RU" sz="1000" dirty="0">
                <a:hlinkClick r:id="rId3"/>
              </a:rPr>
              <a:t>№ 597</a:t>
            </a:r>
            <a:r>
              <a:rPr lang="ru-RU" sz="1000" dirty="0"/>
              <a:t> «О мероприятиях по реализации государственной социальной политики», от 01 июня 2012 г. </a:t>
            </a:r>
            <a:r>
              <a:rPr lang="ru-RU" sz="1000" dirty="0">
                <a:hlinkClick r:id="rId4"/>
              </a:rPr>
              <a:t>№ 761</a:t>
            </a:r>
            <a:r>
              <a:rPr lang="ru-RU" sz="1000" dirty="0"/>
              <a:t> «О национальной стратегии действий в интересах детей на 2012-2017 годы» и от 28 декабря 2012 г. </a:t>
            </a:r>
            <a:r>
              <a:rPr lang="ru-RU" sz="1000" dirty="0">
                <a:hlinkClick r:id="rId5"/>
              </a:rPr>
              <a:t>№ 1688</a:t>
            </a:r>
            <a:r>
              <a:rPr lang="ru-RU" sz="1000" dirty="0"/>
              <a:t> «О некоторых мерах по реализации государственной политики в сфере защиты детей - сирот и детей, оставшихся без попечения родителей» (далее - указы Президента РФ), формируются с учетом сохранения достигнутых в 2018 году соотношений их заработной платы к показателю среднемесячной начисленной заработной платы наемных работников в организациях, у индивидуальных предпринимателей и физических лиц (среднемесячный доход от трудовой деятельности) (ежегодно с 01 января 2024-2026 годов исходя из значения среднемесячного дохода от трудовой деятельности в 2023-2026 годах - 31808,80 руб.).</a:t>
            </a:r>
            <a:endParaRPr lang="ru-RU" sz="1000" b="1" dirty="0"/>
          </a:p>
          <a:p>
            <a:pPr algn="just"/>
            <a:r>
              <a:rPr lang="ru-RU" sz="1000" dirty="0"/>
              <a:t> </a:t>
            </a:r>
            <a:r>
              <a:rPr lang="ru-RU" sz="1000" dirty="0" smtClean="0"/>
              <a:t>     Средства </a:t>
            </a:r>
            <a:r>
              <a:rPr lang="ru-RU" sz="1000" dirty="0"/>
              <a:t>на оплату труда категорий работников бюджетной сферы, которые не подпадают под действие указов Президента РФ (далее - прочие категории работников), рассчитываются с учетом индексации с 01 октября 2023 года на 4,0 процента.</a:t>
            </a:r>
            <a:endParaRPr lang="ru-RU" sz="1000" b="1" dirty="0"/>
          </a:p>
          <a:p>
            <a:pPr algn="just"/>
            <a:r>
              <a:rPr lang="ru-RU" sz="1000" dirty="0"/>
              <a:t> </a:t>
            </a:r>
            <a:r>
              <a:rPr lang="ru-RU" sz="1000" dirty="0" smtClean="0"/>
              <a:t>     Расходы </a:t>
            </a:r>
            <a:r>
              <a:rPr lang="ru-RU" sz="1000" dirty="0"/>
              <a:t>на выплату заработной платы работникам муниципальных организаций предусматриваются в расчетных показателях исходя из обеспечения минимального размера оплаты труда с 01 января 2024 года в сумме 19 242,00 рубля в месяц. </a:t>
            </a:r>
            <a:endParaRPr lang="ru-RU" sz="1000" b="1" dirty="0"/>
          </a:p>
          <a:p>
            <a:pPr algn="just"/>
            <a:r>
              <a:rPr lang="ru-RU" sz="1000" dirty="0"/>
              <a:t> </a:t>
            </a:r>
            <a:r>
              <a:rPr lang="ru-RU" sz="1000" dirty="0" smtClean="0"/>
              <a:t>     При </a:t>
            </a:r>
            <a:r>
              <a:rPr lang="ru-RU" sz="1000" dirty="0"/>
              <a:t>определении размера фонда оплаты труда тарифы страховых взносов сохраняются на уровне 30,2 процента.</a:t>
            </a:r>
          </a:p>
          <a:p>
            <a:pPr algn="just"/>
            <a:r>
              <a:rPr lang="ru-RU" sz="1000" dirty="0"/>
              <a:t> </a:t>
            </a:r>
            <a:r>
              <a:rPr lang="ru-RU" sz="1000" dirty="0" smtClean="0"/>
              <a:t>     Расходы </a:t>
            </a:r>
            <a:r>
              <a:rPr lang="ru-RU" sz="1000" dirty="0"/>
              <a:t>на оплату коммунальных услуг сформированы с учетом роста тарифов с 01 декабря 2022 года и прогнозируемого роста тарифов </a:t>
            </a:r>
            <a:r>
              <a:rPr lang="ru-RU" sz="1000" dirty="0" smtClean="0"/>
              <a:t>            с </a:t>
            </a:r>
            <a:r>
              <a:rPr lang="ru-RU" sz="1000" dirty="0"/>
              <a:t>01 июля 2024 года с коэффициентом роста в 2024 году - 1,0737; в 2025 и 2026 годах (с учетом </a:t>
            </a:r>
            <a:r>
              <a:rPr lang="ru-RU" sz="1000" dirty="0" err="1"/>
              <a:t>досчета</a:t>
            </a:r>
            <a:r>
              <a:rPr lang="ru-RU" sz="1000" dirty="0"/>
              <a:t>) - </a:t>
            </a:r>
            <a:r>
              <a:rPr lang="ru-RU" sz="1000" dirty="0" smtClean="0"/>
              <a:t>1,1063.</a:t>
            </a:r>
            <a:endParaRPr lang="ru-RU" sz="1000" b="1" dirty="0" smtClean="0"/>
          </a:p>
          <a:p>
            <a:pPr algn="just"/>
            <a:r>
              <a:rPr lang="ru-RU" sz="1000" dirty="0"/>
              <a:t> </a:t>
            </a:r>
            <a:r>
              <a:rPr lang="ru-RU" sz="1000" dirty="0" smtClean="0"/>
              <a:t>     Планирование бюджетных ассигнований за счет доходов от оказания платных услуг и компенсации затрат государства, субсидий, субвенций и иных межбюджетных трансфертов, имеющих целевое назначение, от других бюджетов бюджетной системы Российской Федерации осуществляется отдельно по каждому источнику поступления доходов и направлению расходов. Объем планируемых расходов соответствует </a:t>
            </a:r>
          </a:p>
          <a:p>
            <a:pPr algn="just"/>
            <a:r>
              <a:rPr lang="ru-RU" sz="1000" dirty="0" smtClean="0"/>
              <a:t>прогнозу поступления данных доходов.</a:t>
            </a:r>
            <a:endParaRPr kumimoji="0" lang="ru-RU" sz="1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3" name="TextBox 2"/>
          <p:cNvSpPr txBox="1"/>
          <p:nvPr/>
        </p:nvSpPr>
        <p:spPr>
          <a:xfrm>
            <a:off x="26429" y="2769384"/>
            <a:ext cx="6011204"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 ОПЛАТА ТРУДА РАБОТНИКОВ БЮДЖЕТНОЙ СФЕРЫ </a:t>
            </a:r>
          </a:p>
          <a:p>
            <a:pPr algn="ctr"/>
            <a:r>
              <a:rPr lang="ru-RU" sz="1600" dirty="0" smtClean="0">
                <a:latin typeface="Calibri" pitchFamily="34" charset="0"/>
                <a:cs typeface="Calibri" pitchFamily="34" charset="0"/>
              </a:rPr>
              <a:t>В 2023 ГОДУ И ПЛАНОВОМ ПРИОДЕ 2024 И 2025 ГОДОВ</a:t>
            </a:r>
          </a:p>
        </p:txBody>
      </p:sp>
      <p:pic>
        <p:nvPicPr>
          <p:cNvPr id="26626" name="Picture 2" descr="https://sun6-21.userapi.com/s/v1/ig2/VQ2jKcffqaw8aV0AL6tpql5zX8RkKxIQHNqpqHH0iSiWBQxWFB83g5lJVKW1oZUtvuSzVNMyPxHv0vBF6nv4ylCW.jpg?size=1920x1920&amp;quality=96&amp;crop=320,0,1920,1920&amp;ava=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2799" y="200088"/>
            <a:ext cx="1911468" cy="17557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632" name="Picture 8" descr="https://avatars.dzeninfra.ru/get-zen_doc/60743/pub_5dcc32b14180cf0b42416d42_5dcc6a3d43ca9b53a97030e6/scale_12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7632" y="1793055"/>
            <a:ext cx="3106368" cy="1804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303" y="30811"/>
            <a:ext cx="7477623"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 ПОДДЕРЖКА СОЦИАЛЬНО ОРИЕНТИРОВАННЫХ НЕКОМЕРЧЕСКИХ ОРГАНИЗАЦИЙ</a:t>
            </a:r>
          </a:p>
        </p:txBody>
      </p:sp>
      <p:sp>
        <p:nvSpPr>
          <p:cNvPr id="8" name="Rectangle 1"/>
          <p:cNvSpPr>
            <a:spLocks noChangeArrowheads="1"/>
          </p:cNvSpPr>
          <p:nvPr/>
        </p:nvSpPr>
        <p:spPr bwMode="auto">
          <a:xfrm>
            <a:off x="26429" y="763492"/>
            <a:ext cx="684982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000" dirty="0" smtClean="0"/>
              <a:t> 	Из бюджета Курского муниципального округа Ставропольского края субсидии социально ориентированным некоммерческим организациям, </a:t>
            </a:r>
            <a:r>
              <a:rPr lang="ru-RU" sz="1000" dirty="0"/>
              <a:t>о</a:t>
            </a:r>
            <a:r>
              <a:rPr lang="ru-RU" sz="1000" dirty="0" smtClean="0"/>
              <a:t>существляющим деятельность на территории Курского муниципального округа Ставропольского края, предоставляются на конкурсной основе в 2024 году в сумме 50,00 тыс. рублей в порядке, устанавливаемым администрацией Курского муниципального округа Ставропольского края.</a:t>
            </a:r>
            <a:endParaRPr kumimoji="0" lang="ru-RU" sz="1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RMINATOR\Desktop\Презентация к проекту на 2021-2024\zBg19J.png"/>
          <p:cNvPicPr>
            <a:picLocks noChangeAspect="1" noChangeArrowheads="1"/>
          </p:cNvPicPr>
          <p:nvPr/>
        </p:nvPicPr>
        <p:blipFill>
          <a:blip r:embed="rId2" cstate="print"/>
          <a:srcRect/>
          <a:stretch>
            <a:fillRect/>
          </a:stretch>
        </p:blipFill>
        <p:spPr bwMode="auto">
          <a:xfrm>
            <a:off x="0" y="51374"/>
            <a:ext cx="9144064" cy="6806626"/>
          </a:xfrm>
          <a:prstGeom prst="rect">
            <a:avLst/>
          </a:prstGeom>
          <a:noFill/>
        </p:spPr>
      </p:pic>
      <p:sp>
        <p:nvSpPr>
          <p:cNvPr id="18434" name="Заголовок 1"/>
          <p:cNvSpPr>
            <a:spLocks noGrp="1"/>
          </p:cNvSpPr>
          <p:nvPr>
            <p:ph type="title"/>
          </p:nvPr>
        </p:nvSpPr>
        <p:spPr>
          <a:xfrm>
            <a:off x="0" y="3571876"/>
            <a:ext cx="1285820" cy="714380"/>
          </a:xfrm>
        </p:spPr>
        <p:txBody>
          <a:bodyPr/>
          <a:lstStyle/>
          <a:p>
            <a:pPr algn="l"/>
            <a:r>
              <a:rPr lang="ru-RU" sz="1100" b="1" dirty="0" smtClean="0">
                <a:latin typeface="Calibri" pitchFamily="34" charset="0"/>
                <a:cs typeface="Calibri" pitchFamily="34" charset="0"/>
              </a:rPr>
              <a:t>Роль гражданина</a:t>
            </a:r>
            <a:r>
              <a:rPr lang="ru-RU" sz="1100" dirty="0" smtClean="0">
                <a:latin typeface="Calibri" pitchFamily="34" charset="0"/>
                <a:cs typeface="Calibri" pitchFamily="34" charset="0"/>
              </a:rPr>
              <a:t> и его участие в бюджетном процессе:</a:t>
            </a:r>
          </a:p>
        </p:txBody>
      </p:sp>
      <p:sp>
        <p:nvSpPr>
          <p:cNvPr id="72706" name="AutoShape 2" descr="C:\Users\%D0%9A%D0%BE%D1%81%D1%82%D1%80%D0%B8%D1%86%D0%BA%D0%B0%D1%8F\Desktop\%D0%BF%D1%80%D0%B5%D0%B7%D0%B5%D0%BD%D1%82%D0%B0%D1%86%D0%B8%D1%8F\fad73190-ad7b-4ffe-a2a4-0e20e50027b7.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1138" name="AutoShape 2" descr="https://s1.slide-share.ru/s_slide/35ff20edddc92c0bf1a9dd015e7b7264/fad73190-ad7b-4ffe-a2a4-0e20e50027b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Стрелка вниз 9"/>
          <p:cNvSpPr/>
          <p:nvPr/>
        </p:nvSpPr>
        <p:spPr>
          <a:xfrm>
            <a:off x="1357290" y="4286256"/>
            <a:ext cx="2286016" cy="428628"/>
          </a:xfrm>
          <a:prstGeom prst="downArrow">
            <a:avLst>
              <a:gd name="adj1" fmla="val 91660"/>
              <a:gd name="adj2" fmla="val 78981"/>
            </a:avLst>
          </a:prstGeom>
          <a:solidFill>
            <a:schemeClr val="accent1">
              <a:lumMod val="7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smtClean="0">
              <a:solidFill>
                <a:schemeClr val="tx1"/>
              </a:solidFill>
              <a:latin typeface="Calibri" pitchFamily="34" charset="0"/>
              <a:cs typeface="Calibri" pitchFamily="34" charset="0"/>
            </a:endParaRPr>
          </a:p>
          <a:p>
            <a:pPr algn="ctr"/>
            <a:r>
              <a:rPr lang="ru-RU" sz="1000" b="1" dirty="0" smtClean="0">
                <a:solidFill>
                  <a:schemeClr val="tx1"/>
                </a:solidFill>
                <a:latin typeface="Calibri" pitchFamily="34" charset="0"/>
                <a:cs typeface="Calibri" pitchFamily="34" charset="0"/>
              </a:rPr>
              <a:t>КАК НАЛОГОПЛАТЕЛЬЩИК</a:t>
            </a:r>
            <a:endParaRPr lang="ru-RU" sz="1000" b="1" dirty="0">
              <a:solidFill>
                <a:schemeClr val="tx1"/>
              </a:solidFill>
              <a:latin typeface="Calibri" pitchFamily="34" charset="0"/>
              <a:cs typeface="Calibri" pitchFamily="34" charset="0"/>
            </a:endParaRPr>
          </a:p>
        </p:txBody>
      </p:sp>
      <p:sp>
        <p:nvSpPr>
          <p:cNvPr id="11" name="Скругленная прямоугольная выноска 10"/>
          <p:cNvSpPr/>
          <p:nvPr/>
        </p:nvSpPr>
        <p:spPr>
          <a:xfrm>
            <a:off x="7557828" y="1983476"/>
            <a:ext cx="1571636" cy="428628"/>
          </a:xfrm>
          <a:prstGeom prst="wedgeRoundRectCallout">
            <a:avLst>
              <a:gd name="adj1" fmla="val -89427"/>
              <a:gd name="adj2" fmla="val 35003"/>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latin typeface="Calibri" pitchFamily="34" charset="0"/>
                <a:cs typeface="Calibri" pitchFamily="34" charset="0"/>
              </a:rPr>
              <a:t>ВОЗМОЖНОСТИ ВЛИЯНИЯ ГРАЖДАНИНА НА СТРУКТУРУ СОСТАВ  БЮДЖЕТА</a:t>
            </a:r>
            <a:endParaRPr lang="ru-RU" sz="800" dirty="0">
              <a:solidFill>
                <a:schemeClr val="tx1"/>
              </a:solidFill>
              <a:latin typeface="Calibri" pitchFamily="34" charset="0"/>
              <a:cs typeface="Calibri" pitchFamily="34" charset="0"/>
            </a:endParaRPr>
          </a:p>
        </p:txBody>
      </p:sp>
      <p:sp>
        <p:nvSpPr>
          <p:cNvPr id="15" name="Прямоугольник 14"/>
          <p:cNvSpPr/>
          <p:nvPr/>
        </p:nvSpPr>
        <p:spPr>
          <a:xfrm>
            <a:off x="571472" y="6429396"/>
            <a:ext cx="3714776" cy="428604"/>
          </a:xfrm>
          <a:prstGeom prst="rect">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Calibri" pitchFamily="34" charset="0"/>
                <a:cs typeface="Calibri" pitchFamily="34" charset="0"/>
              </a:rPr>
              <a:t>Получает социальные гарантии – расходная часть бюджета (образование, социальные выплаты и др.)</a:t>
            </a:r>
            <a:endParaRPr lang="ru-RU" sz="1000" dirty="0">
              <a:solidFill>
                <a:schemeClr val="tx1"/>
              </a:solidFill>
              <a:latin typeface="Calibri" pitchFamily="34" charset="0"/>
              <a:cs typeface="Calibri" pitchFamily="34" charset="0"/>
            </a:endParaRPr>
          </a:p>
        </p:txBody>
      </p:sp>
      <p:sp>
        <p:nvSpPr>
          <p:cNvPr id="16" name="Стрелка вниз 15"/>
          <p:cNvSpPr/>
          <p:nvPr/>
        </p:nvSpPr>
        <p:spPr>
          <a:xfrm>
            <a:off x="1071538" y="5857892"/>
            <a:ext cx="2786082" cy="571504"/>
          </a:xfrm>
          <a:prstGeom prst="downArrow">
            <a:avLst>
              <a:gd name="adj1" fmla="val 91660"/>
              <a:gd name="adj2" fmla="val 78981"/>
            </a:avLst>
          </a:prstGeom>
          <a:solidFill>
            <a:schemeClr val="accent1">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endParaRPr>
          </a:p>
        </p:txBody>
      </p:sp>
      <p:sp>
        <p:nvSpPr>
          <p:cNvPr id="18" name="Прямоугольник 17"/>
          <p:cNvSpPr/>
          <p:nvPr/>
        </p:nvSpPr>
        <p:spPr>
          <a:xfrm>
            <a:off x="1071538" y="5857892"/>
            <a:ext cx="2786082" cy="400110"/>
          </a:xfrm>
          <a:prstGeom prst="rect">
            <a:avLst/>
          </a:prstGeom>
        </p:spPr>
        <p:txBody>
          <a:bodyPr wrap="square">
            <a:spAutoFit/>
          </a:bodyPr>
          <a:lstStyle/>
          <a:p>
            <a:pPr algn="ctr"/>
            <a:r>
              <a:rPr lang="ru-RU" sz="1000" dirty="0" smtClean="0">
                <a:latin typeface="Calibri" pitchFamily="34" charset="0"/>
                <a:cs typeface="Calibri" pitchFamily="34" charset="0"/>
              </a:rPr>
              <a:t>КАК ПОЛУЧАТЕЛЬ СОЦИАЛЬНЫХ </a:t>
            </a:r>
          </a:p>
          <a:p>
            <a:pPr algn="ctr"/>
            <a:r>
              <a:rPr lang="ru-RU" sz="1000" dirty="0" smtClean="0">
                <a:latin typeface="Calibri" pitchFamily="34" charset="0"/>
                <a:cs typeface="Calibri" pitchFamily="34" charset="0"/>
              </a:rPr>
              <a:t>ГАРАНТИЙ</a:t>
            </a:r>
            <a:endParaRPr lang="ru-RU" sz="1000" dirty="0">
              <a:latin typeface="Calibri" pitchFamily="34" charset="0"/>
              <a:cs typeface="Calibri" pitchFamily="34" charset="0"/>
            </a:endParaRPr>
          </a:p>
        </p:txBody>
      </p:sp>
      <p:graphicFrame>
        <p:nvGraphicFramePr>
          <p:cNvPr id="30" name="Схема 29"/>
          <p:cNvGraphicFramePr/>
          <p:nvPr/>
        </p:nvGraphicFramePr>
        <p:xfrm>
          <a:off x="5286348" y="4643446"/>
          <a:ext cx="3857652" cy="221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
          <p:cNvSpPr>
            <a:spLocks noChangeArrowheads="1"/>
          </p:cNvSpPr>
          <p:nvPr/>
        </p:nvSpPr>
        <p:spPr bwMode="auto">
          <a:xfrm>
            <a:off x="167575" y="20597"/>
            <a:ext cx="8808913"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968375" algn="l"/>
              </a:tabLst>
            </a:pPr>
            <a:r>
              <a:rPr kumimoji="0" lang="ru-RU"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Уважаемые жители Курского района!</a:t>
            </a:r>
          </a:p>
          <a:p>
            <a:pPr marL="0" marR="0" lvl="0" indent="449263" algn="just" defTabSz="914400" rtl="0" eaLnBrk="1" fontAlgn="base" latinLnBrk="0" hangingPunct="1">
              <a:lnSpc>
                <a:spcPct val="100000"/>
              </a:lnSpc>
              <a:spcBef>
                <a:spcPct val="0"/>
              </a:spcBef>
              <a:spcAft>
                <a:spcPct val="0"/>
              </a:spcAft>
              <a:buClrTx/>
              <a:buSzTx/>
              <a:buFontTx/>
              <a:buNone/>
              <a:tabLst>
                <a:tab pos="968375" algn="l"/>
              </a:tabLst>
            </a:pP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algn="just">
              <a:defRPr/>
            </a:pPr>
            <a:r>
              <a:rPr kumimoji="0" lang="ru-RU" sz="1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ru-RU" sz="1000" i="0" u="none" strike="noStrike" cap="none" normalizeH="0" dirty="0" smtClean="0">
                <a:ln>
                  <a:noFill/>
                </a:ln>
                <a:solidFill>
                  <a:schemeClr val="tx1"/>
                </a:solidFill>
                <a:effectLst/>
                <a:latin typeface="Calibri" pitchFamily="34" charset="0"/>
                <a:ea typeface="Calibri" pitchFamily="34" charset="0"/>
                <a:cs typeface="Calibri" pitchFamily="34" charset="0"/>
              </a:rPr>
              <a:t>                </a:t>
            </a:r>
            <a:r>
              <a:rPr lang="ru-RU" sz="1000" dirty="0" smtClean="0">
                <a:latin typeface="Calibri" pitchFamily="34" charset="0"/>
                <a:cs typeface="Calibri" pitchFamily="34" charset="0"/>
              </a:rPr>
              <a:t>На </a:t>
            </a:r>
            <a:r>
              <a:rPr lang="ru-RU" sz="1000" dirty="0">
                <a:latin typeface="Calibri" pitchFamily="34" charset="0"/>
                <a:cs typeface="Calibri" pitchFamily="34" charset="0"/>
              </a:rPr>
              <a:t>интернет–ресурсе </a:t>
            </a:r>
            <a:r>
              <a:rPr lang="en-US" sz="1000" dirty="0">
                <a:solidFill>
                  <a:srgbClr val="C00000"/>
                </a:solidFill>
                <a:effectLst>
                  <a:outerShdw blurRad="38100" dist="38100" dir="2700000" algn="tl">
                    <a:srgbClr val="000000">
                      <a:alpha val="43137"/>
                    </a:srgbClr>
                  </a:outerShdw>
                </a:effectLst>
                <a:latin typeface="Calibri" pitchFamily="34" charset="0"/>
                <a:cs typeface="Calibri" pitchFamily="34" charset="0"/>
                <a:hlinkClick r:id="rId8"/>
              </a:rPr>
              <a:t>http://xn----ftbnedad5angewj.xn--</a:t>
            </a:r>
            <a:r>
              <a:rPr lang="en-US" sz="1000" dirty="0" smtClean="0">
                <a:solidFill>
                  <a:srgbClr val="C00000"/>
                </a:solidFill>
                <a:effectLst>
                  <a:outerShdw blurRad="38100" dist="38100" dir="2700000" algn="tl">
                    <a:srgbClr val="000000">
                      <a:alpha val="43137"/>
                    </a:srgbClr>
                  </a:outerShdw>
                </a:effectLst>
                <a:latin typeface="Calibri" pitchFamily="34" charset="0"/>
                <a:cs typeface="Calibri" pitchFamily="34" charset="0"/>
                <a:hlinkClick r:id="rId8"/>
              </a:rPr>
              <a:t>p1ai/proekt-resheniya-o-byudzhete-na-ocherednoy-finansovyy-god-i-planovyy-period.html</a:t>
            </a:r>
            <a:r>
              <a:rPr lang="ru-RU" sz="100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1000" dirty="0" smtClean="0">
                <a:latin typeface="Calibri" pitchFamily="34" charset="0"/>
                <a:ea typeface="Calibri" pitchFamily="34" charset="0"/>
                <a:cs typeface="Calibri" pitchFamily="34" charset="0"/>
              </a:rPr>
              <a:t>Вашему </a:t>
            </a:r>
            <a:r>
              <a:rPr lang="ru-RU" sz="1000" dirty="0">
                <a:latin typeface="Calibri" pitchFamily="34" charset="0"/>
                <a:ea typeface="Calibri" pitchFamily="34" charset="0"/>
                <a:cs typeface="Calibri" pitchFamily="34" charset="0"/>
              </a:rPr>
              <a:t>вниманию представлен Бюджет для граждан, составленный на основании проекта решения Совета Курского муниципального округа Ставропольского края </a:t>
            </a:r>
            <a:r>
              <a:rPr lang="ru-RU" sz="1000" dirty="0" smtClean="0">
                <a:latin typeface="Calibri" panose="020F0502020204030204" pitchFamily="34" charset="0"/>
                <a:ea typeface="Calibri" panose="020F0502020204030204" pitchFamily="34" charset="0"/>
                <a:cs typeface="Calibri" panose="020F0502020204030204" pitchFamily="34" charset="0"/>
              </a:rPr>
              <a:t>«</a:t>
            </a:r>
            <a:r>
              <a:rPr lang="ru-RU" sz="10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О бюджете </a:t>
            </a:r>
            <a:r>
              <a:rPr lang="ru-RU" sz="1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Курского муниципального </a:t>
            </a:r>
            <a:r>
              <a:rPr lang="ru-RU" sz="10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округа </a:t>
            </a:r>
            <a:r>
              <a:rPr lang="ru-RU" sz="1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Ставропольского </a:t>
            </a:r>
            <a:r>
              <a:rPr lang="ru-RU" sz="10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края на 2024 год </a:t>
            </a:r>
            <a:r>
              <a:rPr lang="ru-RU" sz="1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и </a:t>
            </a:r>
            <a:r>
              <a:rPr lang="ru-RU" sz="10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плановый период 2025 и 2026 годов</a:t>
            </a:r>
            <a:r>
              <a:rPr lang="ru-RU" sz="1000" dirty="0" smtClean="0">
                <a:latin typeface="Calibri" pitchFamily="34" charset="0"/>
                <a:ea typeface="Calibri" pitchFamily="34" charset="0"/>
                <a:cs typeface="Calibri" pitchFamily="34" charset="0"/>
              </a:rPr>
              <a:t>», </a:t>
            </a:r>
            <a:r>
              <a:rPr lang="ru-RU" sz="1000" dirty="0">
                <a:latin typeface="Calibri" pitchFamily="34" charset="0"/>
                <a:ea typeface="Calibri" pitchFamily="34" charset="0"/>
                <a:cs typeface="Calibri" pitchFamily="34" charset="0"/>
              </a:rPr>
              <a:t>который </a:t>
            </a:r>
            <a:r>
              <a:rPr lang="ru-RU" sz="1000" dirty="0" smtClean="0">
                <a:latin typeface="Calibri" pitchFamily="34" charset="0"/>
                <a:ea typeface="Calibri" pitchFamily="34" charset="0"/>
                <a:cs typeface="Calibri" pitchFamily="34" charset="0"/>
              </a:rPr>
              <a:t>знакомит вас с основным финансовым документом Курского муниципального округа, </a:t>
            </a:r>
            <a:r>
              <a:rPr lang="ru-RU" sz="1000" dirty="0" smtClean="0">
                <a:latin typeface="Calibri" pitchFamily="34" charset="0"/>
                <a:cs typeface="Calibri" pitchFamily="34" charset="0"/>
              </a:rPr>
              <a:t>доходчиво </a:t>
            </a:r>
            <a:r>
              <a:rPr lang="ru-RU" sz="1000" dirty="0">
                <a:latin typeface="Calibri" pitchFamily="34" charset="0"/>
                <a:cs typeface="Calibri" pitchFamily="34" charset="0"/>
              </a:rPr>
              <a:t>раскрывает основные понятия законодательства о бюджетном процессе, содержит параметры доходной и расходной </a:t>
            </a:r>
            <a:r>
              <a:rPr lang="ru-RU" sz="1000" dirty="0" smtClean="0">
                <a:latin typeface="Calibri" pitchFamily="34" charset="0"/>
                <a:cs typeface="Calibri" pitchFamily="34" charset="0"/>
              </a:rPr>
              <a:t>частей </a:t>
            </a:r>
            <a:r>
              <a:rPr lang="ru-RU" sz="1000" dirty="0">
                <a:latin typeface="Calibri" pitchFamily="34" charset="0"/>
                <a:cs typeface="Calibri" pitchFamily="34" charset="0"/>
              </a:rPr>
              <a:t>бюджета Курского муниципального округа</a:t>
            </a:r>
            <a:r>
              <a:rPr lang="ru-RU" sz="1000" dirty="0" smtClean="0">
                <a:latin typeface="Calibri" pitchFamily="34" charset="0"/>
                <a:cs typeface="Calibri" pitchFamily="34" charset="0"/>
              </a:rPr>
              <a:t>.</a:t>
            </a:r>
          </a:p>
          <a:p>
            <a:pPr algn="just">
              <a:defRPr/>
            </a:pPr>
            <a:r>
              <a:rPr lang="ru-RU" sz="1000" dirty="0" smtClean="0">
                <a:latin typeface="Calibri" pitchFamily="34" charset="0"/>
                <a:cs typeface="Calibri" pitchFamily="34" charset="0"/>
              </a:rPr>
              <a:t>                Представленная информация предназначена для широкого круга пользователей и будет интересна и полезна как студентам, педагогам, работникам культуры, молодым семьям, так и муниципальным служащим, пенсионерам и другим категориям населения, так как бюджет округа затрагивает интересы каждого жителя Курского района. </a:t>
            </a:r>
            <a:r>
              <a:rPr lang="ru-RU" sz="1000" dirty="0" smtClean="0">
                <a:latin typeface="Calibri" pitchFamily="34" charset="0"/>
                <a:ea typeface="Calibri" pitchFamily="34" charset="0"/>
                <a:cs typeface="Calibri" pitchFamily="34" charset="0"/>
              </a:rPr>
              <a:t>Мы </a:t>
            </a:r>
            <a:r>
              <a:rPr lang="ru-RU" sz="1000" dirty="0">
                <a:latin typeface="Calibri" pitchFamily="34" charset="0"/>
                <a:ea typeface="Calibri" pitchFamily="34" charset="0"/>
                <a:cs typeface="Calibri" pitchFamily="34" charset="0"/>
              </a:rPr>
              <a:t>постарались </a:t>
            </a:r>
            <a:r>
              <a:rPr lang="ru-RU" sz="1000" dirty="0" smtClean="0">
                <a:latin typeface="Calibri" pitchFamily="34" charset="0"/>
                <a:ea typeface="Calibri" pitchFamily="34" charset="0"/>
                <a:cs typeface="Calibri" pitchFamily="34" charset="0"/>
              </a:rPr>
              <a:t>в доступной и понятной форме </a:t>
            </a:r>
            <a:r>
              <a:rPr lang="ru-RU" sz="1000" dirty="0">
                <a:latin typeface="Calibri" pitchFamily="34" charset="0"/>
                <a:ea typeface="Calibri" pitchFamily="34" charset="0"/>
                <a:cs typeface="Calibri" pitchFamily="34" charset="0"/>
              </a:rPr>
              <a:t>для </a:t>
            </a:r>
            <a:r>
              <a:rPr lang="ru-RU" sz="1000" dirty="0" smtClean="0">
                <a:latin typeface="Calibri" pitchFamily="34" charset="0"/>
                <a:ea typeface="Calibri" pitchFamily="34" charset="0"/>
                <a:cs typeface="Calibri" pitchFamily="34" charset="0"/>
              </a:rPr>
              <a:t>граждан, показать основные показатели бюджета Курского муниципального округа. </a:t>
            </a:r>
          </a:p>
          <a:p>
            <a:pPr indent="449263" algn="just" eaLnBrk="0" hangingPunct="0">
              <a:tabLst>
                <a:tab pos="968375" algn="l"/>
              </a:tabLst>
            </a:pPr>
            <a:r>
              <a:rPr lang="ru-RU" sz="1000" dirty="0">
                <a:latin typeface="Calibri" pitchFamily="34" charset="0"/>
                <a:ea typeface="Calibri" pitchFamily="34" charset="0"/>
                <a:cs typeface="Calibri" pitchFamily="34" charset="0"/>
              </a:rPr>
              <a:t>«Бюджет для граждан</a:t>
            </a:r>
            <a:r>
              <a:rPr lang="ru-RU" sz="1000" dirty="0" smtClean="0">
                <a:latin typeface="Calibri" pitchFamily="34" charset="0"/>
                <a:ea typeface="Calibri" pitchFamily="34" charset="0"/>
                <a:cs typeface="Calibri" pitchFamily="34" charset="0"/>
              </a:rPr>
              <a:t>» нацелен на получение обратной связи от граждан, которым интересны современные проблемы муниципальных финансов в Курском муниципальном округе Ставропольского края.</a:t>
            </a:r>
            <a:endParaRPr lang="ru-RU" sz="1000" dirty="0">
              <a:latin typeface="Calibri" pitchFamily="34" charset="0"/>
              <a:ea typeface="Calibri" pitchFamily="34" charset="0"/>
              <a:cs typeface="Calibri" pitchFamily="34" charset="0"/>
            </a:endParaRPr>
          </a:p>
          <a:p>
            <a:pPr indent="449263" algn="just" eaLnBrk="0" hangingPunct="0">
              <a:tabLst>
                <a:tab pos="968375" algn="l"/>
              </a:tabLst>
            </a:pPr>
            <a:r>
              <a:rPr lang="ru-RU" sz="1000" dirty="0">
                <a:latin typeface="Calibri" pitchFamily="34" charset="0"/>
                <a:ea typeface="Calibri" pitchFamily="34" charset="0"/>
                <a:cs typeface="Calibri" pitchFamily="34" charset="0"/>
              </a:rPr>
              <a:t>Ваши замечания и предложения к проекту можно направлять по электронному адресу: fukursk@mail.ru </a:t>
            </a:r>
          </a:p>
        </p:txBody>
      </p:sp>
      <p:pic>
        <p:nvPicPr>
          <p:cNvPr id="71682" name="Picture 2" descr="https://konstruktortestov.ru/files/5c03/3564/4544/c8ef/3b14/5fb1/7b8d/f5ae/586868962.jpg"/>
          <p:cNvPicPr>
            <a:picLocks noChangeAspect="1" noChangeArrowheads="1"/>
          </p:cNvPicPr>
          <p:nvPr/>
        </p:nvPicPr>
        <p:blipFill>
          <a:blip r:embed="rId9" cstate="print"/>
          <a:srcRect/>
          <a:stretch>
            <a:fillRect/>
          </a:stretch>
        </p:blipFill>
        <p:spPr bwMode="auto">
          <a:xfrm>
            <a:off x="1214414" y="4786322"/>
            <a:ext cx="2500330" cy="1071538"/>
          </a:xfrm>
          <a:prstGeom prst="rect">
            <a:avLst/>
          </a:prstGeom>
          <a:noFill/>
        </p:spPr>
      </p:pic>
      <p:sp>
        <p:nvSpPr>
          <p:cNvPr id="19" name="Прямоугольник 18"/>
          <p:cNvSpPr/>
          <p:nvPr/>
        </p:nvSpPr>
        <p:spPr>
          <a:xfrm>
            <a:off x="1214414" y="4786322"/>
            <a:ext cx="1785918" cy="784830"/>
          </a:xfrm>
          <a:prstGeom prst="rect">
            <a:avLst/>
          </a:prstGeom>
        </p:spPr>
        <p:txBody>
          <a:bodyPr wrap="square">
            <a:spAutoFit/>
          </a:bodyPr>
          <a:lstStyle/>
          <a:p>
            <a:pPr algn="ctr"/>
            <a:r>
              <a:rPr lang="ru-RU" sz="900" b="1" dirty="0" smtClean="0">
                <a:latin typeface="Calibri" pitchFamily="34" charset="0"/>
                <a:cs typeface="Calibri" pitchFamily="34" charset="0"/>
              </a:rPr>
              <a:t>Помогает формировать доходную часть бюджета </a:t>
            </a:r>
          </a:p>
          <a:p>
            <a:pPr algn="ctr"/>
            <a:r>
              <a:rPr lang="ru-RU" sz="900" b="1" dirty="0" smtClean="0">
                <a:latin typeface="Calibri" pitchFamily="34" charset="0"/>
                <a:cs typeface="Calibri" pitchFamily="34" charset="0"/>
              </a:rPr>
              <a:t>(налог на доходы физических лиц, земельный налог, налог на имущество и др.)</a:t>
            </a:r>
            <a:endParaRPr lang="ru-RU" sz="900" b="1" dirty="0">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krot.info/uploads/posts/2020-10/1603674252_51-p-fon-dlya-prezentatsii-po-informatike-63.jpg"/>
          <p:cNvPicPr>
            <a:picLocks noChangeAspect="1" noChangeArrowheads="1"/>
          </p:cNvPicPr>
          <p:nvPr/>
        </p:nvPicPr>
        <p:blipFill rotWithShape="1">
          <a:blip r:embed="rId7">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ИНИЦИАТИВНЫЕ ПРОЕКТЫ</a:t>
            </a:r>
          </a:p>
        </p:txBody>
      </p:sp>
      <p:pic>
        <p:nvPicPr>
          <p:cNvPr id="3" name="Рисунок 1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50658"/>
          <a:stretch>
            <a:fillRect/>
          </a:stretch>
        </p:blipFill>
        <p:spPr bwMode="auto">
          <a:xfrm>
            <a:off x="7242678" y="0"/>
            <a:ext cx="1901322" cy="17270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Диаграмма 4"/>
          <p:cNvGraphicFramePr/>
          <p:nvPr>
            <p:extLst>
              <p:ext uri="{D42A27DB-BD31-4B8C-83A1-F6EECF244321}">
                <p14:modId xmlns:p14="http://schemas.microsoft.com/office/powerpoint/2010/main" val="1951200650"/>
              </p:ext>
            </p:extLst>
          </p:nvPr>
        </p:nvGraphicFramePr>
        <p:xfrm>
          <a:off x="0" y="2224720"/>
          <a:ext cx="5643570" cy="2204412"/>
        </p:xfrm>
        <a:graphic>
          <a:graphicData uri="http://schemas.openxmlformats.org/drawingml/2006/chart">
            <c:chart xmlns:c="http://schemas.openxmlformats.org/drawingml/2006/chart" xmlns:r="http://schemas.openxmlformats.org/officeDocument/2006/relationships" r:id="rId9"/>
          </a:graphicData>
        </a:graphic>
      </p:graphicFrame>
      <p:sp>
        <p:nvSpPr>
          <p:cNvPr id="6" name="TextBox 5"/>
          <p:cNvSpPr txBox="1"/>
          <p:nvPr/>
        </p:nvSpPr>
        <p:spPr>
          <a:xfrm>
            <a:off x="142844" y="285728"/>
            <a:ext cx="7072362" cy="1938992"/>
          </a:xfrm>
          <a:prstGeom prst="rect">
            <a:avLst/>
          </a:prstGeom>
          <a:noFill/>
        </p:spPr>
        <p:txBody>
          <a:bodyPr wrap="square" rtlCol="0">
            <a:spAutoFit/>
          </a:bodyPr>
          <a:lstStyle/>
          <a:p>
            <a:pPr algn="just"/>
            <a:r>
              <a:rPr lang="ru-RU" sz="1000" dirty="0" smtClean="0"/>
              <a:t>	В целях реализации мероприятий, имеющих приоритетное значение для жителей муниципального образования или его части, по решению вопросов местного значения или иных вопросов, право решения которых предоставлено органам местного самоуправления, в местную администрацию может быть внесен инициативный проект. </a:t>
            </a:r>
          </a:p>
          <a:p>
            <a:pPr algn="just"/>
            <a:r>
              <a:rPr lang="ru-RU" sz="1000" dirty="0" smtClean="0"/>
              <a:t>	С инициативой о внесении инициативного проекта вправе выступить инициативная группа численностью не менее десяти граждан, достигших шестнадцатилетнего возраста и проживающих на территории соответствующего муниципального образования, органы территориального общественного самоуправления, староста сельского населенного пункта (далее - инициаторы проекта). Минимальная численность инициативной группы может быть уменьшена нормативным правовым актом представительного органа муниципального образования. Право выступить инициатором проекта в соответствии с нормативным правовым актом представительного органа муниципального образования может быть предоставлено также иным лицам, осуществляющим деятельность на территории соответствующего муниципального образования.</a:t>
            </a:r>
            <a:endParaRPr lang="ru-RU" sz="1000" dirty="0"/>
          </a:p>
        </p:txBody>
      </p:sp>
      <p:pic>
        <p:nvPicPr>
          <p:cNvPr id="7" name="Picture 2" descr="D:\Users\krdoas\Desktop\программы\Adobe Photoshop CS3 Lite\УФА photoshop\пазл копия.png"/>
          <p:cNvPicPr>
            <a:picLocks noChangeAspect="1" noChangeArrowheads="1"/>
          </p:cNvPicPr>
          <p:nvPr>
            <p:custDataLst>
              <p:tags r:id="rId1"/>
            </p:custDataLst>
          </p:nvPr>
        </p:nvPicPr>
        <p:blipFill>
          <a:blip r:embed="rId10" cstate="print"/>
          <a:srcRect/>
          <a:stretch>
            <a:fillRect/>
          </a:stretch>
        </p:blipFill>
        <p:spPr bwMode="auto">
          <a:xfrm flipH="1">
            <a:off x="6429388" y="2714620"/>
            <a:ext cx="1295264" cy="1168342"/>
          </a:xfrm>
          <a:prstGeom prst="rect">
            <a:avLst/>
          </a:prstGeom>
          <a:noFill/>
        </p:spPr>
      </p:pic>
      <p:sp>
        <p:nvSpPr>
          <p:cNvPr id="8" name="TextBox 7"/>
          <p:cNvSpPr txBox="1"/>
          <p:nvPr>
            <p:custDataLst>
              <p:tags r:id="rId2"/>
            </p:custDataLst>
          </p:nvPr>
        </p:nvSpPr>
        <p:spPr>
          <a:xfrm>
            <a:off x="5429256" y="2428868"/>
            <a:ext cx="1428760" cy="323165"/>
          </a:xfrm>
          <a:prstGeom prst="rect">
            <a:avLst/>
          </a:prstGeom>
          <a:noFill/>
          <a:effectLst/>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Бюджет края</a:t>
            </a:r>
            <a:endParaRPr lang="ru-RU" sz="1000" b="1" dirty="0">
              <a:solidFill>
                <a:schemeClr val="tx1"/>
              </a:solidFill>
              <a:latin typeface="Calibri" pitchFamily="34" charset="0"/>
              <a:cs typeface="Calibri" pitchFamily="34" charset="0"/>
            </a:endParaRPr>
          </a:p>
        </p:txBody>
      </p:sp>
      <p:sp>
        <p:nvSpPr>
          <p:cNvPr id="9" name="TextBox 8"/>
          <p:cNvSpPr txBox="1"/>
          <p:nvPr>
            <p:custDataLst>
              <p:tags r:id="rId3"/>
            </p:custDataLst>
          </p:nvPr>
        </p:nvSpPr>
        <p:spPr>
          <a:xfrm>
            <a:off x="5715008" y="3929066"/>
            <a:ext cx="1643074"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Бюджет образования</a:t>
            </a:r>
            <a:endParaRPr lang="ru-RU" sz="1000" b="1" dirty="0">
              <a:solidFill>
                <a:schemeClr val="tx1"/>
              </a:solidFill>
              <a:latin typeface="Calibri" pitchFamily="34" charset="0"/>
              <a:cs typeface="Calibri" pitchFamily="34" charset="0"/>
            </a:endParaRPr>
          </a:p>
        </p:txBody>
      </p:sp>
      <p:sp>
        <p:nvSpPr>
          <p:cNvPr id="10" name="TextBox 9"/>
          <p:cNvSpPr txBox="1"/>
          <p:nvPr>
            <p:custDataLst>
              <p:tags r:id="rId4"/>
            </p:custDataLst>
          </p:nvPr>
        </p:nvSpPr>
        <p:spPr>
          <a:xfrm>
            <a:off x="7858148" y="2428868"/>
            <a:ext cx="785818"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Население</a:t>
            </a:r>
            <a:endParaRPr lang="ru-RU" sz="1000" b="1" dirty="0">
              <a:solidFill>
                <a:schemeClr val="tx1"/>
              </a:solidFill>
              <a:latin typeface="Calibri" pitchFamily="34" charset="0"/>
              <a:cs typeface="Calibri" pitchFamily="34" charset="0"/>
            </a:endParaRPr>
          </a:p>
        </p:txBody>
      </p:sp>
      <p:sp>
        <p:nvSpPr>
          <p:cNvPr id="11" name="TextBox 10"/>
          <p:cNvSpPr txBox="1"/>
          <p:nvPr>
            <p:custDataLst>
              <p:tags r:id="rId5"/>
            </p:custDataLst>
          </p:nvPr>
        </p:nvSpPr>
        <p:spPr>
          <a:xfrm>
            <a:off x="7643834" y="3929066"/>
            <a:ext cx="1143008"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Организации</a:t>
            </a:r>
            <a:endParaRPr lang="ru-RU" sz="1000" b="1" dirty="0">
              <a:solidFill>
                <a:schemeClr val="tx1"/>
              </a:solidFill>
              <a:latin typeface="Calibri" pitchFamily="34" charset="0"/>
              <a:cs typeface="Calibri" pitchFamily="34" charset="0"/>
            </a:endParaRPr>
          </a:p>
        </p:txBody>
      </p:sp>
      <p:sp>
        <p:nvSpPr>
          <p:cNvPr id="13" name="Прямоугольник 12"/>
          <p:cNvSpPr/>
          <p:nvPr/>
        </p:nvSpPr>
        <p:spPr>
          <a:xfrm>
            <a:off x="142844" y="4357694"/>
            <a:ext cx="8858312" cy="2554545"/>
          </a:xfrm>
          <a:prstGeom prst="rect">
            <a:avLst/>
          </a:prstGeom>
        </p:spPr>
        <p:txBody>
          <a:bodyPr wrap="square">
            <a:spAutoFit/>
          </a:bodyPr>
          <a:lstStyle/>
          <a:p>
            <a:pPr algn="just"/>
            <a:r>
              <a:rPr lang="ru-RU" sz="1000" dirty="0" smtClean="0"/>
              <a:t>	</a:t>
            </a:r>
          </a:p>
          <a:p>
            <a:pPr algn="just"/>
            <a:endParaRPr lang="ru-RU" sz="1000" dirty="0"/>
          </a:p>
          <a:p>
            <a:pPr algn="just"/>
            <a:r>
              <a:rPr lang="ru-RU" sz="1000" dirty="0" smtClean="0"/>
              <a:t>	В </a:t>
            </a:r>
            <a:r>
              <a:rPr lang="ru-RU" sz="1000" dirty="0"/>
              <a:t>целях реализации инициативных </a:t>
            </a:r>
            <a:r>
              <a:rPr lang="ru-RU" sz="1000" dirty="0" smtClean="0"/>
              <a:t>проектов в 2024 году </a:t>
            </a:r>
            <a:r>
              <a:rPr lang="ru-RU" sz="1000" dirty="0"/>
              <a:t>прогнозируются доходы в сумме 1 573,15 тыс. рублей, в том числе по проектам:</a:t>
            </a:r>
          </a:p>
          <a:p>
            <a:pPr algn="just"/>
            <a:r>
              <a:rPr lang="ru-RU" sz="1000" dirty="0" smtClean="0"/>
              <a:t>	«</a:t>
            </a:r>
            <a:r>
              <a:rPr lang="ru-RU" sz="1000" dirty="0"/>
              <a:t>Благоустройство парковой зоны поселка Балтийский Курского муниципального округа Ставропольского края» - 450,00 тыс. рублей;</a:t>
            </a:r>
          </a:p>
          <a:p>
            <a:pPr algn="just"/>
            <a:r>
              <a:rPr lang="ru-RU" sz="1000" dirty="0" smtClean="0"/>
              <a:t>	«</a:t>
            </a:r>
            <a:r>
              <a:rPr lang="ru-RU" sz="1000" dirty="0"/>
              <a:t>Обустройство детской игровой площадки в парковой зоне села </a:t>
            </a:r>
            <a:r>
              <a:rPr lang="ru-RU" sz="1000" dirty="0" err="1"/>
              <a:t>Ростовановское</a:t>
            </a:r>
            <a:r>
              <a:rPr lang="ru-RU" sz="1000" dirty="0"/>
              <a:t> Курского муниципального округа Ставропольского края» - 284,90 тыс. рублей;</a:t>
            </a:r>
          </a:p>
          <a:p>
            <a:pPr algn="just"/>
            <a:r>
              <a:rPr lang="ru-RU" sz="1000" dirty="0" smtClean="0"/>
              <a:t>	«</a:t>
            </a:r>
            <a:r>
              <a:rPr lang="ru-RU" sz="1000" dirty="0"/>
              <a:t>Устройство детской игровой площадки с. Русское, ул. Парковая 1Б Курского муниципального округа Ставропольского края» - 350,00 тыс. рублей;</a:t>
            </a:r>
          </a:p>
          <a:p>
            <a:pPr algn="just"/>
            <a:r>
              <a:rPr lang="ru-RU" sz="1000" dirty="0" smtClean="0"/>
              <a:t>	«</a:t>
            </a:r>
            <a:r>
              <a:rPr lang="ru-RU" sz="1000" dirty="0"/>
              <a:t>Устройство спортивной площадки по ул. Курортной в селе Серноводском Курского муниципального округа Ставропольского края» - 380,00 тыс. рублей;</a:t>
            </a:r>
          </a:p>
          <a:p>
            <a:pPr algn="just"/>
            <a:r>
              <a:rPr lang="ru-RU" sz="1000" dirty="0" smtClean="0"/>
              <a:t>	«</a:t>
            </a:r>
            <a:r>
              <a:rPr lang="ru-RU" sz="1000" dirty="0"/>
              <a:t>Обустройство зоны отдыха в хуторе Широкий Камыш Курского муниципального округа Ставропольского края» - 108,25 тыс. рублей.</a:t>
            </a:r>
          </a:p>
          <a:p>
            <a:pPr algn="just"/>
            <a:endParaRPr lang="ru-RU" sz="1000" dirty="0" smtClean="0"/>
          </a:p>
          <a:p>
            <a:pPr algn="just"/>
            <a:endParaRPr lang="ru-RU" sz="1000" dirty="0" smtClean="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Диаграмма 13"/>
          <p:cNvGraphicFramePr/>
          <p:nvPr>
            <p:extLst>
              <p:ext uri="{D42A27DB-BD31-4B8C-83A1-F6EECF244321}">
                <p14:modId xmlns:p14="http://schemas.microsoft.com/office/powerpoint/2010/main" val="1964620609"/>
              </p:ext>
            </p:extLst>
          </p:nvPr>
        </p:nvGraphicFramePr>
        <p:xfrm>
          <a:off x="214282" y="5143512"/>
          <a:ext cx="3030900" cy="164307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ОБЕСПЕЧЕНИЕ  ЖИЛЬЕМ  МОЛОДЫХ  СЕМЕЙ</a:t>
            </a:r>
          </a:p>
        </p:txBody>
      </p:sp>
      <p:graphicFrame>
        <p:nvGraphicFramePr>
          <p:cNvPr id="3" name="Таблица 2"/>
          <p:cNvGraphicFramePr>
            <a:graphicFrameLocks noGrp="1"/>
          </p:cNvGraphicFramePr>
          <p:nvPr>
            <p:extLst>
              <p:ext uri="{D42A27DB-BD31-4B8C-83A1-F6EECF244321}">
                <p14:modId xmlns:p14="http://schemas.microsoft.com/office/powerpoint/2010/main" val="199792358"/>
              </p:ext>
            </p:extLst>
          </p:nvPr>
        </p:nvGraphicFramePr>
        <p:xfrm>
          <a:off x="142844" y="1857364"/>
          <a:ext cx="3857651" cy="1164747"/>
        </p:xfrm>
        <a:graphic>
          <a:graphicData uri="http://schemas.openxmlformats.org/drawingml/2006/table">
            <a:tbl>
              <a:tblPr/>
              <a:tblGrid>
                <a:gridCol w="785818">
                  <a:extLst>
                    <a:ext uri="{9D8B030D-6E8A-4147-A177-3AD203B41FA5}">
                      <a16:colId xmlns:a16="http://schemas.microsoft.com/office/drawing/2014/main" val="20000"/>
                    </a:ext>
                  </a:extLst>
                </a:gridCol>
                <a:gridCol w="714380">
                  <a:extLst>
                    <a:ext uri="{9D8B030D-6E8A-4147-A177-3AD203B41FA5}">
                      <a16:colId xmlns:a16="http://schemas.microsoft.com/office/drawing/2014/main" val="20001"/>
                    </a:ext>
                  </a:extLst>
                </a:gridCol>
                <a:gridCol w="857256">
                  <a:extLst>
                    <a:ext uri="{9D8B030D-6E8A-4147-A177-3AD203B41FA5}">
                      <a16:colId xmlns:a16="http://schemas.microsoft.com/office/drawing/2014/main" val="20002"/>
                    </a:ext>
                  </a:extLst>
                </a:gridCol>
                <a:gridCol w="785818">
                  <a:extLst>
                    <a:ext uri="{9D8B030D-6E8A-4147-A177-3AD203B41FA5}">
                      <a16:colId xmlns:a16="http://schemas.microsoft.com/office/drawing/2014/main" val="20003"/>
                    </a:ext>
                  </a:extLst>
                </a:gridCol>
                <a:gridCol w="714379">
                  <a:extLst>
                    <a:ext uri="{9D8B030D-6E8A-4147-A177-3AD203B41FA5}">
                      <a16:colId xmlns:a16="http://schemas.microsoft.com/office/drawing/2014/main" val="20004"/>
                    </a:ext>
                  </a:extLst>
                </a:gridCol>
              </a:tblGrid>
              <a:tr h="226706">
                <a:tc rowSpan="3">
                  <a:txBody>
                    <a:bodyPr/>
                    <a:lstStyle/>
                    <a:p>
                      <a:pPr algn="ctr" fontAlgn="b"/>
                      <a:r>
                        <a:rPr lang="ru-RU" sz="1000" b="0" i="0" u="none" strike="noStrike" dirty="0" smtClean="0">
                          <a:solidFill>
                            <a:schemeClr val="tx1"/>
                          </a:solidFill>
                          <a:latin typeface="Calibri" pitchFamily="34" charset="0"/>
                          <a:cs typeface="Calibri" pitchFamily="34" charset="0"/>
                        </a:rPr>
                        <a:t>Количество семей</a:t>
                      </a:r>
                      <a:endParaRPr lang="ru-RU" sz="1000" b="0" i="0" u="none" strike="noStrike" dirty="0">
                        <a:solidFill>
                          <a:schemeClr val="tx1"/>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chemeClr val="tx1"/>
                          </a:solidFill>
                          <a:latin typeface="Calibri" pitchFamily="34" charset="0"/>
                          <a:cs typeface="Calibri" pitchFamily="34" charset="0"/>
                        </a:rPr>
                        <a:t>2023 (оценка)</a:t>
                      </a:r>
                      <a:endParaRPr lang="ru-RU" sz="1000" b="1" i="0" u="none" strike="noStrike" dirty="0">
                        <a:solidFill>
                          <a:schemeClr val="tx1"/>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0093">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chemeClr val="tx1"/>
                          </a:solidFill>
                          <a:latin typeface="Calibri" pitchFamily="34" charset="0"/>
                          <a:cs typeface="Calibri" pitchFamily="34" charset="0"/>
                        </a:rPr>
                        <a:t>ВСЕГО</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chemeClr val="tx1"/>
                          </a:solidFill>
                          <a:latin typeface="Calibri" pitchFamily="34" charset="0"/>
                          <a:cs typeface="Calibri" pitchFamily="34" charset="0"/>
                        </a:rPr>
                        <a:t>в  том числе:</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0005">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за счет федерального бюджета</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краевого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местного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0093">
                <a:tc>
                  <a:txBody>
                    <a:bodyPr/>
                    <a:lstStyle/>
                    <a:p>
                      <a:pPr algn="ctr" fontAlgn="b"/>
                      <a:r>
                        <a:rPr lang="ru-RU" sz="1000" b="0" i="0" u="none" strike="noStrike" dirty="0" smtClean="0">
                          <a:solidFill>
                            <a:schemeClr val="tx1"/>
                          </a:solidFill>
                          <a:latin typeface="Calibri" pitchFamily="34" charset="0"/>
                          <a:cs typeface="Calibri" pitchFamily="34" charset="0"/>
                        </a:rPr>
                        <a:t>1</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2</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3</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4</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5</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4673">
                <a:tc>
                  <a:txBody>
                    <a:bodyPr/>
                    <a:lstStyle/>
                    <a:p>
                      <a:pPr algn="ctr" fontAlgn="b"/>
                      <a:r>
                        <a:rPr lang="ru-RU" sz="1000" b="1" i="0" u="none" strike="noStrike" dirty="0" smtClean="0">
                          <a:solidFill>
                            <a:srgbClr val="FF0000"/>
                          </a:solidFill>
                          <a:latin typeface="Calibri" pitchFamily="34" charset="0"/>
                          <a:cs typeface="Calibri" pitchFamily="34" charset="0"/>
                        </a:rPr>
                        <a:t>3</a:t>
                      </a:r>
                      <a:endParaRPr lang="ru-RU" sz="1000" b="1" i="0" u="none" strike="noStrike" dirty="0">
                        <a:solidFill>
                          <a:srgbClr val="FF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2 080,96</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1 878,06</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98,85</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104,05</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404888980"/>
              </p:ext>
            </p:extLst>
          </p:nvPr>
        </p:nvGraphicFramePr>
        <p:xfrm>
          <a:off x="142844" y="3223105"/>
          <a:ext cx="3857651" cy="1634656"/>
        </p:xfrm>
        <a:graphic>
          <a:graphicData uri="http://schemas.openxmlformats.org/drawingml/2006/table">
            <a:tbl>
              <a:tblPr/>
              <a:tblGrid>
                <a:gridCol w="785818">
                  <a:extLst>
                    <a:ext uri="{9D8B030D-6E8A-4147-A177-3AD203B41FA5}">
                      <a16:colId xmlns:a16="http://schemas.microsoft.com/office/drawing/2014/main" val="20000"/>
                    </a:ext>
                  </a:extLst>
                </a:gridCol>
                <a:gridCol w="649586">
                  <a:extLst>
                    <a:ext uri="{9D8B030D-6E8A-4147-A177-3AD203B41FA5}">
                      <a16:colId xmlns:a16="http://schemas.microsoft.com/office/drawing/2014/main" val="20001"/>
                    </a:ext>
                  </a:extLst>
                </a:gridCol>
                <a:gridCol w="897129">
                  <a:extLst>
                    <a:ext uri="{9D8B030D-6E8A-4147-A177-3AD203B41FA5}">
                      <a16:colId xmlns:a16="http://schemas.microsoft.com/office/drawing/2014/main" val="20002"/>
                    </a:ext>
                  </a:extLst>
                </a:gridCol>
                <a:gridCol w="807416">
                  <a:extLst>
                    <a:ext uri="{9D8B030D-6E8A-4147-A177-3AD203B41FA5}">
                      <a16:colId xmlns:a16="http://schemas.microsoft.com/office/drawing/2014/main" val="20003"/>
                    </a:ext>
                  </a:extLst>
                </a:gridCol>
                <a:gridCol w="717702">
                  <a:extLst>
                    <a:ext uri="{9D8B030D-6E8A-4147-A177-3AD203B41FA5}">
                      <a16:colId xmlns:a16="http://schemas.microsoft.com/office/drawing/2014/main" val="20004"/>
                    </a:ext>
                  </a:extLst>
                </a:gridCol>
              </a:tblGrid>
              <a:tr h="241384">
                <a:tc rowSpan="3">
                  <a:txBody>
                    <a:bodyPr/>
                    <a:lstStyle/>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chemeClr val="tx1"/>
                          </a:solidFill>
                          <a:latin typeface="Calibri" pitchFamily="34" charset="0"/>
                          <a:cs typeface="Calibri" pitchFamily="34" charset="0"/>
                        </a:rPr>
                        <a:t> (проект)</a:t>
                      </a:r>
                      <a:endParaRPr lang="ru-RU" sz="1000" b="1" i="0" u="none" strike="noStrike" dirty="0">
                        <a:solidFill>
                          <a:schemeClr val="tx1"/>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chemeClr val="tx1"/>
                          </a:solidFill>
                          <a:latin typeface="Calibri" pitchFamily="34" charset="0"/>
                          <a:cs typeface="Calibri" pitchFamily="34" charset="0"/>
                        </a:rPr>
                        <a:t>ВСЕГО</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chemeClr val="tx1"/>
                          </a:solidFill>
                          <a:latin typeface="Calibri" pitchFamily="34" charset="0"/>
                          <a:cs typeface="Calibri" pitchFamily="34" charset="0"/>
                        </a:rPr>
                        <a:t>в  том числе:</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за счет федерального бюджета</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краевого бюджета</a:t>
                      </a:r>
                    </a:p>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местного бюджета</a:t>
                      </a:r>
                    </a:p>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7868">
                <a:tc>
                  <a:txBody>
                    <a:bodyPr/>
                    <a:lstStyle/>
                    <a:p>
                      <a:pPr algn="ctr" fontAlgn="b"/>
                      <a:r>
                        <a:rPr lang="ru-RU" sz="1000" b="0" i="0" u="none" strike="noStrike" dirty="0" smtClean="0">
                          <a:solidFill>
                            <a:schemeClr val="tx1"/>
                          </a:solidFill>
                          <a:latin typeface="Calibri" pitchFamily="34" charset="0"/>
                          <a:cs typeface="Calibri" pitchFamily="34" charset="0"/>
                        </a:rPr>
                        <a:t>1</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2</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3</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4</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5</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3392">
                <a:tc>
                  <a:txBody>
                    <a:bodyPr/>
                    <a:lstStyle/>
                    <a:p>
                      <a:pPr algn="ctr" fontAlgn="b"/>
                      <a:r>
                        <a:rPr lang="ru-RU" sz="1000" b="1" i="0" u="none" strike="noStrike" dirty="0" smtClean="0">
                          <a:solidFill>
                            <a:schemeClr val="tx1"/>
                          </a:solidFill>
                          <a:latin typeface="Calibri" pitchFamily="34" charset="0"/>
                          <a:cs typeface="Calibri" pitchFamily="34" charset="0"/>
                        </a:rPr>
                        <a:t>2024</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5 582,81</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5 303,67</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279,14</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3392">
                <a:tc>
                  <a:txBody>
                    <a:bodyPr/>
                    <a:lstStyle/>
                    <a:p>
                      <a:pPr algn="ctr" fontAlgn="b"/>
                      <a:r>
                        <a:rPr lang="ru-RU" sz="1000" b="1" i="0" u="none" strike="noStrike" dirty="0" smtClean="0">
                          <a:solidFill>
                            <a:schemeClr val="tx1"/>
                          </a:solidFill>
                          <a:latin typeface="Calibri" pitchFamily="34" charset="0"/>
                          <a:cs typeface="Calibri" pitchFamily="34" charset="0"/>
                        </a:rPr>
                        <a:t>2025</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8 484,65</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8 060,42</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424,23</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2992">
                <a:tc>
                  <a:txBody>
                    <a:bodyPr/>
                    <a:lstStyle/>
                    <a:p>
                      <a:pPr algn="ctr" fontAlgn="b"/>
                      <a:r>
                        <a:rPr lang="ru-RU" sz="1000" b="1" i="0" u="none" strike="noStrike" dirty="0" smtClean="0">
                          <a:solidFill>
                            <a:schemeClr val="tx1"/>
                          </a:solidFill>
                          <a:latin typeface="Calibri" pitchFamily="34" charset="0"/>
                          <a:cs typeface="Calibri" pitchFamily="34" charset="0"/>
                        </a:rPr>
                        <a:t>2026</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8 484,65</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8 060,42</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424,23</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Диаграмма 5"/>
          <p:cNvGraphicFramePr/>
          <p:nvPr>
            <p:extLst>
              <p:ext uri="{D42A27DB-BD31-4B8C-83A1-F6EECF244321}">
                <p14:modId xmlns:p14="http://schemas.microsoft.com/office/powerpoint/2010/main" val="1464926276"/>
              </p:ext>
            </p:extLst>
          </p:nvPr>
        </p:nvGraphicFramePr>
        <p:xfrm>
          <a:off x="4214810" y="428604"/>
          <a:ext cx="4929190" cy="13573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extLst>
              <p:ext uri="{D42A27DB-BD31-4B8C-83A1-F6EECF244321}">
                <p14:modId xmlns:p14="http://schemas.microsoft.com/office/powerpoint/2010/main" val="3600031530"/>
              </p:ext>
            </p:extLst>
          </p:nvPr>
        </p:nvGraphicFramePr>
        <p:xfrm>
          <a:off x="4357686" y="1928802"/>
          <a:ext cx="4714908" cy="13573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Диаграмма 7"/>
          <p:cNvGraphicFramePr/>
          <p:nvPr>
            <p:extLst>
              <p:ext uri="{D42A27DB-BD31-4B8C-83A1-F6EECF244321}">
                <p14:modId xmlns:p14="http://schemas.microsoft.com/office/powerpoint/2010/main" val="2436121251"/>
              </p:ext>
            </p:extLst>
          </p:nvPr>
        </p:nvGraphicFramePr>
        <p:xfrm>
          <a:off x="5470190" y="4949234"/>
          <a:ext cx="3673809" cy="1837352"/>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3"/>
          <p:cNvSpPr txBox="1"/>
          <p:nvPr/>
        </p:nvSpPr>
        <p:spPr>
          <a:xfrm>
            <a:off x="7703820" y="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sp>
        <p:nvSpPr>
          <p:cNvPr id="13" name="TextBox 3"/>
          <p:cNvSpPr txBox="1"/>
          <p:nvPr/>
        </p:nvSpPr>
        <p:spPr>
          <a:xfrm>
            <a:off x="3637596" y="494923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2025 год</a:t>
            </a:r>
            <a:endParaRPr lang="ru-RU" sz="1000" i="1" dirty="0">
              <a:cs typeface="Times New Roman" pitchFamily="18" charset="0"/>
            </a:endParaRPr>
          </a:p>
        </p:txBody>
      </p:sp>
      <p:sp>
        <p:nvSpPr>
          <p:cNvPr id="15" name="TextBox 3"/>
          <p:cNvSpPr txBox="1"/>
          <p:nvPr/>
        </p:nvSpPr>
        <p:spPr>
          <a:xfrm>
            <a:off x="945304" y="4935644"/>
            <a:ext cx="990608"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2024 год</a:t>
            </a:r>
            <a:endParaRPr lang="ru-RU" sz="1000" i="1" dirty="0">
              <a:cs typeface="Times New Roman" pitchFamily="18" charset="0"/>
            </a:endParaRPr>
          </a:p>
        </p:txBody>
      </p:sp>
      <p:graphicFrame>
        <p:nvGraphicFramePr>
          <p:cNvPr id="16" name="Диаграмма 15"/>
          <p:cNvGraphicFramePr/>
          <p:nvPr>
            <p:extLst>
              <p:ext uri="{D42A27DB-BD31-4B8C-83A1-F6EECF244321}">
                <p14:modId xmlns:p14="http://schemas.microsoft.com/office/powerpoint/2010/main" val="3970724033"/>
              </p:ext>
            </p:extLst>
          </p:nvPr>
        </p:nvGraphicFramePr>
        <p:xfrm>
          <a:off x="2751460" y="4815355"/>
          <a:ext cx="3282898" cy="204264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1132794610"/>
              </p:ext>
            </p:extLst>
          </p:nvPr>
        </p:nvGraphicFramePr>
        <p:xfrm>
          <a:off x="214282" y="357166"/>
          <a:ext cx="3810001" cy="1197424"/>
        </p:xfrm>
        <a:graphic>
          <a:graphicData uri="http://schemas.openxmlformats.org/drawingml/2006/table">
            <a:tbl>
              <a:tblPr/>
              <a:tblGrid>
                <a:gridCol w="776111">
                  <a:extLst>
                    <a:ext uri="{9D8B030D-6E8A-4147-A177-3AD203B41FA5}">
                      <a16:colId xmlns:a16="http://schemas.microsoft.com/office/drawing/2014/main" val="20000"/>
                    </a:ext>
                  </a:extLst>
                </a:gridCol>
                <a:gridCol w="641565">
                  <a:extLst>
                    <a:ext uri="{9D8B030D-6E8A-4147-A177-3AD203B41FA5}">
                      <a16:colId xmlns:a16="http://schemas.microsoft.com/office/drawing/2014/main" val="20001"/>
                    </a:ext>
                  </a:extLst>
                </a:gridCol>
                <a:gridCol w="840102">
                  <a:extLst>
                    <a:ext uri="{9D8B030D-6E8A-4147-A177-3AD203B41FA5}">
                      <a16:colId xmlns:a16="http://schemas.microsoft.com/office/drawing/2014/main" val="20002"/>
                    </a:ext>
                  </a:extLst>
                </a:gridCol>
                <a:gridCol w="843386">
                  <a:extLst>
                    <a:ext uri="{9D8B030D-6E8A-4147-A177-3AD203B41FA5}">
                      <a16:colId xmlns:a16="http://schemas.microsoft.com/office/drawing/2014/main" val="20003"/>
                    </a:ext>
                  </a:extLst>
                </a:gridCol>
                <a:gridCol w="708837">
                  <a:extLst>
                    <a:ext uri="{9D8B030D-6E8A-4147-A177-3AD203B41FA5}">
                      <a16:colId xmlns:a16="http://schemas.microsoft.com/office/drawing/2014/main" val="20004"/>
                    </a:ext>
                  </a:extLst>
                </a:gridCol>
              </a:tblGrid>
              <a:tr h="241384">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2022 (факт)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7868">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339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1" i="0" u="none" strike="noStrike" dirty="0" smtClean="0">
                          <a:solidFill>
                            <a:srgbClr val="000000"/>
                          </a:solidFill>
                          <a:latin typeface="Calibri" pitchFamily="34" charset="0"/>
                          <a:cs typeface="Calibri" pitchFamily="34" charset="0"/>
                        </a:rPr>
                        <a:t>68</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55 988,75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5 391,61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47 797,70</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2 799,44</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8" name="TextBox 3"/>
          <p:cNvSpPr txBox="1"/>
          <p:nvPr/>
        </p:nvSpPr>
        <p:spPr>
          <a:xfrm>
            <a:off x="7416126" y="4871913"/>
            <a:ext cx="990608"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2026 год</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s://krot.info/uploads/posts/2020-10/1603674252_51-p-fon-dlya-prezentatsii-po-informatike-6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48"/>
          <a:stretch/>
        </p:blipFill>
        <p:spPr bwMode="auto">
          <a:xfrm>
            <a:off x="0" y="-3013"/>
            <a:ext cx="9124810" cy="6861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190" y="14007"/>
            <a:ext cx="9144000" cy="400110"/>
          </a:xfrm>
          <a:prstGeom prst="rect">
            <a:avLst/>
          </a:prstGeom>
          <a:noFill/>
        </p:spPr>
        <p:txBody>
          <a:bodyPr wrap="square" rtlCol="0">
            <a:spAutoFit/>
          </a:bodyPr>
          <a:lstStyle/>
          <a:p>
            <a:pPr algn="ctr"/>
            <a:r>
              <a:rPr lang="ru-RU" sz="2000" dirty="0" smtClean="0">
                <a:latin typeface="Calibri" pitchFamily="34" charset="0"/>
                <a:cs typeface="Calibri" pitchFamily="34" charset="0"/>
              </a:rPr>
              <a:t>ДОРОЖНЫЙ ФОНД (дорожное хозяйство)</a:t>
            </a:r>
          </a:p>
        </p:txBody>
      </p:sp>
      <p:graphicFrame>
        <p:nvGraphicFramePr>
          <p:cNvPr id="5" name="Диаграмма 4"/>
          <p:cNvGraphicFramePr/>
          <p:nvPr>
            <p:extLst>
              <p:ext uri="{D42A27DB-BD31-4B8C-83A1-F6EECF244321}">
                <p14:modId xmlns:p14="http://schemas.microsoft.com/office/powerpoint/2010/main" val="2598300867"/>
              </p:ext>
            </p:extLst>
          </p:nvPr>
        </p:nvGraphicFramePr>
        <p:xfrm>
          <a:off x="168968" y="1484784"/>
          <a:ext cx="8786874" cy="2926678"/>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191838" y="421013"/>
            <a:ext cx="8786874" cy="1169551"/>
          </a:xfrm>
          <a:prstGeom prst="rect">
            <a:avLst/>
          </a:prstGeom>
        </p:spPr>
        <p:txBody>
          <a:bodyPr wrap="square">
            <a:spAutoFit/>
          </a:bodyPr>
          <a:lstStyle/>
          <a:p>
            <a:pPr algn="just"/>
            <a:r>
              <a:rPr lang="ru-RU" sz="1000" dirty="0" smtClean="0"/>
              <a:t>	</a:t>
            </a:r>
            <a:r>
              <a:rPr lang="ru-RU" sz="1000" dirty="0"/>
              <a:t>По отрасли «Дорожное хозяйство (дорожные фонды)» расходы на осуществление дорожной деятельности в рамках муниципального дорожного фонда предусматриваются в размере не менее прогнозируемого объема доходов от акцизов на автомобильный бензин, прямогонный бензин, дизельное топливо, моторные масла для дизельных и (или) карбюраторных (</a:t>
            </a:r>
            <a:r>
              <a:rPr lang="ru-RU" sz="1000" dirty="0" err="1"/>
              <a:t>инжекторных</a:t>
            </a:r>
            <a:r>
              <a:rPr lang="ru-RU" sz="1000" dirty="0"/>
              <a:t>) двигателей, производимые на территории Российской Федерации, подлежащих зачислению в местный бюджет, а также иных доходов, определенных решением Совета Курского муниципального округа Ставропольского края от 10 декабря 2020 г. № 78 «О создании муниципального дорожного фонда Курского муниципального округа Ставропольского края». Общий объем дорожного фонда Курского муниципального округа Ставропольского края на 2024 год составил 135 385,99 тыс. </a:t>
            </a:r>
            <a:r>
              <a:rPr lang="ru-RU" sz="1000" dirty="0" smtClean="0"/>
              <a:t>рублей.</a:t>
            </a:r>
            <a:endParaRPr lang="ru-RU" sz="1000" b="1" dirty="0"/>
          </a:p>
        </p:txBody>
      </p:sp>
      <p:pic>
        <p:nvPicPr>
          <p:cNvPr id="10" name="Рисунок 9"/>
          <p:cNvPicPr/>
          <p:nvPr/>
        </p:nvPicPr>
        <p:blipFill>
          <a:blip r:embed="rId4" cstate="print"/>
          <a:stretch/>
        </p:blipFill>
        <p:spPr>
          <a:xfrm>
            <a:off x="191838" y="4637975"/>
            <a:ext cx="3219253" cy="1993512"/>
          </a:xfrm>
          <a:prstGeom prst="rect">
            <a:avLst/>
          </a:prstGeom>
          <a:ln>
            <a:noFill/>
          </a:ln>
          <a:effectLst>
            <a:outerShdw blurRad="190500" algn="tl" rotWithShape="0">
              <a:srgbClr val="000000">
                <a:alpha val="70000"/>
              </a:srgbClr>
            </a:outerShdw>
          </a:effec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4637975"/>
            <a:ext cx="2626352" cy="19714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736252"/>
            <a:ext cx="9011719" cy="6247864"/>
          </a:xfrm>
          <a:prstGeom prst="rect">
            <a:avLst/>
          </a:prstGeom>
          <a:noFill/>
        </p:spPr>
        <p:txBody>
          <a:bodyPr wrap="square" rtlCol="0">
            <a:spAutoFit/>
          </a:bodyPr>
          <a:lstStyle/>
          <a:p>
            <a:pPr algn="just"/>
            <a:r>
              <a:rPr lang="ru-RU" sz="800" dirty="0" smtClean="0"/>
              <a:t>	</a:t>
            </a:r>
            <a:r>
              <a:rPr lang="ru-RU" sz="800" dirty="0"/>
              <a:t>С 2024 года край синхронизирует цели и задачи с новой Стратегией развития </a:t>
            </a:r>
            <a:r>
              <a:rPr lang="ru-RU" sz="800" dirty="0" smtClean="0"/>
              <a:t>финансовой грамотности </a:t>
            </a:r>
            <a:r>
              <a:rPr lang="ru-RU" sz="800" dirty="0"/>
              <a:t>и формирования </a:t>
            </a:r>
            <a:endParaRPr lang="ru-RU" sz="800" dirty="0" smtClean="0"/>
          </a:p>
          <a:p>
            <a:pPr algn="just"/>
            <a:r>
              <a:rPr lang="ru-RU" sz="800" dirty="0" smtClean="0"/>
              <a:t>финансовой </a:t>
            </a:r>
            <a:r>
              <a:rPr lang="ru-RU" sz="800" dirty="0"/>
              <a:t>культуры до 2030 года (далее - Стратегия), которая </a:t>
            </a:r>
            <a:r>
              <a:rPr lang="ru-RU" sz="800" dirty="0" smtClean="0"/>
              <a:t>определяет приоритеты</a:t>
            </a:r>
            <a:r>
              <a:rPr lang="ru-RU" sz="800" dirty="0"/>
              <a:t>, цели, задачи и инструменты их достижения </a:t>
            </a:r>
            <a:endParaRPr lang="ru-RU" sz="800" dirty="0" smtClean="0"/>
          </a:p>
          <a:p>
            <a:pPr algn="just"/>
            <a:r>
              <a:rPr lang="ru-RU" sz="800" dirty="0" smtClean="0"/>
              <a:t>на </a:t>
            </a:r>
            <a:r>
              <a:rPr lang="ru-RU" sz="800" dirty="0"/>
              <a:t>период до 2030 года в сфере </a:t>
            </a:r>
            <a:r>
              <a:rPr lang="ru-RU" sz="800" dirty="0" smtClean="0"/>
              <a:t>повышения финансовой </a:t>
            </a:r>
            <a:r>
              <a:rPr lang="ru-RU" sz="800" dirty="0"/>
              <a:t>грамотности и формирования финансовой культуры граждан, укрепления системы </a:t>
            </a:r>
            <a:endParaRPr lang="ru-RU" sz="800" dirty="0" smtClean="0"/>
          </a:p>
          <a:p>
            <a:pPr algn="just"/>
            <a:r>
              <a:rPr lang="ru-RU" sz="800" dirty="0" smtClean="0"/>
              <a:t>финансового образования </a:t>
            </a:r>
            <a:r>
              <a:rPr lang="ru-RU" sz="800" dirty="0"/>
              <a:t>и просвещения, обеспечения прав потребителей финансовых услуг, финансовой </a:t>
            </a:r>
            <a:r>
              <a:rPr lang="ru-RU" sz="800" dirty="0" smtClean="0"/>
              <a:t>безопасности граждан</a:t>
            </a:r>
            <a:r>
              <a:rPr lang="ru-RU" sz="800" dirty="0"/>
              <a:t>. </a:t>
            </a:r>
            <a:endParaRPr lang="ru-RU" sz="800" dirty="0" smtClean="0"/>
          </a:p>
          <a:p>
            <a:pPr algn="just"/>
            <a:r>
              <a:rPr lang="ru-RU" sz="800" dirty="0" smtClean="0"/>
              <a:t>Стратегия </a:t>
            </a:r>
            <a:r>
              <a:rPr lang="ru-RU" sz="800" dirty="0"/>
              <a:t>направлена на достижение национальных целей и стратегических задач </a:t>
            </a:r>
            <a:r>
              <a:rPr lang="ru-RU" sz="800" dirty="0" smtClean="0"/>
              <a:t>развития Российской </a:t>
            </a:r>
            <a:r>
              <a:rPr lang="ru-RU" sz="800" dirty="0"/>
              <a:t>Федерации, определенных Указом </a:t>
            </a:r>
            <a:endParaRPr lang="ru-RU" sz="800" dirty="0" smtClean="0"/>
          </a:p>
          <a:p>
            <a:pPr algn="just"/>
            <a:r>
              <a:rPr lang="ru-RU" sz="800" dirty="0" smtClean="0"/>
              <a:t>Президента </a:t>
            </a:r>
            <a:r>
              <a:rPr lang="ru-RU" sz="800" dirty="0"/>
              <a:t>Российской Федерации от 21 июля 2020 г</a:t>
            </a:r>
            <a:r>
              <a:rPr lang="ru-RU" sz="800" dirty="0" smtClean="0"/>
              <a:t>. № </a:t>
            </a:r>
            <a:r>
              <a:rPr lang="ru-RU" sz="800" dirty="0"/>
              <a:t>474 «О национальных целях развития Российской Федерации на период </a:t>
            </a:r>
            <a:endParaRPr lang="ru-RU" sz="800" dirty="0" smtClean="0"/>
          </a:p>
          <a:p>
            <a:pPr algn="just"/>
            <a:r>
              <a:rPr lang="ru-RU" sz="800" dirty="0" smtClean="0"/>
              <a:t>до </a:t>
            </a:r>
            <a:r>
              <a:rPr lang="ru-RU" sz="800" dirty="0"/>
              <a:t>2030 года» и основывается </a:t>
            </a:r>
            <a:r>
              <a:rPr lang="ru-RU" sz="800" dirty="0" smtClean="0"/>
              <a:t>на Конституции </a:t>
            </a:r>
            <a:r>
              <a:rPr lang="ru-RU" sz="800" dirty="0"/>
              <a:t>Российской Федерации, Федеральном законе «О стратегическом планировании </a:t>
            </a:r>
            <a:endParaRPr lang="ru-RU" sz="800" dirty="0" smtClean="0"/>
          </a:p>
          <a:p>
            <a:pPr algn="just"/>
            <a:r>
              <a:rPr lang="ru-RU" sz="800" dirty="0" smtClean="0"/>
              <a:t>в Российской Федерации</a:t>
            </a:r>
            <a:r>
              <a:rPr lang="ru-RU" sz="800" dirty="0"/>
              <a:t>», Законе Российской Федерации «О защите прав потребителей», Федеральном законе «</a:t>
            </a:r>
            <a:r>
              <a:rPr lang="ru-RU" sz="800" dirty="0" smtClean="0"/>
              <a:t>Об образовании </a:t>
            </a:r>
          </a:p>
          <a:p>
            <a:pPr algn="just"/>
            <a:r>
              <a:rPr lang="ru-RU" sz="800" dirty="0" smtClean="0"/>
              <a:t>в </a:t>
            </a:r>
            <a:r>
              <a:rPr lang="ru-RU" sz="800" dirty="0"/>
              <a:t>Российской Федерации», других федеральных законах, а также на нормативных </a:t>
            </a:r>
            <a:r>
              <a:rPr lang="ru-RU" sz="800" dirty="0" smtClean="0"/>
              <a:t>правовых актах </a:t>
            </a:r>
            <a:r>
              <a:rPr lang="ru-RU" sz="800" dirty="0"/>
              <a:t>Правительства Российской Федерации </a:t>
            </a:r>
            <a:endParaRPr lang="ru-RU" sz="800" dirty="0" smtClean="0"/>
          </a:p>
          <a:p>
            <a:pPr algn="just"/>
            <a:r>
              <a:rPr lang="ru-RU" sz="800" dirty="0" smtClean="0"/>
              <a:t>и федеральных </a:t>
            </a:r>
            <a:r>
              <a:rPr lang="ru-RU" sz="800" dirty="0"/>
              <a:t>органов исполнительной власти, </a:t>
            </a:r>
            <a:r>
              <a:rPr lang="ru-RU" sz="800" dirty="0" smtClean="0"/>
              <a:t>регулирующих отношения</a:t>
            </a:r>
            <a:r>
              <a:rPr lang="ru-RU" sz="800" dirty="0"/>
              <a:t>, возникающие в сфере повышения финансовой грамотности </a:t>
            </a:r>
            <a:endParaRPr lang="ru-RU" sz="800" dirty="0" smtClean="0"/>
          </a:p>
          <a:p>
            <a:pPr algn="just"/>
            <a:r>
              <a:rPr lang="ru-RU" sz="800" dirty="0" smtClean="0"/>
              <a:t>и </a:t>
            </a:r>
            <a:r>
              <a:rPr lang="ru-RU" sz="800" dirty="0"/>
              <a:t>формирования </a:t>
            </a:r>
            <a:r>
              <a:rPr lang="ru-RU" sz="800" dirty="0" smtClean="0"/>
              <a:t>финансовой культуры граждан. </a:t>
            </a:r>
          </a:p>
          <a:p>
            <a:pPr algn="just"/>
            <a:r>
              <a:rPr lang="ru-RU" sz="800" dirty="0"/>
              <a:t> </a:t>
            </a:r>
            <a:r>
              <a:rPr lang="ru-RU" sz="800" dirty="0" smtClean="0"/>
              <a:t>                               Мероприятия направлены </a:t>
            </a:r>
            <a:r>
              <a:rPr lang="ru-RU" sz="800" dirty="0"/>
              <a:t>на развитие финансовой культуры </a:t>
            </a:r>
            <a:r>
              <a:rPr lang="ru-RU" sz="800" dirty="0" smtClean="0"/>
              <a:t>и формирование </a:t>
            </a:r>
            <a:r>
              <a:rPr lang="ru-RU" sz="800" dirty="0"/>
              <a:t>у населения Ставропольского края </a:t>
            </a:r>
            <a:endParaRPr lang="ru-RU" sz="800" dirty="0" smtClean="0"/>
          </a:p>
          <a:p>
            <a:pPr algn="just"/>
            <a:r>
              <a:rPr lang="ru-RU" sz="800" dirty="0" smtClean="0"/>
              <a:t>разумного </a:t>
            </a:r>
            <a:r>
              <a:rPr lang="ru-RU" sz="800" dirty="0"/>
              <a:t>финансового поведения, что прежде </a:t>
            </a:r>
            <a:r>
              <a:rPr lang="ru-RU" sz="800" dirty="0" smtClean="0"/>
              <a:t>всего выражается </a:t>
            </a:r>
            <a:r>
              <a:rPr lang="ru-RU" sz="800" dirty="0"/>
              <a:t>в ответственном отношении к личным финансам. </a:t>
            </a:r>
            <a:r>
              <a:rPr lang="ru-RU" sz="800" dirty="0" smtClean="0"/>
              <a:t>Сотрудничество </a:t>
            </a:r>
          </a:p>
          <a:p>
            <a:pPr algn="just"/>
            <a:r>
              <a:rPr lang="ru-RU" sz="800" dirty="0" smtClean="0"/>
              <a:t>с правительственным и неправительственным сектором будет направлено на повышение в Ставропольском крае эффективности </a:t>
            </a:r>
          </a:p>
          <a:p>
            <a:pPr algn="just"/>
            <a:r>
              <a:rPr lang="ru-RU" sz="800" dirty="0" smtClean="0"/>
              <a:t>защиты прав потребителей финансовых услуг и содействие продвижению финансовой доступности.</a:t>
            </a:r>
          </a:p>
          <a:p>
            <a:pPr algn="just"/>
            <a:r>
              <a:rPr lang="ru-RU" sz="800" b="1" dirty="0" smtClean="0"/>
              <a:t>                                В </a:t>
            </a:r>
            <a:r>
              <a:rPr lang="ru-RU" sz="800" b="1" dirty="0"/>
              <a:t>рамках образовательного компонента предусмотрено:</a:t>
            </a:r>
            <a:endParaRPr lang="ru-RU" sz="800" dirty="0" smtClean="0"/>
          </a:p>
          <a:p>
            <a:pPr algn="just"/>
            <a:r>
              <a:rPr lang="ru-RU" sz="800" b="1" dirty="0" smtClean="0"/>
              <a:t>                                для школьников: </a:t>
            </a:r>
            <a:r>
              <a:rPr lang="ru-RU" sz="800" dirty="0" smtClean="0"/>
              <a:t>будет организовано проведение интерактивных занятий </a:t>
            </a:r>
          </a:p>
          <a:p>
            <a:pPr algn="just"/>
            <a:r>
              <a:rPr lang="ru-RU" sz="800" dirty="0" smtClean="0"/>
              <a:t>онлайн и офлайн, в которых помимо обученных учителей принимают участие привлекаемые профессионалы - эксперты в финансовой сфере </a:t>
            </a:r>
          </a:p>
          <a:p>
            <a:pPr algn="just"/>
            <a:r>
              <a:rPr lang="ru-RU" sz="800" dirty="0" smtClean="0"/>
              <a:t>(такие как эксперты Регионального центра финансовой грамотности на базе учебного центра </a:t>
            </a:r>
            <a:r>
              <a:rPr lang="ru-RU" sz="800" dirty="0" err="1" smtClean="0"/>
              <a:t>минфина</a:t>
            </a:r>
            <a:r>
              <a:rPr lang="ru-RU" sz="800" dirty="0" smtClean="0"/>
              <a:t> края, Центрального банка России и</a:t>
            </a:r>
          </a:p>
          <a:p>
            <a:pPr algn="just"/>
            <a:r>
              <a:rPr lang="ru-RU" sz="800" dirty="0" smtClean="0"/>
              <a:t> представители финансовой банковской сферы) и волонтеры из студенческой среды; продвижение мероприятий, организуемых </a:t>
            </a:r>
          </a:p>
          <a:p>
            <a:pPr algn="just"/>
            <a:r>
              <a:rPr lang="ru-RU" sz="800" dirty="0" smtClean="0"/>
              <a:t>региональными вузами для школ края; участие в федеральных мероприятиях, как то: Осенние и Весенние Всероссийские недели </a:t>
            </a:r>
          </a:p>
          <a:p>
            <a:pPr algn="just"/>
            <a:r>
              <a:rPr lang="ru-RU" sz="800" dirty="0" smtClean="0"/>
              <a:t>финансовой грамотности, Дни финансовой грамотности в учебных заведениях, различные олимпиады и др.; в период летней </a:t>
            </a:r>
          </a:p>
          <a:p>
            <a:pPr algn="just"/>
            <a:r>
              <a:rPr lang="ru-RU" sz="800" dirty="0" smtClean="0"/>
              <a:t>оздоровительной смены обученными учителями и вожатыми проводятся отдельные игровые мероприятия и занятия в игровой форме </a:t>
            </a:r>
          </a:p>
          <a:p>
            <a:pPr algn="just"/>
            <a:r>
              <a:rPr lang="ru-RU" sz="800" dirty="0" smtClean="0"/>
              <a:t>по основам финансовой грамотности – ежегодно насчитывается до 200 таких мероприятий.</a:t>
            </a:r>
          </a:p>
          <a:p>
            <a:pPr algn="just"/>
            <a:r>
              <a:rPr lang="ru-RU" sz="800" dirty="0" smtClean="0"/>
              <a:t>                                 В рамках школьной программы, в соответствии с обновленными федеральными государственными образовательными стандартами, финансовая грамотность преподается с 2022 года как часть школьных предметов: окружающий мир, математика, история и география. </a:t>
            </a:r>
          </a:p>
          <a:p>
            <a:pPr algn="just"/>
            <a:r>
              <a:rPr lang="ru-RU" sz="800" dirty="0"/>
              <a:t> </a:t>
            </a:r>
            <a:r>
              <a:rPr lang="ru-RU" sz="800" dirty="0" smtClean="0"/>
              <a:t>                                На базе школ Курского муниципального округа в рамках недели финансовой грамотности проведены уроки </a:t>
            </a:r>
            <a:r>
              <a:rPr lang="ru-RU" sz="800" dirty="0"/>
              <a:t>- игра </a:t>
            </a:r>
            <a:r>
              <a:rPr lang="ru-RU" sz="800" dirty="0" smtClean="0"/>
              <a:t>«Семейный бюджет»; «Что </a:t>
            </a:r>
            <a:r>
              <a:rPr lang="ru-RU" sz="800" dirty="0"/>
              <a:t>значит быть финансово </a:t>
            </a:r>
            <a:r>
              <a:rPr lang="ru-RU" sz="800" dirty="0" smtClean="0"/>
              <a:t>грамотным»; «Простые </a:t>
            </a:r>
            <a:r>
              <a:rPr lang="ru-RU" sz="800" dirty="0"/>
              <a:t>шаги к финансовому </a:t>
            </a:r>
            <a:r>
              <a:rPr lang="ru-RU" sz="800" dirty="0" smtClean="0"/>
              <a:t>благополучию»; «Финансовый </a:t>
            </a:r>
            <a:r>
              <a:rPr lang="ru-RU" sz="800" dirty="0" err="1" smtClean="0"/>
              <a:t>блогер</a:t>
            </a:r>
            <a:r>
              <a:rPr lang="ru-RU" sz="800" dirty="0" smtClean="0"/>
              <a:t>» и др. </a:t>
            </a:r>
            <a:r>
              <a:rPr lang="ru-RU" sz="800" dirty="0"/>
              <a:t>Д</a:t>
            </a:r>
            <a:r>
              <a:rPr lang="ru-RU" sz="800" dirty="0" smtClean="0"/>
              <a:t>ля </a:t>
            </a:r>
            <a:r>
              <a:rPr lang="ru-RU" sz="800" dirty="0"/>
              <a:t>учеников 1–9 классов </a:t>
            </a:r>
            <a:r>
              <a:rPr lang="ru-RU" sz="800" dirty="0" smtClean="0"/>
              <a:t>проведена всероссийская онлайн-олимпиада по финансовой грамотности и предпринимательству  на </a:t>
            </a:r>
            <a:r>
              <a:rPr lang="ru-RU" sz="800" dirty="0"/>
              <a:t>платформе </a:t>
            </a:r>
            <a:r>
              <a:rPr lang="ru-RU" sz="800" dirty="0" err="1"/>
              <a:t>Учи.ру</a:t>
            </a:r>
            <a:r>
              <a:rPr lang="ru-RU" sz="800" dirty="0"/>
              <a:t>. </a:t>
            </a:r>
            <a:r>
              <a:rPr lang="ru-RU" sz="800" dirty="0" smtClean="0"/>
              <a:t>                              </a:t>
            </a:r>
          </a:p>
          <a:p>
            <a:pPr algn="just"/>
            <a:endParaRPr lang="ru-RU" sz="800" b="1" dirty="0"/>
          </a:p>
          <a:p>
            <a:pPr algn="just"/>
            <a:r>
              <a:rPr lang="ru-RU" sz="800" b="1" dirty="0" smtClean="0"/>
              <a:t>          Для взрослого населения: </a:t>
            </a:r>
            <a:r>
              <a:rPr lang="ru-RU" sz="800" dirty="0" smtClean="0"/>
              <a:t>продолжатся тематические встречи, занятия и семинары в рамках </a:t>
            </a:r>
          </a:p>
          <a:p>
            <a:pPr algn="just"/>
            <a:r>
              <a:rPr lang="ru-RU" sz="800" dirty="0" smtClean="0"/>
              <a:t>«Выездной школы финансовой грамотности», массовые мероприятия в рамках городских празднований, а также мероприятия </a:t>
            </a:r>
          </a:p>
          <a:p>
            <a:pPr algn="just"/>
            <a:r>
              <a:rPr lang="ru-RU" sz="800" dirty="0" smtClean="0"/>
              <a:t>в трудовых коллективах по запросу.</a:t>
            </a:r>
          </a:p>
          <a:p>
            <a:r>
              <a:rPr lang="ru-RU" sz="800" b="1" dirty="0" smtClean="0"/>
              <a:t>         Занятия </a:t>
            </a:r>
            <a:r>
              <a:rPr lang="ru-RU" sz="800" b="1" dirty="0"/>
              <a:t>по финансовой грамотности организовали для пенсионеров Ставрополья</a:t>
            </a:r>
          </a:p>
          <a:p>
            <a:r>
              <a:rPr lang="ru-RU" sz="800" dirty="0" smtClean="0"/>
              <a:t>         Их </a:t>
            </a:r>
            <a:r>
              <a:rPr lang="ru-RU" sz="800" dirty="0"/>
              <a:t>проводят в центрах общения старшего поколения на базе отделений </a:t>
            </a:r>
            <a:r>
              <a:rPr lang="ru-RU" sz="800" dirty="0" err="1"/>
              <a:t>Соцфонда</a:t>
            </a:r>
            <a:r>
              <a:rPr lang="ru-RU" sz="800" dirty="0"/>
              <a:t> России в Железноводске и станице Курской</a:t>
            </a:r>
            <a:br>
              <a:rPr lang="ru-RU" sz="800" dirty="0"/>
            </a:br>
            <a:r>
              <a:rPr lang="ru-RU" sz="800" dirty="0" smtClean="0"/>
              <a:t>         Пожилые </a:t>
            </a:r>
            <a:r>
              <a:rPr lang="ru-RU" sz="800" dirty="0"/>
              <a:t>люди осваивают технологии безналичной оплаты, учатся выбирать банковские продукты и защищаться от мошенников.</a:t>
            </a:r>
            <a:br>
              <a:rPr lang="ru-RU" sz="800" dirty="0"/>
            </a:br>
            <a:r>
              <a:rPr lang="ru-RU" sz="800" dirty="0"/>
              <a:t>Уроки уже посетили более 1,5 тысяч </a:t>
            </a:r>
            <a:r>
              <a:rPr lang="ru-RU" sz="800" dirty="0" smtClean="0"/>
              <a:t>пенсионеров.</a:t>
            </a:r>
          </a:p>
          <a:p>
            <a:endParaRPr lang="ru-RU" sz="800" dirty="0"/>
          </a:p>
          <a:p>
            <a:pPr algn="just"/>
            <a:r>
              <a:rPr lang="ru-RU" sz="800" b="1" dirty="0" smtClean="0"/>
              <a:t>     Реализация </a:t>
            </a:r>
            <a:r>
              <a:rPr lang="ru-RU" sz="800" b="1" dirty="0"/>
              <a:t>информационного компонента включает в себя</a:t>
            </a:r>
            <a:r>
              <a:rPr lang="ru-RU" sz="800" b="1" dirty="0" smtClean="0"/>
              <a:t>:</a:t>
            </a:r>
          </a:p>
          <a:p>
            <a:pPr algn="just"/>
            <a:r>
              <a:rPr lang="ru-RU" sz="800" b="1" dirty="0" smtClean="0"/>
              <a:t>     на краевом уровне</a:t>
            </a:r>
          </a:p>
          <a:p>
            <a:pPr algn="just"/>
            <a:r>
              <a:rPr lang="ru-RU" sz="800" dirty="0" smtClean="0"/>
              <a:t>     информационное </a:t>
            </a:r>
            <a:r>
              <a:rPr lang="ru-RU" sz="800" dirty="0"/>
              <a:t>сопровождение сайта регионального </a:t>
            </a:r>
            <a:r>
              <a:rPr lang="ru-RU" sz="800" dirty="0" smtClean="0"/>
              <a:t>Центра финансовой </a:t>
            </a:r>
            <a:r>
              <a:rPr lang="ru-RU" sz="800" dirty="0"/>
              <a:t>грамотности населения Ставропольского края (</a:t>
            </a:r>
            <a:r>
              <a:rPr lang="ru-RU" sz="800" dirty="0">
                <a:hlinkClick r:id="rId3"/>
              </a:rPr>
              <a:t>www.fingram26.ru</a:t>
            </a:r>
            <a:r>
              <a:rPr lang="ru-RU" sz="800" dirty="0" smtClean="0"/>
              <a:t>), а </a:t>
            </a:r>
            <a:r>
              <a:rPr lang="ru-RU" sz="800" dirty="0"/>
              <a:t>также развитие и информационное сопровождение сообщества «</a:t>
            </a:r>
            <a:r>
              <a:rPr lang="ru-RU" sz="800" dirty="0" err="1" smtClean="0"/>
              <a:t>ФинграмотаСтаврополья</a:t>
            </a:r>
            <a:r>
              <a:rPr lang="ru-RU" sz="800" dirty="0"/>
              <a:t>» в социальной сети «</a:t>
            </a:r>
            <a:r>
              <a:rPr lang="ru-RU" sz="800" dirty="0" err="1"/>
              <a:t>ВКонтакте</a:t>
            </a:r>
            <a:r>
              <a:rPr lang="ru-RU" sz="800" dirty="0"/>
              <a:t>»;</a:t>
            </a:r>
          </a:p>
          <a:p>
            <a:pPr algn="just"/>
            <a:r>
              <a:rPr lang="ru-RU" sz="800" dirty="0" smtClean="0"/>
              <a:t>     </a:t>
            </a:r>
            <a:r>
              <a:rPr lang="ru-RU" sz="800" dirty="0"/>
              <a:t>продвижение информации обучающего характера (видеоролики </a:t>
            </a:r>
            <a:r>
              <a:rPr lang="ru-RU" sz="800" dirty="0" smtClean="0"/>
              <a:t>и </a:t>
            </a:r>
            <a:r>
              <a:rPr lang="ru-RU" sz="800" dirty="0" err="1" smtClean="0"/>
              <a:t>аудиоролики</a:t>
            </a:r>
            <a:r>
              <a:rPr lang="ru-RU" sz="800" dirty="0"/>
              <a:t>) в отобранных СМИ края;</a:t>
            </a:r>
          </a:p>
          <a:p>
            <a:pPr algn="just"/>
            <a:r>
              <a:rPr lang="ru-RU" sz="800" dirty="0"/>
              <a:t> </a:t>
            </a:r>
            <a:r>
              <a:rPr lang="ru-RU" sz="800" dirty="0" smtClean="0"/>
              <a:t>    размещение </a:t>
            </a:r>
            <a:r>
              <a:rPr lang="ru-RU" sz="800" dirty="0"/>
              <a:t>обучающих статей на интернет-сайтах и в </a:t>
            </a:r>
            <a:r>
              <a:rPr lang="ru-RU" sz="800" dirty="0" err="1" smtClean="0"/>
              <a:t>соцсетях</a:t>
            </a:r>
            <a:r>
              <a:rPr lang="ru-RU" sz="800" dirty="0"/>
              <a:t> </a:t>
            </a:r>
            <a:r>
              <a:rPr lang="ru-RU" sz="800" dirty="0" smtClean="0"/>
              <a:t>изданий </a:t>
            </a:r>
            <a:r>
              <a:rPr lang="ru-RU" sz="800" dirty="0"/>
              <a:t>«Комсомольская правда» и «Аргументы и факты»;</a:t>
            </a:r>
          </a:p>
          <a:p>
            <a:pPr algn="just"/>
            <a:r>
              <a:rPr lang="ru-RU" sz="800" dirty="0"/>
              <a:t> </a:t>
            </a:r>
            <a:r>
              <a:rPr lang="ru-RU" sz="800" dirty="0" smtClean="0"/>
              <a:t>    </a:t>
            </a:r>
            <a:r>
              <a:rPr lang="ru-RU" sz="800" dirty="0"/>
              <a:t>оказание поддержки ГАУ Ставропольского края «</a:t>
            </a:r>
            <a:r>
              <a:rPr lang="ru-RU" sz="800" dirty="0" smtClean="0"/>
              <a:t>Ставропольское телевидение</a:t>
            </a:r>
            <a:r>
              <a:rPr lang="ru-RU" sz="800" dirty="0"/>
              <a:t>» в подготовке и выпуске регулярных передач из цикла «Знания </a:t>
            </a:r>
            <a:r>
              <a:rPr lang="ru-RU" sz="800" dirty="0" smtClean="0"/>
              <a:t>для жизни</a:t>
            </a:r>
            <a:r>
              <a:rPr lang="ru-RU" sz="800" dirty="0"/>
              <a:t>»;</a:t>
            </a:r>
          </a:p>
          <a:p>
            <a:pPr algn="just"/>
            <a:r>
              <a:rPr lang="ru-RU" sz="800" dirty="0"/>
              <a:t> </a:t>
            </a:r>
            <a:r>
              <a:rPr lang="ru-RU" sz="800" dirty="0" smtClean="0"/>
              <a:t>    оказание </a:t>
            </a:r>
            <a:r>
              <a:rPr lang="ru-RU" sz="800" dirty="0"/>
              <a:t>поддержки ГТРК «Ставрополье» в подготовке и </a:t>
            </a:r>
            <a:r>
              <a:rPr lang="ru-RU" sz="800" dirty="0" smtClean="0"/>
              <a:t>выпуске регулярных </a:t>
            </a:r>
            <a:r>
              <a:rPr lang="ru-RU" sz="800" dirty="0"/>
              <a:t>телепрограмм по финансовой </a:t>
            </a:r>
            <a:r>
              <a:rPr lang="ru-RU" sz="800" dirty="0" smtClean="0"/>
              <a:t>грамотности;</a:t>
            </a:r>
          </a:p>
          <a:p>
            <a:pPr algn="just"/>
            <a:r>
              <a:rPr lang="ru-RU" sz="800" dirty="0"/>
              <a:t> </a:t>
            </a:r>
            <a:r>
              <a:rPr lang="ru-RU" sz="800" dirty="0" smtClean="0"/>
              <a:t>    </a:t>
            </a:r>
            <a:r>
              <a:rPr lang="ru-RU" sz="800" b="1" dirty="0" smtClean="0"/>
              <a:t>на муниципальном уровне</a:t>
            </a:r>
          </a:p>
          <a:p>
            <a:pPr algn="just"/>
            <a:r>
              <a:rPr lang="ru-RU" sz="800" dirty="0"/>
              <a:t> </a:t>
            </a:r>
            <a:r>
              <a:rPr lang="ru-RU" sz="800" dirty="0" smtClean="0"/>
              <a:t>    размещение информации на официальном сайте администрации Курского муниципального округа Ставропольского края (</a:t>
            </a:r>
            <a:r>
              <a:rPr lang="en-US" sz="800" dirty="0" smtClean="0"/>
              <a:t>http</a:t>
            </a:r>
            <a:r>
              <a:rPr lang="en-US" sz="800" dirty="0"/>
              <a:t>://xn----ftbnedad5angewj.xn--p1ai</a:t>
            </a:r>
            <a:r>
              <a:rPr lang="en-US" sz="800" dirty="0" smtClean="0"/>
              <a:t>/</a:t>
            </a:r>
            <a:r>
              <a:rPr lang="ru-RU" sz="800" dirty="0" smtClean="0"/>
              <a:t>), </a:t>
            </a:r>
            <a:r>
              <a:rPr lang="ru-RU" sz="800" dirty="0"/>
              <a:t>в социальной сети «</a:t>
            </a:r>
            <a:r>
              <a:rPr lang="ru-RU" sz="800" dirty="0" err="1"/>
              <a:t>ВКонтакте</a:t>
            </a:r>
            <a:r>
              <a:rPr lang="ru-RU" sz="800" dirty="0" smtClean="0"/>
              <a:t>»; </a:t>
            </a:r>
          </a:p>
          <a:p>
            <a:pPr algn="just"/>
            <a:endParaRPr lang="ru-RU" sz="800" dirty="0"/>
          </a:p>
        </p:txBody>
      </p:sp>
      <p:sp>
        <p:nvSpPr>
          <p:cNvPr id="3" name="TextBox 2"/>
          <p:cNvSpPr txBox="1"/>
          <p:nvPr/>
        </p:nvSpPr>
        <p:spPr>
          <a:xfrm>
            <a:off x="0" y="0"/>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                       ПОВЫШЕНИЕ УРОВНЯ ФИНАНСОВОЙ ГРАМОТНОСТИ НАСЕЛЕНИЯ</a:t>
            </a:r>
          </a:p>
        </p:txBody>
      </p:sp>
      <p:sp>
        <p:nvSpPr>
          <p:cNvPr id="4" name="Прямоугольник 3"/>
          <p:cNvSpPr/>
          <p:nvPr/>
        </p:nvSpPr>
        <p:spPr>
          <a:xfrm>
            <a:off x="0" y="305365"/>
            <a:ext cx="9144000" cy="430887"/>
          </a:xfrm>
          <a:prstGeom prst="rect">
            <a:avLst/>
          </a:prstGeom>
        </p:spPr>
        <p:txBody>
          <a:bodyPr wrap="square">
            <a:spAutoFit/>
          </a:bodyPr>
          <a:lstStyle/>
          <a:p>
            <a:r>
              <a:rPr lang="ru-RU" sz="1100" dirty="0" smtClean="0">
                <a:latin typeface="Calibri" panose="020F0502020204030204" pitchFamily="34" charset="0"/>
              </a:rPr>
              <a:t>      Ставропольский </a:t>
            </a:r>
            <a:r>
              <a:rPr lang="ru-RU" sz="1100" dirty="0">
                <a:latin typeface="Calibri" panose="020F0502020204030204" pitchFamily="34" charset="0"/>
              </a:rPr>
              <a:t>край </a:t>
            </a:r>
            <a:r>
              <a:rPr lang="ru-RU" sz="1100" dirty="0" smtClean="0">
                <a:latin typeface="Calibri" panose="020F0502020204030204" pitchFamily="34" charset="0"/>
              </a:rPr>
              <a:t>продолжает осуществлять </a:t>
            </a:r>
            <a:r>
              <a:rPr lang="ru-RU" sz="1100" dirty="0">
                <a:latin typeface="Calibri" panose="020F0502020204030204" pitchFamily="34" charset="0"/>
              </a:rPr>
              <a:t>деятельность по </a:t>
            </a:r>
            <a:r>
              <a:rPr lang="ru-RU" sz="1100" dirty="0" smtClean="0">
                <a:latin typeface="Calibri" panose="020F0502020204030204" pitchFamily="34" charset="0"/>
              </a:rPr>
              <a:t>развитию финансового </a:t>
            </a:r>
            <a:r>
              <a:rPr lang="ru-RU" sz="1100" dirty="0">
                <a:latin typeface="Calibri" panose="020F0502020204030204" pitchFamily="34" charset="0"/>
              </a:rPr>
              <a:t>образования в </a:t>
            </a:r>
            <a:r>
              <a:rPr lang="ru-RU" sz="1100" dirty="0" smtClean="0">
                <a:latin typeface="Calibri" panose="020F0502020204030204" pitchFamily="34" charset="0"/>
              </a:rPr>
              <a:t>Ставропольском крае </a:t>
            </a:r>
            <a:r>
              <a:rPr lang="ru-RU" sz="1100" dirty="0">
                <a:latin typeface="Calibri" panose="020F0502020204030204" pitchFamily="34" charset="0"/>
              </a:rPr>
              <a:t>в соответствии со Стратегией </a:t>
            </a:r>
            <a:r>
              <a:rPr lang="ru-RU" sz="1100" dirty="0" smtClean="0">
                <a:latin typeface="Calibri" panose="020F0502020204030204" pitchFamily="34" charset="0"/>
              </a:rPr>
              <a:t>повышения финансовой </a:t>
            </a:r>
            <a:r>
              <a:rPr lang="ru-RU" sz="1100" dirty="0">
                <a:latin typeface="Calibri" panose="020F0502020204030204" pitchFamily="34" charset="0"/>
              </a:rPr>
              <a:t>грамотности в </a:t>
            </a:r>
            <a:r>
              <a:rPr lang="ru-RU" sz="1100" dirty="0" smtClean="0">
                <a:latin typeface="Calibri" panose="020F0502020204030204" pitchFamily="34" charset="0"/>
              </a:rPr>
              <a:t>Российской Федерации</a:t>
            </a:r>
            <a:r>
              <a:rPr lang="ru-RU" sz="1100" dirty="0">
                <a:latin typeface="Calibri" panose="020F0502020204030204" pitchFamily="34" charset="0"/>
              </a:rPr>
              <a:t>.</a:t>
            </a:r>
            <a:endParaRPr lang="ru-RU" sz="1100" dirty="0"/>
          </a:p>
        </p:txBody>
      </p:sp>
      <p:pic>
        <p:nvPicPr>
          <p:cNvPr id="4102" name="Picture 6" descr="https://sun9-76.userapi.com/impg/9eHn2eSoLT6zRtNMp690s2oMt7qZeRS7HgA0ug/-48Da9EMO4w.jpg?size=604x453&amp;quality=96&amp;sign=ac2d56728b23e282396326f2dbec8389&amp;type=alb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1012" y="669152"/>
            <a:ext cx="1900707" cy="146223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thumb.tildacdn.com/tild6634-6632-4136-b465-613931323264/-/format/webp/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1086" y="2198168"/>
            <a:ext cx="1900707" cy="132018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oki2.vkusercdn.ru/i?r=BDHElZJBPNKGuFyY-akIDfgndns2mZyW1U2uLEhxcx0FV1fEfDfvdUNu7s3VNTh8gj8&amp;fn=w_6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4221088"/>
            <a:ext cx="2032226" cy="134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728969"/>
      </p:ext>
    </p:extLst>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 Раздел 6 /                                               </a:t>
            </a:r>
            <a:r>
              <a:rPr lang="ru-RU" sz="1600" dirty="0" smtClean="0">
                <a:latin typeface="Calibri" pitchFamily="34" charset="0"/>
                <a:cs typeface="Calibri" pitchFamily="34" charset="0"/>
              </a:rPr>
              <a:t>БЮДЖЕТНАЯ  УСТОЙЧИВОСТЬ</a:t>
            </a:r>
          </a:p>
        </p:txBody>
      </p:sp>
      <p:sp>
        <p:nvSpPr>
          <p:cNvPr id="3" name="TextBox 2"/>
          <p:cNvSpPr txBox="1"/>
          <p:nvPr/>
        </p:nvSpPr>
        <p:spPr>
          <a:xfrm>
            <a:off x="142844" y="357166"/>
            <a:ext cx="8786874" cy="1169551"/>
          </a:xfrm>
          <a:prstGeom prst="rect">
            <a:avLst/>
          </a:prstGeom>
          <a:noFill/>
        </p:spPr>
        <p:txBody>
          <a:bodyPr wrap="square" rtlCol="0">
            <a:spAutoFit/>
          </a:bodyPr>
          <a:lstStyle/>
          <a:p>
            <a:pPr algn="just"/>
            <a:r>
              <a:rPr lang="ru-RU" sz="1000" dirty="0" smtClean="0"/>
              <a:t>       Одним из основных направлений совершенствования межбюджетных отношений и межбюджетного регулирования в Ставропольском крае остается укрепление финансовой обеспеченности местных бюджетов и создание условий для их устойчивого и  сбалансированного исполнения.</a:t>
            </a:r>
            <a:r>
              <a:rPr lang="ru-RU" sz="1000" dirty="0" smtClean="0">
                <a:solidFill>
                  <a:schemeClr val="accent4"/>
                </a:solidFill>
              </a:rPr>
              <a:t> В связи с тем, что муниципальные образования края значительно различаются по уровню экономического развития, наличию промышленной инфраструктуры и, соответственно, налогового потенциала на своей территории, многие не обладают достаточным объемом бюджетных средств, необходимых для решения вопросов местного значения. Бюджет Курского муниципального округа Ставропольского края является получателем дотации на выравнивание бюджетной обеспеченности.</a:t>
            </a:r>
          </a:p>
          <a:p>
            <a:pPr algn="just"/>
            <a:endParaRPr lang="ru-RU" sz="1000" dirty="0"/>
          </a:p>
        </p:txBody>
      </p:sp>
      <p:graphicFrame>
        <p:nvGraphicFramePr>
          <p:cNvPr id="4" name="Диаграмма 3"/>
          <p:cNvGraphicFramePr/>
          <p:nvPr>
            <p:extLst>
              <p:ext uri="{D42A27DB-BD31-4B8C-83A1-F6EECF244321}">
                <p14:modId xmlns:p14="http://schemas.microsoft.com/office/powerpoint/2010/main" val="1528230820"/>
              </p:ext>
            </p:extLst>
          </p:nvPr>
        </p:nvGraphicFramePr>
        <p:xfrm>
          <a:off x="0" y="1643050"/>
          <a:ext cx="4857752" cy="19288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3571876"/>
            <a:ext cx="9144000" cy="400110"/>
          </a:xfrm>
          <a:prstGeom prst="rect">
            <a:avLst/>
          </a:prstGeom>
          <a:noFill/>
        </p:spPr>
        <p:txBody>
          <a:bodyPr wrap="square" rtlCol="0">
            <a:spAutoFit/>
          </a:bodyPr>
          <a:lstStyle/>
          <a:p>
            <a:pPr algn="just"/>
            <a:r>
              <a:rPr lang="ru-RU" sz="1000" dirty="0" smtClean="0">
                <a:solidFill>
                  <a:schemeClr val="accent4"/>
                </a:solidFill>
              </a:rPr>
              <a:t>     В 2024 году объем межбюджетных трансфертов из краевого бюджета составит – 1 690 217,22 тыс. рублей. Основную часть в структуре межбюджетных трансфертов традиционно составят субвенции – 47,8 %, дотации –38,3 %, субсидии – 13,8 %. 	</a:t>
            </a:r>
            <a:endParaRPr lang="ru-RU" sz="1000" dirty="0"/>
          </a:p>
        </p:txBody>
      </p:sp>
      <p:sp>
        <p:nvSpPr>
          <p:cNvPr id="6" name="TextBox 5"/>
          <p:cNvSpPr txBox="1"/>
          <p:nvPr/>
        </p:nvSpPr>
        <p:spPr>
          <a:xfrm>
            <a:off x="0" y="1357298"/>
            <a:ext cx="4643438" cy="276999"/>
          </a:xfrm>
          <a:prstGeom prst="rect">
            <a:avLst/>
          </a:prstGeom>
          <a:noFill/>
        </p:spPr>
        <p:txBody>
          <a:bodyPr wrap="square" rtlCol="0">
            <a:spAutoFit/>
          </a:bodyPr>
          <a:lstStyle/>
          <a:p>
            <a:pPr algn="ctr"/>
            <a:r>
              <a:rPr lang="ru-RU" sz="1200" dirty="0" smtClean="0"/>
              <a:t>Объем финансовой помощи в 2021-2026 годах</a:t>
            </a:r>
            <a:endParaRPr lang="ru-RU" sz="1200" dirty="0"/>
          </a:p>
        </p:txBody>
      </p:sp>
      <p:sp>
        <p:nvSpPr>
          <p:cNvPr id="9" name="TextBox 8"/>
          <p:cNvSpPr txBox="1"/>
          <p:nvPr/>
        </p:nvSpPr>
        <p:spPr>
          <a:xfrm>
            <a:off x="5000628" y="1357298"/>
            <a:ext cx="4143372" cy="461665"/>
          </a:xfrm>
          <a:prstGeom prst="rect">
            <a:avLst/>
          </a:prstGeom>
          <a:noFill/>
        </p:spPr>
        <p:txBody>
          <a:bodyPr wrap="square" rtlCol="0">
            <a:spAutoFit/>
          </a:bodyPr>
          <a:lstStyle/>
          <a:p>
            <a:pPr algn="ctr"/>
            <a:r>
              <a:rPr lang="ru-RU" sz="1200" dirty="0" smtClean="0"/>
              <a:t>Уровень расчетной бюджетной обеспеченности муниципального округа в 2024 году </a:t>
            </a:r>
            <a:endParaRPr lang="ru-RU" sz="1200" dirty="0"/>
          </a:p>
        </p:txBody>
      </p:sp>
      <p:graphicFrame>
        <p:nvGraphicFramePr>
          <p:cNvPr id="10" name="Диаграмма 9"/>
          <p:cNvGraphicFramePr/>
          <p:nvPr>
            <p:extLst>
              <p:ext uri="{D42A27DB-BD31-4B8C-83A1-F6EECF244321}">
                <p14:modId xmlns:p14="http://schemas.microsoft.com/office/powerpoint/2010/main" val="4272029089"/>
              </p:ext>
            </p:extLst>
          </p:nvPr>
        </p:nvGraphicFramePr>
        <p:xfrm>
          <a:off x="4857752" y="1643050"/>
          <a:ext cx="4286248" cy="192882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0" y="3929066"/>
            <a:ext cx="9144000" cy="307777"/>
          </a:xfrm>
          <a:prstGeom prst="rect">
            <a:avLst/>
          </a:prstGeom>
          <a:noFill/>
        </p:spPr>
        <p:txBody>
          <a:bodyPr wrap="square" rtlCol="0">
            <a:spAutoFit/>
          </a:bodyPr>
          <a:lstStyle/>
          <a:p>
            <a:pPr algn="ctr"/>
            <a:r>
              <a:rPr lang="ru-RU" sz="1400" dirty="0" smtClean="0">
                <a:latin typeface="Calibri" pitchFamily="34" charset="0"/>
                <a:cs typeface="Calibri" pitchFamily="34" charset="0"/>
              </a:rPr>
              <a:t>СТРУКТУРА ДОХОДОВ МЕСТНО ГО БЮДЖЕТА В 2021-2024 ГОДАХ</a:t>
            </a:r>
          </a:p>
        </p:txBody>
      </p:sp>
      <p:graphicFrame>
        <p:nvGraphicFramePr>
          <p:cNvPr id="12" name="Диаграмма 11"/>
          <p:cNvGraphicFramePr/>
          <p:nvPr>
            <p:extLst>
              <p:ext uri="{D42A27DB-BD31-4B8C-83A1-F6EECF244321}">
                <p14:modId xmlns:p14="http://schemas.microsoft.com/office/powerpoint/2010/main" val="1140359290"/>
              </p:ext>
            </p:extLst>
          </p:nvPr>
        </p:nvGraphicFramePr>
        <p:xfrm>
          <a:off x="142844" y="4643446"/>
          <a:ext cx="4786314" cy="20716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p14="http://schemas.microsoft.com/office/powerpoint/2010/main" val="1606820364"/>
              </p:ext>
            </p:extLst>
          </p:nvPr>
        </p:nvGraphicFramePr>
        <p:xfrm>
          <a:off x="4857752" y="4357694"/>
          <a:ext cx="4143404" cy="2357430"/>
        </p:xfrm>
        <a:graphic>
          <a:graphicData uri="http://schemas.openxmlformats.org/drawingml/2006/chart">
            <c:chart xmlns:c="http://schemas.openxmlformats.org/drawingml/2006/chart" xmlns:r="http://schemas.openxmlformats.org/officeDocument/2006/relationships" r:id="rId6"/>
          </a:graphicData>
        </a:graphic>
      </p:graphicFrame>
      <p:sp>
        <p:nvSpPr>
          <p:cNvPr id="14" name="Скругленный прямоугольник 13"/>
          <p:cNvSpPr/>
          <p:nvPr/>
        </p:nvSpPr>
        <p:spPr>
          <a:xfrm>
            <a:off x="3500430" y="4286256"/>
            <a:ext cx="1428760" cy="642942"/>
          </a:xfrm>
          <a:prstGeom prst="round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Доля налоговых и неналоговых доходов в объеме доходов местного бюджета, %</a:t>
            </a:r>
            <a:endParaRPr lang="ru-RU" sz="800" dirty="0">
              <a:solidFill>
                <a:schemeClr val="tx1"/>
              </a:solidFill>
            </a:endParaRPr>
          </a:p>
        </p:txBody>
      </p:sp>
      <p:sp>
        <p:nvSpPr>
          <p:cNvPr id="15" name="TextBox 14"/>
          <p:cNvSpPr txBox="1"/>
          <p:nvPr/>
        </p:nvSpPr>
        <p:spPr>
          <a:xfrm>
            <a:off x="1192481" y="4655835"/>
            <a:ext cx="428628" cy="230832"/>
          </a:xfrm>
          <a:prstGeom prst="rect">
            <a:avLst/>
          </a:prstGeom>
          <a:noFill/>
        </p:spPr>
        <p:txBody>
          <a:bodyPr wrap="square" rtlCol="0">
            <a:spAutoFit/>
          </a:bodyPr>
          <a:lstStyle/>
          <a:p>
            <a:r>
              <a:rPr lang="ru-RU" sz="900" dirty="0" smtClean="0"/>
              <a:t>16,4</a:t>
            </a:r>
            <a:endParaRPr lang="ru-RU" sz="900" dirty="0"/>
          </a:p>
        </p:txBody>
      </p:sp>
      <p:sp>
        <p:nvSpPr>
          <p:cNvPr id="17" name="TextBox 16"/>
          <p:cNvSpPr txBox="1"/>
          <p:nvPr/>
        </p:nvSpPr>
        <p:spPr>
          <a:xfrm>
            <a:off x="562602" y="4690705"/>
            <a:ext cx="428628" cy="230832"/>
          </a:xfrm>
          <a:prstGeom prst="rect">
            <a:avLst/>
          </a:prstGeom>
          <a:noFill/>
        </p:spPr>
        <p:txBody>
          <a:bodyPr wrap="square" rtlCol="0">
            <a:spAutoFit/>
          </a:bodyPr>
          <a:lstStyle/>
          <a:p>
            <a:r>
              <a:rPr lang="ru-RU" sz="900" dirty="0" smtClean="0"/>
              <a:t>15,1</a:t>
            </a:r>
            <a:endParaRPr lang="ru-RU" sz="900" dirty="0"/>
          </a:p>
        </p:txBody>
      </p:sp>
      <p:sp>
        <p:nvSpPr>
          <p:cNvPr id="18" name="TextBox 17"/>
          <p:cNvSpPr txBox="1"/>
          <p:nvPr/>
        </p:nvSpPr>
        <p:spPr>
          <a:xfrm>
            <a:off x="1837710" y="4616357"/>
            <a:ext cx="428628" cy="230832"/>
          </a:xfrm>
          <a:prstGeom prst="rect">
            <a:avLst/>
          </a:prstGeom>
          <a:noFill/>
        </p:spPr>
        <p:txBody>
          <a:bodyPr wrap="square" rtlCol="0">
            <a:spAutoFit/>
          </a:bodyPr>
          <a:lstStyle/>
          <a:p>
            <a:r>
              <a:rPr lang="ru-RU" sz="900" dirty="0" smtClean="0"/>
              <a:t>12,5</a:t>
            </a:r>
            <a:endParaRPr lang="ru-RU" sz="900" dirty="0"/>
          </a:p>
        </p:txBody>
      </p:sp>
      <p:sp>
        <p:nvSpPr>
          <p:cNvPr id="19" name="TextBox 18"/>
          <p:cNvSpPr txBox="1"/>
          <p:nvPr/>
        </p:nvSpPr>
        <p:spPr>
          <a:xfrm>
            <a:off x="2471782" y="4594033"/>
            <a:ext cx="428628" cy="230832"/>
          </a:xfrm>
          <a:prstGeom prst="rect">
            <a:avLst/>
          </a:prstGeom>
          <a:noFill/>
        </p:spPr>
        <p:txBody>
          <a:bodyPr wrap="square" rtlCol="0">
            <a:spAutoFit/>
          </a:bodyPr>
          <a:lstStyle/>
          <a:p>
            <a:r>
              <a:rPr lang="ru-RU" sz="900" dirty="0" smtClean="0"/>
              <a:t>17,7</a:t>
            </a:r>
            <a:endParaRPr lang="ru-RU" sz="900" dirty="0"/>
          </a:p>
        </p:txBody>
      </p:sp>
      <p:sp>
        <p:nvSpPr>
          <p:cNvPr id="20" name="TextBox 19"/>
          <p:cNvSpPr txBox="1"/>
          <p:nvPr/>
        </p:nvSpPr>
        <p:spPr>
          <a:xfrm>
            <a:off x="6256085" y="4690705"/>
            <a:ext cx="428628" cy="230832"/>
          </a:xfrm>
          <a:prstGeom prst="rect">
            <a:avLst/>
          </a:prstGeom>
          <a:noFill/>
        </p:spPr>
        <p:txBody>
          <a:bodyPr wrap="square" rtlCol="0">
            <a:spAutoFit/>
          </a:bodyPr>
          <a:lstStyle/>
          <a:p>
            <a:r>
              <a:rPr lang="ru-RU" sz="900" dirty="0" smtClean="0"/>
              <a:t>48,1</a:t>
            </a:r>
            <a:endParaRPr lang="ru-RU" sz="900" dirty="0"/>
          </a:p>
        </p:txBody>
      </p:sp>
      <p:sp>
        <p:nvSpPr>
          <p:cNvPr id="21" name="TextBox 20"/>
          <p:cNvSpPr txBox="1"/>
          <p:nvPr/>
        </p:nvSpPr>
        <p:spPr>
          <a:xfrm>
            <a:off x="5411982" y="4874278"/>
            <a:ext cx="428628" cy="230832"/>
          </a:xfrm>
          <a:prstGeom prst="rect">
            <a:avLst/>
          </a:prstGeom>
          <a:noFill/>
        </p:spPr>
        <p:txBody>
          <a:bodyPr wrap="square" rtlCol="0">
            <a:spAutoFit/>
          </a:bodyPr>
          <a:lstStyle/>
          <a:p>
            <a:r>
              <a:rPr lang="ru-RU" sz="900" dirty="0" smtClean="0"/>
              <a:t>42,8</a:t>
            </a:r>
            <a:endParaRPr lang="ru-RU" sz="900" dirty="0"/>
          </a:p>
        </p:txBody>
      </p:sp>
      <p:sp>
        <p:nvSpPr>
          <p:cNvPr id="22" name="TextBox 21"/>
          <p:cNvSpPr txBox="1"/>
          <p:nvPr/>
        </p:nvSpPr>
        <p:spPr>
          <a:xfrm>
            <a:off x="7072330" y="4429132"/>
            <a:ext cx="428628" cy="230832"/>
          </a:xfrm>
          <a:prstGeom prst="rect">
            <a:avLst/>
          </a:prstGeom>
          <a:noFill/>
        </p:spPr>
        <p:txBody>
          <a:bodyPr wrap="square" rtlCol="0">
            <a:spAutoFit/>
          </a:bodyPr>
          <a:lstStyle/>
          <a:p>
            <a:r>
              <a:rPr lang="ru-RU" sz="900" dirty="0" smtClean="0"/>
              <a:t>23,1</a:t>
            </a:r>
            <a:endParaRPr lang="ru-RU" sz="900" dirty="0"/>
          </a:p>
        </p:txBody>
      </p:sp>
      <p:sp>
        <p:nvSpPr>
          <p:cNvPr id="23" name="TextBox 22"/>
          <p:cNvSpPr txBox="1"/>
          <p:nvPr/>
        </p:nvSpPr>
        <p:spPr>
          <a:xfrm>
            <a:off x="7929586" y="4643446"/>
            <a:ext cx="428628" cy="230832"/>
          </a:xfrm>
          <a:prstGeom prst="rect">
            <a:avLst/>
          </a:prstGeom>
          <a:noFill/>
        </p:spPr>
        <p:txBody>
          <a:bodyPr wrap="square" rtlCol="0">
            <a:spAutoFit/>
          </a:bodyPr>
          <a:lstStyle/>
          <a:p>
            <a:r>
              <a:rPr lang="ru-RU" sz="900" dirty="0" smtClean="0"/>
              <a:t>41,2</a:t>
            </a:r>
            <a:endParaRPr lang="ru-RU" sz="900" dirty="0"/>
          </a:p>
        </p:txBody>
      </p:sp>
      <p:sp>
        <p:nvSpPr>
          <p:cNvPr id="24" name="Равнобедренный треугольник 23"/>
          <p:cNvSpPr/>
          <p:nvPr/>
        </p:nvSpPr>
        <p:spPr>
          <a:xfrm rot="16200000">
            <a:off x="3178960" y="4536289"/>
            <a:ext cx="357190" cy="142875"/>
          </a:xfrm>
          <a:prstGeom prst="triangle">
            <a:avLst>
              <a:gd name="adj" fmla="val 47859"/>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Равнобедренный треугольник 24"/>
          <p:cNvSpPr/>
          <p:nvPr/>
        </p:nvSpPr>
        <p:spPr>
          <a:xfrm rot="5400000">
            <a:off x="4893470" y="4536291"/>
            <a:ext cx="357191" cy="142876"/>
          </a:xfrm>
          <a:prstGeom prst="triangl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Таблица 8"/>
          <p:cNvGraphicFramePr>
            <a:graphicFrameLocks noGrp="1"/>
          </p:cNvGraphicFramePr>
          <p:nvPr>
            <p:extLst>
              <p:ext uri="{D42A27DB-BD31-4B8C-83A1-F6EECF244321}">
                <p14:modId xmlns:p14="http://schemas.microsoft.com/office/powerpoint/2010/main" val="819127804"/>
              </p:ext>
            </p:extLst>
          </p:nvPr>
        </p:nvGraphicFramePr>
        <p:xfrm>
          <a:off x="214282" y="142852"/>
          <a:ext cx="8644000" cy="5274460"/>
        </p:xfrm>
        <a:graphic>
          <a:graphicData uri="http://schemas.openxmlformats.org/drawingml/2006/table">
            <a:tbl>
              <a:tblPr/>
              <a:tblGrid>
                <a:gridCol w="3043921">
                  <a:extLst>
                    <a:ext uri="{9D8B030D-6E8A-4147-A177-3AD203B41FA5}">
                      <a16:colId xmlns:a16="http://schemas.microsoft.com/office/drawing/2014/main" val="20000"/>
                    </a:ext>
                  </a:extLst>
                </a:gridCol>
                <a:gridCol w="1204732">
                  <a:extLst>
                    <a:ext uri="{9D8B030D-6E8A-4147-A177-3AD203B41FA5}">
                      <a16:colId xmlns:a16="http://schemas.microsoft.com/office/drawing/2014/main" val="20001"/>
                    </a:ext>
                  </a:extLst>
                </a:gridCol>
                <a:gridCol w="1239572">
                  <a:extLst>
                    <a:ext uri="{9D8B030D-6E8A-4147-A177-3AD203B41FA5}">
                      <a16:colId xmlns:a16="http://schemas.microsoft.com/office/drawing/2014/main" val="20002"/>
                    </a:ext>
                  </a:extLst>
                </a:gridCol>
                <a:gridCol w="1072707">
                  <a:extLst>
                    <a:ext uri="{9D8B030D-6E8A-4147-A177-3AD203B41FA5}">
                      <a16:colId xmlns:a16="http://schemas.microsoft.com/office/drawing/2014/main" val="20003"/>
                    </a:ext>
                  </a:extLst>
                </a:gridCol>
                <a:gridCol w="1114882">
                  <a:extLst>
                    <a:ext uri="{9D8B030D-6E8A-4147-A177-3AD203B41FA5}">
                      <a16:colId xmlns:a16="http://schemas.microsoft.com/office/drawing/2014/main" val="20004"/>
                    </a:ext>
                  </a:extLst>
                </a:gridCol>
                <a:gridCol w="968186">
                  <a:extLst>
                    <a:ext uri="{9D8B030D-6E8A-4147-A177-3AD203B41FA5}">
                      <a16:colId xmlns:a16="http://schemas.microsoft.com/office/drawing/2014/main" val="20005"/>
                    </a:ext>
                  </a:extLst>
                </a:gridCol>
              </a:tblGrid>
              <a:tr h="283020">
                <a:tc gridSpan="6">
                  <a:txBody>
                    <a:bodyPr/>
                    <a:lstStyle/>
                    <a:p>
                      <a:pPr algn="ctr" fontAlgn="ctr"/>
                      <a:r>
                        <a:rPr lang="ru-RU" sz="1100" b="1" i="0" u="none" strike="noStrike" dirty="0">
                          <a:latin typeface="Arial" pitchFamily="34" charset="0"/>
                          <a:cs typeface="Arial" pitchFamily="34" charset="0"/>
                        </a:rPr>
                        <a:t>Сведения о планируемых (предельных) объемах муниципального долга на </a:t>
                      </a:r>
                      <a:r>
                        <a:rPr lang="ru-RU" sz="1100" b="1" i="0" u="none" strike="noStrike" dirty="0" smtClean="0">
                          <a:latin typeface="Arial" pitchFamily="34" charset="0"/>
                          <a:cs typeface="Arial" pitchFamily="34" charset="0"/>
                        </a:rPr>
                        <a:t>2024 </a:t>
                      </a:r>
                      <a:r>
                        <a:rPr lang="ru-RU" sz="1100" b="1" i="0" u="none" strike="noStrike" dirty="0">
                          <a:latin typeface="Arial" pitchFamily="34" charset="0"/>
                          <a:cs typeface="Arial" pitchFamily="34" charset="0"/>
                        </a:rPr>
                        <a:t>год и на плановый период </a:t>
                      </a:r>
                      <a:r>
                        <a:rPr lang="ru-RU" sz="1100" b="1" i="0" u="none" strike="noStrike" dirty="0" smtClean="0">
                          <a:latin typeface="Arial" pitchFamily="34" charset="0"/>
                          <a:cs typeface="Arial" pitchFamily="34" charset="0"/>
                        </a:rPr>
                        <a:t>2025 </a:t>
                      </a:r>
                      <a:r>
                        <a:rPr lang="ru-RU" sz="1100" b="1" i="0" u="none" strike="noStrike" dirty="0">
                          <a:latin typeface="Arial" pitchFamily="34" charset="0"/>
                          <a:cs typeface="Arial" pitchFamily="34" charset="0"/>
                        </a:rPr>
                        <a:t>и </a:t>
                      </a:r>
                      <a:r>
                        <a:rPr lang="ru-RU" sz="1100" b="1" i="0" u="none" strike="noStrike" dirty="0" smtClean="0">
                          <a:latin typeface="Arial" pitchFamily="34" charset="0"/>
                          <a:cs typeface="Arial" pitchFamily="34" charset="0"/>
                        </a:rPr>
                        <a:t>2026 </a:t>
                      </a:r>
                      <a:r>
                        <a:rPr lang="ru-RU" sz="1100" b="1" i="0" u="none" strike="noStrike" dirty="0">
                          <a:latin typeface="Arial" pitchFamily="34" charset="0"/>
                          <a:cs typeface="Arial" pitchFamily="34" charset="0"/>
                        </a:rPr>
                        <a:t>годов </a:t>
                      </a:r>
                      <a:r>
                        <a:rPr lang="ru-RU" sz="1100" b="1" i="0" u="none" strike="noStrike" dirty="0" smtClean="0">
                          <a:latin typeface="Arial" pitchFamily="34" charset="0"/>
                          <a:cs typeface="Arial" pitchFamily="34" charset="0"/>
                        </a:rPr>
                        <a:t>в </a:t>
                      </a:r>
                      <a:r>
                        <a:rPr lang="ru-RU" sz="1100" b="1" i="0" u="none" strike="noStrike" dirty="0">
                          <a:latin typeface="Arial" pitchFamily="34" charset="0"/>
                          <a:cs typeface="Arial" pitchFamily="34" charset="0"/>
                        </a:rPr>
                        <a:t>сравнении с ожидаемым исполнением за </a:t>
                      </a:r>
                      <a:r>
                        <a:rPr lang="ru-RU" sz="1100" b="1" i="0" u="none" strike="noStrike" dirty="0" smtClean="0">
                          <a:latin typeface="Arial" pitchFamily="34" charset="0"/>
                          <a:cs typeface="Arial" pitchFamily="34" charset="0"/>
                        </a:rPr>
                        <a:t>2023 </a:t>
                      </a:r>
                      <a:r>
                        <a:rPr lang="ru-RU" sz="1100" b="1" i="0" u="none" strike="noStrike" dirty="0">
                          <a:latin typeface="Arial" pitchFamily="34" charset="0"/>
                          <a:cs typeface="Arial" pitchFamily="34" charset="0"/>
                        </a:rPr>
                        <a:t>год и отчетом за </a:t>
                      </a:r>
                      <a:r>
                        <a:rPr lang="ru-RU" sz="1100" b="1" i="0" u="none" strike="noStrike" dirty="0" smtClean="0">
                          <a:latin typeface="Arial" pitchFamily="34" charset="0"/>
                          <a:cs typeface="Arial" pitchFamily="34" charset="0"/>
                        </a:rPr>
                        <a:t>2023 </a:t>
                      </a:r>
                      <a:r>
                        <a:rPr lang="ru-RU" sz="1100" b="1" i="0" u="none" strike="noStrike" dirty="0">
                          <a:latin typeface="Arial" pitchFamily="34" charset="0"/>
                          <a:cs typeface="Arial" pitchFamily="34" charset="0"/>
                        </a:rPr>
                        <a:t>год </a:t>
                      </a:r>
                    </a:p>
                  </a:txBody>
                  <a:tcPr marL="3881" marR="3881" marT="3881"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26265">
                <a:tc>
                  <a:txBody>
                    <a:bodyPr/>
                    <a:lstStyle/>
                    <a:p>
                      <a:pPr algn="l" fontAlgn="b"/>
                      <a:endParaRPr lang="ru-RU" sz="1100" b="1" i="0" u="none" strike="noStrike">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1" i="0" u="none" strike="noStrike">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1" i="0" u="none" strike="noStrike">
                        <a:solidFill>
                          <a:srgbClr val="FFFFFF"/>
                        </a:solidFill>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1" i="0" u="none" strike="noStrike" dirty="0">
                        <a:solidFill>
                          <a:srgbClr val="FFFFFF"/>
                        </a:solidFill>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1" i="0" u="none" strike="noStrike" dirty="0">
                        <a:solidFill>
                          <a:srgbClr val="FFFFFF"/>
                        </a:solidFill>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0" i="0" u="none" strike="noStrike">
                        <a:latin typeface="Arial" pitchFamily="34" charset="0"/>
                        <a:cs typeface="Arial" pitchFamily="34" charset="0"/>
                      </a:endParaRPr>
                    </a:p>
                  </a:txBody>
                  <a:tcPr marL="3881" marR="3881" marT="3881" marB="0" anchor="b">
                    <a:lnL>
                      <a:noFill/>
                    </a:lnL>
                    <a:lnR>
                      <a:noFill/>
                    </a:lnR>
                    <a:lnT>
                      <a:noFill/>
                    </a:lnT>
                    <a:lnB>
                      <a:noFill/>
                    </a:lnB>
                  </a:tcPr>
                </a:tc>
                <a:extLst>
                  <a:ext uri="{0D108BD9-81ED-4DB2-BD59-A6C34878D82A}">
                    <a16:rowId xmlns:a16="http://schemas.microsoft.com/office/drawing/2014/main" val="10001"/>
                  </a:ext>
                </a:extLst>
              </a:tr>
              <a:tr h="131316">
                <a:tc>
                  <a:txBody>
                    <a:bodyPr/>
                    <a:lstStyle/>
                    <a:p>
                      <a:pPr algn="l" fontAlgn="b"/>
                      <a:endParaRPr lang="ru-RU" sz="1100" b="1"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ru-RU" sz="1100" b="1"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ru-RU" sz="1100" b="0"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ru-RU" sz="1100" b="0"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ru-RU" sz="1100" b="0"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ru-RU" sz="1100" b="1" i="0" u="none" strike="noStrike">
                          <a:latin typeface="Arial" pitchFamily="34" charset="0"/>
                          <a:cs typeface="Arial" pitchFamily="34" charset="0"/>
                        </a:rPr>
                        <a:t>(тыс.рублей)</a:t>
                      </a: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3310">
                <a:tc>
                  <a:txBody>
                    <a:bodyPr/>
                    <a:lstStyle/>
                    <a:p>
                      <a:pPr algn="ctr" fontAlgn="ctr"/>
                      <a:r>
                        <a:rPr lang="ru-RU" sz="1100" b="1" i="0" u="none" strike="noStrike">
                          <a:latin typeface="Arial" pitchFamily="34" charset="0"/>
                          <a:cs typeface="Arial" pitchFamily="34" charset="0"/>
                        </a:rPr>
                        <a:t> </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a:latin typeface="Arial" pitchFamily="34" charset="0"/>
                          <a:cs typeface="Arial" pitchFamily="34" charset="0"/>
                        </a:rPr>
                        <a:t>Факт </a:t>
                      </a:r>
                      <a:r>
                        <a:rPr lang="ru-RU" sz="1100" b="1" i="0" u="none" strike="noStrike" dirty="0" smtClean="0">
                          <a:latin typeface="Arial" pitchFamily="34" charset="0"/>
                          <a:cs typeface="Arial" pitchFamily="34" charset="0"/>
                        </a:rPr>
                        <a:t>2022 </a:t>
                      </a:r>
                      <a:r>
                        <a:rPr lang="ru-RU" sz="11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smtClean="0">
                          <a:latin typeface="Arial" pitchFamily="34" charset="0"/>
                          <a:cs typeface="Arial" pitchFamily="34" charset="0"/>
                        </a:rPr>
                        <a:t>2023 год</a:t>
                      </a:r>
                      <a:r>
                        <a:rPr lang="ru-RU" sz="1100" b="1" i="0" u="none" strike="noStrike" dirty="0">
                          <a:latin typeface="Arial" pitchFamily="34" charset="0"/>
                          <a:cs typeface="Arial" pitchFamily="34" charset="0"/>
                        </a:rPr>
                        <a:t/>
                      </a:r>
                      <a:br>
                        <a:rPr lang="ru-RU" sz="1100" b="1" i="0" u="none" strike="noStrike" dirty="0">
                          <a:latin typeface="Arial" pitchFamily="34" charset="0"/>
                          <a:cs typeface="Arial" pitchFamily="34" charset="0"/>
                        </a:rPr>
                      </a:br>
                      <a:r>
                        <a:rPr lang="ru-RU" sz="1100" b="1" i="0" u="none" strike="noStrike" dirty="0">
                          <a:latin typeface="Arial" pitchFamily="34" charset="0"/>
                          <a:cs typeface="Arial" pitchFamily="34" charset="0"/>
                        </a:rPr>
                        <a:t>(оценка)</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smtClean="0">
                          <a:latin typeface="Arial" pitchFamily="34" charset="0"/>
                          <a:cs typeface="Arial" pitchFamily="34" charset="0"/>
                        </a:rPr>
                        <a:t>Проект 2024 </a:t>
                      </a:r>
                      <a:r>
                        <a:rPr lang="ru-RU" sz="11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smtClean="0">
                          <a:latin typeface="Arial" pitchFamily="34" charset="0"/>
                          <a:cs typeface="Arial" pitchFamily="34" charset="0"/>
                        </a:rPr>
                        <a:t>Проект 2025 </a:t>
                      </a:r>
                      <a:r>
                        <a:rPr lang="ru-RU" sz="11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smtClean="0">
                          <a:latin typeface="Arial" pitchFamily="34" charset="0"/>
                          <a:cs typeface="Arial" pitchFamily="34" charset="0"/>
                        </a:rPr>
                        <a:t>Проект 2026 </a:t>
                      </a:r>
                      <a:r>
                        <a:rPr lang="ru-RU" sz="11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136366">
                <a:tc>
                  <a:txBody>
                    <a:bodyPr/>
                    <a:lstStyle/>
                    <a:p>
                      <a:pPr algn="l" fontAlgn="ctr"/>
                      <a:r>
                        <a:rPr lang="ru-RU" sz="1100" b="0" i="0" u="none" strike="noStrike">
                          <a:solidFill>
                            <a:srgbClr val="000000"/>
                          </a:solidFill>
                          <a:latin typeface="Arial" pitchFamily="34" charset="0"/>
                          <a:cs typeface="Arial" pitchFamily="34" charset="0"/>
                        </a:rPr>
                        <a:t>Муниципальный внутренний долг на 01 января соответствующего года</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6265">
                <a:tc>
                  <a:txBody>
                    <a:bodyPr/>
                    <a:lstStyle/>
                    <a:p>
                      <a:pPr algn="just" fontAlgn="ctr"/>
                      <a:r>
                        <a:rPr lang="ru-RU" sz="1100" b="1" i="0" u="none" strike="noStrike">
                          <a:solidFill>
                            <a:srgbClr val="000000"/>
                          </a:solidFill>
                          <a:latin typeface="Arial" pitchFamily="34" charset="0"/>
                          <a:cs typeface="Arial" pitchFamily="34" charset="0"/>
                        </a:rPr>
                        <a:t>1. Муниципальные ценные бумаги:</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26265">
                <a:tc>
                  <a:txBody>
                    <a:bodyPr/>
                    <a:lstStyle/>
                    <a:p>
                      <a:pPr algn="just" fontAlgn="ctr"/>
                      <a:r>
                        <a:rPr lang="ru-RU" sz="1100" b="0" i="0" u="none" strike="noStrike">
                          <a:solidFill>
                            <a:srgbClr val="000000"/>
                          </a:solidFill>
                          <a:latin typeface="Arial" pitchFamily="34" charset="0"/>
                          <a:cs typeface="Arial" pitchFamily="34" charset="0"/>
                        </a:rPr>
                        <a:t> - привлечение средств от размещения ценных бумаг</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6265">
                <a:tc>
                  <a:txBody>
                    <a:bodyPr/>
                    <a:lstStyle/>
                    <a:p>
                      <a:pPr algn="just" fontAlgn="ctr"/>
                      <a:r>
                        <a:rPr lang="ru-RU" sz="1100" b="0" i="0" u="none" strike="noStrike">
                          <a:solidFill>
                            <a:srgbClr val="000000"/>
                          </a:solidFill>
                          <a:latin typeface="Arial" pitchFamily="34" charset="0"/>
                          <a:cs typeface="Arial" pitchFamily="34" charset="0"/>
                        </a:rPr>
                        <a:t> - погашение номинальной стоимости ценных бумаг</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6265">
                <a:tc>
                  <a:txBody>
                    <a:bodyPr/>
                    <a:lstStyle/>
                    <a:p>
                      <a:pPr algn="just" fontAlgn="ctr"/>
                      <a:r>
                        <a:rPr lang="ru-RU" sz="1100" b="1" i="0" u="none" strike="noStrike">
                          <a:solidFill>
                            <a:srgbClr val="000000"/>
                          </a:solidFill>
                          <a:latin typeface="Arial" pitchFamily="34" charset="0"/>
                          <a:cs typeface="Arial" pitchFamily="34" charset="0"/>
                        </a:rPr>
                        <a:t>2. Кредиты, полученные от кредитных организаций:</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26265">
                <a:tc>
                  <a:txBody>
                    <a:bodyPr/>
                    <a:lstStyle/>
                    <a:p>
                      <a:pPr algn="just" fontAlgn="ctr"/>
                      <a:r>
                        <a:rPr lang="ru-RU" sz="1100" b="0" i="0" u="none" strike="noStrike">
                          <a:solidFill>
                            <a:srgbClr val="000000"/>
                          </a:solidFill>
                          <a:latin typeface="Arial" pitchFamily="34" charset="0"/>
                          <a:cs typeface="Arial" pitchFamily="34" charset="0"/>
                        </a:rPr>
                        <a:t>- привлечение кредитов</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26265">
                <a:tc>
                  <a:txBody>
                    <a:bodyPr/>
                    <a:lstStyle/>
                    <a:p>
                      <a:pPr algn="just" fontAlgn="ctr"/>
                      <a:r>
                        <a:rPr lang="ru-RU" sz="1100" b="0" i="0" u="none" strike="noStrike" dirty="0">
                          <a:solidFill>
                            <a:srgbClr val="000000"/>
                          </a:solidFill>
                          <a:latin typeface="Arial" pitchFamily="34" charset="0"/>
                          <a:cs typeface="Arial" pitchFamily="34" charset="0"/>
                        </a:rPr>
                        <a:t>- погашение основной суммы долга</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2124">
                <a:tc>
                  <a:txBody>
                    <a:bodyPr/>
                    <a:lstStyle/>
                    <a:p>
                      <a:pPr algn="just" fontAlgn="ctr"/>
                      <a:r>
                        <a:rPr lang="ru-RU" sz="1100" b="1" i="0" u="none" strike="noStrike">
                          <a:solidFill>
                            <a:srgbClr val="000000"/>
                          </a:solidFill>
                          <a:latin typeface="Arial" pitchFamily="34" charset="0"/>
                          <a:cs typeface="Arial" pitchFamily="34" charset="0"/>
                        </a:rPr>
                        <a:t>3. Бюджетные кредиты, привлеченные от других бюджетов бюджетной системы РФ:</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26265">
                <a:tc>
                  <a:txBody>
                    <a:bodyPr/>
                    <a:lstStyle/>
                    <a:p>
                      <a:pPr algn="just" fontAlgn="ctr"/>
                      <a:r>
                        <a:rPr lang="ru-RU" sz="1100" b="0" i="0" u="none" strike="noStrike">
                          <a:solidFill>
                            <a:srgbClr val="000000"/>
                          </a:solidFill>
                          <a:latin typeface="Arial" pitchFamily="34" charset="0"/>
                          <a:cs typeface="Arial" pitchFamily="34" charset="0"/>
                        </a:rPr>
                        <a:t>- привлечение кредитов</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26265">
                <a:tc>
                  <a:txBody>
                    <a:bodyPr/>
                    <a:lstStyle/>
                    <a:p>
                      <a:pPr algn="just" fontAlgn="ctr"/>
                      <a:r>
                        <a:rPr lang="ru-RU" sz="1100" b="0" i="0" u="none" strike="noStrike">
                          <a:solidFill>
                            <a:srgbClr val="000000"/>
                          </a:solidFill>
                          <a:latin typeface="Arial" pitchFamily="34" charset="0"/>
                          <a:cs typeface="Arial" pitchFamily="34" charset="0"/>
                        </a:rPr>
                        <a:t>- погашение основной суммы долга</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26265">
                <a:tc>
                  <a:txBody>
                    <a:bodyPr/>
                    <a:lstStyle/>
                    <a:p>
                      <a:pPr algn="l" fontAlgn="ctr"/>
                      <a:r>
                        <a:rPr lang="ru-RU" sz="1100" b="1" i="0" u="none" strike="noStrike">
                          <a:solidFill>
                            <a:srgbClr val="000000"/>
                          </a:solidFill>
                          <a:latin typeface="Arial" pitchFamily="34" charset="0"/>
                          <a:cs typeface="Arial" pitchFamily="34" charset="0"/>
                        </a:rPr>
                        <a:t>4. Муниципальные гарантии:</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26265">
                <a:tc>
                  <a:txBody>
                    <a:bodyPr/>
                    <a:lstStyle/>
                    <a:p>
                      <a:pPr algn="l" fontAlgn="ctr"/>
                      <a:r>
                        <a:rPr lang="ru-RU" sz="1100" b="0" i="0" u="none" strike="noStrike">
                          <a:solidFill>
                            <a:srgbClr val="000000"/>
                          </a:solidFill>
                          <a:latin typeface="Arial" pitchFamily="34" charset="0"/>
                          <a:cs typeface="Arial" pitchFamily="34" charset="0"/>
                        </a:rPr>
                        <a:t>- предоставление муниципальных гарантий</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26265">
                <a:tc>
                  <a:txBody>
                    <a:bodyPr/>
                    <a:lstStyle/>
                    <a:p>
                      <a:pPr algn="l" fontAlgn="ctr"/>
                      <a:r>
                        <a:rPr lang="ru-RU" sz="1100" b="0" i="0" u="none" strike="noStrike">
                          <a:solidFill>
                            <a:srgbClr val="000000"/>
                          </a:solidFill>
                          <a:latin typeface="Arial" pitchFamily="34" charset="0"/>
                          <a:cs typeface="Arial" pitchFamily="34" charset="0"/>
                        </a:rPr>
                        <a:t>- исполнение муниципальных гарантий</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2124">
                <a:tc>
                  <a:txBody>
                    <a:bodyPr/>
                    <a:lstStyle/>
                    <a:p>
                      <a:pPr algn="l" fontAlgn="ctr"/>
                      <a:r>
                        <a:rPr lang="ru-RU" sz="1100" b="1" i="0" u="none" strike="noStrike">
                          <a:solidFill>
                            <a:srgbClr val="000000"/>
                          </a:solidFill>
                          <a:latin typeface="Arial" pitchFamily="34" charset="0"/>
                          <a:cs typeface="Arial" pitchFamily="34" charset="0"/>
                        </a:rPr>
                        <a:t>5. Объем иных непогашенных долговых обязательств муниципального образования </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2124">
                <a:tc>
                  <a:txBody>
                    <a:bodyPr/>
                    <a:lstStyle/>
                    <a:p>
                      <a:pPr algn="just" fontAlgn="ctr"/>
                      <a:r>
                        <a:rPr lang="ru-RU" sz="1100" b="0" i="0" u="none" strike="noStrike">
                          <a:solidFill>
                            <a:srgbClr val="000000"/>
                          </a:solidFill>
                          <a:latin typeface="Arial" pitchFamily="34" charset="0"/>
                          <a:cs typeface="Arial" pitchFamily="34" charset="0"/>
                        </a:rPr>
                        <a:t>Верхний предел муниципального внутреннего долга на 31 декабря соответствующего года, всего</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26265">
                <a:tc>
                  <a:txBody>
                    <a:bodyPr/>
                    <a:lstStyle/>
                    <a:p>
                      <a:pPr algn="just" fontAlgn="ctr"/>
                      <a:r>
                        <a:rPr lang="ru-RU" sz="1100" b="0" i="0" u="none" strike="noStrike">
                          <a:solidFill>
                            <a:srgbClr val="000000"/>
                          </a:solidFill>
                          <a:latin typeface="Arial" pitchFamily="34" charset="0"/>
                          <a:cs typeface="Arial" pitchFamily="34" charset="0"/>
                        </a:rPr>
                        <a:t>в том числе по муниципальным гарантиям</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bl>
          </a:graphicData>
        </a:graphic>
      </p:graphicFrame>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57166"/>
            <a:ext cx="9144000" cy="430887"/>
          </a:xfrm>
          <a:prstGeom prst="rect">
            <a:avLst/>
          </a:prstGeom>
          <a:noFill/>
        </p:spPr>
        <p:txBody>
          <a:bodyPr wrap="square" rtlCol="0">
            <a:spAutoFit/>
          </a:bodyPr>
          <a:lstStyle/>
          <a:p>
            <a:pPr algn="ctr"/>
            <a:r>
              <a:rPr lang="ru-RU" sz="1100" dirty="0" smtClean="0">
                <a:cs typeface="Times New Roman" pitchFamily="18" charset="0"/>
              </a:rPr>
              <a:t>Проект  бюджета  сформирован на основе  19 муниципальных программ Курского муниципального округа Ставропольского края. </a:t>
            </a:r>
          </a:p>
          <a:p>
            <a:pPr algn="just"/>
            <a:r>
              <a:rPr lang="ru-RU" sz="1100" dirty="0" smtClean="0">
                <a:cs typeface="Times New Roman" pitchFamily="18" charset="0"/>
              </a:rPr>
              <a:t>       Всего на выполнение этих  программ предусмотрено:</a:t>
            </a:r>
          </a:p>
        </p:txBody>
      </p:sp>
      <p:graphicFrame>
        <p:nvGraphicFramePr>
          <p:cNvPr id="7" name="Диаграмма 6"/>
          <p:cNvGraphicFramePr/>
          <p:nvPr>
            <p:extLst>
              <p:ext uri="{D42A27DB-BD31-4B8C-83A1-F6EECF244321}">
                <p14:modId xmlns:p14="http://schemas.microsoft.com/office/powerpoint/2010/main" val="716517265"/>
              </p:ext>
            </p:extLst>
          </p:nvPr>
        </p:nvGraphicFramePr>
        <p:xfrm>
          <a:off x="142844" y="785793"/>
          <a:ext cx="8858312" cy="285923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703840" y="837442"/>
            <a:ext cx="1440160" cy="246221"/>
          </a:xfrm>
          <a:prstGeom prst="rect">
            <a:avLst/>
          </a:prstGeom>
          <a:noFill/>
        </p:spPr>
        <p:txBody>
          <a:bodyPr wrap="square" rtlCol="0">
            <a:spAutoFit/>
          </a:bodyPr>
          <a:lstStyle/>
          <a:p>
            <a:pPr algn="ctr"/>
            <a:r>
              <a:rPr lang="ru-RU" sz="1000" i="1" dirty="0" smtClean="0">
                <a:cs typeface="Times New Roman" pitchFamily="18" charset="0"/>
              </a:rPr>
              <a:t>тыс. рублей</a:t>
            </a:r>
            <a:endParaRPr lang="ru-RU" sz="1000" i="1" dirty="0">
              <a:cs typeface="Times New Roman" pitchFamily="18" charset="0"/>
            </a:endParaRPr>
          </a:p>
        </p:txBody>
      </p:sp>
      <p:sp>
        <p:nvSpPr>
          <p:cNvPr id="13" name="TextBox 12"/>
          <p:cNvSpPr txBox="1"/>
          <p:nvPr/>
        </p:nvSpPr>
        <p:spPr>
          <a:xfrm>
            <a:off x="0" y="0"/>
            <a:ext cx="9144000" cy="307777"/>
          </a:xfrm>
          <a:prstGeom prst="rect">
            <a:avLst/>
          </a:prstGeom>
          <a:noFill/>
        </p:spPr>
        <p:txBody>
          <a:bodyPr wrap="square" rtlCol="0">
            <a:spAutoFit/>
          </a:bodyPr>
          <a:lstStyle/>
          <a:p>
            <a:r>
              <a:rPr lang="ru-RU" sz="1400" b="1" dirty="0" smtClean="0">
                <a:cs typeface="Times New Roman" pitchFamily="18" charset="0"/>
              </a:rPr>
              <a:t>Раздел 7 /                                            </a:t>
            </a:r>
            <a:r>
              <a:rPr lang="ru-RU" sz="1400" dirty="0" smtClean="0">
                <a:cs typeface="Times New Roman" pitchFamily="18" charset="0"/>
              </a:rPr>
              <a:t>МУНИЦИПАЛЬНЫЕ ПРОГРАММЫ</a:t>
            </a:r>
          </a:p>
        </p:txBody>
      </p:sp>
      <p:graphicFrame>
        <p:nvGraphicFramePr>
          <p:cNvPr id="16" name="Диаграмма 15"/>
          <p:cNvGraphicFramePr/>
          <p:nvPr>
            <p:extLst>
              <p:ext uri="{D42A27DB-BD31-4B8C-83A1-F6EECF244321}">
                <p14:modId xmlns:p14="http://schemas.microsoft.com/office/powerpoint/2010/main" val="3633370009"/>
              </p:ext>
            </p:extLst>
          </p:nvPr>
        </p:nvGraphicFramePr>
        <p:xfrm>
          <a:off x="0" y="3645024"/>
          <a:ext cx="9144000" cy="3198131"/>
        </p:xfrm>
        <a:graphic>
          <a:graphicData uri="http://schemas.openxmlformats.org/drawingml/2006/chart">
            <c:chart xmlns:c="http://schemas.openxmlformats.org/drawingml/2006/chart" xmlns:r="http://schemas.openxmlformats.org/officeDocument/2006/relationships" r:id="rId4"/>
          </a:graphicData>
        </a:graphic>
      </p:graphicFrame>
      <p:sp>
        <p:nvSpPr>
          <p:cNvPr id="17" name="Прямоугольник 16"/>
          <p:cNvSpPr/>
          <p:nvPr/>
        </p:nvSpPr>
        <p:spPr>
          <a:xfrm>
            <a:off x="395536" y="6237312"/>
            <a:ext cx="136429" cy="66617"/>
          </a:xfrm>
          <a:prstGeom prst="rect">
            <a:avLst/>
          </a:prstGeom>
          <a:solidFill>
            <a:schemeClr val="accent4">
              <a:lumMod val="75000"/>
              <a:lumOff val="25000"/>
            </a:schemeClr>
          </a:solidFill>
          <a:ln w="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a:p>
        </p:txBody>
      </p:sp>
      <p:sp>
        <p:nvSpPr>
          <p:cNvPr id="18" name="Прямоугольник 17"/>
          <p:cNvSpPr/>
          <p:nvPr/>
        </p:nvSpPr>
        <p:spPr>
          <a:xfrm>
            <a:off x="395536" y="6669360"/>
            <a:ext cx="136429" cy="66617"/>
          </a:xfrm>
          <a:prstGeom prst="rect">
            <a:avLst/>
          </a:prstGeom>
          <a:solidFill>
            <a:srgbClr val="002060"/>
          </a:solidFill>
          <a:ln w="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a:p>
        </p:txBody>
      </p:sp>
      <p:sp>
        <p:nvSpPr>
          <p:cNvPr id="19" name="TextBox 18"/>
          <p:cNvSpPr txBox="1"/>
          <p:nvPr/>
        </p:nvSpPr>
        <p:spPr>
          <a:xfrm>
            <a:off x="323528" y="3710373"/>
            <a:ext cx="8677628" cy="261610"/>
          </a:xfrm>
          <a:prstGeom prst="rect">
            <a:avLst/>
          </a:prstGeom>
          <a:noFill/>
        </p:spPr>
        <p:txBody>
          <a:bodyPr wrap="square" rtlCol="0">
            <a:spAutoFit/>
          </a:bodyPr>
          <a:lstStyle/>
          <a:p>
            <a:pPr algn="just"/>
            <a:r>
              <a:rPr lang="ru-RU" sz="1100" dirty="0" smtClean="0">
                <a:cs typeface="Times New Roman" pitchFamily="18" charset="0"/>
              </a:rPr>
              <a:t>Расходы местного бюджета на реализацию муниципальных программ в 2024 году составят 93,21 % от общей суммы расходов</a:t>
            </a:r>
          </a:p>
        </p:txBody>
      </p:sp>
    </p:spTree>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bwMode="auto">
          <a:xfrm>
            <a:off x="0" y="1"/>
            <a:ext cx="9144000" cy="571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900" b="1" i="0" u="none" strike="noStrike" kern="0" cap="none" spc="0" normalizeH="0" baseline="0" noProof="0" dirty="0" smtClean="0">
                <a:ln>
                  <a:noFill/>
                </a:ln>
                <a:uLnTx/>
                <a:uFillTx/>
                <a:ea typeface="+mj-ea"/>
                <a:cs typeface="+mj-cs"/>
              </a:rPr>
              <a:t>Сведения о расходной части </a:t>
            </a:r>
            <a:r>
              <a:rPr lang="ru-RU" sz="900" b="1" kern="0" dirty="0" smtClean="0">
                <a:ea typeface="+mj-ea"/>
                <a:cs typeface="+mj-cs"/>
              </a:rPr>
              <a:t>проекта </a:t>
            </a:r>
            <a:r>
              <a:rPr kumimoji="0" lang="ru-RU" sz="900" b="1" i="0" u="none" strike="noStrike" kern="0" cap="none" spc="0" normalizeH="0" baseline="0" noProof="0" dirty="0" smtClean="0">
                <a:ln>
                  <a:noFill/>
                </a:ln>
                <a:uLnTx/>
                <a:uFillTx/>
                <a:ea typeface="+mj-ea"/>
                <a:cs typeface="+mj-cs"/>
              </a:rPr>
              <a:t>бюджета Курского муниципального округа на 2024 год и плановый период 2025</a:t>
            </a:r>
            <a:r>
              <a:rPr kumimoji="0" lang="ru-RU" sz="900" b="1" i="0" u="none" strike="noStrike" kern="0" cap="none" spc="0" normalizeH="0" noProof="0" dirty="0" smtClean="0">
                <a:ln>
                  <a:noFill/>
                </a:ln>
                <a:uLnTx/>
                <a:uFillTx/>
                <a:ea typeface="+mj-ea"/>
                <a:cs typeface="+mj-cs"/>
              </a:rPr>
              <a:t> и </a:t>
            </a:r>
            <a:r>
              <a:rPr kumimoji="0" lang="ru-RU" sz="900" b="1" i="0" u="none" strike="noStrike" kern="0" cap="none" spc="0" normalizeH="0" baseline="0" noProof="0" dirty="0" smtClean="0">
                <a:ln>
                  <a:noFill/>
                </a:ln>
                <a:uLnTx/>
                <a:uFillTx/>
                <a:ea typeface="+mj-ea"/>
                <a:cs typeface="+mj-cs"/>
              </a:rPr>
              <a:t>2026 годов в сравнении с ожидаемым исполнением за 2023</a:t>
            </a:r>
            <a:r>
              <a:rPr kumimoji="0" lang="ru-RU" sz="900" b="1" i="0" u="none" strike="noStrike" kern="0" cap="none" spc="0" normalizeH="0" noProof="0" dirty="0" smtClean="0">
                <a:ln>
                  <a:noFill/>
                </a:ln>
                <a:uLnTx/>
                <a:uFillTx/>
                <a:ea typeface="+mj-ea"/>
                <a:cs typeface="+mj-cs"/>
              </a:rPr>
              <a:t> </a:t>
            </a:r>
            <a:r>
              <a:rPr kumimoji="0" lang="ru-RU" sz="900" b="1" i="0" u="none" strike="noStrike" kern="0" cap="none" spc="0" normalizeH="0" baseline="0" noProof="0" dirty="0" smtClean="0">
                <a:ln>
                  <a:noFill/>
                </a:ln>
                <a:uLnTx/>
                <a:uFillTx/>
                <a:ea typeface="+mj-ea"/>
                <a:cs typeface="+mj-cs"/>
              </a:rPr>
              <a:t>год (оценка) и</a:t>
            </a:r>
            <a:r>
              <a:rPr kumimoji="0" lang="ru-RU" sz="900" b="1" i="0" u="none" strike="noStrike" kern="0" cap="none" spc="0" normalizeH="0" noProof="0" dirty="0" smtClean="0">
                <a:ln>
                  <a:noFill/>
                </a:ln>
                <a:uLnTx/>
                <a:uFillTx/>
                <a:ea typeface="+mj-ea"/>
                <a:cs typeface="+mj-cs"/>
              </a:rPr>
              <a:t> отчетом за 2022 год (отчетный финансовый год) в разрезе муниципальных программ</a:t>
            </a:r>
            <a:endParaRPr kumimoji="0" lang="ru-RU" sz="900" b="1" i="0" u="none" strike="noStrike" kern="0" cap="none" spc="0" normalizeH="0" baseline="0" noProof="0" dirty="0" smtClean="0">
              <a:ln>
                <a:noFill/>
              </a:ln>
              <a:uLnTx/>
              <a:uFillTx/>
              <a:ea typeface="+mj-ea"/>
              <a:cs typeface="+mj-cs"/>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217031020"/>
              </p:ext>
            </p:extLst>
          </p:nvPr>
        </p:nvGraphicFramePr>
        <p:xfrm>
          <a:off x="107504" y="571480"/>
          <a:ext cx="8928993" cy="6242601"/>
        </p:xfrm>
        <a:graphic>
          <a:graphicData uri="http://schemas.openxmlformats.org/drawingml/2006/table">
            <a:tbl>
              <a:tblPr/>
              <a:tblGrid>
                <a:gridCol w="3312368">
                  <a:extLst>
                    <a:ext uri="{9D8B030D-6E8A-4147-A177-3AD203B41FA5}">
                      <a16:colId xmlns:a16="http://schemas.microsoft.com/office/drawing/2014/main" val="3112105684"/>
                    </a:ext>
                  </a:extLst>
                </a:gridCol>
                <a:gridCol w="792088">
                  <a:extLst>
                    <a:ext uri="{9D8B030D-6E8A-4147-A177-3AD203B41FA5}">
                      <a16:colId xmlns:a16="http://schemas.microsoft.com/office/drawing/2014/main" val="1023496893"/>
                    </a:ext>
                  </a:extLst>
                </a:gridCol>
                <a:gridCol w="720080">
                  <a:extLst>
                    <a:ext uri="{9D8B030D-6E8A-4147-A177-3AD203B41FA5}">
                      <a16:colId xmlns:a16="http://schemas.microsoft.com/office/drawing/2014/main" val="1602279457"/>
                    </a:ext>
                  </a:extLst>
                </a:gridCol>
                <a:gridCol w="648072">
                  <a:extLst>
                    <a:ext uri="{9D8B030D-6E8A-4147-A177-3AD203B41FA5}">
                      <a16:colId xmlns:a16="http://schemas.microsoft.com/office/drawing/2014/main" val="1503144556"/>
                    </a:ext>
                  </a:extLst>
                </a:gridCol>
                <a:gridCol w="720080">
                  <a:extLst>
                    <a:ext uri="{9D8B030D-6E8A-4147-A177-3AD203B41FA5}">
                      <a16:colId xmlns:a16="http://schemas.microsoft.com/office/drawing/2014/main" val="1289657795"/>
                    </a:ext>
                  </a:extLst>
                </a:gridCol>
                <a:gridCol w="648072">
                  <a:extLst>
                    <a:ext uri="{9D8B030D-6E8A-4147-A177-3AD203B41FA5}">
                      <a16:colId xmlns:a16="http://schemas.microsoft.com/office/drawing/2014/main" val="2485755712"/>
                    </a:ext>
                  </a:extLst>
                </a:gridCol>
                <a:gridCol w="576064">
                  <a:extLst>
                    <a:ext uri="{9D8B030D-6E8A-4147-A177-3AD203B41FA5}">
                      <a16:colId xmlns:a16="http://schemas.microsoft.com/office/drawing/2014/main" val="848368449"/>
                    </a:ext>
                  </a:extLst>
                </a:gridCol>
                <a:gridCol w="504056">
                  <a:extLst>
                    <a:ext uri="{9D8B030D-6E8A-4147-A177-3AD203B41FA5}">
                      <a16:colId xmlns:a16="http://schemas.microsoft.com/office/drawing/2014/main" val="2288037221"/>
                    </a:ext>
                  </a:extLst>
                </a:gridCol>
                <a:gridCol w="576064">
                  <a:extLst>
                    <a:ext uri="{9D8B030D-6E8A-4147-A177-3AD203B41FA5}">
                      <a16:colId xmlns:a16="http://schemas.microsoft.com/office/drawing/2014/main" val="951247321"/>
                    </a:ext>
                  </a:extLst>
                </a:gridCol>
                <a:gridCol w="432049">
                  <a:extLst>
                    <a:ext uri="{9D8B030D-6E8A-4147-A177-3AD203B41FA5}">
                      <a16:colId xmlns:a16="http://schemas.microsoft.com/office/drawing/2014/main" val="699511777"/>
                    </a:ext>
                  </a:extLst>
                </a:gridCol>
              </a:tblGrid>
              <a:tr h="154121">
                <a:tc rowSpan="3">
                  <a:txBody>
                    <a:bodyPr/>
                    <a:lstStyle/>
                    <a:p>
                      <a:pPr algn="ctr" rtl="0" fontAlgn="ctr"/>
                      <a:r>
                        <a:rPr lang="ru-RU" sz="800" b="0" i="0" u="none" strike="noStrike">
                          <a:solidFill>
                            <a:srgbClr val="000000"/>
                          </a:solidFill>
                          <a:effectLst/>
                          <a:latin typeface="Calibri" panose="020F0502020204030204" pitchFamily="34" charset="0"/>
                        </a:rPr>
                        <a:t>наименование муниципальной программы</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a:solidFill>
                            <a:srgbClr val="000000"/>
                          </a:solidFill>
                          <a:effectLst/>
                          <a:latin typeface="Calibri" panose="020F0502020204030204" pitchFamily="34" charset="0"/>
                        </a:rPr>
                        <a:t>2022 год </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a:solidFill>
                            <a:srgbClr val="000000"/>
                          </a:solidFill>
                          <a:effectLst/>
                          <a:latin typeface="Calibri" panose="020F0502020204030204" pitchFamily="34" charset="0"/>
                        </a:rPr>
                        <a:t>2023 год</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a:solidFill>
                            <a:srgbClr val="000000"/>
                          </a:solidFill>
                          <a:effectLst/>
                          <a:latin typeface="Calibri" panose="020F0502020204030204" pitchFamily="34" charset="0"/>
                        </a:rPr>
                        <a:t>2024 год</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a:solidFill>
                            <a:srgbClr val="000000"/>
                          </a:solidFill>
                          <a:effectLst/>
                          <a:latin typeface="Calibri" panose="020F0502020204030204" pitchFamily="34" charset="0"/>
                        </a:rPr>
                        <a:t>2025 год</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a:solidFill>
                            <a:srgbClr val="000000"/>
                          </a:solidFill>
                          <a:effectLst/>
                          <a:latin typeface="Calibri" panose="020F0502020204030204" pitchFamily="34" charset="0"/>
                        </a:rPr>
                        <a:t>2026 год</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800" b="0" i="0" u="none" strike="noStrike">
                          <a:solidFill>
                            <a:srgbClr val="000000"/>
                          </a:solidFill>
                          <a:effectLst/>
                          <a:latin typeface="Calibri" panose="020F0502020204030204" pitchFamily="34" charset="0"/>
                        </a:rPr>
                        <a:t>отклонение 2024 года  </a:t>
                      </a:r>
                    </a:p>
                  </a:txBody>
                  <a:tcPr marL="5588" marR="5588" marT="55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gridSpan="2">
                  <a:txBody>
                    <a:bodyPr/>
                    <a:lstStyle/>
                    <a:p>
                      <a:pPr algn="ctr" rtl="0" fontAlgn="b"/>
                      <a:r>
                        <a:rPr lang="ru-RU" sz="800" b="0" i="0" u="none" strike="noStrike">
                          <a:solidFill>
                            <a:srgbClr val="000000"/>
                          </a:solidFill>
                          <a:effectLst/>
                          <a:latin typeface="Calibri" panose="020F0502020204030204" pitchFamily="34" charset="0"/>
                        </a:rPr>
                        <a:t>отклонение 2024 года</a:t>
                      </a:r>
                    </a:p>
                  </a:txBody>
                  <a:tcPr marL="5588" marR="5588" marT="55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extLst>
                  <a:ext uri="{0D108BD9-81ED-4DB2-BD59-A6C34878D82A}">
                    <a16:rowId xmlns:a16="http://schemas.microsoft.com/office/drawing/2014/main" val="334081501"/>
                  </a:ext>
                </a:extLst>
              </a:tr>
              <a:tr h="15412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rtl="0" fontAlgn="b"/>
                      <a:r>
                        <a:rPr lang="ru-RU" sz="800" b="0" i="0" u="none" strike="noStrike">
                          <a:solidFill>
                            <a:srgbClr val="000000"/>
                          </a:solidFill>
                          <a:effectLst/>
                          <a:latin typeface="Calibri" panose="020F0502020204030204" pitchFamily="34" charset="0"/>
                        </a:rPr>
                        <a:t>к 2022 году</a:t>
                      </a:r>
                    </a:p>
                  </a:txBody>
                  <a:tcPr marL="5588" marR="5588" marT="55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rtl="0" fontAlgn="b"/>
                      <a:r>
                        <a:rPr lang="ru-RU" sz="800" b="0" i="0" u="none" strike="noStrike">
                          <a:solidFill>
                            <a:srgbClr val="000000"/>
                          </a:solidFill>
                          <a:effectLst/>
                          <a:latin typeface="Calibri" panose="020F0502020204030204" pitchFamily="34" charset="0"/>
                        </a:rPr>
                        <a:t> к 2023 году </a:t>
                      </a:r>
                    </a:p>
                  </a:txBody>
                  <a:tcPr marL="5588" marR="5588" marT="55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941484734"/>
                  </a:ext>
                </a:extLst>
              </a:tr>
              <a:tr h="154121">
                <a:tc vMerge="1">
                  <a:txBody>
                    <a:bodyPr/>
                    <a:lstStyle/>
                    <a:p>
                      <a:endParaRPr lang="ru-RU"/>
                    </a:p>
                  </a:txBody>
                  <a:tcPr/>
                </a:tc>
                <a:tc>
                  <a:txBody>
                    <a:bodyPr/>
                    <a:lstStyle/>
                    <a:p>
                      <a:pPr algn="ctr" rtl="0" fontAlgn="ctr"/>
                      <a:r>
                        <a:rPr lang="ru-RU" sz="800" b="0" i="0" u="none" strike="noStrike">
                          <a:solidFill>
                            <a:srgbClr val="000000"/>
                          </a:solidFill>
                          <a:effectLst/>
                          <a:latin typeface="Calibri" panose="020F0502020204030204" pitchFamily="34" charset="0"/>
                        </a:rPr>
                        <a:t>факт </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оценка </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 прогноз </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прогноз </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прогноз </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effectLst/>
                          <a:latin typeface="Calibri" panose="020F0502020204030204" pitchFamily="34" charset="0"/>
                        </a:rPr>
                        <a:t>(+/-)</a:t>
                      </a:r>
                    </a:p>
                  </a:txBody>
                  <a:tcPr marL="5588" marR="5588" marT="55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effectLst/>
                          <a:latin typeface="Calibri" panose="020F0502020204030204" pitchFamily="34" charset="0"/>
                        </a:rPr>
                        <a:t>% </a:t>
                      </a:r>
                    </a:p>
                  </a:txBody>
                  <a:tcPr marL="5588" marR="5588" marT="55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effectLst/>
                          <a:latin typeface="Calibri" panose="020F0502020204030204" pitchFamily="34" charset="0"/>
                        </a:rPr>
                        <a:t>(+/-)</a:t>
                      </a:r>
                    </a:p>
                  </a:txBody>
                  <a:tcPr marL="5588" marR="5588" marT="55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effectLst/>
                          <a:latin typeface="Calibri" panose="020F0502020204030204" pitchFamily="34" charset="0"/>
                        </a:rPr>
                        <a:t>% </a:t>
                      </a:r>
                    </a:p>
                  </a:txBody>
                  <a:tcPr marL="5588" marR="5588" marT="55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526341"/>
                  </a:ext>
                </a:extLst>
              </a:tr>
              <a:tr h="231181">
                <a:tc>
                  <a:txBody>
                    <a:bodyPr/>
                    <a:lstStyle/>
                    <a:p>
                      <a:pPr algn="just" rtl="0" fontAlgn="ctr"/>
                      <a:r>
                        <a:rPr lang="ru-RU" sz="800" b="0" i="0" u="none" strike="noStrike" dirty="0">
                          <a:solidFill>
                            <a:srgbClr val="000000"/>
                          </a:solidFill>
                          <a:effectLst/>
                          <a:latin typeface="Calibri" panose="020F0502020204030204" pitchFamily="34" charset="0"/>
                        </a:rPr>
                        <a:t>Муниципальная программа Курского муниципального округа Ставропольского края "Развитие образования"</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962 304,09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1 178 844,01</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1 057 180,68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1 057 637,54</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982 877,55</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94 876,59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109,9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-121 663,33</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89,7</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035098"/>
                  </a:ext>
                </a:extLst>
              </a:tr>
              <a:tr h="231181">
                <a:tc>
                  <a:txBody>
                    <a:bodyPr/>
                    <a:lstStyle/>
                    <a:p>
                      <a:pPr algn="just" rtl="0" fontAlgn="ctr"/>
                      <a:r>
                        <a:rPr lang="ru-RU" sz="800" b="0" i="0" u="none" strike="noStrike">
                          <a:solidFill>
                            <a:srgbClr val="000000"/>
                          </a:solidFill>
                          <a:effectLst/>
                          <a:latin typeface="Calibri" panose="020F0502020204030204" pitchFamily="34" charset="0"/>
                        </a:rPr>
                        <a:t>Муниципальная программа Курского муниципального округа Ставропольского края "Социальная поддержка граждан"</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786 905,23</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498 101,29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292 945,14</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253 787,97</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245 016,49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-493 960,09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37,2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-205 156,15</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58,8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545218"/>
                  </a:ext>
                </a:extLst>
              </a:tr>
              <a:tr h="231181">
                <a:tc>
                  <a:txBody>
                    <a:bodyPr/>
                    <a:lstStyle/>
                    <a:p>
                      <a:pPr algn="just" rtl="0" fontAlgn="ctr"/>
                      <a:r>
                        <a:rPr lang="ru-RU" sz="800" b="0" i="0" u="none" strike="noStrike">
                          <a:solidFill>
                            <a:srgbClr val="000000"/>
                          </a:solidFill>
                          <a:effectLst/>
                          <a:latin typeface="Calibri" panose="020F0502020204030204" pitchFamily="34" charset="0"/>
                        </a:rPr>
                        <a:t>Муниципальная программа Курского муниципального округа Ставропольского края "Сохранение и развитие культуры"</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158 277,62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187 134,19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166 709,19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159 368,85</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158 772,84</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8 431,57</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105,3</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-20 425,00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89,1</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844757"/>
                  </a:ext>
                </a:extLst>
              </a:tr>
              <a:tr h="278721">
                <a:tc>
                  <a:txBody>
                    <a:bodyPr/>
                    <a:lstStyle/>
                    <a:p>
                      <a:pPr algn="just" rtl="0" fontAlgn="ctr"/>
                      <a:r>
                        <a:rPr lang="ru-RU" sz="800" b="0" i="0" u="none" strike="noStrike">
                          <a:solidFill>
                            <a:srgbClr val="000000"/>
                          </a:solidFill>
                          <a:effectLst/>
                          <a:latin typeface="Calibri" panose="020F0502020204030204" pitchFamily="34" charset="0"/>
                        </a:rPr>
                        <a:t>Муниципальная программа Курского муниципального округа Ставропольского края "Развитие физической культуры и спорта"</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21 548,90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25 791,14</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29 067,86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28 884,18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28 884,18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7 518,96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134,9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3 276,72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112,7</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11201"/>
                  </a:ext>
                </a:extLst>
              </a:tr>
              <a:tr h="231181">
                <a:tc>
                  <a:txBody>
                    <a:bodyPr/>
                    <a:lstStyle/>
                    <a:p>
                      <a:pPr algn="just" rtl="0" fontAlgn="ctr"/>
                      <a:r>
                        <a:rPr lang="ru-RU" sz="800" b="0" i="0" u="none" strike="noStrike">
                          <a:solidFill>
                            <a:srgbClr val="000000"/>
                          </a:solidFill>
                          <a:effectLst/>
                          <a:latin typeface="Calibri" panose="020F0502020204030204" pitchFamily="34" charset="0"/>
                        </a:rPr>
                        <a:t>Муниципальная программа Курского муниципального округа Ставропольского края "Молодёжная политика"</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2 979,03</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3 163,97</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4 231,06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3 743,56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3 743,56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1 252,03</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142,0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1 067,09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133,7</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034236"/>
                  </a:ext>
                </a:extLst>
              </a:tr>
              <a:tr h="231181">
                <a:tc>
                  <a:txBody>
                    <a:bodyPr/>
                    <a:lstStyle/>
                    <a:p>
                      <a:pPr algn="just" rtl="0" fontAlgn="ctr"/>
                      <a:r>
                        <a:rPr lang="ru-RU" sz="800" b="0" i="0" u="none" strike="noStrike">
                          <a:solidFill>
                            <a:srgbClr val="000000"/>
                          </a:solidFill>
                          <a:effectLst/>
                          <a:latin typeface="Calibri" panose="020F0502020204030204" pitchFamily="34" charset="0"/>
                        </a:rPr>
                        <a:t>Муниципальная программа Курского муниципального округа Ставропольского края "Управление имуществом"</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1 359,42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3 511,99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2 450,00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2 450,00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1 200,00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1 090,58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180,2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-1 061,99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69,8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681185"/>
                  </a:ext>
                </a:extLst>
              </a:tr>
              <a:tr h="231181">
                <a:tc>
                  <a:txBody>
                    <a:bodyPr/>
                    <a:lstStyle/>
                    <a:p>
                      <a:pPr algn="just" rtl="0" fontAlgn="ctr"/>
                      <a:r>
                        <a:rPr lang="ru-RU" sz="800" b="0" i="0" u="none" strike="noStrike">
                          <a:solidFill>
                            <a:srgbClr val="000000"/>
                          </a:solidFill>
                          <a:effectLst/>
                          <a:latin typeface="Calibri" panose="020F0502020204030204" pitchFamily="34" charset="0"/>
                        </a:rPr>
                        <a:t>Муниципальная программа Курского муниципального округа Ставропольского края "Управление финансами"</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43 149,88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49 268,34</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57 510,60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45 381,84</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44 712,42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14 360,72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133,3</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8 242,26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116,7</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187948"/>
                  </a:ext>
                </a:extLst>
              </a:tr>
              <a:tr h="407801">
                <a:tc>
                  <a:txBody>
                    <a:bodyPr/>
                    <a:lstStyle/>
                    <a:p>
                      <a:pPr algn="just" rtl="0" fontAlgn="ctr"/>
                      <a:r>
                        <a:rPr lang="ru-RU" sz="800" b="0" i="0" u="none" strike="noStrike">
                          <a:solidFill>
                            <a:srgbClr val="000000"/>
                          </a:solidFill>
                          <a:effectLst/>
                          <a:latin typeface="Calibri" panose="020F0502020204030204" pitchFamily="34" charset="0"/>
                        </a:rPr>
                        <a:t>Муниципальная программа Курского муниципального округа Ставропольского края "Защита населения и территории Курского района Ставропольского края от чрезвычайных ситуаций"</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4 403,15</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4 676,34</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6 073,76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6 102,69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6 102,69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1 670,61</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137,9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1 397,42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129,9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05808"/>
                  </a:ext>
                </a:extLst>
              </a:tr>
              <a:tr h="360040">
                <a:tc>
                  <a:txBody>
                    <a:bodyPr/>
                    <a:lstStyle/>
                    <a:p>
                      <a:pPr algn="just" rtl="0" fontAlgn="ctr"/>
                      <a:r>
                        <a:rPr lang="ru-RU" sz="800" b="0" i="0" u="none" strike="noStrike">
                          <a:solidFill>
                            <a:srgbClr val="000000"/>
                          </a:solidFill>
                          <a:effectLst/>
                          <a:latin typeface="Calibri" panose="020F0502020204030204" pitchFamily="34" charset="0"/>
                        </a:rPr>
                        <a:t>Муниципальная программа Курского муниципального округа Ставропольского края "Развитие малого и среднего бизнеса, потребительского рынка, снижение административных барьеров"</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12 358,77</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13 485,85</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14 257,43</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13 502,31</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13 252,31</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1 898,66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115,4</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771,58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105,7</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084396"/>
                  </a:ext>
                </a:extLst>
              </a:tr>
              <a:tr h="346772">
                <a:tc>
                  <a:txBody>
                    <a:bodyPr/>
                    <a:lstStyle/>
                    <a:p>
                      <a:pPr algn="just" rtl="0" fontAlgn="ctr"/>
                      <a:r>
                        <a:rPr lang="ru-RU" sz="800" b="0" i="0" u="none" strike="noStrike" dirty="0">
                          <a:solidFill>
                            <a:srgbClr val="000000"/>
                          </a:solidFill>
                          <a:effectLst/>
                          <a:latin typeface="Calibri" panose="020F0502020204030204" pitchFamily="34" charset="0"/>
                        </a:rPr>
                        <a:t>Муниципальная программа Курского муниципального округа Ставропольского края "Комплексное развитие систем коммунальной инфраструктуры"</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800" b="0" i="0" u="none" strike="noStrike">
                          <a:solidFill>
                            <a:srgbClr val="000000"/>
                          </a:solidFill>
                          <a:effectLst/>
                          <a:latin typeface="Calibri" panose="020F0502020204030204" pitchFamily="34" charset="0"/>
                        </a:rPr>
                        <a:t>192 174,01</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880 495,66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63 774,96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60 817,08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59 697,06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-128 399,05</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33,2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-816 720,70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7,2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97953"/>
                  </a:ext>
                </a:extLst>
              </a:tr>
              <a:tr h="231181">
                <a:tc>
                  <a:txBody>
                    <a:bodyPr/>
                    <a:lstStyle/>
                    <a:p>
                      <a:pPr algn="just" rtl="0" fontAlgn="ctr"/>
                      <a:r>
                        <a:rPr lang="ru-RU" sz="800" b="0" i="0" u="none" strike="noStrike" dirty="0">
                          <a:solidFill>
                            <a:srgbClr val="000000"/>
                          </a:solidFill>
                          <a:effectLst/>
                          <a:latin typeface="Calibri" panose="020F0502020204030204" pitchFamily="34" charset="0"/>
                        </a:rPr>
                        <a:t>Муниципальная программа Курского муниципального округа Ставропольского края "Развитие сельского хозяйства"</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6 930,06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8 479,43</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7 618,88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7 672,13</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7 672,13</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688,82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109,9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-860,55</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89,9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194420"/>
                  </a:ext>
                </a:extLst>
              </a:tr>
              <a:tr h="346772">
                <a:tc>
                  <a:txBody>
                    <a:bodyPr/>
                    <a:lstStyle/>
                    <a:p>
                      <a:pPr algn="just" rtl="0" fontAlgn="ctr"/>
                      <a:r>
                        <a:rPr lang="ru-RU" sz="800" b="0" i="0" u="none" strike="noStrike" dirty="0">
                          <a:solidFill>
                            <a:srgbClr val="000000"/>
                          </a:solidFill>
                          <a:effectLst/>
                          <a:latin typeface="Calibri" panose="020F0502020204030204" pitchFamily="34" charset="0"/>
                        </a:rPr>
                        <a:t>Муниципальная программа Курского муниципального округа Ставропольского края "Межнациональные отношения и поддержка казачества"</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34 751,45</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39 501,02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44 099,74</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44 099,74</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44 099,74</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9 348,29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126,9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4 598,72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111,6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801402"/>
                  </a:ext>
                </a:extLst>
              </a:tr>
              <a:tr h="346772">
                <a:tc>
                  <a:txBody>
                    <a:bodyPr/>
                    <a:lstStyle/>
                    <a:p>
                      <a:pPr algn="just" rtl="0" fontAlgn="ctr"/>
                      <a:r>
                        <a:rPr lang="ru-RU" sz="800" b="0" i="0" u="none" strike="noStrike">
                          <a:solidFill>
                            <a:srgbClr val="000000"/>
                          </a:solidFill>
                          <a:effectLst/>
                          <a:latin typeface="Calibri" panose="020F0502020204030204" pitchFamily="34" charset="0"/>
                        </a:rPr>
                        <a:t>Муниципальная программа Курского муниципального района Ставропольского края «Энергосбережение и повышение энергетической эффективности»</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584563"/>
                  </a:ext>
                </a:extLst>
              </a:tr>
              <a:tr h="231181">
                <a:tc>
                  <a:txBody>
                    <a:bodyPr/>
                    <a:lstStyle/>
                    <a:p>
                      <a:pPr algn="just" rtl="0" fontAlgn="ctr"/>
                      <a:r>
                        <a:rPr lang="ru-RU" sz="800" b="0" i="0" u="none" strike="noStrike" dirty="0">
                          <a:solidFill>
                            <a:srgbClr val="000000"/>
                          </a:solidFill>
                          <a:effectLst/>
                          <a:latin typeface="Calibri" panose="020F0502020204030204" pitchFamily="34" charset="0"/>
                        </a:rPr>
                        <a:t>Муниципальная программа Курского муниципального округа Ставропольского края "Профилактика правонарушений"</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626,79</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935,92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965,00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965,00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965,00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338,21</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154,0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29,08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103,1</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669578"/>
                  </a:ext>
                </a:extLst>
              </a:tr>
              <a:tr h="231181">
                <a:tc>
                  <a:txBody>
                    <a:bodyPr/>
                    <a:lstStyle/>
                    <a:p>
                      <a:pPr algn="just" rtl="0" fontAlgn="ctr"/>
                      <a:r>
                        <a:rPr lang="ru-RU" sz="800" b="0" i="0" u="none" strike="noStrike" dirty="0">
                          <a:solidFill>
                            <a:srgbClr val="000000"/>
                          </a:solidFill>
                          <a:effectLst/>
                          <a:latin typeface="Calibri" panose="020F0502020204030204" pitchFamily="34" charset="0"/>
                        </a:rPr>
                        <a:t>Муниципальная программа Курского муниципального округа Ставропольского края "Противодействие коррупции"</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33,80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55,70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55,70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55,70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55,70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21,90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164,8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958882"/>
                  </a:ext>
                </a:extLst>
              </a:tr>
              <a:tr h="346772">
                <a:tc>
                  <a:txBody>
                    <a:bodyPr/>
                    <a:lstStyle/>
                    <a:p>
                      <a:pPr algn="just" rtl="0" fontAlgn="ctr"/>
                      <a:r>
                        <a:rPr lang="ru-RU" sz="800" b="0" i="0" u="none" strike="noStrike">
                          <a:solidFill>
                            <a:srgbClr val="000000"/>
                          </a:solidFill>
                          <a:effectLst/>
                          <a:latin typeface="Calibri" panose="020F0502020204030204" pitchFamily="34" charset="0"/>
                        </a:rPr>
                        <a:t>Муниципальная программа Курского муниципального округа Ставропольского края "Обеспечение жильем отдельных категорий граждан"</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55 988,75</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2 080,95</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5 582,81</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8 484,65</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8 484,65</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-50 405,94</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3 501,86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268,3</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857315"/>
                  </a:ext>
                </a:extLst>
              </a:tr>
              <a:tr h="203288">
                <a:tc>
                  <a:txBody>
                    <a:bodyPr/>
                    <a:lstStyle/>
                    <a:p>
                      <a:pPr algn="just" rtl="0" fontAlgn="ctr"/>
                      <a:r>
                        <a:rPr lang="ru-RU" sz="800" b="0" i="0" u="none" strike="noStrike">
                          <a:solidFill>
                            <a:srgbClr val="000000"/>
                          </a:solidFill>
                          <a:effectLst/>
                          <a:latin typeface="Calibri" panose="020F0502020204030204" pitchFamily="34" charset="0"/>
                        </a:rPr>
                        <a:t>Муниципальная программа Курского муниципального округа Ставропольского края "Формирование современной городской среды"</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34 073,83</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53 146,21</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23 182,83</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-10 891,00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68,0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-29 963,38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43,6</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093695"/>
                  </a:ext>
                </a:extLst>
              </a:tr>
              <a:tr h="346772">
                <a:tc>
                  <a:txBody>
                    <a:bodyPr/>
                    <a:lstStyle/>
                    <a:p>
                      <a:pPr algn="just" rtl="0" fontAlgn="ctr"/>
                      <a:r>
                        <a:rPr lang="ru-RU" sz="800" b="0" i="0" u="none" strike="noStrike" dirty="0">
                          <a:solidFill>
                            <a:srgbClr val="000000"/>
                          </a:solidFill>
                          <a:effectLst/>
                          <a:latin typeface="Calibri" panose="020F0502020204030204" pitchFamily="34" charset="0"/>
                        </a:rPr>
                        <a:t>Муниципальная программа Курского муниципального округа Ставропольского края "Комплексное развитие транспортной инфраструктуры"</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138 892,38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49 180,12</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50 645,05</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138 892,38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138 892,38</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177163"/>
                  </a:ext>
                </a:extLst>
              </a:tr>
              <a:tr h="346772">
                <a:tc>
                  <a:txBody>
                    <a:bodyPr/>
                    <a:lstStyle/>
                    <a:p>
                      <a:pPr algn="just" rtl="0" fontAlgn="ctr"/>
                      <a:r>
                        <a:rPr lang="ru-RU" sz="800" b="0" i="0" u="none" strike="noStrike" dirty="0">
                          <a:solidFill>
                            <a:srgbClr val="000000"/>
                          </a:solidFill>
                          <a:effectLst/>
                          <a:latin typeface="Calibri" panose="020F0502020204030204" pitchFamily="34" charset="0"/>
                        </a:rPr>
                        <a:t>Муниципальная программа Курского муниципального округа Ставропольского края "Содействие развитию и поддержка социально ориентированных некоммерческих организаций"</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Calibri" panose="020F0502020204030204" pitchFamily="34" charset="0"/>
                        </a:rPr>
                        <a:t>50,00</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Calibri" panose="020F0502020204030204" pitchFamily="34" charset="0"/>
                        </a:rPr>
                        <a:t>-</a:t>
                      </a:r>
                    </a:p>
                  </a:txBody>
                  <a:tcPr marL="5588" marR="5588" marT="5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947981"/>
                  </a:ext>
                </a:extLst>
              </a:tr>
            </a:tbl>
          </a:graphicData>
        </a:graphic>
      </p:graphicFrame>
    </p:spTree>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0"/>
            <a:ext cx="8208912" cy="523220"/>
          </a:xfrm>
          <a:prstGeom prst="rect">
            <a:avLst/>
          </a:prstGeom>
          <a:noFill/>
        </p:spPr>
        <p:txBody>
          <a:bodyPr wrap="square" rtlCol="0">
            <a:spAutoFit/>
          </a:bodyPr>
          <a:lstStyle/>
          <a:p>
            <a:pPr algn="ctr"/>
            <a:r>
              <a:rPr lang="ru-RU" sz="1400" b="1" dirty="0" smtClean="0">
                <a:latin typeface="Calibri" pitchFamily="34" charset="0"/>
                <a:cs typeface="Calibri" pitchFamily="34" charset="0"/>
              </a:rPr>
              <a:t>Цели и основные показатели муниципальных программ </a:t>
            </a:r>
          </a:p>
          <a:p>
            <a:pPr algn="ctr"/>
            <a:r>
              <a:rPr lang="ru-RU" sz="1400" b="1" dirty="0" smtClean="0">
                <a:latin typeface="Calibri" pitchFamily="34" charset="0"/>
                <a:cs typeface="Calibri" pitchFamily="34" charset="0"/>
              </a:rPr>
              <a:t>Курского муниципального округа и их структурных элементов</a:t>
            </a:r>
          </a:p>
        </p:txBody>
      </p:sp>
      <p:graphicFrame>
        <p:nvGraphicFramePr>
          <p:cNvPr id="4" name="Таблица 3"/>
          <p:cNvGraphicFramePr>
            <a:graphicFrameLocks noGrp="1"/>
          </p:cNvGraphicFramePr>
          <p:nvPr>
            <p:extLst>
              <p:ext uri="{D42A27DB-BD31-4B8C-83A1-F6EECF244321}">
                <p14:modId xmlns:p14="http://schemas.microsoft.com/office/powerpoint/2010/main" val="1871324815"/>
              </p:ext>
            </p:extLst>
          </p:nvPr>
        </p:nvGraphicFramePr>
        <p:xfrm>
          <a:off x="161256" y="646331"/>
          <a:ext cx="8784976" cy="5719389"/>
        </p:xfrm>
        <a:graphic>
          <a:graphicData uri="http://schemas.openxmlformats.org/drawingml/2006/table">
            <a:tbl>
              <a:tblPr>
                <a:tableStyleId>{5C22544A-7EE6-4342-B048-85BDC9FD1C3A}</a:tableStyleId>
              </a:tblPr>
              <a:tblGrid>
                <a:gridCol w="504055">
                  <a:extLst>
                    <a:ext uri="{9D8B030D-6E8A-4147-A177-3AD203B41FA5}">
                      <a16:colId xmlns:a16="http://schemas.microsoft.com/office/drawing/2014/main" val="1030512673"/>
                    </a:ext>
                  </a:extLst>
                </a:gridCol>
                <a:gridCol w="233144">
                  <a:extLst>
                    <a:ext uri="{9D8B030D-6E8A-4147-A177-3AD203B41FA5}">
                      <a16:colId xmlns:a16="http://schemas.microsoft.com/office/drawing/2014/main" val="3302373700"/>
                    </a:ext>
                  </a:extLst>
                </a:gridCol>
                <a:gridCol w="8047777">
                  <a:extLst>
                    <a:ext uri="{9D8B030D-6E8A-4147-A177-3AD203B41FA5}">
                      <a16:colId xmlns:a16="http://schemas.microsoft.com/office/drawing/2014/main" val="4044321377"/>
                    </a:ext>
                  </a:extLst>
                </a:gridCol>
              </a:tblGrid>
              <a:tr h="212402">
                <a:tc gridSpan="3">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"Развитие образования"</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b">
                    <a:solidFill>
                      <a:schemeClr val="bg1">
                        <a:lumMod val="85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840478443"/>
                  </a:ext>
                </a:extLst>
              </a:tr>
              <a:tr h="360570">
                <a:tc>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gridSpan="2">
                  <a:txBody>
                    <a:bodyPr/>
                    <a:lstStyle/>
                    <a:p>
                      <a:pPr algn="just" fontAlgn="ctr"/>
                      <a:r>
                        <a:rPr lang="ru-RU" sz="1200" b="1" u="none" strike="noStrike" dirty="0">
                          <a:effectLst/>
                          <a:latin typeface="Calibri" panose="020F0502020204030204" pitchFamily="34" charset="0"/>
                          <a:cs typeface="Calibri" panose="020F0502020204030204" pitchFamily="34" charset="0"/>
                        </a:rPr>
                        <a:t>Создание в системе общего образования Курского муниципального округа Ставропольского края (далее - Курский муниципальный  округ) равных возможностей получения доступного и качественного воспитания, образования</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tc hMerge="1">
                  <a:txBody>
                    <a:bodyPr/>
                    <a:lstStyle/>
                    <a:p>
                      <a:pPr algn="just" fontAlgn="ct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643352927"/>
                  </a:ext>
                </a:extLst>
              </a:tr>
              <a:tr h="559838">
                <a:tc>
                  <a:txBody>
                    <a:bodyPr/>
                    <a:lstStyle/>
                    <a:p>
                      <a:pPr algn="l" fontAlgn="t"/>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gridSpan="2">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доли обучающихся по федеральным государственным образовательным стандартам общего образования в общей численности обучающихся, осваивающих образовательные программы общего образования в Курском муниципальном округе, с 20 процентов в 2024 году до 100 процентов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tc hMerge="1">
                  <a:txBody>
                    <a:bodyPr/>
                    <a:lstStyle/>
                    <a:p>
                      <a:pPr algn="just" fontAlgn="ct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3453102993"/>
                  </a:ext>
                </a:extLst>
              </a:tr>
              <a:tr h="360570">
                <a:tc>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gridSpan="2">
                  <a:txBody>
                    <a:bodyPr/>
                    <a:lstStyle/>
                    <a:p>
                      <a:pPr algn="just" fontAlgn="ctr"/>
                      <a:r>
                        <a:rPr lang="ru-RU" sz="1200" b="1" u="none" strike="noStrike" dirty="0">
                          <a:effectLst/>
                          <a:latin typeface="Calibri" panose="020F0502020204030204" pitchFamily="34" charset="0"/>
                          <a:cs typeface="Calibri" panose="020F0502020204030204" pitchFamily="34" charset="0"/>
                        </a:rPr>
                        <a:t>Создание в системе дошкольного образования Курского муниципального округа равных возможностей получения доступного и качественного воспитания</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tc hMerge="1">
                  <a:txBody>
                    <a:bodyPr/>
                    <a:lstStyle/>
                    <a:p>
                      <a:pPr algn="just" fontAlgn="ct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989305016"/>
                  </a:ext>
                </a:extLst>
              </a:tr>
              <a:tr h="360570">
                <a:tc>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gridSpan="2">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доли детей в возрасте от 1,5 до 7 лет, охваченных различными формами дошкольного образования, в общей численности детей дошкольного возраста в Курском муниципальном округе до 45,9 процентов к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tc hMerge="1">
                  <a:txBody>
                    <a:bodyPr/>
                    <a:lstStyle/>
                    <a:p>
                      <a:pPr algn="just" fontAlgn="ct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2780731253"/>
                  </a:ext>
                </a:extLst>
              </a:tr>
              <a:tr h="360570">
                <a:tc>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gridSpan="2">
                  <a:txBody>
                    <a:bodyPr/>
                    <a:lstStyle/>
                    <a:p>
                      <a:pPr algn="just" fontAlgn="ctr"/>
                      <a:r>
                        <a:rPr lang="ru-RU" sz="1200" b="1" u="none" strike="noStrike" dirty="0">
                          <a:effectLst/>
                          <a:latin typeface="Calibri" panose="020F0502020204030204" pitchFamily="34" charset="0"/>
                          <a:cs typeface="Calibri" panose="020F0502020204030204" pitchFamily="34" charset="0"/>
                        </a:rPr>
                        <a:t>Создание в системе дополнительного образования Курского муниципального округа равных возможностей получения доступного и качественного воспитания</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tc hMerge="1">
                  <a:txBody>
                    <a:bodyPr/>
                    <a:lstStyle/>
                    <a:p>
                      <a:pPr algn="just" fontAlgn="ct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2695806438"/>
                  </a:ext>
                </a:extLst>
              </a:tr>
              <a:tr h="360570">
                <a:tc>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gridSpan="2">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уровня удовлетворенности населения Курского муниципального округа организованными формами отдыха и оздоровления детей с 86 процентов в 2024 году до 87 процентов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tc hMerge="1">
                  <a:txBody>
                    <a:bodyPr/>
                    <a:lstStyle/>
                    <a:p>
                      <a:pPr algn="just" fontAlgn="ct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1239645256"/>
                  </a:ext>
                </a:extLst>
              </a:tr>
              <a:tr h="212402">
                <a:tc>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gridSpan="2">
                  <a:txBody>
                    <a:bodyPr/>
                    <a:lstStyle/>
                    <a:p>
                      <a:pPr algn="just" fontAlgn="ctr"/>
                      <a:r>
                        <a:rPr lang="ru-RU" sz="1200" b="1" u="none" strike="noStrike" dirty="0">
                          <a:effectLst/>
                          <a:latin typeface="Calibri" panose="020F0502020204030204" pitchFamily="34" charset="0"/>
                          <a:cs typeface="Calibri" panose="020F0502020204030204" pitchFamily="34" charset="0"/>
                        </a:rPr>
                        <a:t>Обеспечение деятельности (оказания услуг) по оздоровлению детей</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tc hMerge="1">
                  <a:txBody>
                    <a:bodyPr/>
                    <a:lstStyle/>
                    <a:p>
                      <a:pPr algn="just" fontAlgn="ct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3815074086"/>
                  </a:ext>
                </a:extLst>
              </a:tr>
              <a:tr h="360570">
                <a:tc>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gridSpan="2">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уровня удовлетворенности населения Курского муниципального округа качеством дополнительного образования до 90 процентов к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tc hMerge="1">
                  <a:txBody>
                    <a:bodyPr/>
                    <a:lstStyle/>
                    <a:p>
                      <a:pPr algn="just" fontAlgn="ct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2614247920"/>
                  </a:ext>
                </a:extLst>
              </a:tr>
              <a:tr h="418236">
                <a:tc>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gridSpan="2">
                  <a:txBody>
                    <a:bodyPr/>
                    <a:lstStyle/>
                    <a:p>
                      <a:pPr algn="just" fontAlgn="ctr"/>
                      <a:r>
                        <a:rPr lang="ru-RU" sz="1200" b="1" u="none" strike="noStrike" dirty="0">
                          <a:effectLst/>
                          <a:latin typeface="Calibri" panose="020F0502020204030204" pitchFamily="34" charset="0"/>
                          <a:cs typeface="Calibri" panose="020F0502020204030204" pitchFamily="34" charset="0"/>
                        </a:rPr>
                        <a:t>Создание в Курском муниципальном округе условий для обеспечения прав и законных интересов детей, нуждающихся в особой заботе государства, интеграции их в общество</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tc hMerge="1">
                  <a:txBody>
                    <a:bodyPr/>
                    <a:lstStyle/>
                    <a:p>
                      <a:pPr algn="just" fontAlgn="ct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466976978"/>
                  </a:ext>
                </a:extLst>
              </a:tr>
              <a:tr h="360570">
                <a:tc>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gridSpan="2">
                  <a:txBody>
                    <a:bodyPr/>
                    <a:lstStyle/>
                    <a:p>
                      <a:pPr algn="just" fontAlgn="ctr"/>
                      <a:r>
                        <a:rPr lang="ru-RU" sz="1200" u="none" strike="noStrike" dirty="0">
                          <a:effectLst/>
                          <a:latin typeface="Calibri" panose="020F0502020204030204" pitchFamily="34" charset="0"/>
                          <a:cs typeface="Calibri" panose="020F0502020204030204" pitchFamily="34" charset="0"/>
                        </a:rPr>
                        <a:t>- уменьшение доли детей-сирот и детей, оставшихся без попечения родителей, в общей численности детей в Курском муниципальном округе с 80,4 процента в 2024 году до 80,8 процентов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tc hMerge="1">
                  <a:txBody>
                    <a:bodyPr/>
                    <a:lstStyle/>
                    <a:p>
                      <a:pPr algn="just" fontAlgn="ct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154743438"/>
                  </a:ext>
                </a:extLst>
              </a:tr>
              <a:tr h="193514">
                <a:tc gridSpan="3">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"Социальная поддержка граждан"</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b">
                    <a:solidFill>
                      <a:schemeClr val="bg1">
                        <a:lumMod val="85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81698485"/>
                  </a:ext>
                </a:extLst>
              </a:tr>
              <a:tr h="180756">
                <a:tc gridSpan="2">
                  <a:txBody>
                    <a:bodyPr/>
                    <a:lstStyle/>
                    <a:p>
                      <a:pPr algn="l" fontAlgn="t"/>
                      <a:r>
                        <a:rPr lang="ru-RU" sz="1200"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hMerge="1">
                  <a:txBody>
                    <a:bodyPr/>
                    <a:lstStyle/>
                    <a:p>
                      <a:endParaRPr lang="ru-RU"/>
                    </a:p>
                  </a:txBody>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Повышение уровня и качества жизни населения Курского муниципального округа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3063997753"/>
                  </a:ext>
                </a:extLst>
              </a:tr>
              <a:tr h="540383">
                <a:tc gridSpan="2">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hMerge="1">
                  <a:txBody>
                    <a:bodyPr/>
                    <a:lstStyle/>
                    <a:p>
                      <a:endParaRPr lang="ru-RU"/>
                    </a:p>
                  </a:txBody>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сохранение доли граждан, получивших социальную поддержку и государственные социальные гарантии, в общей численности граждан, обратившихся и имеющих право на их получение в соответствии с законодательством Российской Федерации и законодательством  Ставропольского края, на уровне 100,00 процентов</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2019232459"/>
                  </a:ext>
                </a:extLst>
              </a:tr>
              <a:tr h="211589">
                <a:tc gridSpan="3">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"Сохранение и развитие культуры"</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b">
                    <a:solidFill>
                      <a:schemeClr val="bg1">
                        <a:lumMod val="85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962584352"/>
                  </a:ext>
                </a:extLst>
              </a:tr>
              <a:tr h="212402">
                <a:tc grid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hMerge="1">
                  <a:txBody>
                    <a:bodyPr/>
                    <a:lstStyle/>
                    <a:p>
                      <a:endParaRPr lang="ru-RU"/>
                    </a:p>
                  </a:txBody>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Развитие системы качественного дополнительного образования детей в Курском муниципальном округе</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3420217583"/>
                  </a:ext>
                </a:extLst>
              </a:tr>
              <a:tr h="398535">
                <a:tc gridSpan="2">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hMerge="1">
                  <a:txBody>
                    <a:bodyPr/>
                    <a:lstStyle/>
                    <a:p>
                      <a:endParaRPr lang="ru-RU"/>
                    </a:p>
                  </a:txBody>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количества обучающихся муниципальных учреждений культуры по дополнительным образовательным программам в сфере культуры и искусства с 675 человек в 2024 году до 680 человек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3367446853"/>
                  </a:ext>
                </a:extLst>
              </a:tr>
            </a:tbl>
          </a:graphicData>
        </a:graphic>
      </p:graphicFrame>
    </p:spTree>
    <p:extLst>
      <p:ext uri="{BB962C8B-B14F-4D97-AF65-F5344CB8AC3E}">
        <p14:creationId xmlns:p14="http://schemas.microsoft.com/office/powerpoint/2010/main" val="3736350835"/>
      </p:ext>
    </p:extLst>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3685908763"/>
              </p:ext>
            </p:extLst>
          </p:nvPr>
        </p:nvGraphicFramePr>
        <p:xfrm>
          <a:off x="179512" y="35471"/>
          <a:ext cx="8784976" cy="6848334"/>
        </p:xfrm>
        <a:graphic>
          <a:graphicData uri="http://schemas.openxmlformats.org/drawingml/2006/table">
            <a:tbl>
              <a:tblPr>
                <a:tableStyleId>{5C22544A-7EE6-4342-B048-85BDC9FD1C3A}</a:tableStyleId>
              </a:tblPr>
              <a:tblGrid>
                <a:gridCol w="737199">
                  <a:extLst>
                    <a:ext uri="{9D8B030D-6E8A-4147-A177-3AD203B41FA5}">
                      <a16:colId xmlns:a16="http://schemas.microsoft.com/office/drawing/2014/main" val="1030512673"/>
                    </a:ext>
                  </a:extLst>
                </a:gridCol>
                <a:gridCol w="8047777">
                  <a:extLst>
                    <a:ext uri="{9D8B030D-6E8A-4147-A177-3AD203B41FA5}">
                      <a16:colId xmlns:a16="http://schemas.microsoft.com/office/drawing/2014/main" val="4044321377"/>
                    </a:ext>
                  </a:extLst>
                </a:gridCol>
              </a:tblGrid>
              <a:tr h="0">
                <a:tc gridSpan="2">
                  <a:txBody>
                    <a:bodyPr/>
                    <a:lstStyle/>
                    <a:p>
                      <a:pPr algn="l" fontAlgn="b"/>
                      <a:endParaRPr lang="ru-RU" sz="1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b">
                    <a:noFill/>
                  </a:tcPr>
                </a:tc>
                <a:tc hMerge="1">
                  <a:txBody>
                    <a:bodyPr/>
                    <a:lstStyle/>
                    <a:p>
                      <a:endParaRPr lang="ru-RU"/>
                    </a:p>
                  </a:txBody>
                  <a:tcPr/>
                </a:tc>
                <a:extLst>
                  <a:ext uri="{0D108BD9-81ED-4DB2-BD59-A6C34878D82A}">
                    <a16:rowId xmlns:a16="http://schemas.microsoft.com/office/drawing/2014/main" val="962584352"/>
                  </a:ext>
                </a:extLst>
              </a:tr>
              <a:tr h="540383">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Развитие и совершенствование системы информационно-библиотечного обслуживания населения Курского муниципального округа, обеспечивающей конституционные права граждан на свободный и равный доступ к информации</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3585474447"/>
                  </a:ext>
                </a:extLst>
              </a:tr>
              <a:tr h="180756">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количества посещений библиотек с 266795 человек в 2024 году до 267000 человек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3820219958"/>
                  </a:ext>
                </a:extLst>
              </a:tr>
              <a:tr h="540383">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Сохранение культурного и исторического наследия Курского муниципального округа, обеспечение доступа граждан к культурным ценностям и участию в культурной жизни, реализация творческого потенциала населения Курского муниципального округа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1052823002"/>
                  </a:ext>
                </a:extLst>
              </a:tr>
              <a:tr h="283933">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количества   культурных  мероприятий, реализуемых муниципальными учреждениями культуры, с 5400 единиц в 2024 году до 5500 единиц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1842249183"/>
                  </a:ext>
                </a:extLst>
              </a:tr>
              <a:tr h="360570">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Обеспечение деятельности муниципальных учреждений Курского муниципального округа Ставропольского края (далее - муниципальные учреждения) в сфере культуры и кинематографии и оказания ими услуг</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2393167285"/>
                  </a:ext>
                </a:extLst>
              </a:tr>
              <a:tr h="360570">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количества зрителей киносеансов, проводимых кинотеатром, с 9800 человек в 2024 году до 10300 человек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729293831"/>
                  </a:ext>
                </a:extLst>
              </a:tr>
              <a:tr h="180756">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Сохранение и пополнение музейного фонда, повышение доступности и качества музейных услуг</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3669192356"/>
                  </a:ext>
                </a:extLst>
              </a:tr>
              <a:tr h="152065">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количества посещений музея с 2390 человек в 2024 году до 2490 человек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1009174011"/>
                  </a:ext>
                </a:extLst>
              </a:tr>
              <a:tr h="212402">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200" b="1" u="none" strike="noStrike" dirty="0" smtClean="0">
                          <a:effectLst/>
                          <a:latin typeface="Calibri" panose="020F0502020204030204" pitchFamily="34" charset="0"/>
                          <a:cs typeface="Calibri" panose="020F0502020204030204" pitchFamily="34" charset="0"/>
                        </a:rPr>
                        <a:t>Цель:</a:t>
                      </a:r>
                      <a:endParaRPr lang="ru-RU" sz="1200" b="1" i="0" u="none" strike="noStrike" dirty="0" smtClean="0">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Развитие туристско-рекреационного комплекса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1378392735"/>
                  </a:ext>
                </a:extLst>
              </a:tr>
              <a:tr h="360570">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количества участников событийных мероприятий в Курском муниципальном округе с 3420 человек в 2024 году до 3520 человек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2667454268"/>
                  </a:ext>
                </a:extLst>
              </a:tr>
              <a:tr h="180756">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"Развитие физической культуры и спорта"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b">
                    <a:solidFill>
                      <a:schemeClr val="bg1">
                        <a:lumMod val="85000"/>
                      </a:schemeClr>
                    </a:solidFill>
                  </a:tcPr>
                </a:tc>
                <a:tc hMerge="1">
                  <a:txBody>
                    <a:bodyPr/>
                    <a:lstStyle/>
                    <a:p>
                      <a:endParaRPr lang="ru-RU"/>
                    </a:p>
                  </a:txBody>
                  <a:tcPr/>
                </a:tc>
                <a:extLst>
                  <a:ext uri="{0D108BD9-81ED-4DB2-BD59-A6C34878D82A}">
                    <a16:rowId xmlns:a16="http://schemas.microsoft.com/office/drawing/2014/main" val="636749465"/>
                  </a:ext>
                </a:extLst>
              </a:tr>
              <a:tr h="360570">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Создание условий, обеспечивающих возможность населению Курского муниципального округа систематически заниматься физической культурой и спортом и вести здоровый образ жизни</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1157864555"/>
                  </a:ext>
                </a:extLst>
              </a:tr>
              <a:tr h="540383">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доли населения Курского муниципального округа, систематически занимающегося физической культурой и спортом, в общей численности населения Курского муниципального округа с 55 процентов в 2024 году до 57 процентов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3572294917"/>
                  </a:ext>
                </a:extLst>
              </a:tr>
              <a:tr h="305172">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Достижение спортсменами Курского муниципального округа наивысших спортивных результатов, подготовка спортивного резерва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2109060153"/>
                  </a:ext>
                </a:extLst>
              </a:tr>
              <a:tr h="360570">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доли спортсменов Курского муниципального округа, выполнивших нормативы спортивных разрядов, в общем количестве спортсменов Курского муниципального округа с 26,3 процента в 2024 году до 27 процентов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2960165960"/>
                  </a:ext>
                </a:extLst>
              </a:tr>
              <a:tr h="180756">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"Молодежная политика"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b">
                    <a:solidFill>
                      <a:schemeClr val="bg1">
                        <a:lumMod val="85000"/>
                      </a:schemeClr>
                    </a:solidFill>
                  </a:tcPr>
                </a:tc>
                <a:tc hMerge="1">
                  <a:txBody>
                    <a:bodyPr/>
                    <a:lstStyle/>
                    <a:p>
                      <a:endParaRPr lang="ru-RU"/>
                    </a:p>
                  </a:txBody>
                  <a:tcPr/>
                </a:tc>
                <a:extLst>
                  <a:ext uri="{0D108BD9-81ED-4DB2-BD59-A6C34878D82A}">
                    <a16:rowId xmlns:a16="http://schemas.microsoft.com/office/drawing/2014/main" val="2393180445"/>
                  </a:ext>
                </a:extLst>
              </a:tr>
              <a:tr h="360570">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Защита прав и интересов детей и молодежи, поддержка детских  и  молодежных объединений,  организация мероприятий с участием детей и молодежи</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2068050412"/>
                  </a:ext>
                </a:extLst>
              </a:tr>
              <a:tr h="360570">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общего  количества мероприятий, проводимых на территории Курского муниципального округа с участием молодежи, с 100 единиц в 2024 году до 102 единиц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3828963578"/>
                  </a:ext>
                </a:extLst>
              </a:tr>
              <a:tr h="191511">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Снижение количества правонарушений, совершаемых несовершеннолетними</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3175847324"/>
                  </a:ext>
                </a:extLst>
              </a:tr>
              <a:tr h="540383">
                <a:tc vMerge="1">
                  <a:txBody>
                    <a:bodyPr/>
                    <a:lstStyle/>
                    <a:p>
                      <a:pPr algn="l" fontAlgn="t"/>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количества мероприятий, проводимых на территории Курского муниципального округа с участием молодежи, направленных на снижение количества правонарушений среди несовершеннолетних с 20 единиц в 2024 году до 22 единиц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959" marR="959" marT="959" marB="0" anchor="ctr">
                    <a:noFill/>
                  </a:tcPr>
                </a:tc>
                <a:extLst>
                  <a:ext uri="{0D108BD9-81ED-4DB2-BD59-A6C34878D82A}">
                    <a16:rowId xmlns:a16="http://schemas.microsoft.com/office/drawing/2014/main" val="3039195676"/>
                  </a:ext>
                </a:extLst>
              </a:tr>
            </a:tbl>
          </a:graphicData>
        </a:graphic>
      </p:graphicFrame>
    </p:spTree>
    <p:extLst>
      <p:ext uri="{BB962C8B-B14F-4D97-AF65-F5344CB8AC3E}">
        <p14:creationId xmlns:p14="http://schemas.microsoft.com/office/powerpoint/2010/main" val="4235936153"/>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467544" y="2128093"/>
            <a:ext cx="8382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ru-RU" b="1" dirty="0" smtClean="0">
              <a:solidFill>
                <a:schemeClr val="accent2">
                  <a:lumMod val="75000"/>
                </a:schemeClr>
              </a:solidFill>
              <a:latin typeface="+mj-lt"/>
            </a:endParaRPr>
          </a:p>
          <a:p>
            <a:pPr algn="ctr"/>
            <a:r>
              <a:rPr lang="ru-RU" b="1" dirty="0" smtClean="0">
                <a:solidFill>
                  <a:schemeClr val="accent2">
                    <a:lumMod val="75000"/>
                  </a:schemeClr>
                </a:solidFill>
                <a:latin typeface="+mj-lt"/>
              </a:rPr>
              <a:t>ПОВЕСТКА </a:t>
            </a:r>
          </a:p>
          <a:p>
            <a:pPr algn="ctr"/>
            <a:endParaRPr lang="ru-RU" b="1" dirty="0" smtClean="0">
              <a:solidFill>
                <a:schemeClr val="accent2">
                  <a:lumMod val="75000"/>
                </a:schemeClr>
              </a:solidFill>
              <a:latin typeface="+mj-lt"/>
            </a:endParaRPr>
          </a:p>
          <a:p>
            <a:pPr algn="ctr"/>
            <a:r>
              <a:rPr lang="ru-RU" dirty="0" smtClean="0">
                <a:solidFill>
                  <a:schemeClr val="accent2">
                    <a:lumMod val="75000"/>
                  </a:schemeClr>
                </a:solidFill>
                <a:latin typeface="+mj-lt"/>
              </a:rPr>
              <a:t>         Начало</a:t>
            </a:r>
            <a:r>
              <a:rPr lang="ru-RU" b="1" dirty="0" smtClean="0">
                <a:solidFill>
                  <a:schemeClr val="accent2">
                    <a:lumMod val="75000"/>
                  </a:schemeClr>
                </a:solidFill>
                <a:latin typeface="+mj-lt"/>
              </a:rPr>
              <a:t>: </a:t>
            </a:r>
            <a:r>
              <a:rPr lang="ru-RU" b="1" dirty="0" smtClean="0">
                <a:latin typeface="+mj-lt"/>
              </a:rPr>
              <a:t>23.1</a:t>
            </a:r>
            <a:r>
              <a:rPr lang="ru-RU" b="1" dirty="0" smtClean="0">
                <a:solidFill>
                  <a:schemeClr val="accent2">
                    <a:lumMod val="75000"/>
                  </a:schemeClr>
                </a:solidFill>
                <a:latin typeface="+mj-lt"/>
              </a:rPr>
              <a:t>1.2023 в 10-00 часов</a:t>
            </a:r>
            <a:r>
              <a:rPr lang="ru-RU" dirty="0" smtClean="0">
                <a:solidFill>
                  <a:schemeClr val="accent2">
                    <a:lumMod val="75000"/>
                  </a:schemeClr>
                </a:solidFill>
                <a:latin typeface="+mj-lt"/>
              </a:rPr>
              <a:t>	</a:t>
            </a:r>
          </a:p>
          <a:p>
            <a:pPr algn="ctr"/>
            <a:r>
              <a:rPr lang="ru-RU" dirty="0" smtClean="0">
                <a:solidFill>
                  <a:schemeClr val="accent2">
                    <a:lumMod val="75000"/>
                  </a:schemeClr>
                </a:solidFill>
                <a:latin typeface="+mj-lt"/>
              </a:rPr>
              <a:t>      Место проведения: зал заседаний администрации Курского муниципального округа Ставропольского края </a:t>
            </a:r>
          </a:p>
          <a:p>
            <a:pPr algn="ctr"/>
            <a:r>
              <a:rPr lang="ru-RU" dirty="0" smtClean="0">
                <a:solidFill>
                  <a:schemeClr val="accent2">
                    <a:lumMod val="75000"/>
                  </a:schemeClr>
                </a:solidFill>
                <a:latin typeface="+mj-lt"/>
              </a:rPr>
              <a:t>по адресу: ст. Курская, пер. Школьный,12</a:t>
            </a:r>
          </a:p>
          <a:p>
            <a:pPr algn="ctr"/>
            <a:r>
              <a:rPr lang="ru-RU" dirty="0" smtClean="0">
                <a:solidFill>
                  <a:schemeClr val="accent2">
                    <a:lumMod val="75000"/>
                  </a:schemeClr>
                </a:solidFill>
                <a:latin typeface="+mj-lt"/>
              </a:rPr>
              <a:t> </a:t>
            </a:r>
          </a:p>
          <a:p>
            <a:pPr algn="just"/>
            <a:r>
              <a:rPr lang="ru-RU" dirty="0" smtClean="0">
                <a:solidFill>
                  <a:schemeClr val="accent2">
                    <a:lumMod val="75000"/>
                  </a:schemeClr>
                </a:solidFill>
                <a:latin typeface="+mj-lt"/>
              </a:rPr>
              <a:t>     </a:t>
            </a:r>
            <a:r>
              <a:rPr lang="ru-RU" b="1" dirty="0" smtClean="0">
                <a:solidFill>
                  <a:schemeClr val="accent2">
                    <a:lumMod val="75000"/>
                  </a:schemeClr>
                </a:solidFill>
                <a:latin typeface="+mj-lt"/>
              </a:rPr>
              <a:t>1. </a:t>
            </a:r>
            <a:r>
              <a:rPr lang="ru-RU" dirty="0">
                <a:solidFill>
                  <a:schemeClr val="accent2">
                    <a:lumMod val="75000"/>
                  </a:schemeClr>
                </a:solidFill>
              </a:rPr>
              <a:t>Обсуждение проекта решения Совета Курского муниципального округа Ставропольского края:</a:t>
            </a:r>
          </a:p>
          <a:p>
            <a:pPr algn="just"/>
            <a:r>
              <a:rPr lang="ru-RU" b="1" dirty="0" smtClean="0">
                <a:solidFill>
                  <a:schemeClr val="accent2">
                    <a:lumMod val="75000"/>
                  </a:schemeClr>
                </a:solidFill>
              </a:rPr>
              <a:t>     </a:t>
            </a:r>
            <a:r>
              <a:rPr lang="ru-RU" dirty="0" smtClean="0">
                <a:solidFill>
                  <a:schemeClr val="accent2">
                    <a:lumMod val="75000"/>
                  </a:schemeClr>
                </a:solidFill>
              </a:rPr>
              <a:t>О </a:t>
            </a:r>
            <a:r>
              <a:rPr lang="ru-RU" dirty="0">
                <a:solidFill>
                  <a:schemeClr val="accent2">
                    <a:lumMod val="75000"/>
                  </a:schemeClr>
                </a:solidFill>
              </a:rPr>
              <a:t>бюджете Курского муниципального округа Ставропольского края на </a:t>
            </a:r>
            <a:r>
              <a:rPr lang="ru-RU" dirty="0" smtClean="0">
                <a:solidFill>
                  <a:schemeClr val="accent2">
                    <a:lumMod val="75000"/>
                  </a:schemeClr>
                </a:solidFill>
              </a:rPr>
              <a:t>2024 </a:t>
            </a:r>
            <a:r>
              <a:rPr lang="ru-RU" dirty="0">
                <a:solidFill>
                  <a:schemeClr val="accent2">
                    <a:lumMod val="75000"/>
                  </a:schemeClr>
                </a:solidFill>
              </a:rPr>
              <a:t>год и плановый период </a:t>
            </a:r>
            <a:r>
              <a:rPr lang="ru-RU" dirty="0" smtClean="0">
                <a:solidFill>
                  <a:schemeClr val="accent2">
                    <a:lumMod val="75000"/>
                  </a:schemeClr>
                </a:solidFill>
              </a:rPr>
              <a:t>2025 </a:t>
            </a:r>
            <a:r>
              <a:rPr lang="ru-RU" dirty="0">
                <a:solidFill>
                  <a:schemeClr val="accent2">
                    <a:lumMod val="75000"/>
                  </a:schemeClr>
                </a:solidFill>
              </a:rPr>
              <a:t>и </a:t>
            </a:r>
            <a:r>
              <a:rPr lang="ru-RU" dirty="0" smtClean="0">
                <a:solidFill>
                  <a:schemeClr val="accent2">
                    <a:lumMod val="75000"/>
                  </a:schemeClr>
                </a:solidFill>
              </a:rPr>
              <a:t>2026 </a:t>
            </a:r>
            <a:r>
              <a:rPr lang="ru-RU" dirty="0">
                <a:solidFill>
                  <a:schemeClr val="accent2">
                    <a:lumMod val="75000"/>
                  </a:schemeClr>
                </a:solidFill>
              </a:rPr>
              <a:t>годов	</a:t>
            </a:r>
          </a:p>
          <a:p>
            <a:pPr algn="ctr"/>
            <a:endParaRPr lang="ru-RU" b="1" dirty="0" smtClean="0">
              <a:solidFill>
                <a:schemeClr val="accent2">
                  <a:lumMod val="75000"/>
                </a:schemeClr>
              </a:solidFill>
              <a:latin typeface="+mj-lt"/>
            </a:endParaRPr>
          </a:p>
          <a:p>
            <a:r>
              <a:rPr lang="ru-RU" sz="1600" dirty="0" smtClean="0">
                <a:solidFill>
                  <a:schemeClr val="accent2">
                    <a:lumMod val="75000"/>
                  </a:schemeClr>
                </a:solidFill>
                <a:latin typeface="+mj-lt"/>
              </a:rPr>
              <a:t>     Докладчик:</a:t>
            </a:r>
          </a:p>
          <a:p>
            <a:r>
              <a:rPr lang="ru-RU" sz="1600" b="1" dirty="0" smtClean="0">
                <a:solidFill>
                  <a:schemeClr val="accent2">
                    <a:lumMod val="75000"/>
                  </a:schemeClr>
                </a:solidFill>
                <a:latin typeface="+mj-lt"/>
              </a:rPr>
              <a:t>     Е.В. Мишина </a:t>
            </a:r>
            <a:r>
              <a:rPr lang="ru-RU" sz="1600" dirty="0" smtClean="0">
                <a:solidFill>
                  <a:schemeClr val="accent2">
                    <a:lumMod val="75000"/>
                  </a:schemeClr>
                </a:solidFill>
                <a:latin typeface="+mj-lt"/>
              </a:rPr>
              <a:t>– начальник Финансового управления администрации Курского муниципального округа Ставропольского края  </a:t>
            </a:r>
          </a:p>
          <a:p>
            <a:pPr lvl="0" indent="227013" algn="ctr">
              <a:tabLst>
                <a:tab pos="3084513" algn="ctr"/>
              </a:tabLst>
            </a:pPr>
            <a:endParaRPr kumimoji="0" lang="ru-RU" b="0" i="0" u="none" strike="noStrike" cap="none" normalizeH="0" baseline="0" dirty="0" smtClean="0">
              <a:ln>
                <a:noFill/>
              </a:ln>
              <a:solidFill>
                <a:schemeClr val="accent2">
                  <a:lumMod val="75000"/>
                </a:schemeClr>
              </a:solidFill>
              <a:effectLst/>
              <a:latin typeface="+mj-lt"/>
              <a:cs typeface="Calibri" pitchFamily="34" charset="0"/>
            </a:endParaRPr>
          </a:p>
        </p:txBody>
      </p:sp>
      <p:pic>
        <p:nvPicPr>
          <p:cNvPr id="92162" name="Picture 2" descr="https://ershichadm.admin-smolensk.ru/files/711/60a5961ce74fcc693deac25daccb1002_original-268566.jpg"/>
          <p:cNvPicPr>
            <a:picLocks noChangeAspect="1" noChangeArrowheads="1"/>
          </p:cNvPicPr>
          <p:nvPr/>
        </p:nvPicPr>
        <p:blipFill>
          <a:blip r:embed="rId3" cstate="print"/>
          <a:srcRect/>
          <a:stretch>
            <a:fillRect/>
          </a:stretch>
        </p:blipFill>
        <p:spPr bwMode="auto">
          <a:xfrm>
            <a:off x="4809067" y="0"/>
            <a:ext cx="4334933" cy="2438400"/>
          </a:xfrm>
          <a:prstGeom prst="rect">
            <a:avLst/>
          </a:prstGeom>
          <a:ln>
            <a:noFill/>
          </a:ln>
          <a:effectLst>
            <a:softEdge rad="112500"/>
          </a:effectLst>
        </p:spPr>
      </p:pic>
    </p:spTree>
    <p:extLst>
      <p:ext uri="{BB962C8B-B14F-4D97-AF65-F5344CB8AC3E}">
        <p14:creationId xmlns:p14="http://schemas.microsoft.com/office/powerpoint/2010/main" val="3271896915"/>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2718456939"/>
              </p:ext>
            </p:extLst>
          </p:nvPr>
        </p:nvGraphicFramePr>
        <p:xfrm>
          <a:off x="251520" y="116632"/>
          <a:ext cx="8640960" cy="6124347"/>
        </p:xfrm>
        <a:graphic>
          <a:graphicData uri="http://schemas.openxmlformats.org/drawingml/2006/table">
            <a:tbl>
              <a:tblPr>
                <a:tableStyleId>{5C22544A-7EE6-4342-B048-85BDC9FD1C3A}</a:tableStyleId>
              </a:tblPr>
              <a:tblGrid>
                <a:gridCol w="725115">
                  <a:extLst>
                    <a:ext uri="{9D8B030D-6E8A-4147-A177-3AD203B41FA5}">
                      <a16:colId xmlns:a16="http://schemas.microsoft.com/office/drawing/2014/main" val="2017776950"/>
                    </a:ext>
                  </a:extLst>
                </a:gridCol>
                <a:gridCol w="7915845">
                  <a:extLst>
                    <a:ext uri="{9D8B030D-6E8A-4147-A177-3AD203B41FA5}">
                      <a16:colId xmlns:a16="http://schemas.microsoft.com/office/drawing/2014/main" val="3552298688"/>
                    </a:ext>
                  </a:extLst>
                </a:gridCol>
              </a:tblGrid>
              <a:tr h="142505">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"Управление имуществом"</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chor="b">
                    <a:solidFill>
                      <a:schemeClr val="bg2">
                        <a:lumMod val="40000"/>
                        <a:lumOff val="60000"/>
                      </a:schemeClr>
                    </a:solidFill>
                  </a:tcPr>
                </a:tc>
                <a:tc hMerge="1">
                  <a:txBody>
                    <a:bodyPr/>
                    <a:lstStyle/>
                    <a:p>
                      <a:endParaRPr lang="ru-RU"/>
                    </a:p>
                  </a:txBody>
                  <a:tcPr/>
                </a:tc>
                <a:extLst>
                  <a:ext uri="{0D108BD9-81ED-4DB2-BD59-A6C34878D82A}">
                    <a16:rowId xmlns:a16="http://schemas.microsoft.com/office/drawing/2014/main" val="3789221632"/>
                  </a:ext>
                </a:extLst>
              </a:tr>
              <a:tr h="359113">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Развитие и совершенствование имущественных и земельных отношений в Курском муниципальном округе для обеспечения решения задач социально-экономического развития Курского муниципального округа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3020229736"/>
                  </a:ext>
                </a:extLst>
              </a:tr>
              <a:tr h="239409">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- 100-процентное поступление доходов от использования  имущественных объектов муниципальной собственности</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1162447610"/>
                  </a:ext>
                </a:extLst>
              </a:tr>
              <a:tr h="142505">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"Управление финансами"</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chor="b">
                    <a:solidFill>
                      <a:schemeClr val="bg2">
                        <a:lumMod val="40000"/>
                        <a:lumOff val="60000"/>
                      </a:schemeClr>
                    </a:solidFill>
                  </a:tcPr>
                </a:tc>
                <a:tc hMerge="1">
                  <a:txBody>
                    <a:bodyPr/>
                    <a:lstStyle/>
                    <a:p>
                      <a:endParaRPr lang="ru-RU"/>
                    </a:p>
                  </a:txBody>
                  <a:tcPr/>
                </a:tc>
                <a:extLst>
                  <a:ext uri="{0D108BD9-81ED-4DB2-BD59-A6C34878D82A}">
                    <a16:rowId xmlns:a16="http://schemas.microsoft.com/office/drawing/2014/main" val="2634410479"/>
                  </a:ext>
                </a:extLst>
              </a:tr>
              <a:tr h="239409">
                <a:tc rowSpan="9">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Обеспечение сбалансированности и устойчивости бюджетной системы Курского муниципального округа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3560061814"/>
                  </a:ext>
                </a:extLst>
              </a:tr>
              <a:tr h="119704">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ежегодное снижение объема недоимки по налогам и сборам, зачисляемым в местный бюджет</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3817995241"/>
                  </a:ext>
                </a:extLst>
              </a:tr>
              <a:tr h="239409">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увеличение темпов роста поступлений налоговых и неналоговых доходов местного бюджета к уровню предыдущего года</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1539535020"/>
                  </a:ext>
                </a:extLst>
              </a:tr>
              <a:tr h="119704">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увеличение поступлений налоговых и неналоговых доходов в местный бюджет</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657264456"/>
                  </a:ext>
                </a:extLst>
              </a:tr>
              <a:tr h="119704">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исполнение расходных обязательств Курского муниципального округа</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1756900744"/>
                  </a:ext>
                </a:extLst>
              </a:tr>
              <a:tr h="239409">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результата оценки качества управления бюджетным процессом и стратегическим планированием в Курском муниципальном округе</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3003941764"/>
                  </a:ext>
                </a:extLst>
              </a:tr>
              <a:tr h="119704">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увеличение показателя об исполнении местного бюджета не менее 95,00 процентов</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3579409049"/>
                  </a:ext>
                </a:extLst>
              </a:tr>
              <a:tr h="239409">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уменьшение доли просроченной кредиторской задолженности местного бюджета в общем объеме расходов местного бюджета</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3543960831"/>
                  </a:ext>
                </a:extLst>
              </a:tr>
              <a:tr h="119704">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отсутствие муниципального долга Курского муниципального округа</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4208667132"/>
                  </a:ext>
                </a:extLst>
              </a:tr>
              <a:tr h="267910">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"Защита населения и территории Курского муниципального округа Ставропольского края от чрезвычайных ситуаций"</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chor="b">
                    <a:solidFill>
                      <a:schemeClr val="bg2">
                        <a:lumMod val="40000"/>
                        <a:lumOff val="60000"/>
                      </a:schemeClr>
                    </a:solidFill>
                  </a:tcPr>
                </a:tc>
                <a:tc hMerge="1">
                  <a:txBody>
                    <a:bodyPr/>
                    <a:lstStyle/>
                    <a:p>
                      <a:endParaRPr lang="ru-RU"/>
                    </a:p>
                  </a:txBody>
                  <a:tcPr/>
                </a:tc>
                <a:extLst>
                  <a:ext uri="{0D108BD9-81ED-4DB2-BD59-A6C34878D82A}">
                    <a16:rowId xmlns:a16="http://schemas.microsoft.com/office/drawing/2014/main" val="149656723"/>
                  </a:ext>
                </a:extLst>
              </a:tr>
              <a:tr h="239409">
                <a:tc rowSpan="2">
                  <a:txBody>
                    <a:bodyPr/>
                    <a:lstStyle/>
                    <a:p>
                      <a:pPr algn="l" fontAlgn="t"/>
                      <a:r>
                        <a:rPr lang="ru-RU" sz="1200" b="1" u="none" strike="noStrike">
                          <a:effectLst/>
                          <a:latin typeface="Calibri" panose="020F0502020204030204" pitchFamily="34" charset="0"/>
                          <a:cs typeface="Calibri" panose="020F0502020204030204" pitchFamily="34" charset="0"/>
                        </a:rPr>
                        <a:t>Цель:</a:t>
                      </a:r>
                      <a:endParaRPr lang="ru-RU" sz="1200" b="1"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Создание безопасных и благоприятных условий проживания граждан в Курском муниципальном округе</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1559665973"/>
                  </a:ext>
                </a:extLst>
              </a:tr>
              <a:tr h="239409">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- 100 % выполнение мероприятий по гражданской обороне и чрезвычайным ситуациям природного и техногенного характера от общего количества запланированных мероприятий</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3173921463"/>
                  </a:ext>
                </a:extLst>
              </a:tr>
              <a:tr h="262209">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"Развитие малого и среднего бизнеса, потребительского рынка, снижение административных  барьеров"</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chor="b">
                    <a:solidFill>
                      <a:schemeClr val="bg2">
                        <a:lumMod val="40000"/>
                        <a:lumOff val="60000"/>
                      </a:schemeClr>
                    </a:solidFill>
                  </a:tcPr>
                </a:tc>
                <a:tc hMerge="1">
                  <a:txBody>
                    <a:bodyPr/>
                    <a:lstStyle/>
                    <a:p>
                      <a:endParaRPr lang="ru-RU"/>
                    </a:p>
                  </a:txBody>
                  <a:tcPr/>
                </a:tc>
                <a:extLst>
                  <a:ext uri="{0D108BD9-81ED-4DB2-BD59-A6C34878D82A}">
                    <a16:rowId xmlns:a16="http://schemas.microsoft.com/office/drawing/2014/main" val="3611491266"/>
                  </a:ext>
                </a:extLst>
              </a:tr>
              <a:tr h="239409">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Создание благоприятных условий для развития малого и среднего бизнеса и повышение его роли в решении социальных и экономических задач Курского муниципального округа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2134977715"/>
                  </a:ext>
                </a:extLst>
              </a:tr>
              <a:tr h="239409">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увеличение числа субъектов малого и среднего предпринимательства в расчете на 10 тыс. человек населения до 492,2 единиц в 2026 году</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2421738420"/>
                  </a:ext>
                </a:extLst>
              </a:tr>
              <a:tr h="239409">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Снижение административных барьеров, оптимизация и повышение качества предоставления государственных и муниципальных услуг</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3448795485"/>
                  </a:ext>
                </a:extLst>
              </a:tr>
              <a:tr h="359113">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700" marR="5700" marT="5700"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доли населения Курского муниципального округа, имеющего доступ к получению государственных и муниципальных услуг по принципу «одного окна» в МФЦ, до 97,5 процентов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5700" marR="5700" marT="5700" marB="0" anchor="ctr">
                    <a:noFill/>
                  </a:tcPr>
                </a:tc>
                <a:extLst>
                  <a:ext uri="{0D108BD9-81ED-4DB2-BD59-A6C34878D82A}">
                    <a16:rowId xmlns:a16="http://schemas.microsoft.com/office/drawing/2014/main" val="1451943209"/>
                  </a:ext>
                </a:extLst>
              </a:tr>
            </a:tbl>
          </a:graphicData>
        </a:graphic>
      </p:graphicFrame>
    </p:spTree>
    <p:extLst>
      <p:ext uri="{BB962C8B-B14F-4D97-AF65-F5344CB8AC3E}">
        <p14:creationId xmlns:p14="http://schemas.microsoft.com/office/powerpoint/2010/main" val="4051360175"/>
      </p:ext>
    </p:extLst>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823312557"/>
              </p:ext>
            </p:extLst>
          </p:nvPr>
        </p:nvGraphicFramePr>
        <p:xfrm>
          <a:off x="179512" y="188640"/>
          <a:ext cx="8784976" cy="6478620"/>
        </p:xfrm>
        <a:graphic>
          <a:graphicData uri="http://schemas.openxmlformats.org/drawingml/2006/table">
            <a:tbl>
              <a:tblPr>
                <a:tableStyleId>{5C22544A-7EE6-4342-B048-85BDC9FD1C3A}</a:tableStyleId>
              </a:tblPr>
              <a:tblGrid>
                <a:gridCol w="737200">
                  <a:extLst>
                    <a:ext uri="{9D8B030D-6E8A-4147-A177-3AD203B41FA5}">
                      <a16:colId xmlns:a16="http://schemas.microsoft.com/office/drawing/2014/main" val="797454379"/>
                    </a:ext>
                  </a:extLst>
                </a:gridCol>
                <a:gridCol w="8047776">
                  <a:extLst>
                    <a:ext uri="{9D8B030D-6E8A-4147-A177-3AD203B41FA5}">
                      <a16:colId xmlns:a16="http://schemas.microsoft.com/office/drawing/2014/main" val="3683970814"/>
                    </a:ext>
                  </a:extLst>
                </a:gridCol>
              </a:tblGrid>
              <a:tr h="326841">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Развитие инвестиционной привлекательности Курского муниципального округа для создания условий к увеличению притока финансовых ресурсов в приоритетные отрасли экономики и обеспечения интенсивного экономического роста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chor="ctr">
                    <a:noFill/>
                  </a:tcPr>
                </a:tc>
                <a:extLst>
                  <a:ext uri="{0D108BD9-81ED-4DB2-BD59-A6C34878D82A}">
                    <a16:rowId xmlns:a16="http://schemas.microsoft.com/office/drawing/2014/main" val="70828287"/>
                  </a:ext>
                </a:extLst>
              </a:tr>
              <a:tr h="217894">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188" marR="5188" marT="5188"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увеличение объема инвестиций в основной капитал (за исключением бюджетных средств) на 1 жителя до 3750,00 рублей в 2026 году</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188" marR="5188" marT="5188" marB="0" anchor="ctr">
                    <a:noFill/>
                  </a:tcPr>
                </a:tc>
                <a:extLst>
                  <a:ext uri="{0D108BD9-81ED-4DB2-BD59-A6C34878D82A}">
                    <a16:rowId xmlns:a16="http://schemas.microsoft.com/office/drawing/2014/main" val="3185451817"/>
                  </a:ext>
                </a:extLst>
              </a:tr>
              <a:tr h="134887">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"Комплексное развитие систем коммунальной инфраструктуры"</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chor="b">
                    <a:solidFill>
                      <a:schemeClr val="bg1">
                        <a:lumMod val="85000"/>
                      </a:schemeClr>
                    </a:solidFill>
                  </a:tcPr>
                </a:tc>
                <a:tc hMerge="1">
                  <a:txBody>
                    <a:bodyPr/>
                    <a:lstStyle/>
                    <a:p>
                      <a:endParaRPr lang="ru-RU"/>
                    </a:p>
                  </a:txBody>
                  <a:tcPr/>
                </a:tc>
                <a:extLst>
                  <a:ext uri="{0D108BD9-81ED-4DB2-BD59-A6C34878D82A}">
                    <a16:rowId xmlns:a16="http://schemas.microsoft.com/office/drawing/2014/main" val="2115196711"/>
                  </a:ext>
                </a:extLst>
              </a:tr>
              <a:tr h="217894">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Совершенствование системы комплексного благоустройства и создание благоприятных условий для проживания граждан в  Курском муниципальном округе</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chor="ctr">
                    <a:noFill/>
                  </a:tcPr>
                </a:tc>
                <a:extLst>
                  <a:ext uri="{0D108BD9-81ED-4DB2-BD59-A6C34878D82A}">
                    <a16:rowId xmlns:a16="http://schemas.microsoft.com/office/drawing/2014/main" val="3908248056"/>
                  </a:ext>
                </a:extLst>
              </a:tr>
              <a:tr h="871575">
                <a:tc vMerge="1">
                  <a:txBody>
                    <a:bodyPr/>
                    <a:lstStyle/>
                    <a:p>
                      <a:pPr algn="l" fontAlgn="t"/>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увеличение доли организаций коммунального комплекса, осуществляющих производство товаров, оказание услуг по водо-, тепло-, газо-, электроснабжению, водоотведению, очистке сточных вод, утилизации (захоронению) твердых бытовых отходов и использующих объекты коммунальной инфраструктуры на праве частной собственности, по договору аренды или концессии, участие субъекта Российской Федерации и (или) муниципального округа в уставном капитале которых составляет не более 25 процентов, в общем числе организаций коммунального комплекса, осуществляющих свою деятельность на территории  Курского муниципального  округа с 62 процентов в 2024 году до 64 процентов в  2026 году</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188" marR="5188" marT="5188" marB="0" anchor="ctr">
                    <a:noFill/>
                  </a:tcPr>
                </a:tc>
                <a:extLst>
                  <a:ext uri="{0D108BD9-81ED-4DB2-BD59-A6C34878D82A}">
                    <a16:rowId xmlns:a16="http://schemas.microsoft.com/office/drawing/2014/main" val="1371933098"/>
                  </a:ext>
                </a:extLst>
              </a:tr>
              <a:tr h="121398">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"Развитие сельского хозяйства"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chor="b">
                    <a:solidFill>
                      <a:schemeClr val="bg1">
                        <a:lumMod val="85000"/>
                      </a:schemeClr>
                    </a:solidFill>
                  </a:tcPr>
                </a:tc>
                <a:tc hMerge="1">
                  <a:txBody>
                    <a:bodyPr/>
                    <a:lstStyle/>
                    <a:p>
                      <a:endParaRPr lang="ru-RU"/>
                    </a:p>
                  </a:txBody>
                  <a:tcPr/>
                </a:tc>
                <a:extLst>
                  <a:ext uri="{0D108BD9-81ED-4DB2-BD59-A6C34878D82A}">
                    <a16:rowId xmlns:a16="http://schemas.microsoft.com/office/drawing/2014/main" val="267794584"/>
                  </a:ext>
                </a:extLst>
              </a:tr>
              <a:tr h="326841">
                <a:tc rowSpan="4">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Устойчивое развитие отрасли сельского хозяйства, способствующее повышению конкурентоспособности сельскохозяйственной продукции, выращенной в Курском муниципальном округе</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chor="ctr">
                    <a:noFill/>
                  </a:tcPr>
                </a:tc>
                <a:extLst>
                  <a:ext uri="{0D108BD9-81ED-4DB2-BD59-A6C34878D82A}">
                    <a16:rowId xmlns:a16="http://schemas.microsoft.com/office/drawing/2014/main" val="1697865702"/>
                  </a:ext>
                </a:extLst>
              </a:tr>
              <a:tr h="326841">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188" marR="5188" marT="5188"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ежегодное (с 2024 по 2026 год) обеспечение доли прибыльных сельскохозяйственных организаций в общем числе </a:t>
                      </a:r>
                      <a:r>
                        <a:rPr lang="ru-RU" sz="1200" u="none" strike="noStrike" dirty="0" err="1">
                          <a:effectLst/>
                          <a:latin typeface="Calibri" panose="020F0502020204030204" pitchFamily="34" charset="0"/>
                          <a:cs typeface="Calibri" panose="020F0502020204030204" pitchFamily="34" charset="0"/>
                        </a:rPr>
                        <a:t>сельхорганизаций</a:t>
                      </a:r>
                      <a:r>
                        <a:rPr lang="ru-RU" sz="1200" u="none" strike="noStrike" dirty="0">
                          <a:effectLst/>
                          <a:latin typeface="Calibri" panose="020F0502020204030204" pitchFamily="34" charset="0"/>
                          <a:cs typeface="Calibri" panose="020F0502020204030204" pitchFamily="34" charset="0"/>
                        </a:rPr>
                        <a:t> Курского муниципального округа на уровне 94 процентов</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chor="ctr">
                    <a:noFill/>
                  </a:tcPr>
                </a:tc>
                <a:extLst>
                  <a:ext uri="{0D108BD9-81ED-4DB2-BD59-A6C34878D82A}">
                    <a16:rowId xmlns:a16="http://schemas.microsoft.com/office/drawing/2014/main" val="601477670"/>
                  </a:ext>
                </a:extLst>
              </a:tr>
              <a:tr h="217894">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188" marR="5188" marT="5188"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ежегодное (с 2024 по 2026 год) обеспечение уровня рентабельности сельскохозяйственных организаций Курского муниципального округа (с учетом субсидий) на уровне 20 процентов</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188" marR="5188" marT="5188" marB="0" anchor="ctr">
                    <a:noFill/>
                  </a:tcPr>
                </a:tc>
                <a:extLst>
                  <a:ext uri="{0D108BD9-81ED-4DB2-BD59-A6C34878D82A}">
                    <a16:rowId xmlns:a16="http://schemas.microsoft.com/office/drawing/2014/main" val="1541842709"/>
                  </a:ext>
                </a:extLst>
              </a:tr>
              <a:tr h="326841">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188" marR="5188" marT="5188"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ежегодное (с 2024 по 2026 год) обеспечение среднемесячной заработной платы работников сельского хозяйства Курского муниципального округа (без субъектов малого предпринимательства) на уровне 33894  рубля</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188" marR="5188" marT="5188" marB="0" anchor="ctr">
                    <a:noFill/>
                  </a:tcPr>
                </a:tc>
                <a:extLst>
                  <a:ext uri="{0D108BD9-81ED-4DB2-BD59-A6C34878D82A}">
                    <a16:rowId xmlns:a16="http://schemas.microsoft.com/office/drawing/2014/main" val="972837533"/>
                  </a:ext>
                </a:extLst>
              </a:tr>
              <a:tr h="129699">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"Межнациональные отношения и поддержка казачества"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chor="b">
                    <a:solidFill>
                      <a:schemeClr val="bg1">
                        <a:lumMod val="85000"/>
                      </a:schemeClr>
                    </a:solidFill>
                  </a:tcPr>
                </a:tc>
                <a:tc hMerge="1">
                  <a:txBody>
                    <a:bodyPr/>
                    <a:lstStyle/>
                    <a:p>
                      <a:endParaRPr lang="ru-RU"/>
                    </a:p>
                  </a:txBody>
                  <a:tcPr/>
                </a:tc>
                <a:extLst>
                  <a:ext uri="{0D108BD9-81ED-4DB2-BD59-A6C34878D82A}">
                    <a16:rowId xmlns:a16="http://schemas.microsoft.com/office/drawing/2014/main" val="3664103185"/>
                  </a:ext>
                </a:extLst>
              </a:tr>
              <a:tr h="326841">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Реализация в Курском муниципальном округе государственной политики Российской Федерации в области противодействия терроризму путем совершенствования системы профилактических мер антитеррористической направленности</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chor="ctr">
                    <a:noFill/>
                  </a:tcPr>
                </a:tc>
                <a:extLst>
                  <a:ext uri="{0D108BD9-81ED-4DB2-BD59-A6C34878D82A}">
                    <a16:rowId xmlns:a16="http://schemas.microsoft.com/office/drawing/2014/main" val="1013087747"/>
                  </a:ext>
                </a:extLst>
              </a:tr>
              <a:tr h="435787">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188" marR="5188" marT="5188"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увеличение  количества  профилактических  и  пропагандистских мероприятий, способствующих устранению факторов возникновения и распространения идеологии  терроризма, направленных на предупреждение этнического и религиозного экстремизма на территории Курского муниципального округа с 18 в 2024 году до 20 в 2026 году</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188" marR="5188" marT="5188" marB="0" anchor="ctr">
                    <a:noFill/>
                  </a:tcPr>
                </a:tc>
                <a:extLst>
                  <a:ext uri="{0D108BD9-81ED-4DB2-BD59-A6C34878D82A}">
                    <a16:rowId xmlns:a16="http://schemas.microsoft.com/office/drawing/2014/main" val="2577044239"/>
                  </a:ext>
                </a:extLst>
              </a:tr>
              <a:tr h="217894">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Стабилизация и гармонизация межнациональных и межконфессиональных отношений в Курском муниципальном округе</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chor="ctr">
                    <a:noFill/>
                  </a:tcPr>
                </a:tc>
                <a:extLst>
                  <a:ext uri="{0D108BD9-81ED-4DB2-BD59-A6C34878D82A}">
                    <a16:rowId xmlns:a16="http://schemas.microsoft.com/office/drawing/2014/main" val="643902466"/>
                  </a:ext>
                </a:extLst>
              </a:tr>
              <a:tr h="326841">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5188" marR="5188" marT="5188"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количества тематических мероприятий, организованных с целью формирования у граждан уважительного отношения к традициям и обычаям различных народов и национальностей, развития казачьей культуры с 15 в 2024 году до 17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5188" marR="5188" marT="5188" marB="0" anchor="ctr">
                    <a:noFill/>
                  </a:tcPr>
                </a:tc>
                <a:extLst>
                  <a:ext uri="{0D108BD9-81ED-4DB2-BD59-A6C34878D82A}">
                    <a16:rowId xmlns:a16="http://schemas.microsoft.com/office/drawing/2014/main" val="3540226298"/>
                  </a:ext>
                </a:extLst>
              </a:tr>
            </a:tbl>
          </a:graphicData>
        </a:graphic>
      </p:graphicFrame>
    </p:spTree>
    <p:extLst>
      <p:ext uri="{BB962C8B-B14F-4D97-AF65-F5344CB8AC3E}">
        <p14:creationId xmlns:p14="http://schemas.microsoft.com/office/powerpoint/2010/main" val="2183015800"/>
      </p:ext>
    </p:extLst>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277865759"/>
              </p:ext>
            </p:extLst>
          </p:nvPr>
        </p:nvGraphicFramePr>
        <p:xfrm>
          <a:off x="179512" y="188639"/>
          <a:ext cx="8784975" cy="6165641"/>
        </p:xfrm>
        <a:graphic>
          <a:graphicData uri="http://schemas.openxmlformats.org/drawingml/2006/table">
            <a:tbl>
              <a:tblPr>
                <a:tableStyleId>{5C22544A-7EE6-4342-B048-85BDC9FD1C3A}</a:tableStyleId>
              </a:tblPr>
              <a:tblGrid>
                <a:gridCol w="737200">
                  <a:extLst>
                    <a:ext uri="{9D8B030D-6E8A-4147-A177-3AD203B41FA5}">
                      <a16:colId xmlns:a16="http://schemas.microsoft.com/office/drawing/2014/main" val="885061080"/>
                    </a:ext>
                  </a:extLst>
                </a:gridCol>
                <a:gridCol w="8047775">
                  <a:extLst>
                    <a:ext uri="{9D8B030D-6E8A-4147-A177-3AD203B41FA5}">
                      <a16:colId xmlns:a16="http://schemas.microsoft.com/office/drawing/2014/main" val="3553669811"/>
                    </a:ext>
                  </a:extLst>
                </a:gridCol>
              </a:tblGrid>
              <a:tr h="226809">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"Энергосбережение и повышение энергетической эффективности"</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chor="b">
                    <a:solidFill>
                      <a:schemeClr val="bg1">
                        <a:lumMod val="85000"/>
                      </a:schemeClr>
                    </a:solidFill>
                  </a:tcPr>
                </a:tc>
                <a:tc hMerge="1">
                  <a:txBody>
                    <a:bodyPr/>
                    <a:lstStyle/>
                    <a:p>
                      <a:endParaRPr lang="ru-RU"/>
                    </a:p>
                  </a:txBody>
                  <a:tcPr/>
                </a:tc>
                <a:extLst>
                  <a:ext uri="{0D108BD9-81ED-4DB2-BD59-A6C34878D82A}">
                    <a16:rowId xmlns:a16="http://schemas.microsoft.com/office/drawing/2014/main" val="350512599"/>
                  </a:ext>
                </a:extLst>
              </a:tr>
              <a:tr h="207992">
                <a:tc rowSpan="6">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Повышение эффективности использования топлив-но-энергетических ресурсов на территории Курского муниципального округа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2921100651"/>
                  </a:ext>
                </a:extLst>
              </a:tr>
              <a:tr h="103996">
                <a:tc vMerge="1">
                  <a:txBody>
                    <a:bodyPr/>
                    <a:lstStyle/>
                    <a:p>
                      <a:pPr algn="l" fontAlgn="t"/>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увеличение количества абонентов, оснащенных приборами учета, потребляемых:</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2657946018"/>
                  </a:ext>
                </a:extLst>
              </a:tr>
              <a:tr h="103996">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электрическую энергию - с 15015 в 2024 году до 15035 в 2026 году,</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2018427670"/>
                  </a:ext>
                </a:extLst>
              </a:tr>
              <a:tr h="103996">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тепловую энергию - с 37 в 2024 году до 38 в 2026 году,</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756608004"/>
                  </a:ext>
                </a:extLst>
              </a:tr>
              <a:tr h="103996">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холодную воду - с 10221 в 2024 году до 10230 в 2026 году,</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241355660"/>
                  </a:ext>
                </a:extLst>
              </a:tr>
              <a:tr h="103996">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природный газ - с 13650 в 2024 году до 13660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4006583188"/>
                  </a:ext>
                </a:extLst>
              </a:tr>
              <a:tr h="115881">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"Профилактика правонарушений"</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chor="b">
                    <a:solidFill>
                      <a:schemeClr val="bg1">
                        <a:lumMod val="85000"/>
                      </a:schemeClr>
                    </a:solidFill>
                  </a:tcPr>
                </a:tc>
                <a:tc hMerge="1">
                  <a:txBody>
                    <a:bodyPr/>
                    <a:lstStyle/>
                    <a:p>
                      <a:endParaRPr lang="ru-RU"/>
                    </a:p>
                  </a:txBody>
                  <a:tcPr/>
                </a:tc>
                <a:extLst>
                  <a:ext uri="{0D108BD9-81ED-4DB2-BD59-A6C34878D82A}">
                    <a16:rowId xmlns:a16="http://schemas.microsoft.com/office/drawing/2014/main" val="259334892"/>
                  </a:ext>
                </a:extLst>
              </a:tr>
              <a:tr h="207992">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Создание условий для укрепления правопорядка и обеспечения общественной безопасности на территории Курского муниципального округа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1070873590"/>
                  </a:ext>
                </a:extLst>
              </a:tr>
              <a:tr h="311987">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снижение удельного веса преступлений, совершенных в общественных местах на территории Курского муниципального округа, в общем количестве преступлений, совершенных в Курском муниципальном округе с 15,8 процентов в 2024 году до 15,4 процентов в 2026 году</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957136994"/>
                  </a:ext>
                </a:extLst>
              </a:tr>
              <a:tr h="207992">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Предупреждение возникновения и распространения наркомании, а также формирование в обществе негативного отношения к ней</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3772555953"/>
                  </a:ext>
                </a:extLst>
              </a:tr>
              <a:tr h="207992">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снижение удельного веса наркопреступлений в общем количестве преступлений в Курском муниципальном округе с 18,15 процентов в 2024 году до 18,05 процентов в 2026 году</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633948762"/>
                  </a:ext>
                </a:extLst>
              </a:tr>
              <a:tr h="207992">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Внедрение аппаратно-программного комплекса автоматизированной системы «Безопасный город»</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2119879528"/>
                  </a:ext>
                </a:extLst>
              </a:tr>
              <a:tr h="311987">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увеличение количества средств инженерно-технической защищенности мест массового пребывания людей на территории Курского муниципального округа с 23 в 2024 году до 25 в 2026 году</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3531876966"/>
                  </a:ext>
                </a:extLst>
              </a:tr>
              <a:tr h="226809">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"Противодействие коррупции в администрации Курского муниципального округа Ставропольского края"</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chor="b">
                    <a:solidFill>
                      <a:schemeClr val="bg1">
                        <a:lumMod val="85000"/>
                      </a:schemeClr>
                    </a:solidFill>
                  </a:tcPr>
                </a:tc>
                <a:tc hMerge="1">
                  <a:txBody>
                    <a:bodyPr/>
                    <a:lstStyle/>
                    <a:p>
                      <a:endParaRPr lang="ru-RU"/>
                    </a:p>
                  </a:txBody>
                  <a:tcPr/>
                </a:tc>
                <a:extLst>
                  <a:ext uri="{0D108BD9-81ED-4DB2-BD59-A6C34878D82A}">
                    <a16:rowId xmlns:a16="http://schemas.microsoft.com/office/drawing/2014/main" val="2300711955"/>
                  </a:ext>
                </a:extLst>
              </a:tr>
              <a:tr h="311987">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Создание эффективной системы противодействия коррупции в администрации и структурных подразделениях и территориальных отделах администрации, обеспечивающей защиту прав и законных интересов граждан, общества и государства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2660343751"/>
                  </a:ext>
                </a:extLst>
              </a:tr>
              <a:tr h="311987">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поддержание на нулевом уровне количества совершенных коррупционных правонарушений и преступлений в администрации и структурных подразделениях и территориальных отделах администрации</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2466976378"/>
                  </a:ext>
                </a:extLst>
              </a:tr>
              <a:tr h="115881">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"Обеспечение жильем отдельных категорий граждан"</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chor="b">
                    <a:solidFill>
                      <a:schemeClr val="bg1">
                        <a:lumMod val="85000"/>
                      </a:schemeClr>
                    </a:solidFill>
                  </a:tcPr>
                </a:tc>
                <a:tc hMerge="1">
                  <a:txBody>
                    <a:bodyPr/>
                    <a:lstStyle/>
                    <a:p>
                      <a:endParaRPr lang="ru-RU"/>
                    </a:p>
                  </a:txBody>
                  <a:tcPr/>
                </a:tc>
                <a:extLst>
                  <a:ext uri="{0D108BD9-81ED-4DB2-BD59-A6C34878D82A}">
                    <a16:rowId xmlns:a16="http://schemas.microsoft.com/office/drawing/2014/main" val="3355457113"/>
                  </a:ext>
                </a:extLst>
              </a:tr>
              <a:tr h="311987">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Поддержка семей, проживающих на территории   Курского муниципального округа, признанных в установленном порядке нуждающимися в жилых помещениях, в решении жилищной проблемы</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1524287311"/>
                  </a:ext>
                </a:extLst>
              </a:tr>
              <a:tr h="207992">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3420" marR="3420" marT="3420"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количества семей, проживающих на территории Курского муниципального округа, улучшивших жилищные условия, с 2 в  2024 году до 4 в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3420" marR="3420" marT="3420" marB="0" anchor="ctr">
                    <a:noFill/>
                  </a:tcPr>
                </a:tc>
                <a:extLst>
                  <a:ext uri="{0D108BD9-81ED-4DB2-BD59-A6C34878D82A}">
                    <a16:rowId xmlns:a16="http://schemas.microsoft.com/office/drawing/2014/main" val="3918632902"/>
                  </a:ext>
                </a:extLst>
              </a:tr>
            </a:tbl>
          </a:graphicData>
        </a:graphic>
      </p:graphicFrame>
    </p:spTree>
    <p:extLst>
      <p:ext uri="{BB962C8B-B14F-4D97-AF65-F5344CB8AC3E}">
        <p14:creationId xmlns:p14="http://schemas.microsoft.com/office/powerpoint/2010/main" val="3073719286"/>
      </p:ext>
    </p:extLst>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0" y="1140"/>
            <a:ext cx="9178986" cy="68568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4087443323"/>
              </p:ext>
            </p:extLst>
          </p:nvPr>
        </p:nvGraphicFramePr>
        <p:xfrm>
          <a:off x="251520" y="116632"/>
          <a:ext cx="8640960" cy="3876642"/>
        </p:xfrm>
        <a:graphic>
          <a:graphicData uri="http://schemas.openxmlformats.org/drawingml/2006/table">
            <a:tbl>
              <a:tblPr>
                <a:tableStyleId>{5C22544A-7EE6-4342-B048-85BDC9FD1C3A}</a:tableStyleId>
              </a:tblPr>
              <a:tblGrid>
                <a:gridCol w="725116">
                  <a:extLst>
                    <a:ext uri="{9D8B030D-6E8A-4147-A177-3AD203B41FA5}">
                      <a16:colId xmlns:a16="http://schemas.microsoft.com/office/drawing/2014/main" val="3060705251"/>
                    </a:ext>
                  </a:extLst>
                </a:gridCol>
                <a:gridCol w="7915844">
                  <a:extLst>
                    <a:ext uri="{9D8B030D-6E8A-4147-A177-3AD203B41FA5}">
                      <a16:colId xmlns:a16="http://schemas.microsoft.com/office/drawing/2014/main" val="2279698443"/>
                    </a:ext>
                  </a:extLst>
                </a:gridCol>
              </a:tblGrid>
              <a:tr h="206528">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"Формирование современной городской среды"</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chor="b">
                    <a:solidFill>
                      <a:schemeClr val="bg1">
                        <a:lumMod val="85000"/>
                      </a:schemeClr>
                    </a:solidFill>
                  </a:tcPr>
                </a:tc>
                <a:tc hMerge="1">
                  <a:txBody>
                    <a:bodyPr/>
                    <a:lstStyle/>
                    <a:p>
                      <a:endParaRPr lang="ru-RU"/>
                    </a:p>
                  </a:txBody>
                  <a:tcPr/>
                </a:tc>
                <a:extLst>
                  <a:ext uri="{0D108BD9-81ED-4DB2-BD59-A6C34878D82A}">
                    <a16:rowId xmlns:a16="http://schemas.microsoft.com/office/drawing/2014/main" val="499192032"/>
                  </a:ext>
                </a:extLst>
              </a:tr>
              <a:tr h="225520">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Повышение качества и комфорта современной городской среды на территории Курского муниципального округа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chor="ctr">
                    <a:noFill/>
                  </a:tcPr>
                </a:tc>
                <a:extLst>
                  <a:ext uri="{0D108BD9-81ED-4DB2-BD59-A6C34878D82A}">
                    <a16:rowId xmlns:a16="http://schemas.microsoft.com/office/drawing/2014/main" val="2568849332"/>
                  </a:ext>
                </a:extLst>
              </a:tr>
              <a:tr h="432048">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8826" marR="8826" marT="8826"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увеличение доли благоустроенных общественных территорий в Курском муниципальном округе в общем количестве общественных территорий в Курском муниципальном округе  с 59,0 процентов в 2022 году до 69 процентов в 2026 году</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8826" marR="8826" marT="8826" marB="0" anchor="ctr">
                    <a:noFill/>
                  </a:tcPr>
                </a:tc>
                <a:extLst>
                  <a:ext uri="{0D108BD9-81ED-4DB2-BD59-A6C34878D82A}">
                    <a16:rowId xmlns:a16="http://schemas.microsoft.com/office/drawing/2014/main" val="3326524692"/>
                  </a:ext>
                </a:extLst>
              </a:tr>
              <a:tr h="206528">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"Комплексное развитие транспортной инфраструктуры"</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chor="b">
                    <a:solidFill>
                      <a:schemeClr val="bg1">
                        <a:lumMod val="85000"/>
                      </a:schemeClr>
                    </a:solidFill>
                  </a:tcPr>
                </a:tc>
                <a:tc hMerge="1">
                  <a:txBody>
                    <a:bodyPr/>
                    <a:lstStyle/>
                    <a:p>
                      <a:endParaRPr lang="ru-RU"/>
                    </a:p>
                  </a:txBody>
                  <a:tcPr/>
                </a:tc>
                <a:extLst>
                  <a:ext uri="{0D108BD9-81ED-4DB2-BD59-A6C34878D82A}">
                    <a16:rowId xmlns:a16="http://schemas.microsoft.com/office/drawing/2014/main" val="2982813871"/>
                  </a:ext>
                </a:extLst>
              </a:tr>
              <a:tr h="185346">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Развитие транспортной инфраструктуры Курского муниципального округа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chor="ctr">
                    <a:noFill/>
                  </a:tcPr>
                </a:tc>
                <a:extLst>
                  <a:ext uri="{0D108BD9-81ED-4DB2-BD59-A6C34878D82A}">
                    <a16:rowId xmlns:a16="http://schemas.microsoft.com/office/drawing/2014/main" val="2857077664"/>
                  </a:ext>
                </a:extLst>
              </a:tr>
              <a:tr h="465862">
                <a:tc vMerge="1">
                  <a:txBody>
                    <a:bodyPr/>
                    <a:lstStyle/>
                    <a:p>
                      <a:pPr algn="l" fontAlgn="t"/>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oFill/>
                  </a:tcPr>
                </a:tc>
                <a:tc>
                  <a:txBody>
                    <a:bodyPr/>
                    <a:lstStyle/>
                    <a:p>
                      <a:pPr algn="just" fontAlgn="ctr"/>
                      <a:r>
                        <a:rPr lang="ru-RU" sz="1200" u="none" strike="noStrike">
                          <a:effectLst/>
                          <a:latin typeface="Calibri" panose="020F0502020204030204" pitchFamily="34" charset="0"/>
                          <a:cs typeface="Calibri" panose="020F0502020204030204" pitchFamily="34" charset="0"/>
                        </a:rPr>
                        <a:t>- снижение доли населения, проживающего в населенных пунктах, не имеющих регулярного автобусного и (или) железнодорожного сообщения с административным центром Курского муниципального округа, в общей численности населения Курского муниципального округа на 1 процент в год</a:t>
                      </a:r>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8826" marR="8826" marT="8826" marB="0" anchor="ctr">
                    <a:noFill/>
                  </a:tcPr>
                </a:tc>
                <a:extLst>
                  <a:ext uri="{0D108BD9-81ED-4DB2-BD59-A6C34878D82A}">
                    <a16:rowId xmlns:a16="http://schemas.microsoft.com/office/drawing/2014/main" val="878726289"/>
                  </a:ext>
                </a:extLst>
              </a:tr>
              <a:tr h="370691">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Повышение безопасности дорожного движения на автомобильных дорогах общего пользования местного значения Курского муниципального округа</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chor="ctr">
                    <a:noFill/>
                  </a:tcPr>
                </a:tc>
                <a:extLst>
                  <a:ext uri="{0D108BD9-81ED-4DB2-BD59-A6C34878D82A}">
                    <a16:rowId xmlns:a16="http://schemas.microsoft.com/office/drawing/2014/main" val="2519398652"/>
                  </a:ext>
                </a:extLst>
              </a:tr>
              <a:tr h="741382">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8826" marR="8826" marT="8826"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снижение доли протяженности автомобильных, дорог общего пользования местного значения Курского муниципального округа, не соответствующих нормативным требованиям к транспортно-эксплуатационным показателям, в общей протяженности автомобильных дорог общего пользования местного значения Курского муниципального округа на 2 процента в год</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chor="ctr">
                    <a:noFill/>
                  </a:tcPr>
                </a:tc>
                <a:extLst>
                  <a:ext uri="{0D108BD9-81ED-4DB2-BD59-A6C34878D82A}">
                    <a16:rowId xmlns:a16="http://schemas.microsoft.com/office/drawing/2014/main" val="3211889489"/>
                  </a:ext>
                </a:extLst>
              </a:tr>
              <a:tr h="160580">
                <a:tc gridSpan="2">
                  <a:txBody>
                    <a:bodyPr/>
                    <a:lstStyle/>
                    <a:p>
                      <a:pPr algn="l" fontAlgn="b"/>
                      <a:r>
                        <a:rPr lang="ru-RU" sz="1200" b="1" u="none" strike="noStrike" dirty="0">
                          <a:effectLst/>
                          <a:latin typeface="Calibri" panose="020F0502020204030204" pitchFamily="34" charset="0"/>
                          <a:cs typeface="Calibri" panose="020F0502020204030204" pitchFamily="34" charset="0"/>
                        </a:rPr>
                        <a:t>Муниципальная программа "Содействие развитию и поддержка социально ориентированных некоммерческих организаций"</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chor="b">
                    <a:solidFill>
                      <a:schemeClr val="bg1">
                        <a:lumMod val="85000"/>
                      </a:schemeClr>
                    </a:solidFill>
                  </a:tcPr>
                </a:tc>
                <a:tc hMerge="1">
                  <a:txBody>
                    <a:bodyPr/>
                    <a:lstStyle/>
                    <a:p>
                      <a:endParaRPr lang="ru-RU"/>
                    </a:p>
                  </a:txBody>
                  <a:tcPr/>
                </a:tc>
                <a:extLst>
                  <a:ext uri="{0D108BD9-81ED-4DB2-BD59-A6C34878D82A}">
                    <a16:rowId xmlns:a16="http://schemas.microsoft.com/office/drawing/2014/main" val="879915749"/>
                  </a:ext>
                </a:extLst>
              </a:tr>
              <a:tr h="370691">
                <a:tc rowSpan="2">
                  <a:txBody>
                    <a:bodyPr/>
                    <a:lstStyle/>
                    <a:p>
                      <a:pPr algn="l" fontAlgn="t"/>
                      <a:r>
                        <a:rPr lang="ru-RU" sz="1200" b="1" u="none" strike="noStrike" dirty="0">
                          <a:effectLst/>
                          <a:latin typeface="Calibri" panose="020F0502020204030204" pitchFamily="34" charset="0"/>
                          <a:cs typeface="Calibri" panose="020F0502020204030204" pitchFamily="34" charset="0"/>
                        </a:rPr>
                        <a:t>Цель:</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oFill/>
                  </a:tcPr>
                </a:tc>
                <a:tc>
                  <a:txBody>
                    <a:bodyPr/>
                    <a:lstStyle/>
                    <a:p>
                      <a:pPr algn="just" fontAlgn="ctr"/>
                      <a:r>
                        <a:rPr lang="ru-RU" sz="1200" b="1" u="none" strike="noStrike" dirty="0">
                          <a:effectLst/>
                          <a:latin typeface="Calibri" panose="020F0502020204030204" pitchFamily="34" charset="0"/>
                          <a:cs typeface="Calibri" panose="020F0502020204030204" pitchFamily="34" charset="0"/>
                        </a:rPr>
                        <a:t>Оказание содействия деятельности социально ориентированных некоммерческих организаций посредством взаимодействия с администрацией</a:t>
                      </a:r>
                      <a:endParaRPr lang="ru-RU" sz="1200" b="1"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chor="ctr">
                    <a:noFill/>
                  </a:tcPr>
                </a:tc>
                <a:extLst>
                  <a:ext uri="{0D108BD9-81ED-4DB2-BD59-A6C34878D82A}">
                    <a16:rowId xmlns:a16="http://schemas.microsoft.com/office/drawing/2014/main" val="3499670902"/>
                  </a:ext>
                </a:extLst>
              </a:tr>
              <a:tr h="370691">
                <a:tc vMerge="1">
                  <a:txBody>
                    <a:bodyPr/>
                    <a:lstStyle/>
                    <a:p>
                      <a:pPr algn="l" fontAlgn="t"/>
                      <a:endParaRPr lang="ru-RU" sz="1200" b="0" i="0" u="none" strike="noStrike">
                        <a:solidFill>
                          <a:srgbClr val="000000"/>
                        </a:solidFill>
                        <a:effectLst/>
                        <a:latin typeface="Calibri" panose="020F0502020204030204" pitchFamily="34" charset="0"/>
                        <a:cs typeface="Calibri" panose="020F0502020204030204" pitchFamily="34" charset="0"/>
                      </a:endParaRPr>
                    </a:p>
                  </a:txBody>
                  <a:tcPr marL="8826" marR="8826" marT="8826" marB="0">
                    <a:noFill/>
                  </a:tcPr>
                </a:tc>
                <a:tc>
                  <a:txBody>
                    <a:bodyPr/>
                    <a:lstStyle/>
                    <a:p>
                      <a:pPr algn="just" fontAlgn="ctr"/>
                      <a:r>
                        <a:rPr lang="ru-RU" sz="1200" u="none" strike="noStrike" dirty="0">
                          <a:effectLst/>
                          <a:latin typeface="Calibri" panose="020F0502020204030204" pitchFamily="34" charset="0"/>
                          <a:cs typeface="Calibri" panose="020F0502020204030204" pitchFamily="34" charset="0"/>
                        </a:rPr>
                        <a:t>- увеличение количества социально ориентированных некоммерческих организаций, взаимодействующих с администрацией,  до 3 единиц к 2026 году</a:t>
                      </a:r>
                      <a:endParaRPr lang="ru-RU" sz="1200" b="0" i="0" u="none" strike="noStrike" dirty="0">
                        <a:solidFill>
                          <a:srgbClr val="000000"/>
                        </a:solidFill>
                        <a:effectLst/>
                        <a:latin typeface="Calibri" panose="020F0502020204030204" pitchFamily="34" charset="0"/>
                        <a:cs typeface="Calibri" panose="020F0502020204030204" pitchFamily="34" charset="0"/>
                      </a:endParaRPr>
                    </a:p>
                  </a:txBody>
                  <a:tcPr marL="8826" marR="8826" marT="8826" marB="0" anchor="ctr">
                    <a:noFill/>
                  </a:tcPr>
                </a:tc>
                <a:extLst>
                  <a:ext uri="{0D108BD9-81ED-4DB2-BD59-A6C34878D82A}">
                    <a16:rowId xmlns:a16="http://schemas.microsoft.com/office/drawing/2014/main" val="2107838615"/>
                  </a:ext>
                </a:extLst>
              </a:tr>
            </a:tbl>
          </a:graphicData>
        </a:graphic>
      </p:graphicFrame>
      <p:pic>
        <p:nvPicPr>
          <p:cNvPr id="55298" name="Picture 2" descr="https://strategy24.ru/images/news/202004/66dc96c4e257c0303e61f32566c1645b.jpg"/>
          <p:cNvPicPr>
            <a:picLocks noChangeAspect="1" noChangeArrowheads="1"/>
          </p:cNvPicPr>
          <p:nvPr/>
        </p:nvPicPr>
        <p:blipFill rotWithShape="1">
          <a:blip r:embed="rId3">
            <a:extLst>
              <a:ext uri="{28A0092B-C50C-407E-A947-70E740481C1C}">
                <a14:useLocalDpi xmlns:a14="http://schemas.microsoft.com/office/drawing/2010/main" val="0"/>
              </a:ext>
            </a:extLst>
          </a:blip>
          <a:srcRect l="904" t="14286" r="-904" b="17143"/>
          <a:stretch/>
        </p:blipFill>
        <p:spPr bwMode="auto">
          <a:xfrm>
            <a:off x="0" y="4769767"/>
            <a:ext cx="5616624"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986952"/>
      </p:ext>
    </p:extLst>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3"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8 /                                              </a:t>
            </a:r>
            <a:r>
              <a:rPr lang="ru-RU" sz="1600" dirty="0" smtClean="0">
                <a:latin typeface="Calibri" pitchFamily="34" charset="0"/>
                <a:cs typeface="Calibri" pitchFamily="34" charset="0"/>
              </a:rPr>
              <a:t>ДОПОЛНИТЕЛЬНЫЕ СВЕДЕНИЯ</a:t>
            </a:r>
          </a:p>
        </p:txBody>
      </p:sp>
      <p:sp>
        <p:nvSpPr>
          <p:cNvPr id="96257" name="Rectangle 1"/>
          <p:cNvSpPr>
            <a:spLocks noChangeArrowheads="1"/>
          </p:cNvSpPr>
          <p:nvPr/>
        </p:nvSpPr>
        <p:spPr bwMode="auto">
          <a:xfrm>
            <a:off x="107504" y="681863"/>
            <a:ext cx="887964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a:r>
              <a:rPr lang="ru-RU" sz="1000" dirty="0">
                <a:ea typeface="Times New Roman" pitchFamily="18" charset="0"/>
                <a:cs typeface="Calibri" pitchFamily="34" charset="0"/>
              </a:rPr>
              <a:t>На основании приказов министерства финансов Ставропольского края </a:t>
            </a:r>
            <a:r>
              <a:rPr lang="ru-RU" sz="1000" dirty="0" smtClean="0">
                <a:ea typeface="Times New Roman" pitchFamily="18" charset="0"/>
                <a:cs typeface="Calibri" pitchFamily="34" charset="0"/>
              </a:rPr>
              <a:t>«О результатах оценки качества управления бюджетным процессом и стратегического планирования в муниципальных и городских округах Ставропольского края»:</a:t>
            </a:r>
            <a:endParaRPr lang="ru-RU" sz="1000" dirty="0" smtClean="0">
              <a:cs typeface="Calibri" pitchFamily="34" charset="0"/>
            </a:endParaRPr>
          </a:p>
          <a:p>
            <a:pPr lvl="0" indent="450850" algn="just" eaLnBrk="0" hangingPunct="0">
              <a:buFont typeface="Wingdings" pitchFamily="2" charset="2"/>
              <a:buChar char="Ø"/>
            </a:pPr>
            <a:r>
              <a:rPr lang="ru-RU" sz="1000" dirty="0" smtClean="0">
                <a:ea typeface="Times New Roman" pitchFamily="18" charset="0"/>
                <a:cs typeface="Calibri" pitchFamily="34" charset="0"/>
              </a:rPr>
              <a:t>от </a:t>
            </a:r>
            <a:r>
              <a:rPr lang="ru-RU" sz="1000" dirty="0">
                <a:ea typeface="Times New Roman" pitchFamily="18" charset="0"/>
                <a:cs typeface="Calibri" pitchFamily="34" charset="0"/>
              </a:rPr>
              <a:t>19.04.2016 № 72 по итогам 2015 года Курскому муниципальному району присвоена 1 степень качества управления бюджетным процессом, с результатом 78,34 баллов;</a:t>
            </a:r>
            <a:endParaRPr lang="ru-RU" sz="1000" dirty="0">
              <a:cs typeface="Calibri" pitchFamily="34" charset="0"/>
            </a:endParaRPr>
          </a:p>
          <a:p>
            <a:pPr lvl="0" indent="450850" algn="just" eaLnBrk="0" hangingPunct="0">
              <a:buFont typeface="Wingdings" pitchFamily="2" charset="2"/>
              <a:buChar char="Ø"/>
            </a:pPr>
            <a:r>
              <a:rPr lang="ru-RU" sz="1000" dirty="0">
                <a:ea typeface="Times New Roman" pitchFamily="18" charset="0"/>
                <a:cs typeface="Calibri" pitchFamily="34" charset="0"/>
              </a:rPr>
              <a:t> от 28.04.2017 № 129 по итогам 2016 года Курскому муниципальному району присвоена 2 степень качества управления бюджетным процессом, с результатом 72,37 баллов;</a:t>
            </a:r>
            <a:endParaRPr lang="ru-RU" sz="1000" dirty="0">
              <a:cs typeface="Calibri" pitchFamily="34" charset="0"/>
            </a:endParaRPr>
          </a:p>
          <a:p>
            <a:pPr lvl="0" indent="450850" algn="just" eaLnBrk="0" hangingPunct="0">
              <a:buFont typeface="Wingdings" pitchFamily="2" charset="2"/>
              <a:buChar char="Ø"/>
            </a:pPr>
            <a:r>
              <a:rPr lang="ru-RU" sz="1000" dirty="0">
                <a:ea typeface="Times New Roman" pitchFamily="18" charset="0"/>
                <a:cs typeface="Calibri" pitchFamily="34" charset="0"/>
              </a:rPr>
              <a:t>от 10.10.2018 № 257 по итогам 2017 года Курский муниципальный район на 19 месте с результатом 62,61 балла;</a:t>
            </a:r>
          </a:p>
          <a:p>
            <a:pPr indent="450850" algn="just" eaLnBrk="0" hangingPunct="0">
              <a:buFont typeface="Wingdings" pitchFamily="2" charset="2"/>
              <a:buChar char="Ø"/>
            </a:pPr>
            <a:r>
              <a:rPr lang="ru-RU" sz="1000" dirty="0">
                <a:ea typeface="Times New Roman" pitchFamily="18" charset="0"/>
                <a:cs typeface="Calibri" pitchFamily="34" charset="0"/>
              </a:rPr>
              <a:t>от 31.05.2019 № 142 по итогам 2018 года Курский муниципальный район получил 56,67 балла;</a:t>
            </a:r>
          </a:p>
          <a:p>
            <a:pPr indent="450850" algn="just" eaLnBrk="0" hangingPunct="0">
              <a:buFont typeface="Wingdings" pitchFamily="2" charset="2"/>
              <a:buChar char="Ø"/>
            </a:pPr>
            <a:r>
              <a:rPr lang="ru-RU" sz="1000" dirty="0">
                <a:ea typeface="Times New Roman" pitchFamily="18" charset="0"/>
                <a:cs typeface="Calibri" pitchFamily="34" charset="0"/>
              </a:rPr>
              <a:t>от 27.05.2020 № 116 по итогам 2019 года Курский муниципальный район получил 47,74 балла;</a:t>
            </a:r>
          </a:p>
          <a:p>
            <a:pPr indent="450850" algn="just" eaLnBrk="0" hangingPunct="0">
              <a:buFont typeface="Wingdings" pitchFamily="2" charset="2"/>
              <a:buChar char="Ø"/>
            </a:pPr>
            <a:r>
              <a:rPr lang="ru-RU" sz="1000" dirty="0">
                <a:ea typeface="Times New Roman" pitchFamily="18" charset="0"/>
                <a:cs typeface="Calibri" pitchFamily="34" charset="0"/>
              </a:rPr>
              <a:t>от  28.05.2021 № 122 по итогам 2020 года Курский муниципальный округ получил 55,34 балла;</a:t>
            </a:r>
          </a:p>
          <a:p>
            <a:pPr indent="450850" algn="just" eaLnBrk="0" hangingPunct="0">
              <a:buFont typeface="Wingdings" pitchFamily="2" charset="2"/>
              <a:buChar char="Ø"/>
            </a:pPr>
            <a:r>
              <a:rPr lang="ru-RU" sz="1000" dirty="0">
                <a:ea typeface="Times New Roman" pitchFamily="18" charset="0"/>
                <a:cs typeface="Calibri" pitchFamily="34" charset="0"/>
              </a:rPr>
              <a:t>от  31.05.2022 № 120 по итогам 2021 года Курский муниципальный округ получил 71,95 балла;</a:t>
            </a:r>
          </a:p>
          <a:p>
            <a:pPr indent="450850" algn="just" eaLnBrk="0" hangingPunct="0">
              <a:buFont typeface="Wingdings" pitchFamily="2" charset="2"/>
              <a:buChar char="Ø"/>
            </a:pPr>
            <a:r>
              <a:rPr lang="ru-RU" sz="1000" dirty="0">
                <a:ea typeface="Times New Roman" pitchFamily="18" charset="0"/>
                <a:cs typeface="Calibri" pitchFamily="34" charset="0"/>
              </a:rPr>
              <a:t>от  30.05.2023 № 129 по итогам 2022 года Курский муниципальный округ получил 78,00 </a:t>
            </a:r>
            <a:r>
              <a:rPr lang="ru-RU" sz="1000" dirty="0" smtClean="0">
                <a:ea typeface="Times New Roman" pitchFamily="18" charset="0"/>
                <a:cs typeface="Calibri" pitchFamily="34" charset="0"/>
              </a:rPr>
              <a:t>балла.</a:t>
            </a:r>
            <a:endParaRPr kumimoji="0" lang="ru-RU" sz="1000" b="0" i="0" u="none" strike="noStrike" cap="none" normalizeH="0" baseline="0" dirty="0" smtClean="0">
              <a:ln>
                <a:noFill/>
              </a:ln>
              <a:effectLst/>
              <a:latin typeface="Calibri" pitchFamily="34" charset="0"/>
              <a:cs typeface="Calibri" pitchFamily="34" charset="0"/>
            </a:endParaRPr>
          </a:p>
        </p:txBody>
      </p:sp>
      <p:sp>
        <p:nvSpPr>
          <p:cNvPr id="5" name="TextBox 4"/>
          <p:cNvSpPr txBox="1"/>
          <p:nvPr/>
        </p:nvSpPr>
        <p:spPr>
          <a:xfrm>
            <a:off x="9819" y="250976"/>
            <a:ext cx="9144000" cy="523220"/>
          </a:xfrm>
          <a:prstGeom prst="rect">
            <a:avLst/>
          </a:prstGeom>
          <a:noFill/>
        </p:spPr>
        <p:txBody>
          <a:bodyPr wrap="square" rtlCol="0">
            <a:spAutoFit/>
          </a:bodyPr>
          <a:lstStyle/>
          <a:p>
            <a:pPr algn="ctr"/>
            <a:r>
              <a:rPr lang="ru-RU" sz="1400" b="1" dirty="0" smtClean="0">
                <a:latin typeface="Calibri" pitchFamily="34" charset="0"/>
                <a:cs typeface="Calibri" pitchFamily="34" charset="0"/>
              </a:rPr>
              <a:t>Рейтинг Курского муниципального округа Ставропольского края </a:t>
            </a:r>
          </a:p>
          <a:p>
            <a:pPr algn="ctr"/>
            <a:r>
              <a:rPr lang="ru-RU" sz="1400" b="1" dirty="0" smtClean="0">
                <a:latin typeface="Calibri" pitchFamily="34" charset="0"/>
                <a:cs typeface="Calibri" pitchFamily="34" charset="0"/>
              </a:rPr>
              <a:t>по качеству управления бюджетным процессом  </a:t>
            </a:r>
          </a:p>
        </p:txBody>
      </p:sp>
      <p:graphicFrame>
        <p:nvGraphicFramePr>
          <p:cNvPr id="6" name="Диаграмма 5"/>
          <p:cNvGraphicFramePr/>
          <p:nvPr>
            <p:extLst>
              <p:ext uri="{D42A27DB-BD31-4B8C-83A1-F6EECF244321}">
                <p14:modId xmlns:p14="http://schemas.microsoft.com/office/powerpoint/2010/main" val="2366762213"/>
              </p:ext>
            </p:extLst>
          </p:nvPr>
        </p:nvGraphicFramePr>
        <p:xfrm>
          <a:off x="-36513" y="2616498"/>
          <a:ext cx="8960951" cy="167659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4448808"/>
            <a:ext cx="9144000" cy="307777"/>
          </a:xfrm>
          <a:prstGeom prst="rect">
            <a:avLst/>
          </a:prstGeom>
          <a:noFill/>
        </p:spPr>
        <p:txBody>
          <a:bodyPr wrap="square" rtlCol="0">
            <a:spAutoFit/>
          </a:bodyPr>
          <a:lstStyle/>
          <a:p>
            <a:pPr algn="ctr"/>
            <a:r>
              <a:rPr lang="ru-RU" sz="1400" b="1" dirty="0" smtClean="0">
                <a:latin typeface="Calibri" pitchFamily="34" charset="0"/>
                <a:cs typeface="Calibri" pitchFamily="34" charset="0"/>
              </a:rPr>
              <a:t>Сведения об открытости бюджетных данных Курского муниципального округа </a:t>
            </a:r>
          </a:p>
        </p:txBody>
      </p:sp>
      <p:graphicFrame>
        <p:nvGraphicFramePr>
          <p:cNvPr id="3" name="Таблица 2"/>
          <p:cNvGraphicFramePr>
            <a:graphicFrameLocks noGrp="1"/>
          </p:cNvGraphicFramePr>
          <p:nvPr>
            <p:extLst>
              <p:ext uri="{D42A27DB-BD31-4B8C-83A1-F6EECF244321}">
                <p14:modId xmlns:p14="http://schemas.microsoft.com/office/powerpoint/2010/main" val="1210092664"/>
              </p:ext>
            </p:extLst>
          </p:nvPr>
        </p:nvGraphicFramePr>
        <p:xfrm>
          <a:off x="179512" y="4912297"/>
          <a:ext cx="8640963" cy="1580761"/>
        </p:xfrm>
        <a:graphic>
          <a:graphicData uri="http://schemas.openxmlformats.org/drawingml/2006/table">
            <a:tbl>
              <a:tblPr>
                <a:tableStyleId>{5C22544A-7EE6-4342-B048-85BDC9FD1C3A}</a:tableStyleId>
              </a:tblPr>
              <a:tblGrid>
                <a:gridCol w="4104456">
                  <a:extLst>
                    <a:ext uri="{9D8B030D-6E8A-4147-A177-3AD203B41FA5}">
                      <a16:colId xmlns:a16="http://schemas.microsoft.com/office/drawing/2014/main" val="2046157527"/>
                    </a:ext>
                  </a:extLst>
                </a:gridCol>
                <a:gridCol w="2592288">
                  <a:extLst>
                    <a:ext uri="{9D8B030D-6E8A-4147-A177-3AD203B41FA5}">
                      <a16:colId xmlns:a16="http://schemas.microsoft.com/office/drawing/2014/main" val="3050022769"/>
                    </a:ext>
                  </a:extLst>
                </a:gridCol>
                <a:gridCol w="1944219">
                  <a:extLst>
                    <a:ext uri="{9D8B030D-6E8A-4147-A177-3AD203B41FA5}">
                      <a16:colId xmlns:a16="http://schemas.microsoft.com/office/drawing/2014/main" val="2238117660"/>
                    </a:ext>
                  </a:extLst>
                </a:gridCol>
              </a:tblGrid>
              <a:tr h="143809">
                <a:tc gridSpan="3">
                  <a:txBody>
                    <a:bodyPr/>
                    <a:lstStyle/>
                    <a:p>
                      <a:pPr algn="ctr" fontAlgn="b"/>
                      <a:r>
                        <a:rPr lang="ru-RU" sz="1100" b="1" u="none" strike="noStrike" dirty="0">
                          <a:effectLst/>
                        </a:rPr>
                        <a:t>Рейтинг открытости бюджетных </a:t>
                      </a:r>
                      <a:r>
                        <a:rPr lang="ru-RU" sz="1100" b="1" u="none" strike="noStrike" dirty="0" smtClean="0">
                          <a:effectLst/>
                        </a:rPr>
                        <a:t>данных Курского муниципального</a:t>
                      </a:r>
                      <a:r>
                        <a:rPr lang="ru-RU" sz="1100" b="1" u="none" strike="noStrike" baseline="0" dirty="0" smtClean="0">
                          <a:effectLst/>
                        </a:rPr>
                        <a:t> округа</a:t>
                      </a:r>
                      <a:r>
                        <a:rPr lang="ru-RU" sz="1100" b="1" u="none" strike="noStrike" dirty="0" smtClean="0">
                          <a:effectLst/>
                        </a:rPr>
                        <a:t> </a:t>
                      </a:r>
                    </a:p>
                    <a:p>
                      <a:pPr algn="ctr" fontAlgn="b"/>
                      <a:endParaRPr lang="ru-RU"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759085536"/>
                  </a:ext>
                </a:extLst>
              </a:tr>
              <a:tr h="260130">
                <a:tc>
                  <a:txBody>
                    <a:bodyPr/>
                    <a:lstStyle/>
                    <a:p>
                      <a:pPr algn="l" fontAlgn="b"/>
                      <a:r>
                        <a:rPr lang="ru-RU" sz="1100" u="none" strike="noStrike" dirty="0" smtClean="0">
                          <a:effectLst/>
                        </a:rPr>
                        <a:t>Группа</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u="none" strike="noStrike" dirty="0" smtClean="0">
                          <a:effectLst/>
                        </a:rPr>
                        <a:t>по итогам 2021 года</a:t>
                      </a:r>
                      <a:endParaRPr lang="ru-RU"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u="none" strike="noStrike" dirty="0" smtClean="0">
                          <a:effectLst/>
                        </a:rPr>
                        <a:t>по итогам 2022 года</a:t>
                      </a:r>
                      <a:endParaRPr lang="ru-RU"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1926267"/>
                  </a:ext>
                </a:extLst>
              </a:tr>
              <a:tr h="298989">
                <a:tc>
                  <a:txBody>
                    <a:bodyPr/>
                    <a:lstStyle/>
                    <a:p>
                      <a:pPr algn="l" fontAlgn="b"/>
                      <a:r>
                        <a:rPr lang="ru-RU" sz="1100" u="none" strike="noStrike" dirty="0">
                          <a:effectLst/>
                        </a:rPr>
                        <a:t>Группа А: Очень высокий уровень </a:t>
                      </a:r>
                      <a:r>
                        <a:rPr lang="ru-RU" sz="1100" u="none" strike="noStrike" dirty="0" smtClean="0">
                          <a:effectLst/>
                        </a:rPr>
                        <a:t>открытости</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u="none" strike="noStrike" dirty="0">
                          <a:effectLst/>
                        </a:rPr>
                        <a:t> </a:t>
                      </a:r>
                      <a:endParaRPr lang="ru-RU"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100" u="none" strike="noStrike" dirty="0">
                          <a:effectLst/>
                        </a:rPr>
                        <a:t> </a:t>
                      </a:r>
                      <a:endParaRPr lang="ru-RU"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7743089"/>
                  </a:ext>
                </a:extLst>
              </a:tr>
              <a:tr h="337848">
                <a:tc>
                  <a:txBody>
                    <a:bodyPr/>
                    <a:lstStyle/>
                    <a:p>
                      <a:pPr algn="l" fontAlgn="b"/>
                      <a:r>
                        <a:rPr lang="ru-RU" sz="1100" u="none" strike="noStrike" dirty="0">
                          <a:effectLst/>
                        </a:rPr>
                        <a:t>Группа В:  Высокий уровень </a:t>
                      </a:r>
                      <a:r>
                        <a:rPr lang="ru-RU" sz="1100" u="none" strike="noStrike" dirty="0" smtClean="0">
                          <a:effectLst/>
                        </a:rPr>
                        <a:t>открытости</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100" u="none" strike="noStrike" dirty="0">
                          <a:effectLst/>
                        </a:rPr>
                        <a:t>Х</a:t>
                      </a:r>
                      <a:endParaRPr lang="ru-RU"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100" u="none" strike="noStrike" dirty="0">
                          <a:effectLst/>
                        </a:rPr>
                        <a:t>Х</a:t>
                      </a:r>
                      <a:endParaRPr lang="ru-RU"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976976"/>
                  </a:ext>
                </a:extLst>
              </a:tr>
              <a:tr h="338989">
                <a:tc>
                  <a:txBody>
                    <a:bodyPr/>
                    <a:lstStyle/>
                    <a:p>
                      <a:pPr algn="l" fontAlgn="b"/>
                      <a:r>
                        <a:rPr lang="ru-RU" sz="1100" u="none" strike="noStrike" dirty="0">
                          <a:effectLst/>
                        </a:rPr>
                        <a:t>Группа D: Низкий уровень открытости</a:t>
                      </a:r>
                      <a:endParaRPr lang="ru-RU"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u="none" strike="noStrike" dirty="0">
                          <a:effectLst/>
                        </a:rPr>
                        <a:t> </a:t>
                      </a:r>
                      <a:endParaRPr lang="ru-RU"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u="none" strike="noStrike" dirty="0">
                          <a:effectLst/>
                        </a:rPr>
                        <a:t> </a:t>
                      </a:r>
                      <a:endParaRPr lang="ru-RU"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8483457"/>
                  </a:ext>
                </a:extLst>
              </a:tr>
            </a:tbl>
          </a:graphicData>
        </a:graphic>
      </p:graphicFrame>
    </p:spTree>
  </p:cSld>
  <p:clrMapOvr>
    <a:masterClrMapping/>
  </p:clrMapOvr>
  <p:transition>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Подушевые показатели доходов и расходов бюджета и показатели характеризующих результаты использования бюджетных ассигнований в  Курском муниципальном округе</a:t>
            </a:r>
          </a:p>
        </p:txBody>
      </p:sp>
      <p:graphicFrame>
        <p:nvGraphicFramePr>
          <p:cNvPr id="3" name="Таблица 2"/>
          <p:cNvGraphicFramePr>
            <a:graphicFrameLocks noGrp="1"/>
          </p:cNvGraphicFramePr>
          <p:nvPr>
            <p:extLst>
              <p:ext uri="{D42A27DB-BD31-4B8C-83A1-F6EECF244321}">
                <p14:modId xmlns:p14="http://schemas.microsoft.com/office/powerpoint/2010/main" val="2891969279"/>
              </p:ext>
            </p:extLst>
          </p:nvPr>
        </p:nvGraphicFramePr>
        <p:xfrm>
          <a:off x="142846" y="714067"/>
          <a:ext cx="8858309" cy="4975943"/>
        </p:xfrm>
        <a:graphic>
          <a:graphicData uri="http://schemas.openxmlformats.org/drawingml/2006/table">
            <a:tbl>
              <a:tblPr firstRow="1" bandRow="1">
                <a:tableStyleId>{5C22544A-7EE6-4342-B048-85BDC9FD1C3A}</a:tableStyleId>
              </a:tblPr>
              <a:tblGrid>
                <a:gridCol w="374295">
                  <a:extLst>
                    <a:ext uri="{9D8B030D-6E8A-4147-A177-3AD203B41FA5}">
                      <a16:colId xmlns:a16="http://schemas.microsoft.com/office/drawing/2014/main" val="20000"/>
                    </a:ext>
                  </a:extLst>
                </a:gridCol>
                <a:gridCol w="3946833">
                  <a:extLst>
                    <a:ext uri="{9D8B030D-6E8A-4147-A177-3AD203B41FA5}">
                      <a16:colId xmlns:a16="http://schemas.microsoft.com/office/drawing/2014/main" val="20001"/>
                    </a:ext>
                  </a:extLst>
                </a:gridCol>
                <a:gridCol w="981383">
                  <a:extLst>
                    <a:ext uri="{9D8B030D-6E8A-4147-A177-3AD203B41FA5}">
                      <a16:colId xmlns:a16="http://schemas.microsoft.com/office/drawing/2014/main" val="20002"/>
                    </a:ext>
                  </a:extLst>
                </a:gridCol>
                <a:gridCol w="1185266">
                  <a:extLst>
                    <a:ext uri="{9D8B030D-6E8A-4147-A177-3AD203B41FA5}">
                      <a16:colId xmlns:a16="http://schemas.microsoft.com/office/drawing/2014/main" val="20003"/>
                    </a:ext>
                  </a:extLst>
                </a:gridCol>
                <a:gridCol w="1185266">
                  <a:extLst>
                    <a:ext uri="{9D8B030D-6E8A-4147-A177-3AD203B41FA5}">
                      <a16:colId xmlns:a16="http://schemas.microsoft.com/office/drawing/2014/main" val="20004"/>
                    </a:ext>
                  </a:extLst>
                </a:gridCol>
                <a:gridCol w="1185266">
                  <a:extLst>
                    <a:ext uri="{9D8B030D-6E8A-4147-A177-3AD203B41FA5}">
                      <a16:colId xmlns:a16="http://schemas.microsoft.com/office/drawing/2014/main" val="20005"/>
                    </a:ext>
                  </a:extLst>
                </a:gridCol>
              </a:tblGrid>
              <a:tr h="678263">
                <a:tc>
                  <a:txBody>
                    <a:bodyPr/>
                    <a:lstStyle/>
                    <a:p>
                      <a:pPr algn="ctr"/>
                      <a:r>
                        <a:rPr lang="ru-RU" sz="1200" dirty="0" smtClean="0">
                          <a:solidFill>
                            <a:schemeClr val="tx1"/>
                          </a:solidFill>
                          <a:latin typeface="Calibri" pitchFamily="34" charset="0"/>
                          <a:cs typeface="Calibri" pitchFamily="34" charset="0"/>
                        </a:rPr>
                        <a:t>№ </a:t>
                      </a:r>
                      <a:r>
                        <a:rPr lang="ru-RU" sz="1200" dirty="0" err="1" smtClean="0">
                          <a:solidFill>
                            <a:schemeClr val="tx1"/>
                          </a:solidFill>
                          <a:latin typeface="Calibri" pitchFamily="34" charset="0"/>
                          <a:cs typeface="Calibri" pitchFamily="34" charset="0"/>
                        </a:rPr>
                        <a:t>п</a:t>
                      </a:r>
                      <a:r>
                        <a:rPr lang="ru-RU" sz="1200" dirty="0" smtClean="0">
                          <a:solidFill>
                            <a:schemeClr val="tx1"/>
                          </a:solidFill>
                          <a:latin typeface="Calibri" pitchFamily="34" charset="0"/>
                          <a:cs typeface="Calibri" pitchFamily="34" charset="0"/>
                        </a:rPr>
                        <a:t>/</a:t>
                      </a:r>
                      <a:r>
                        <a:rPr lang="ru-RU" sz="1200" dirty="0" err="1" smtClean="0">
                          <a:solidFill>
                            <a:schemeClr val="tx1"/>
                          </a:solidFill>
                          <a:latin typeface="Calibri" pitchFamily="34" charset="0"/>
                          <a:cs typeface="Calibri" pitchFamily="34" charset="0"/>
                        </a:rPr>
                        <a:t>п</a:t>
                      </a:r>
                      <a:endParaRPr lang="ru-RU" sz="1200" dirty="0">
                        <a:solidFill>
                          <a:schemeClr val="tx1"/>
                        </a:solidFill>
                        <a:latin typeface="Calibri" pitchFamily="34" charset="0"/>
                        <a:cs typeface="Calibri" pitchFamily="34" charset="0"/>
                      </a:endParaRPr>
                    </a:p>
                  </a:txBody>
                  <a:tcPr>
                    <a:noFill/>
                  </a:tcPr>
                </a:tc>
                <a:tc>
                  <a:txBody>
                    <a:bodyPr/>
                    <a:lstStyle/>
                    <a:p>
                      <a:pPr algn="ctr"/>
                      <a:r>
                        <a:rPr lang="ru-RU" sz="1200" dirty="0" smtClean="0">
                          <a:solidFill>
                            <a:schemeClr val="tx1"/>
                          </a:solidFill>
                          <a:latin typeface="Calibri" pitchFamily="34" charset="0"/>
                          <a:cs typeface="Calibri" pitchFamily="34" charset="0"/>
                        </a:rPr>
                        <a:t>Наименование показателя</a:t>
                      </a:r>
                      <a:endParaRPr lang="ru-RU" sz="1200" dirty="0">
                        <a:solidFill>
                          <a:schemeClr val="tx1"/>
                        </a:solidFill>
                        <a:latin typeface="Calibri" pitchFamily="34" charset="0"/>
                        <a:cs typeface="Calibri" pitchFamily="34" charset="0"/>
                      </a:endParaRPr>
                    </a:p>
                  </a:txBody>
                  <a:tcPr>
                    <a:noFill/>
                  </a:tcPr>
                </a:tc>
                <a:tc>
                  <a:txBody>
                    <a:bodyPr/>
                    <a:lstStyle/>
                    <a:p>
                      <a:pPr algn="ctr"/>
                      <a:r>
                        <a:rPr lang="ru-RU" sz="1200" dirty="0" smtClean="0">
                          <a:solidFill>
                            <a:schemeClr val="tx1"/>
                          </a:solidFill>
                          <a:latin typeface="Calibri" pitchFamily="34" charset="0"/>
                          <a:cs typeface="Calibri" pitchFamily="34" charset="0"/>
                        </a:rPr>
                        <a:t>Единица измерения</a:t>
                      </a:r>
                      <a:endParaRPr lang="ru-RU" sz="1200" dirty="0">
                        <a:solidFill>
                          <a:schemeClr val="tx1"/>
                        </a:solidFill>
                        <a:latin typeface="Calibri" pitchFamily="34" charset="0"/>
                        <a:cs typeface="Calibri" pitchFamily="34" charset="0"/>
                      </a:endParaRPr>
                    </a:p>
                  </a:txBody>
                  <a:tcPr>
                    <a:noFill/>
                  </a:tcPr>
                </a:tc>
                <a:tc>
                  <a:txBody>
                    <a:bodyPr/>
                    <a:lstStyle/>
                    <a:p>
                      <a:pPr algn="ctr" rtl="0" fontAlgn="t"/>
                      <a:r>
                        <a:rPr lang="ru-RU" sz="1200" b="1" i="0" u="none" strike="noStrike" dirty="0">
                          <a:solidFill>
                            <a:schemeClr val="tx1"/>
                          </a:solidFill>
                          <a:latin typeface="Calibri"/>
                        </a:rPr>
                        <a:t>Показатель на </a:t>
                      </a:r>
                      <a:r>
                        <a:rPr lang="ru-RU" sz="1200" b="1" i="0" u="none" strike="noStrike" dirty="0" smtClean="0">
                          <a:solidFill>
                            <a:schemeClr val="tx1"/>
                          </a:solidFill>
                          <a:latin typeface="Calibri"/>
                        </a:rPr>
                        <a:t>2022 </a:t>
                      </a:r>
                      <a:r>
                        <a:rPr lang="ru-RU" sz="1200" b="1" i="0" u="none" strike="noStrike" dirty="0">
                          <a:solidFill>
                            <a:schemeClr val="tx1"/>
                          </a:solidFill>
                          <a:latin typeface="Calibri"/>
                        </a:rPr>
                        <a:t>год </a:t>
                      </a:r>
                    </a:p>
                  </a:txBody>
                  <a:tcPr marL="9525" marR="9525" marT="9525" marB="0">
                    <a:noFill/>
                  </a:tcPr>
                </a:tc>
                <a:tc>
                  <a:txBody>
                    <a:bodyPr/>
                    <a:lstStyle/>
                    <a:p>
                      <a:pPr algn="ctr" rtl="0" fontAlgn="t"/>
                      <a:r>
                        <a:rPr lang="ru-RU" sz="1200" b="1" i="0" u="none" strike="noStrike" dirty="0">
                          <a:solidFill>
                            <a:schemeClr val="tx1"/>
                          </a:solidFill>
                          <a:latin typeface="Calibri"/>
                        </a:rPr>
                        <a:t>Показатель на </a:t>
                      </a:r>
                      <a:r>
                        <a:rPr lang="ru-RU" sz="1200" b="1" i="0" u="none" strike="noStrike" dirty="0" smtClean="0">
                          <a:solidFill>
                            <a:schemeClr val="tx1"/>
                          </a:solidFill>
                          <a:latin typeface="Calibri"/>
                        </a:rPr>
                        <a:t>2023 </a:t>
                      </a:r>
                      <a:r>
                        <a:rPr lang="ru-RU" sz="1200" b="1" i="0" u="none" strike="noStrike" dirty="0">
                          <a:solidFill>
                            <a:schemeClr val="tx1"/>
                          </a:solidFill>
                          <a:latin typeface="Calibri"/>
                        </a:rPr>
                        <a:t>год </a:t>
                      </a:r>
                    </a:p>
                  </a:txBody>
                  <a:tcPr marL="9525" marR="9525" marT="9525" marB="0">
                    <a:noFill/>
                  </a:tcPr>
                </a:tc>
                <a:tc>
                  <a:txBody>
                    <a:bodyPr/>
                    <a:lstStyle/>
                    <a:p>
                      <a:pPr algn="ctr" rtl="0" fontAlgn="t"/>
                      <a:r>
                        <a:rPr lang="ru-RU" sz="1200" b="1" i="0" u="none" strike="noStrike" dirty="0">
                          <a:solidFill>
                            <a:schemeClr val="tx1"/>
                          </a:solidFill>
                          <a:latin typeface="Calibri"/>
                        </a:rPr>
                        <a:t>Показатель на </a:t>
                      </a:r>
                      <a:r>
                        <a:rPr lang="ru-RU" sz="1200" b="1" i="0" u="none" strike="noStrike" dirty="0" smtClean="0">
                          <a:solidFill>
                            <a:schemeClr val="tx1"/>
                          </a:solidFill>
                          <a:latin typeface="Calibri"/>
                        </a:rPr>
                        <a:t>2024 </a:t>
                      </a:r>
                      <a:r>
                        <a:rPr lang="ru-RU" sz="1200" b="1" i="0" u="none" strike="noStrike" dirty="0">
                          <a:solidFill>
                            <a:schemeClr val="tx1"/>
                          </a:solidFill>
                          <a:latin typeface="Calibri"/>
                        </a:rPr>
                        <a:t>год </a:t>
                      </a:r>
                    </a:p>
                  </a:txBody>
                  <a:tcPr marL="9525" marR="9525" marT="9525" marB="0">
                    <a:noFill/>
                  </a:tcPr>
                </a:tc>
                <a:extLst>
                  <a:ext uri="{0D108BD9-81ED-4DB2-BD59-A6C34878D82A}">
                    <a16:rowId xmlns:a16="http://schemas.microsoft.com/office/drawing/2014/main" val="10000"/>
                  </a:ext>
                </a:extLst>
              </a:tr>
              <a:tr h="392962">
                <a:tc>
                  <a:txBody>
                    <a:bodyPr/>
                    <a:lstStyle/>
                    <a:p>
                      <a:pPr algn="ctr"/>
                      <a:r>
                        <a:rPr lang="ru-RU" sz="1200" dirty="0" smtClean="0">
                          <a:latin typeface="Calibri" pitchFamily="34" charset="0"/>
                          <a:cs typeface="Calibri" pitchFamily="34" charset="0"/>
                        </a:rPr>
                        <a:t>1</a:t>
                      </a:r>
                      <a:endParaRPr lang="ru-RU" sz="1200" dirty="0">
                        <a:latin typeface="Calibri" pitchFamily="34" charset="0"/>
                        <a:cs typeface="Calibri" pitchFamily="34" charset="0"/>
                      </a:endParaRPr>
                    </a:p>
                  </a:txBody>
                  <a:tcPr>
                    <a:noFill/>
                  </a:tcPr>
                </a:tc>
                <a:tc>
                  <a:txBody>
                    <a:bodyPr/>
                    <a:lstStyle/>
                    <a:p>
                      <a:r>
                        <a:rPr lang="ru-RU" sz="1200" dirty="0" smtClean="0">
                          <a:latin typeface="Calibri" pitchFamily="34" charset="0"/>
                          <a:cs typeface="Calibri" pitchFamily="34" charset="0"/>
                        </a:rPr>
                        <a:t>Объем доходов местного бюджета всего в расчете на 1 жителя</a:t>
                      </a:r>
                      <a:endParaRPr lang="ru-RU" sz="1200" dirty="0">
                        <a:latin typeface="Calibri" pitchFamily="34" charset="0"/>
                        <a:cs typeface="Calibri" pitchFamily="34" charset="0"/>
                      </a:endParaRPr>
                    </a:p>
                  </a:txBody>
                  <a:tcPr>
                    <a:noFill/>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noFill/>
                  </a:tcPr>
                </a:tc>
                <a:tc>
                  <a:txBody>
                    <a:bodyPr/>
                    <a:lstStyle/>
                    <a:p>
                      <a:pPr algn="ctr"/>
                      <a:r>
                        <a:rPr lang="ru-RU" sz="1200" b="0" dirty="0" smtClean="0">
                          <a:latin typeface="Calibri" pitchFamily="34" charset="0"/>
                          <a:cs typeface="Calibri" pitchFamily="34" charset="0"/>
                        </a:rPr>
                        <a:t>44,27</a:t>
                      </a:r>
                      <a:endParaRPr lang="ru-RU" sz="1200" b="0" dirty="0">
                        <a:latin typeface="Calibri" pitchFamily="34" charset="0"/>
                        <a:cs typeface="Calibri" pitchFamily="34" charset="0"/>
                      </a:endParaRPr>
                    </a:p>
                  </a:txBody>
                  <a:tcPr>
                    <a:noFill/>
                  </a:tcPr>
                </a:tc>
                <a:tc>
                  <a:txBody>
                    <a:bodyPr/>
                    <a:lstStyle/>
                    <a:p>
                      <a:pPr algn="ctr" rtl="0" fontAlgn="t"/>
                      <a:r>
                        <a:rPr lang="ru-RU" sz="1200" b="0" i="0" u="none" strike="noStrike" dirty="0" smtClean="0">
                          <a:solidFill>
                            <a:srgbClr val="000000"/>
                          </a:solidFill>
                          <a:latin typeface="Calibri"/>
                        </a:rPr>
                        <a:t>57,43</a:t>
                      </a:r>
                      <a:endParaRPr lang="ru-RU" sz="1200" b="0" i="0" u="none" strike="noStrike" dirty="0">
                        <a:solidFill>
                          <a:srgbClr val="000000"/>
                        </a:solidFill>
                        <a:latin typeface="Calibri"/>
                      </a:endParaRPr>
                    </a:p>
                  </a:txBody>
                  <a:tcPr marL="9525" marR="9525" marT="9525" marB="0">
                    <a:noFill/>
                  </a:tcPr>
                </a:tc>
                <a:tc>
                  <a:txBody>
                    <a:bodyPr/>
                    <a:lstStyle/>
                    <a:p>
                      <a:pPr algn="ctr" rtl="0" fontAlgn="t"/>
                      <a:r>
                        <a:rPr lang="ru-RU" sz="1200" b="0" i="0" u="none" strike="noStrike" dirty="0" smtClean="0">
                          <a:solidFill>
                            <a:srgbClr val="000000"/>
                          </a:solidFill>
                          <a:latin typeface="Calibri"/>
                        </a:rPr>
                        <a:t>39,07</a:t>
                      </a:r>
                      <a:endParaRPr lang="ru-RU" sz="1200" b="0" i="0" u="none" strike="noStrike" dirty="0">
                        <a:solidFill>
                          <a:srgbClr val="000000"/>
                        </a:solidFill>
                        <a:latin typeface="Calibri"/>
                      </a:endParaRPr>
                    </a:p>
                  </a:txBody>
                  <a:tcPr marL="9525" marR="9525" marT="9525" marB="0">
                    <a:noFill/>
                  </a:tcPr>
                </a:tc>
                <a:extLst>
                  <a:ext uri="{0D108BD9-81ED-4DB2-BD59-A6C34878D82A}">
                    <a16:rowId xmlns:a16="http://schemas.microsoft.com/office/drawing/2014/main" val="10001"/>
                  </a:ext>
                </a:extLst>
              </a:tr>
              <a:tr h="392962">
                <a:tc>
                  <a:txBody>
                    <a:bodyPr/>
                    <a:lstStyle/>
                    <a:p>
                      <a:pPr algn="ctr"/>
                      <a:r>
                        <a:rPr lang="ru-RU" sz="1200" dirty="0" smtClean="0">
                          <a:latin typeface="Calibri" pitchFamily="34" charset="0"/>
                          <a:cs typeface="Calibri" pitchFamily="34" charset="0"/>
                        </a:rPr>
                        <a:t>2</a:t>
                      </a:r>
                      <a:endParaRPr lang="ru-RU" sz="1200" dirty="0">
                        <a:latin typeface="Calibri" pitchFamily="34" charset="0"/>
                        <a:cs typeface="Calibri"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налоговых и неналоговых доходов местного бюджета в расчете на 1 жителя</a:t>
                      </a:r>
                    </a:p>
                  </a:txBody>
                  <a:tcPr>
                    <a:noFill/>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noFill/>
                  </a:tcPr>
                </a:tc>
                <a:tc>
                  <a:txBody>
                    <a:bodyPr/>
                    <a:lstStyle/>
                    <a:p>
                      <a:pPr algn="ctr"/>
                      <a:r>
                        <a:rPr lang="ru-RU" sz="1200" b="0" dirty="0" smtClean="0">
                          <a:latin typeface="Calibri" pitchFamily="34" charset="0"/>
                          <a:cs typeface="Calibri" pitchFamily="34" charset="0"/>
                        </a:rPr>
                        <a:t>7,27</a:t>
                      </a:r>
                      <a:endParaRPr lang="ru-RU" sz="1200" b="0" dirty="0">
                        <a:latin typeface="Calibri" pitchFamily="34" charset="0"/>
                        <a:cs typeface="Calibri" pitchFamily="34" charset="0"/>
                      </a:endParaRPr>
                    </a:p>
                  </a:txBody>
                  <a:tcPr>
                    <a:noFill/>
                  </a:tcPr>
                </a:tc>
                <a:tc>
                  <a:txBody>
                    <a:bodyPr/>
                    <a:lstStyle/>
                    <a:p>
                      <a:pPr algn="ctr" rtl="0" fontAlgn="t"/>
                      <a:r>
                        <a:rPr lang="ru-RU" sz="1200" b="0" i="0" u="none" strike="noStrike" dirty="0" smtClean="0">
                          <a:solidFill>
                            <a:srgbClr val="000000"/>
                          </a:solidFill>
                          <a:latin typeface="Calibri"/>
                        </a:rPr>
                        <a:t>7,15</a:t>
                      </a:r>
                      <a:endParaRPr lang="ru-RU" sz="1200" b="0" i="0" u="none" strike="noStrike" dirty="0">
                        <a:solidFill>
                          <a:srgbClr val="000000"/>
                        </a:solidFill>
                        <a:latin typeface="Calibri"/>
                      </a:endParaRPr>
                    </a:p>
                  </a:txBody>
                  <a:tcPr marL="9525" marR="9525" marT="9525" marB="0">
                    <a:noFill/>
                  </a:tcPr>
                </a:tc>
                <a:tc>
                  <a:txBody>
                    <a:bodyPr/>
                    <a:lstStyle/>
                    <a:p>
                      <a:pPr algn="ctr" rtl="0" fontAlgn="t"/>
                      <a:r>
                        <a:rPr lang="ru-RU" sz="1200" b="0" i="0" u="none" strike="noStrike" dirty="0" smtClean="0">
                          <a:solidFill>
                            <a:srgbClr val="000000"/>
                          </a:solidFill>
                          <a:latin typeface="Calibri"/>
                        </a:rPr>
                        <a:t>6,92</a:t>
                      </a:r>
                      <a:endParaRPr lang="ru-RU" sz="1200" b="0" i="0" u="none" strike="noStrike" dirty="0">
                        <a:solidFill>
                          <a:srgbClr val="000000"/>
                        </a:solidFill>
                        <a:latin typeface="Calibri"/>
                      </a:endParaRPr>
                    </a:p>
                  </a:txBody>
                  <a:tcPr marL="9525" marR="9525" marT="9525" marB="0">
                    <a:noFill/>
                  </a:tcPr>
                </a:tc>
                <a:extLst>
                  <a:ext uri="{0D108BD9-81ED-4DB2-BD59-A6C34878D82A}">
                    <a16:rowId xmlns:a16="http://schemas.microsoft.com/office/drawing/2014/main" val="10002"/>
                  </a:ext>
                </a:extLst>
              </a:tr>
              <a:tr h="392962">
                <a:tc>
                  <a:txBody>
                    <a:bodyPr/>
                    <a:lstStyle/>
                    <a:p>
                      <a:pPr algn="ctr"/>
                      <a:r>
                        <a:rPr lang="ru-RU" sz="1200" dirty="0" smtClean="0">
                          <a:latin typeface="Calibri" pitchFamily="34" charset="0"/>
                          <a:cs typeface="Calibri" pitchFamily="34" charset="0"/>
                        </a:rPr>
                        <a:t>3</a:t>
                      </a:r>
                      <a:endParaRPr lang="ru-RU" sz="1200" dirty="0">
                        <a:latin typeface="Calibri" pitchFamily="34" charset="0"/>
                        <a:cs typeface="Calibri"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безвозмездных поступлений  в местный бюджет в расчете на 1 жителя</a:t>
                      </a:r>
                    </a:p>
                    <a:p>
                      <a:endParaRPr lang="ru-RU" sz="1200" dirty="0">
                        <a:latin typeface="Calibri" pitchFamily="34" charset="0"/>
                        <a:cs typeface="Calibri" pitchFamily="34" charset="0"/>
                      </a:endParaRPr>
                    </a:p>
                  </a:txBody>
                  <a:tcPr>
                    <a:noFill/>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noFill/>
                  </a:tcPr>
                </a:tc>
                <a:tc>
                  <a:txBody>
                    <a:bodyPr/>
                    <a:lstStyle/>
                    <a:p>
                      <a:pPr algn="ctr"/>
                      <a:r>
                        <a:rPr lang="ru-RU" sz="1200" b="0" dirty="0" smtClean="0">
                          <a:latin typeface="Calibri" pitchFamily="34" charset="0"/>
                          <a:cs typeface="Calibri" pitchFamily="34" charset="0"/>
                        </a:rPr>
                        <a:t>37,00</a:t>
                      </a:r>
                      <a:endParaRPr lang="ru-RU" sz="1200" b="0" dirty="0">
                        <a:latin typeface="Calibri" pitchFamily="34" charset="0"/>
                        <a:cs typeface="Calibri" pitchFamily="34" charset="0"/>
                      </a:endParaRPr>
                    </a:p>
                  </a:txBody>
                  <a:tcPr>
                    <a:noFill/>
                  </a:tcPr>
                </a:tc>
                <a:tc>
                  <a:txBody>
                    <a:bodyPr/>
                    <a:lstStyle/>
                    <a:p>
                      <a:pPr algn="ctr" rtl="0" fontAlgn="t"/>
                      <a:r>
                        <a:rPr lang="ru-RU" sz="1200" b="0" i="0" u="none" strike="noStrike" dirty="0" smtClean="0">
                          <a:solidFill>
                            <a:srgbClr val="000000"/>
                          </a:solidFill>
                          <a:latin typeface="Calibri"/>
                        </a:rPr>
                        <a:t>50,28</a:t>
                      </a:r>
                      <a:endParaRPr lang="ru-RU" sz="1200" b="0" i="0" u="none" strike="noStrike" dirty="0">
                        <a:solidFill>
                          <a:srgbClr val="000000"/>
                        </a:solidFill>
                        <a:latin typeface="Calibri"/>
                      </a:endParaRPr>
                    </a:p>
                  </a:txBody>
                  <a:tcPr marL="9525" marR="9525" marT="9525" marB="0">
                    <a:noFill/>
                  </a:tcPr>
                </a:tc>
                <a:tc>
                  <a:txBody>
                    <a:bodyPr/>
                    <a:lstStyle/>
                    <a:p>
                      <a:pPr algn="ctr" rtl="0" fontAlgn="t"/>
                      <a:r>
                        <a:rPr lang="ru-RU" sz="1200" b="0" i="0" u="none" strike="noStrike" dirty="0" smtClean="0">
                          <a:solidFill>
                            <a:srgbClr val="000000"/>
                          </a:solidFill>
                          <a:latin typeface="Calibri"/>
                        </a:rPr>
                        <a:t>32,15</a:t>
                      </a:r>
                      <a:endParaRPr lang="ru-RU" sz="1200" b="0" i="0" u="none" strike="noStrike" dirty="0">
                        <a:solidFill>
                          <a:srgbClr val="000000"/>
                        </a:solidFill>
                        <a:latin typeface="Calibri"/>
                      </a:endParaRPr>
                    </a:p>
                  </a:txBody>
                  <a:tcPr marL="9525" marR="9525" marT="9525" marB="0">
                    <a:noFill/>
                  </a:tcPr>
                </a:tc>
                <a:extLst>
                  <a:ext uri="{0D108BD9-81ED-4DB2-BD59-A6C34878D82A}">
                    <a16:rowId xmlns:a16="http://schemas.microsoft.com/office/drawing/2014/main" val="10003"/>
                  </a:ext>
                </a:extLst>
              </a:tr>
              <a:tr h="392962">
                <a:tc>
                  <a:txBody>
                    <a:bodyPr/>
                    <a:lstStyle/>
                    <a:p>
                      <a:pPr algn="ctr"/>
                      <a:r>
                        <a:rPr lang="ru-RU" sz="1200" dirty="0" smtClean="0">
                          <a:latin typeface="Calibri" pitchFamily="34" charset="0"/>
                          <a:cs typeface="Calibri" pitchFamily="34" charset="0"/>
                        </a:rPr>
                        <a:t>4</a:t>
                      </a:r>
                      <a:endParaRPr lang="ru-RU" sz="1200" dirty="0">
                        <a:latin typeface="Calibri" pitchFamily="34" charset="0"/>
                        <a:cs typeface="Calibri"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в расчете на 1 жителя</a:t>
                      </a:r>
                    </a:p>
                  </a:txBody>
                  <a:tcPr>
                    <a:noFill/>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noFill/>
                  </a:tcPr>
                </a:tc>
                <a:tc>
                  <a:txBody>
                    <a:bodyPr/>
                    <a:lstStyle/>
                    <a:p>
                      <a:pPr algn="ctr"/>
                      <a:r>
                        <a:rPr lang="ru-RU" sz="1200" b="0" dirty="0" smtClean="0">
                          <a:latin typeface="Calibri" pitchFamily="34" charset="0"/>
                          <a:cs typeface="Calibri" pitchFamily="34" charset="0"/>
                        </a:rPr>
                        <a:t>46,49</a:t>
                      </a:r>
                      <a:endParaRPr lang="ru-RU" sz="1200" b="0" dirty="0">
                        <a:latin typeface="Calibri" pitchFamily="34" charset="0"/>
                        <a:cs typeface="Calibri" pitchFamily="34" charset="0"/>
                      </a:endParaRPr>
                    </a:p>
                  </a:txBody>
                  <a:tcPr>
                    <a:noFill/>
                  </a:tcPr>
                </a:tc>
                <a:tc>
                  <a:txBody>
                    <a:bodyPr/>
                    <a:lstStyle/>
                    <a:p>
                      <a:pPr algn="ctr" rtl="0" fontAlgn="t"/>
                      <a:r>
                        <a:rPr lang="ru-RU" sz="1200" b="0" i="0" u="none" strike="noStrike" dirty="0" smtClean="0">
                          <a:solidFill>
                            <a:srgbClr val="000000"/>
                          </a:solidFill>
                          <a:latin typeface="Calibri"/>
                        </a:rPr>
                        <a:t>58,62</a:t>
                      </a:r>
                      <a:endParaRPr lang="ru-RU" sz="1200" b="0" i="0" u="none" strike="noStrike" dirty="0">
                        <a:solidFill>
                          <a:srgbClr val="000000"/>
                        </a:solidFill>
                        <a:latin typeface="Calibri"/>
                      </a:endParaRPr>
                    </a:p>
                  </a:txBody>
                  <a:tcPr marL="9525" marR="9525" marT="9525" marB="0">
                    <a:noFill/>
                  </a:tcPr>
                </a:tc>
                <a:tc>
                  <a:txBody>
                    <a:bodyPr/>
                    <a:lstStyle/>
                    <a:p>
                      <a:pPr algn="ctr" rtl="0" fontAlgn="t"/>
                      <a:r>
                        <a:rPr lang="ru-RU" sz="1200" b="0" i="0" u="none" strike="noStrike" dirty="0" smtClean="0">
                          <a:solidFill>
                            <a:srgbClr val="000000"/>
                          </a:solidFill>
                          <a:latin typeface="Calibri"/>
                        </a:rPr>
                        <a:t>39,07</a:t>
                      </a:r>
                      <a:endParaRPr lang="ru-RU" sz="1200" b="0" i="0" u="none" strike="noStrike" dirty="0">
                        <a:solidFill>
                          <a:srgbClr val="000000"/>
                        </a:solidFill>
                        <a:latin typeface="Calibri"/>
                      </a:endParaRPr>
                    </a:p>
                  </a:txBody>
                  <a:tcPr marL="9525" marR="9525" marT="9525" marB="0">
                    <a:noFill/>
                  </a:tcPr>
                </a:tc>
                <a:extLst>
                  <a:ext uri="{0D108BD9-81ED-4DB2-BD59-A6C34878D82A}">
                    <a16:rowId xmlns:a16="http://schemas.microsoft.com/office/drawing/2014/main" val="10004"/>
                  </a:ext>
                </a:extLst>
              </a:tr>
              <a:tr h="392962">
                <a:tc>
                  <a:txBody>
                    <a:bodyPr/>
                    <a:lstStyle/>
                    <a:p>
                      <a:pPr algn="ctr"/>
                      <a:r>
                        <a:rPr lang="ru-RU" sz="1200" dirty="0" smtClean="0">
                          <a:latin typeface="Calibri" pitchFamily="34" charset="0"/>
                          <a:cs typeface="Calibri" pitchFamily="34" charset="0"/>
                        </a:rPr>
                        <a:t>5</a:t>
                      </a:r>
                      <a:endParaRPr lang="ru-RU" sz="1200" dirty="0">
                        <a:latin typeface="Calibri" pitchFamily="34" charset="0"/>
                        <a:cs typeface="Calibri"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образование в расчете на 1 жителя</a:t>
                      </a:r>
                    </a:p>
                  </a:txBody>
                  <a:tcPr>
                    <a:noFill/>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noFill/>
                  </a:tcPr>
                </a:tc>
                <a:tc>
                  <a:txBody>
                    <a:bodyPr/>
                    <a:lstStyle/>
                    <a:p>
                      <a:pPr algn="ctr"/>
                      <a:r>
                        <a:rPr lang="ru-RU" sz="1200" b="0" dirty="0" smtClean="0">
                          <a:latin typeface="Calibri" pitchFamily="34" charset="0"/>
                          <a:cs typeface="Calibri" pitchFamily="34" charset="0"/>
                        </a:rPr>
                        <a:t>19,37</a:t>
                      </a:r>
                      <a:endParaRPr lang="ru-RU" sz="1200" b="0" dirty="0">
                        <a:latin typeface="Calibri" pitchFamily="34" charset="0"/>
                        <a:cs typeface="Calibri" pitchFamily="34" charset="0"/>
                      </a:endParaRPr>
                    </a:p>
                  </a:txBody>
                  <a:tcPr>
                    <a:noFill/>
                  </a:tcPr>
                </a:tc>
                <a:tc>
                  <a:txBody>
                    <a:bodyPr/>
                    <a:lstStyle/>
                    <a:p>
                      <a:pPr algn="ctr" rtl="0" fontAlgn="t"/>
                      <a:r>
                        <a:rPr lang="ru-RU" sz="1200" b="0" i="0" u="none" strike="noStrike" dirty="0" smtClean="0">
                          <a:solidFill>
                            <a:schemeClr val="tx1"/>
                          </a:solidFill>
                          <a:latin typeface="Calibri"/>
                        </a:rPr>
                        <a:t>23,41</a:t>
                      </a:r>
                      <a:endParaRPr lang="ru-RU" sz="1200" b="0" i="0" u="none" strike="noStrike" dirty="0">
                        <a:solidFill>
                          <a:schemeClr val="tx1"/>
                        </a:solidFill>
                        <a:latin typeface="Calibri"/>
                      </a:endParaRPr>
                    </a:p>
                  </a:txBody>
                  <a:tcPr marL="9525" marR="9525" marT="9525" marB="0">
                    <a:noFill/>
                  </a:tcPr>
                </a:tc>
                <a:tc>
                  <a:txBody>
                    <a:bodyPr/>
                    <a:lstStyle/>
                    <a:p>
                      <a:pPr algn="ctr" rtl="0" fontAlgn="t"/>
                      <a:r>
                        <a:rPr lang="ru-RU" sz="1200" b="0" i="0" u="none" strike="noStrike" dirty="0" smtClean="0">
                          <a:solidFill>
                            <a:schemeClr val="tx1"/>
                          </a:solidFill>
                          <a:latin typeface="Calibri"/>
                        </a:rPr>
                        <a:t>21,09</a:t>
                      </a:r>
                      <a:endParaRPr lang="ru-RU" sz="1200" b="0" i="0" u="none" strike="noStrike" dirty="0">
                        <a:solidFill>
                          <a:schemeClr val="tx1"/>
                        </a:solidFill>
                        <a:latin typeface="Calibri"/>
                      </a:endParaRPr>
                    </a:p>
                  </a:txBody>
                  <a:tcPr marL="9525" marR="9525" marT="9525" marB="0">
                    <a:noFill/>
                  </a:tcPr>
                </a:tc>
                <a:extLst>
                  <a:ext uri="{0D108BD9-81ED-4DB2-BD59-A6C34878D82A}">
                    <a16:rowId xmlns:a16="http://schemas.microsoft.com/office/drawing/2014/main" val="10005"/>
                  </a:ext>
                </a:extLst>
              </a:tr>
              <a:tr h="392962">
                <a:tc>
                  <a:txBody>
                    <a:bodyPr/>
                    <a:lstStyle/>
                    <a:p>
                      <a:pPr algn="ctr"/>
                      <a:r>
                        <a:rPr lang="ru-RU" sz="1200" dirty="0" smtClean="0">
                          <a:latin typeface="Calibri" pitchFamily="34" charset="0"/>
                          <a:cs typeface="Calibri" pitchFamily="34" charset="0"/>
                        </a:rPr>
                        <a:t>6</a:t>
                      </a:r>
                      <a:endParaRPr lang="ru-RU" sz="1200" dirty="0">
                        <a:latin typeface="Calibri" pitchFamily="34" charset="0"/>
                        <a:cs typeface="Calibri"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жилищно-коммунальное хозяйство в расчете на 1 жителя</a:t>
                      </a:r>
                    </a:p>
                  </a:txBody>
                  <a:tcPr>
                    <a:noFill/>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noFill/>
                  </a:tcPr>
                </a:tc>
                <a:tc>
                  <a:txBody>
                    <a:bodyPr/>
                    <a:lstStyle/>
                    <a:p>
                      <a:pPr algn="ctr"/>
                      <a:r>
                        <a:rPr lang="ru-RU" sz="1200" b="0" dirty="0" smtClean="0">
                          <a:latin typeface="Calibri" pitchFamily="34" charset="0"/>
                          <a:cs typeface="Calibri" pitchFamily="34" charset="0"/>
                        </a:rPr>
                        <a:t>1,89</a:t>
                      </a:r>
                      <a:endParaRPr lang="ru-RU" sz="1200" b="0" dirty="0">
                        <a:latin typeface="Calibri" pitchFamily="34" charset="0"/>
                        <a:cs typeface="Calibri" pitchFamily="34" charset="0"/>
                      </a:endParaRPr>
                    </a:p>
                  </a:txBody>
                  <a:tcPr>
                    <a:noFill/>
                  </a:tcPr>
                </a:tc>
                <a:tc>
                  <a:txBody>
                    <a:bodyPr/>
                    <a:lstStyle/>
                    <a:p>
                      <a:pPr algn="ctr" rtl="0" fontAlgn="t"/>
                      <a:r>
                        <a:rPr lang="ru-RU" sz="1200" b="0" i="0" u="none" strike="noStrike" dirty="0" smtClean="0">
                          <a:solidFill>
                            <a:schemeClr val="tx1"/>
                          </a:solidFill>
                          <a:latin typeface="Calibri"/>
                        </a:rPr>
                        <a:t>2,36</a:t>
                      </a:r>
                      <a:endParaRPr lang="ru-RU" sz="1200" b="0" i="0" u="none" strike="noStrike" dirty="0">
                        <a:solidFill>
                          <a:schemeClr val="tx1"/>
                        </a:solidFill>
                        <a:latin typeface="Calibri"/>
                      </a:endParaRPr>
                    </a:p>
                  </a:txBody>
                  <a:tcPr marL="9525" marR="9525" marT="9525" marB="0">
                    <a:noFill/>
                  </a:tcPr>
                </a:tc>
                <a:tc>
                  <a:txBody>
                    <a:bodyPr/>
                    <a:lstStyle/>
                    <a:p>
                      <a:pPr algn="ctr" rtl="0" fontAlgn="t"/>
                      <a:r>
                        <a:rPr lang="ru-RU" sz="1200" b="0" i="0" u="none" strike="noStrike" dirty="0" smtClean="0">
                          <a:solidFill>
                            <a:schemeClr val="tx1"/>
                          </a:solidFill>
                          <a:latin typeface="Calibri"/>
                        </a:rPr>
                        <a:t>1,64</a:t>
                      </a:r>
                      <a:endParaRPr lang="ru-RU" sz="1200" b="0" i="0" u="none" strike="noStrike" dirty="0">
                        <a:solidFill>
                          <a:schemeClr val="tx1"/>
                        </a:solidFill>
                        <a:latin typeface="Calibri"/>
                      </a:endParaRPr>
                    </a:p>
                  </a:txBody>
                  <a:tcPr marL="9525" marR="9525" marT="9525" marB="0">
                    <a:noFill/>
                  </a:tcPr>
                </a:tc>
                <a:extLst>
                  <a:ext uri="{0D108BD9-81ED-4DB2-BD59-A6C34878D82A}">
                    <a16:rowId xmlns:a16="http://schemas.microsoft.com/office/drawing/2014/main" val="10006"/>
                  </a:ext>
                </a:extLst>
              </a:tr>
              <a:tr h="392962">
                <a:tc>
                  <a:txBody>
                    <a:bodyPr/>
                    <a:lstStyle/>
                    <a:p>
                      <a:pPr algn="ctr"/>
                      <a:r>
                        <a:rPr lang="ru-RU" sz="1200" dirty="0" smtClean="0">
                          <a:latin typeface="Calibri" pitchFamily="34" charset="0"/>
                          <a:cs typeface="Calibri" pitchFamily="34" charset="0"/>
                        </a:rPr>
                        <a:t>7</a:t>
                      </a:r>
                      <a:endParaRPr lang="ru-RU" sz="1200" dirty="0">
                        <a:latin typeface="Calibri" pitchFamily="34" charset="0"/>
                        <a:cs typeface="Calibri"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культуру и кинематографию в расчете на 1 жителя</a:t>
                      </a:r>
                    </a:p>
                  </a:txBody>
                  <a:tcPr>
                    <a:noFill/>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noFill/>
                  </a:tcPr>
                </a:tc>
                <a:tc>
                  <a:txBody>
                    <a:bodyPr/>
                    <a:lstStyle/>
                    <a:p>
                      <a:pPr algn="ctr"/>
                      <a:r>
                        <a:rPr lang="ru-RU" sz="1200" b="0" dirty="0" smtClean="0">
                          <a:latin typeface="Calibri" pitchFamily="34" charset="0"/>
                          <a:cs typeface="Calibri" pitchFamily="34" charset="0"/>
                        </a:rPr>
                        <a:t>2,58</a:t>
                      </a:r>
                      <a:endParaRPr lang="ru-RU" sz="1200" b="0" dirty="0">
                        <a:latin typeface="Calibri" pitchFamily="34" charset="0"/>
                        <a:cs typeface="Calibri" pitchFamily="34" charset="0"/>
                      </a:endParaRPr>
                    </a:p>
                  </a:txBody>
                  <a:tcPr>
                    <a:noFill/>
                  </a:tcPr>
                </a:tc>
                <a:tc>
                  <a:txBody>
                    <a:bodyPr/>
                    <a:lstStyle/>
                    <a:p>
                      <a:pPr algn="ctr" rtl="0" fontAlgn="t"/>
                      <a:r>
                        <a:rPr lang="ru-RU" sz="1200" b="0" i="0" u="none" strike="noStrike" dirty="0" smtClean="0">
                          <a:solidFill>
                            <a:schemeClr val="tx1"/>
                          </a:solidFill>
                          <a:latin typeface="Calibri"/>
                        </a:rPr>
                        <a:t>3,12</a:t>
                      </a:r>
                      <a:endParaRPr lang="ru-RU" sz="1200" b="0" i="0" u="none" strike="noStrike" dirty="0">
                        <a:solidFill>
                          <a:schemeClr val="tx1"/>
                        </a:solidFill>
                        <a:latin typeface="Calibri"/>
                      </a:endParaRPr>
                    </a:p>
                  </a:txBody>
                  <a:tcPr marL="9525" marR="9525" marT="9525" marB="0">
                    <a:noFill/>
                  </a:tcPr>
                </a:tc>
                <a:tc>
                  <a:txBody>
                    <a:bodyPr/>
                    <a:lstStyle/>
                    <a:p>
                      <a:pPr algn="ctr" rtl="0" fontAlgn="t"/>
                      <a:r>
                        <a:rPr lang="ru-RU" sz="1200" b="0" i="0" u="none" strike="noStrike" dirty="0" smtClean="0">
                          <a:solidFill>
                            <a:schemeClr val="tx1"/>
                          </a:solidFill>
                          <a:latin typeface="Calibri"/>
                        </a:rPr>
                        <a:t>2,80</a:t>
                      </a:r>
                      <a:endParaRPr lang="ru-RU" sz="1200" b="0" i="0" u="none" strike="noStrike" dirty="0">
                        <a:solidFill>
                          <a:schemeClr val="tx1"/>
                        </a:solidFill>
                        <a:latin typeface="Calibri"/>
                      </a:endParaRPr>
                    </a:p>
                  </a:txBody>
                  <a:tcPr marL="9525" marR="9525" marT="9525" marB="0">
                    <a:noFill/>
                  </a:tcPr>
                </a:tc>
                <a:extLst>
                  <a:ext uri="{0D108BD9-81ED-4DB2-BD59-A6C34878D82A}">
                    <a16:rowId xmlns:a16="http://schemas.microsoft.com/office/drawing/2014/main" val="10007"/>
                  </a:ext>
                </a:extLst>
              </a:tr>
              <a:tr h="392962">
                <a:tc>
                  <a:txBody>
                    <a:bodyPr/>
                    <a:lstStyle/>
                    <a:p>
                      <a:pPr algn="ctr"/>
                      <a:r>
                        <a:rPr lang="ru-RU" sz="1200" dirty="0" smtClean="0">
                          <a:latin typeface="Calibri" pitchFamily="34" charset="0"/>
                          <a:cs typeface="Calibri" pitchFamily="34" charset="0"/>
                        </a:rPr>
                        <a:t>8</a:t>
                      </a:r>
                      <a:endParaRPr lang="ru-RU" sz="1200" dirty="0">
                        <a:latin typeface="Calibri" pitchFamily="34" charset="0"/>
                        <a:cs typeface="Calibri"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социальную</a:t>
                      </a:r>
                      <a:r>
                        <a:rPr lang="ru-RU" sz="1200" baseline="0" dirty="0" smtClean="0">
                          <a:latin typeface="Calibri" pitchFamily="34" charset="0"/>
                          <a:cs typeface="Calibri" pitchFamily="34" charset="0"/>
                        </a:rPr>
                        <a:t> политику</a:t>
                      </a:r>
                      <a:r>
                        <a:rPr lang="ru-RU" sz="1200" dirty="0" smtClean="0">
                          <a:latin typeface="Calibri" pitchFamily="34" charset="0"/>
                          <a:cs typeface="Calibri" pitchFamily="34" charset="0"/>
                        </a:rPr>
                        <a:t> в расчете на 1 жителя</a:t>
                      </a:r>
                    </a:p>
                  </a:txBody>
                  <a:tcPr>
                    <a:noFill/>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solidFill>
                      <a:schemeClr val="accent1">
                        <a:tint val="20000"/>
                      </a:schemeClr>
                    </a:solidFill>
                  </a:tcPr>
                </a:tc>
                <a:tc>
                  <a:txBody>
                    <a:bodyPr/>
                    <a:lstStyle/>
                    <a:p>
                      <a:pPr algn="ctr"/>
                      <a:r>
                        <a:rPr lang="ru-RU" sz="1200" b="0" dirty="0" smtClean="0">
                          <a:latin typeface="Calibri" pitchFamily="34" charset="0"/>
                          <a:cs typeface="Calibri" pitchFamily="34" charset="0"/>
                        </a:rPr>
                        <a:t>16,26</a:t>
                      </a:r>
                      <a:endParaRPr lang="ru-RU" sz="1200" b="0" dirty="0">
                        <a:latin typeface="Calibri" pitchFamily="34" charset="0"/>
                        <a:cs typeface="Calibri" pitchFamily="34" charset="0"/>
                      </a:endParaRPr>
                    </a:p>
                  </a:txBody>
                  <a:tcPr>
                    <a:noFill/>
                  </a:tcPr>
                </a:tc>
                <a:tc>
                  <a:txBody>
                    <a:bodyPr/>
                    <a:lstStyle/>
                    <a:p>
                      <a:pPr algn="ctr" rtl="0" fontAlgn="t"/>
                      <a:r>
                        <a:rPr lang="ru-RU" sz="1200" b="0" i="0" u="none" strike="noStrike" dirty="0" smtClean="0">
                          <a:solidFill>
                            <a:schemeClr val="tx1"/>
                          </a:solidFill>
                          <a:latin typeface="Calibri"/>
                        </a:rPr>
                        <a:t>9,76</a:t>
                      </a:r>
                      <a:endParaRPr lang="ru-RU" sz="1200" b="0" i="0" u="none" strike="noStrike" dirty="0">
                        <a:solidFill>
                          <a:schemeClr val="tx1"/>
                        </a:solidFill>
                        <a:latin typeface="Calibri"/>
                      </a:endParaRPr>
                    </a:p>
                  </a:txBody>
                  <a:tcPr marL="9525" marR="9525" marT="9525" marB="0">
                    <a:noFill/>
                  </a:tcPr>
                </a:tc>
                <a:tc>
                  <a:txBody>
                    <a:bodyPr/>
                    <a:lstStyle/>
                    <a:p>
                      <a:pPr algn="ctr" rtl="0" fontAlgn="t"/>
                      <a:r>
                        <a:rPr lang="ru-RU" sz="1200" b="0" i="0" u="none" strike="noStrike" dirty="0" smtClean="0">
                          <a:solidFill>
                            <a:schemeClr val="tx1"/>
                          </a:solidFill>
                          <a:latin typeface="Calibri"/>
                        </a:rPr>
                        <a:t>5,93</a:t>
                      </a:r>
                      <a:endParaRPr lang="ru-RU" sz="1200" b="0" i="0" u="none" strike="noStrike" dirty="0">
                        <a:solidFill>
                          <a:schemeClr val="tx1"/>
                        </a:solidFill>
                        <a:latin typeface="Calibri"/>
                      </a:endParaRPr>
                    </a:p>
                  </a:txBody>
                  <a:tcPr marL="9525" marR="9525" marT="9525" marB="0">
                    <a:noFill/>
                  </a:tcPr>
                </a:tc>
                <a:extLst>
                  <a:ext uri="{0D108BD9-81ED-4DB2-BD59-A6C34878D82A}">
                    <a16:rowId xmlns:a16="http://schemas.microsoft.com/office/drawing/2014/main" val="10008"/>
                  </a:ext>
                </a:extLst>
              </a:tr>
              <a:tr h="392962">
                <a:tc>
                  <a:txBody>
                    <a:bodyPr/>
                    <a:lstStyle/>
                    <a:p>
                      <a:pPr algn="ctr"/>
                      <a:r>
                        <a:rPr lang="ru-RU" sz="1200" dirty="0" smtClean="0">
                          <a:latin typeface="Calibri" pitchFamily="34" charset="0"/>
                          <a:cs typeface="Calibri" pitchFamily="34" charset="0"/>
                        </a:rPr>
                        <a:t>9</a:t>
                      </a:r>
                      <a:endParaRPr lang="ru-RU" sz="1200" dirty="0">
                        <a:latin typeface="Calibri" pitchFamily="34" charset="0"/>
                        <a:cs typeface="Calibri"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физическую культуру и спорт в расчете на 1 жителя</a:t>
                      </a:r>
                    </a:p>
                  </a:txBody>
                  <a:tcPr>
                    <a:noFill/>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noFill/>
                  </a:tcPr>
                </a:tc>
                <a:tc>
                  <a:txBody>
                    <a:bodyPr/>
                    <a:lstStyle/>
                    <a:p>
                      <a:pPr algn="ctr"/>
                      <a:r>
                        <a:rPr lang="ru-RU" sz="1200" b="0" dirty="0" smtClean="0">
                          <a:latin typeface="Calibri" pitchFamily="34" charset="0"/>
                          <a:cs typeface="Calibri" pitchFamily="34" charset="0"/>
                        </a:rPr>
                        <a:t>0,29</a:t>
                      </a:r>
                      <a:endParaRPr lang="ru-RU" sz="1200" b="0" dirty="0">
                        <a:latin typeface="Calibri" pitchFamily="34" charset="0"/>
                        <a:cs typeface="Calibri" pitchFamily="34" charset="0"/>
                      </a:endParaRPr>
                    </a:p>
                  </a:txBody>
                  <a:tcPr>
                    <a:noFill/>
                  </a:tcPr>
                </a:tc>
                <a:tc>
                  <a:txBody>
                    <a:bodyPr/>
                    <a:lstStyle/>
                    <a:p>
                      <a:pPr algn="ctr" rtl="0" fontAlgn="t"/>
                      <a:r>
                        <a:rPr lang="ru-RU" sz="1200" b="0" i="0" u="none" strike="noStrike" dirty="0" smtClean="0">
                          <a:solidFill>
                            <a:schemeClr val="tx1"/>
                          </a:solidFill>
                          <a:latin typeface="Calibri"/>
                        </a:rPr>
                        <a:t>0,46</a:t>
                      </a:r>
                      <a:endParaRPr lang="ru-RU" sz="1200" b="0" i="0" u="none" strike="noStrike" dirty="0">
                        <a:solidFill>
                          <a:schemeClr val="tx1"/>
                        </a:solidFill>
                        <a:latin typeface="Calibri"/>
                      </a:endParaRPr>
                    </a:p>
                  </a:txBody>
                  <a:tcPr marL="9525" marR="9525" marT="9525" marB="0">
                    <a:noFill/>
                  </a:tcPr>
                </a:tc>
                <a:tc>
                  <a:txBody>
                    <a:bodyPr/>
                    <a:lstStyle/>
                    <a:p>
                      <a:pPr algn="ctr" rtl="0" fontAlgn="t"/>
                      <a:r>
                        <a:rPr lang="ru-RU" sz="1200" b="0" i="0" u="none" strike="noStrike" dirty="0" smtClean="0">
                          <a:solidFill>
                            <a:schemeClr val="tx1"/>
                          </a:solidFill>
                          <a:latin typeface="Calibri"/>
                        </a:rPr>
                        <a:t>0,55</a:t>
                      </a:r>
                      <a:endParaRPr lang="ru-RU" sz="1200" b="0" i="0" u="none" strike="noStrike" dirty="0">
                        <a:solidFill>
                          <a:schemeClr val="tx1"/>
                        </a:solidFill>
                        <a:latin typeface="Calibri"/>
                      </a:endParaRPr>
                    </a:p>
                  </a:txBody>
                  <a:tcPr marL="9525" marR="9525" marT="9525" marB="0">
                    <a:noFill/>
                  </a:tcPr>
                </a:tc>
                <a:extLst>
                  <a:ext uri="{0D108BD9-81ED-4DB2-BD59-A6C34878D82A}">
                    <a16:rowId xmlns:a16="http://schemas.microsoft.com/office/drawing/2014/main" val="10009"/>
                  </a:ext>
                </a:extLst>
              </a:tr>
            </a:tbl>
          </a:graphicData>
        </a:graphic>
      </p:graphicFrame>
    </p:spTree>
  </p:cSld>
  <p:clrMapOvr>
    <a:masterClrMapping/>
  </p:clrMapOvr>
  <p:transition>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1987159530"/>
              </p:ext>
            </p:extLst>
          </p:nvPr>
        </p:nvGraphicFramePr>
        <p:xfrm>
          <a:off x="152400" y="734347"/>
          <a:ext cx="8748466" cy="4754880"/>
        </p:xfrm>
        <a:graphic>
          <a:graphicData uri="http://schemas.openxmlformats.org/drawingml/2006/table">
            <a:tbl>
              <a:tblPr firstRow="1" bandRow="1">
                <a:tableStyleId>{5C22544A-7EE6-4342-B048-85BDC9FD1C3A}</a:tableStyleId>
              </a:tblPr>
              <a:tblGrid>
                <a:gridCol w="2939327">
                  <a:extLst>
                    <a:ext uri="{9D8B030D-6E8A-4147-A177-3AD203B41FA5}">
                      <a16:colId xmlns:a16="http://schemas.microsoft.com/office/drawing/2014/main" val="20000"/>
                    </a:ext>
                  </a:extLst>
                </a:gridCol>
                <a:gridCol w="687082">
                  <a:extLst>
                    <a:ext uri="{9D8B030D-6E8A-4147-A177-3AD203B41FA5}">
                      <a16:colId xmlns:a16="http://schemas.microsoft.com/office/drawing/2014/main" val="20001"/>
                    </a:ext>
                  </a:extLst>
                </a:gridCol>
                <a:gridCol w="822604">
                  <a:extLst>
                    <a:ext uri="{9D8B030D-6E8A-4147-A177-3AD203B41FA5}">
                      <a16:colId xmlns:a16="http://schemas.microsoft.com/office/drawing/2014/main" val="20003"/>
                    </a:ext>
                  </a:extLst>
                </a:gridCol>
                <a:gridCol w="817478">
                  <a:extLst>
                    <a:ext uri="{9D8B030D-6E8A-4147-A177-3AD203B41FA5}">
                      <a16:colId xmlns:a16="http://schemas.microsoft.com/office/drawing/2014/main" val="20004"/>
                    </a:ext>
                  </a:extLst>
                </a:gridCol>
                <a:gridCol w="870493">
                  <a:extLst>
                    <a:ext uri="{9D8B030D-6E8A-4147-A177-3AD203B41FA5}">
                      <a16:colId xmlns:a16="http://schemas.microsoft.com/office/drawing/2014/main" val="20005"/>
                    </a:ext>
                  </a:extLst>
                </a:gridCol>
                <a:gridCol w="870493">
                  <a:extLst>
                    <a:ext uri="{9D8B030D-6E8A-4147-A177-3AD203B41FA5}">
                      <a16:colId xmlns:a16="http://schemas.microsoft.com/office/drawing/2014/main" val="20006"/>
                    </a:ext>
                  </a:extLst>
                </a:gridCol>
                <a:gridCol w="870493">
                  <a:extLst>
                    <a:ext uri="{9D8B030D-6E8A-4147-A177-3AD203B41FA5}">
                      <a16:colId xmlns:a16="http://schemas.microsoft.com/office/drawing/2014/main" val="20007"/>
                    </a:ext>
                  </a:extLst>
                </a:gridCol>
                <a:gridCol w="870496">
                  <a:extLst>
                    <a:ext uri="{9D8B030D-6E8A-4147-A177-3AD203B41FA5}">
                      <a16:colId xmlns:a16="http://schemas.microsoft.com/office/drawing/2014/main" val="20008"/>
                    </a:ext>
                  </a:extLst>
                </a:gridCol>
              </a:tblGrid>
              <a:tr h="533400">
                <a:tc>
                  <a:txBody>
                    <a:bodyPr/>
                    <a:lstStyle/>
                    <a:p>
                      <a:pPr algn="ctr"/>
                      <a:r>
                        <a:rPr lang="ru-RU" sz="1400" dirty="0" smtClean="0">
                          <a:solidFill>
                            <a:schemeClr val="tx1"/>
                          </a:solidFill>
                          <a:latin typeface="Calibri" pitchFamily="34" charset="0"/>
                          <a:cs typeface="Calibri" pitchFamily="34" charset="0"/>
                        </a:rPr>
                        <a:t>Наименование показателя</a:t>
                      </a:r>
                      <a:endParaRPr lang="ru-RU" sz="1400" dirty="0">
                        <a:solidFill>
                          <a:schemeClr val="tx1"/>
                        </a:solidFill>
                        <a:latin typeface="Calibri" pitchFamily="34" charset="0"/>
                        <a:cs typeface="Calibri" pitchFamily="34" charset="0"/>
                      </a:endParaRPr>
                    </a:p>
                  </a:txBody>
                  <a:tcPr>
                    <a:noFill/>
                  </a:tcPr>
                </a:tc>
                <a:tc>
                  <a:txBody>
                    <a:bodyPr/>
                    <a:lstStyle/>
                    <a:p>
                      <a:pPr algn="ctr"/>
                      <a:r>
                        <a:rPr lang="ru-RU" sz="1200" dirty="0" smtClean="0">
                          <a:solidFill>
                            <a:schemeClr val="tx1"/>
                          </a:solidFill>
                          <a:latin typeface="Calibri" pitchFamily="34" charset="0"/>
                          <a:cs typeface="Calibri" pitchFamily="34" charset="0"/>
                        </a:rPr>
                        <a:t>Единица измерения</a:t>
                      </a:r>
                      <a:endParaRPr lang="ru-RU" sz="1200" dirty="0">
                        <a:solidFill>
                          <a:schemeClr val="tx1"/>
                        </a:solidFill>
                        <a:latin typeface="Calibri" pitchFamily="34" charset="0"/>
                        <a:cs typeface="Calibri" pitchFamily="34" charset="0"/>
                      </a:endParaRPr>
                    </a:p>
                  </a:txBody>
                  <a:tcPr>
                    <a:noFill/>
                  </a:tcPr>
                </a:tc>
                <a:tc>
                  <a:txBody>
                    <a:bodyPr/>
                    <a:lstStyle/>
                    <a:p>
                      <a:pPr algn="ctr"/>
                      <a:r>
                        <a:rPr lang="ru-RU" sz="1400" dirty="0" smtClean="0">
                          <a:solidFill>
                            <a:schemeClr val="tx1"/>
                          </a:solidFill>
                          <a:latin typeface="Calibri" pitchFamily="34" charset="0"/>
                          <a:cs typeface="Calibri" pitchFamily="34" charset="0"/>
                        </a:rPr>
                        <a:t>2020</a:t>
                      </a:r>
                      <a:endParaRPr lang="ru-RU" sz="1400" dirty="0">
                        <a:solidFill>
                          <a:schemeClr val="tx1"/>
                        </a:solidFill>
                        <a:latin typeface="Calibri" pitchFamily="34" charset="0"/>
                        <a:cs typeface="Calibri" pitchFamily="34" charset="0"/>
                      </a:endParaRPr>
                    </a:p>
                  </a:txBody>
                  <a:tcPr>
                    <a:noFill/>
                  </a:tcPr>
                </a:tc>
                <a:tc>
                  <a:txBody>
                    <a:bodyPr/>
                    <a:lstStyle/>
                    <a:p>
                      <a:pPr algn="ctr"/>
                      <a:r>
                        <a:rPr lang="ru-RU" sz="1400" dirty="0" smtClean="0">
                          <a:solidFill>
                            <a:schemeClr val="tx1"/>
                          </a:solidFill>
                          <a:latin typeface="Calibri" pitchFamily="34" charset="0"/>
                          <a:cs typeface="Calibri" pitchFamily="34" charset="0"/>
                        </a:rPr>
                        <a:t>2021</a:t>
                      </a:r>
                      <a:endParaRPr lang="ru-RU" sz="1400" dirty="0">
                        <a:solidFill>
                          <a:schemeClr val="tx1"/>
                        </a:solidFill>
                        <a:latin typeface="Calibri" pitchFamily="34" charset="0"/>
                        <a:cs typeface="Calibri" pitchFamily="34" charset="0"/>
                      </a:endParaRPr>
                    </a:p>
                  </a:txBody>
                  <a:tcPr>
                    <a:noFill/>
                  </a:tcPr>
                </a:tc>
                <a:tc>
                  <a:txBody>
                    <a:bodyPr/>
                    <a:lstStyle/>
                    <a:p>
                      <a:pPr algn="ctr"/>
                      <a:r>
                        <a:rPr lang="ru-RU" sz="1400" dirty="0" smtClean="0">
                          <a:solidFill>
                            <a:schemeClr val="tx1"/>
                          </a:solidFill>
                          <a:latin typeface="Calibri" pitchFamily="34" charset="0"/>
                          <a:cs typeface="Calibri" pitchFamily="34" charset="0"/>
                        </a:rPr>
                        <a:t>2022</a:t>
                      </a:r>
                      <a:endParaRPr lang="ru-RU" sz="1400" dirty="0">
                        <a:solidFill>
                          <a:schemeClr val="tx1"/>
                        </a:solidFill>
                        <a:latin typeface="Calibri" pitchFamily="34" charset="0"/>
                        <a:cs typeface="Calibri" pitchFamily="34" charset="0"/>
                      </a:endParaRPr>
                    </a:p>
                  </a:txBody>
                  <a:tcPr>
                    <a:noFill/>
                  </a:tcPr>
                </a:tc>
                <a:tc>
                  <a:txBody>
                    <a:bodyPr/>
                    <a:lstStyle/>
                    <a:p>
                      <a:pPr algn="ctr"/>
                      <a:r>
                        <a:rPr lang="ru-RU" sz="1400" dirty="0" smtClean="0">
                          <a:solidFill>
                            <a:schemeClr val="tx1"/>
                          </a:solidFill>
                          <a:latin typeface="Calibri" pitchFamily="34" charset="0"/>
                          <a:cs typeface="Calibri" pitchFamily="34" charset="0"/>
                        </a:rPr>
                        <a:t>2023*</a:t>
                      </a:r>
                      <a:endParaRPr lang="ru-RU" sz="1400" dirty="0">
                        <a:solidFill>
                          <a:schemeClr val="tx1"/>
                        </a:solidFill>
                        <a:latin typeface="Calibri" pitchFamily="34" charset="0"/>
                        <a:cs typeface="Calibri" pitchFamily="34" charset="0"/>
                      </a:endParaRPr>
                    </a:p>
                  </a:txBody>
                  <a:tcPr>
                    <a:noFill/>
                  </a:tcPr>
                </a:tc>
                <a:tc>
                  <a:txBody>
                    <a:bodyPr/>
                    <a:lstStyle/>
                    <a:p>
                      <a:pPr algn="ctr"/>
                      <a:r>
                        <a:rPr lang="ru-RU" sz="1400" dirty="0" smtClean="0">
                          <a:solidFill>
                            <a:schemeClr val="tx1"/>
                          </a:solidFill>
                          <a:latin typeface="Calibri" pitchFamily="34" charset="0"/>
                          <a:cs typeface="Calibri" pitchFamily="34" charset="0"/>
                        </a:rPr>
                        <a:t>2024*</a:t>
                      </a:r>
                      <a:endParaRPr lang="ru-RU" sz="1400" dirty="0">
                        <a:solidFill>
                          <a:schemeClr val="tx1"/>
                        </a:solidFill>
                        <a:latin typeface="Calibri" pitchFamily="34" charset="0"/>
                        <a:cs typeface="Calibri" pitchFamily="34" charset="0"/>
                      </a:endParaRPr>
                    </a:p>
                  </a:txBody>
                  <a:tcPr>
                    <a:noFill/>
                  </a:tcPr>
                </a:tc>
                <a:tc>
                  <a:txBody>
                    <a:bodyPr/>
                    <a:lstStyle/>
                    <a:p>
                      <a:pPr algn="ctr"/>
                      <a:r>
                        <a:rPr lang="ru-RU" sz="1400" dirty="0" smtClean="0">
                          <a:solidFill>
                            <a:schemeClr val="tx1"/>
                          </a:solidFill>
                          <a:latin typeface="Calibri" pitchFamily="34" charset="0"/>
                          <a:cs typeface="Calibri" pitchFamily="34" charset="0"/>
                        </a:rPr>
                        <a:t>2025*</a:t>
                      </a:r>
                      <a:endParaRPr lang="ru-RU" sz="1400" dirty="0">
                        <a:solidFill>
                          <a:schemeClr val="tx1"/>
                        </a:solidFill>
                        <a:latin typeface="Calibri" pitchFamily="34" charset="0"/>
                        <a:cs typeface="Calibri" pitchFamily="34" charset="0"/>
                      </a:endParaRPr>
                    </a:p>
                  </a:txBody>
                  <a:tcPr>
                    <a:noFill/>
                  </a:tcPr>
                </a:tc>
                <a:extLst>
                  <a:ext uri="{0D108BD9-81ED-4DB2-BD59-A6C34878D82A}">
                    <a16:rowId xmlns:a16="http://schemas.microsoft.com/office/drawing/2014/main" val="10000"/>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latin typeface="Calibri" pitchFamily="34" charset="0"/>
                          <a:cs typeface="Calibri"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a:t>
                      </a:r>
                    </a:p>
                  </a:txBody>
                  <a:tcPr>
                    <a:noFill/>
                  </a:tcPr>
                </a:tc>
                <a:tc>
                  <a:txBody>
                    <a:bodyPr/>
                    <a:lstStyle/>
                    <a:p>
                      <a:pPr algn="ctr"/>
                      <a:r>
                        <a:rPr lang="ru-RU" sz="1200" dirty="0" smtClean="0">
                          <a:latin typeface="Calibri" pitchFamily="34" charset="0"/>
                          <a:cs typeface="Calibri" pitchFamily="34" charset="0"/>
                        </a:rPr>
                        <a:t>процентов</a:t>
                      </a:r>
                      <a:endParaRPr lang="ru-RU" sz="12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30,80</a:t>
                      </a:r>
                      <a:endParaRPr lang="ru-RU" sz="14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30,30</a:t>
                      </a:r>
                      <a:endParaRPr lang="ru-RU" sz="14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36,40</a:t>
                      </a:r>
                      <a:endParaRPr lang="ru-RU" sz="14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30,10</a:t>
                      </a:r>
                      <a:endParaRPr lang="ru-RU" sz="14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34,54</a:t>
                      </a:r>
                      <a:endParaRPr lang="ru-RU" sz="14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37,07</a:t>
                      </a:r>
                      <a:endParaRPr lang="ru-RU" sz="1400" dirty="0">
                        <a:latin typeface="Calibri" pitchFamily="34" charset="0"/>
                        <a:cs typeface="Calibri" pitchFamily="34" charset="0"/>
                      </a:endParaRPr>
                    </a:p>
                  </a:txBody>
                  <a:tcPr>
                    <a:noFill/>
                  </a:tcPr>
                </a:tc>
                <a:extLst>
                  <a:ext uri="{0D108BD9-81ED-4DB2-BD59-A6C34878D82A}">
                    <a16:rowId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latin typeface="Calibri" pitchFamily="34" charset="0"/>
                          <a:cs typeface="Calibri" pitchFamily="34" charset="0"/>
                        </a:rPr>
                        <a:t>Доля просроченной кредиторской задолженности по оплате труда (включая начисления на оплату труда) муниципальных учреждений в общем объеме расходов муниципального образования на оплату труда (включая начисления на оплату труда)</a:t>
                      </a:r>
                    </a:p>
                  </a:txBody>
                  <a:tcPr>
                    <a:noFill/>
                  </a:tcPr>
                </a:tc>
                <a:tc>
                  <a:txBody>
                    <a:bodyPr/>
                    <a:lstStyle/>
                    <a:p>
                      <a:pPr algn="ctr"/>
                      <a:r>
                        <a:rPr lang="ru-RU" sz="1200" dirty="0" smtClean="0">
                          <a:latin typeface="Calibri" pitchFamily="34" charset="0"/>
                          <a:cs typeface="Calibri" pitchFamily="34" charset="0"/>
                        </a:rPr>
                        <a:t>процентов</a:t>
                      </a:r>
                      <a:endParaRPr lang="ru-RU" sz="12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noFill/>
                  </a:tcPr>
                </a:tc>
                <a:extLst>
                  <a:ext uri="{0D108BD9-81ED-4DB2-BD59-A6C34878D82A}">
                    <a16:rowId xmlns:a16="http://schemas.microsoft.com/office/drawing/2014/main" val="10002"/>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latin typeface="Calibri" pitchFamily="34" charset="0"/>
                          <a:cs typeface="Calibri" pitchFamily="34" charset="0"/>
                        </a:rPr>
                        <a:t>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a:t>
                      </a:r>
                    </a:p>
                  </a:txBody>
                  <a:tcPr>
                    <a:noFill/>
                  </a:tcPr>
                </a:tc>
                <a:tc>
                  <a:txBody>
                    <a:bodyPr/>
                    <a:lstStyle/>
                    <a:p>
                      <a:pPr algn="ctr"/>
                      <a:r>
                        <a:rPr lang="ru-RU" sz="1200" dirty="0" smtClean="0">
                          <a:latin typeface="Calibri" pitchFamily="34" charset="0"/>
                          <a:cs typeface="Calibri" pitchFamily="34" charset="0"/>
                        </a:rPr>
                        <a:t>рублей</a:t>
                      </a:r>
                      <a:endParaRPr lang="ru-RU" sz="12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1347,64</a:t>
                      </a:r>
                      <a:endParaRPr lang="ru-RU" sz="14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2207,73</a:t>
                      </a:r>
                      <a:endParaRPr lang="ru-RU" sz="14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2496,76</a:t>
                      </a:r>
                      <a:endParaRPr lang="ru-RU" sz="1400" dirty="0">
                        <a:latin typeface="Calibri" pitchFamily="34" charset="0"/>
                        <a:cs typeface="Calibri" pitchFamily="34" charset="0"/>
                      </a:endParaRPr>
                    </a:p>
                  </a:txBody>
                  <a:tcPr>
                    <a:noFill/>
                  </a:tcPr>
                </a:tc>
                <a:tc>
                  <a:txBody>
                    <a:bodyPr/>
                    <a:lstStyle/>
                    <a:p>
                      <a:pPr algn="ctr"/>
                      <a:r>
                        <a:rPr lang="ru-RU" sz="1400" dirty="0" smtClean="0">
                          <a:latin typeface="Calibri" pitchFamily="34" charset="0"/>
                          <a:cs typeface="Calibri" pitchFamily="34" charset="0"/>
                        </a:rPr>
                        <a:t>2634,84</a:t>
                      </a:r>
                      <a:endParaRPr lang="ru-RU" sz="1400" dirty="0">
                        <a:latin typeface="Calibri" pitchFamily="34" charset="0"/>
                        <a:cs typeface="Calibri"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smtClean="0">
                          <a:ln>
                            <a:noFill/>
                          </a:ln>
                          <a:solidFill>
                            <a:srgbClr val="000000"/>
                          </a:solidFill>
                          <a:effectLst/>
                          <a:uLnTx/>
                          <a:uFillTx/>
                          <a:latin typeface="Calibri" pitchFamily="34" charset="0"/>
                          <a:ea typeface="+mn-ea"/>
                          <a:cs typeface="Calibri" pitchFamily="34" charset="0"/>
                        </a:rPr>
                        <a:t>2634,84</a:t>
                      </a:r>
                      <a:endParaRPr kumimoji="0" lang="ru-RU"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2634,84</a:t>
                      </a:r>
                      <a:endParaRPr kumimoji="0" lang="ru-RU"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txBody>
                  <a:tcPr>
                    <a:noFill/>
                  </a:tcPr>
                </a:tc>
                <a:extLst>
                  <a:ext uri="{0D108BD9-81ED-4DB2-BD59-A6C34878D82A}">
                    <a16:rowId xmlns:a16="http://schemas.microsoft.com/office/drawing/2014/main" val="10003"/>
                  </a:ext>
                </a:extLst>
              </a:tr>
            </a:tbl>
          </a:graphicData>
        </a:graphic>
      </p:graphicFrame>
      <p:sp>
        <p:nvSpPr>
          <p:cNvPr id="4" name="TextBox 3"/>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Достигнутые значения показателей для оценки эффективности деятельности органов местного самоуправления  Курского муниципального округа Ставропольского края</a:t>
            </a:r>
          </a:p>
        </p:txBody>
      </p:sp>
      <p:sp>
        <p:nvSpPr>
          <p:cNvPr id="5" name="TextBox 4"/>
          <p:cNvSpPr txBox="1"/>
          <p:nvPr/>
        </p:nvSpPr>
        <p:spPr>
          <a:xfrm>
            <a:off x="152400" y="5638800"/>
            <a:ext cx="8839200" cy="769441"/>
          </a:xfrm>
          <a:prstGeom prst="rect">
            <a:avLst/>
          </a:prstGeom>
          <a:noFill/>
        </p:spPr>
        <p:txBody>
          <a:bodyPr wrap="square" rtlCol="0">
            <a:spAutoFit/>
          </a:bodyPr>
          <a:lstStyle/>
          <a:p>
            <a:r>
              <a:rPr lang="ru-RU" sz="1100" dirty="0" smtClean="0"/>
              <a:t>* Данные для расчета значения показателей за 2019-2022 годы формируются по итогам исполнения бюджета.</a:t>
            </a:r>
          </a:p>
          <a:p>
            <a:r>
              <a:rPr lang="ru-RU" sz="1100" dirty="0" smtClean="0"/>
              <a:t>  Данные на 2023 год (план)   формируются по состоянию на 01 марта 2023 года.</a:t>
            </a:r>
          </a:p>
          <a:p>
            <a:r>
              <a:rPr lang="ru-RU" sz="1100" dirty="0" smtClean="0"/>
              <a:t>  Плановые показатели на 2024-2025 годы берутся из решения о бюджете муниципального образования на 2023 год и плановый период 2024 и 2025 годов.</a:t>
            </a:r>
            <a:endParaRPr lang="ru-RU" sz="1100" dirty="0"/>
          </a:p>
        </p:txBody>
      </p:sp>
    </p:spTree>
  </p:cSld>
  <p:clrMapOvr>
    <a:masterClrMapping/>
  </p:clrMapOvr>
  <p:transition>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6" name="Прямоугольник 1"/>
          <p:cNvSpPr>
            <a:spLocks noChangeArrowheads="1"/>
          </p:cNvSpPr>
          <p:nvPr/>
        </p:nvSpPr>
        <p:spPr bwMode="auto">
          <a:xfrm>
            <a:off x="152400" y="762000"/>
            <a:ext cx="8839200" cy="5893921"/>
          </a:xfrm>
          <a:prstGeom prst="rect">
            <a:avLst/>
          </a:prstGeom>
          <a:noFill/>
          <a:ln w="9525">
            <a:noFill/>
            <a:miter lim="800000"/>
            <a:headEnd/>
            <a:tailEnd/>
          </a:ln>
        </p:spPr>
        <p:txBody>
          <a:bodyPr wrap="square">
            <a:spAutoFit/>
          </a:bodyPr>
          <a:lstStyle/>
          <a:p>
            <a:pPr algn="just"/>
            <a:r>
              <a:rPr lang="ru-RU" sz="1400" b="1" dirty="0" smtClean="0">
                <a:latin typeface="Arial" pitchFamily="34" charset="0"/>
                <a:cs typeface="Arial" pitchFamily="34" charset="0"/>
              </a:rPr>
              <a:t>     </a:t>
            </a:r>
            <a:r>
              <a:rPr lang="ru-RU" sz="1400" b="1" dirty="0" err="1" smtClean="0">
                <a:latin typeface="Arial" pitchFamily="34" charset="0"/>
                <a:cs typeface="Arial" pitchFamily="34" charset="0"/>
              </a:rPr>
              <a:t>Ку́рский</a:t>
            </a:r>
            <a:r>
              <a:rPr lang="ru-RU" sz="1400" b="1" dirty="0" smtClean="0">
                <a:latin typeface="Arial" pitchFamily="34" charset="0"/>
                <a:cs typeface="Arial" pitchFamily="34" charset="0"/>
              </a:rPr>
              <a:t> район</a:t>
            </a:r>
            <a:r>
              <a:rPr lang="ru-RU" sz="1400" dirty="0" smtClean="0">
                <a:latin typeface="Arial" pitchFamily="34" charset="0"/>
                <a:cs typeface="Arial" pitchFamily="34" charset="0"/>
              </a:rPr>
              <a:t> — </a:t>
            </a:r>
          </a:p>
          <a:p>
            <a:pPr algn="just"/>
            <a:r>
              <a:rPr lang="ru-RU" sz="1400" dirty="0" smtClean="0">
                <a:latin typeface="Arial" pitchFamily="34" charset="0"/>
                <a:cs typeface="Arial" pitchFamily="34" charset="0"/>
              </a:rPr>
              <a:t>территориальная единица </a:t>
            </a:r>
          </a:p>
          <a:p>
            <a:pPr algn="just"/>
            <a:r>
              <a:rPr lang="ru-RU" sz="1400" dirty="0" smtClean="0">
                <a:latin typeface="Arial" pitchFamily="34" charset="0"/>
                <a:cs typeface="Arial" pitchFamily="34" charset="0"/>
              </a:rPr>
              <a:t>в Ставропольском крае России. </a:t>
            </a:r>
          </a:p>
          <a:p>
            <a:pPr algn="just"/>
            <a:r>
              <a:rPr lang="ru-RU" sz="1400" dirty="0" smtClean="0">
                <a:latin typeface="Arial" pitchFamily="34" charset="0"/>
                <a:cs typeface="Arial" pitchFamily="34" charset="0"/>
              </a:rPr>
              <a:t>В границах района образован </a:t>
            </a:r>
          </a:p>
          <a:p>
            <a:pPr algn="just"/>
            <a:r>
              <a:rPr lang="ru-RU" sz="1400" dirty="0" smtClean="0">
                <a:latin typeface="Arial" pitchFamily="34" charset="0"/>
                <a:cs typeface="Arial" pitchFamily="34" charset="0"/>
              </a:rPr>
              <a:t>Курский муниципальный </a:t>
            </a:r>
            <a:r>
              <a:rPr lang="ru-RU" sz="1200" dirty="0" smtClean="0">
                <a:latin typeface="Arial" pitchFamily="34" charset="0"/>
                <a:cs typeface="Arial" pitchFamily="34" charset="0"/>
              </a:rPr>
              <a:t>округ.</a:t>
            </a:r>
          </a:p>
          <a:p>
            <a:pPr algn="just"/>
            <a:endParaRPr lang="ru-RU" sz="1200" dirty="0" smtClean="0">
              <a:latin typeface="Arial" pitchFamily="34" charset="0"/>
              <a:cs typeface="Arial" pitchFamily="34" charset="0"/>
            </a:endParaRPr>
          </a:p>
          <a:p>
            <a:pPr algn="just"/>
            <a:endParaRPr lang="ru-RU" sz="1200" dirty="0" smtClean="0">
              <a:latin typeface="Arial" pitchFamily="34" charset="0"/>
              <a:cs typeface="Arial" pitchFamily="34" charset="0"/>
            </a:endParaRPr>
          </a:p>
          <a:p>
            <a:pPr algn="just"/>
            <a:endParaRPr lang="ru-RU" sz="1200" dirty="0" smtClean="0">
              <a:latin typeface="Arial" pitchFamily="34" charset="0"/>
              <a:cs typeface="Arial" pitchFamily="34" charset="0"/>
            </a:endParaRPr>
          </a:p>
          <a:p>
            <a:pPr algn="just"/>
            <a:endParaRPr lang="ru-RU" sz="1200" dirty="0" smtClean="0">
              <a:latin typeface="Arial" pitchFamily="34" charset="0"/>
              <a:cs typeface="Arial" pitchFamily="34" charset="0"/>
            </a:endParaRPr>
          </a:p>
          <a:p>
            <a:pPr algn="just"/>
            <a:r>
              <a:rPr lang="ru-RU" sz="1200" dirty="0" smtClean="0"/>
              <a:t>                                                                                                                                  </a:t>
            </a:r>
          </a:p>
          <a:p>
            <a:pPr algn="just"/>
            <a:endParaRPr lang="ru-RU" sz="1200" dirty="0" smtClean="0"/>
          </a:p>
          <a:p>
            <a:pPr algn="just"/>
            <a:endParaRPr lang="ru-RU" sz="1200" dirty="0" smtClean="0"/>
          </a:p>
          <a:p>
            <a:pPr algn="just"/>
            <a:r>
              <a:rPr lang="ru-RU" sz="1200" dirty="0" smtClean="0"/>
              <a:t>     </a:t>
            </a:r>
          </a:p>
          <a:p>
            <a:pPr algn="just"/>
            <a:r>
              <a:rPr lang="ru-RU" sz="1200" dirty="0" smtClean="0"/>
              <a:t>             Герб                                       Флаг</a:t>
            </a:r>
            <a:endParaRPr lang="ru-RU" sz="1200" dirty="0" smtClean="0">
              <a:latin typeface="Arial" pitchFamily="34" charset="0"/>
              <a:cs typeface="Arial" pitchFamily="34" charset="0"/>
            </a:endParaRPr>
          </a:p>
          <a:p>
            <a:pPr algn="just"/>
            <a:r>
              <a:rPr lang="ru-RU" sz="1200" dirty="0" smtClean="0">
                <a:latin typeface="Arial" pitchFamily="34" charset="0"/>
                <a:cs typeface="Arial" pitchFamily="34" charset="0"/>
              </a:rPr>
              <a:t> </a:t>
            </a:r>
          </a:p>
          <a:p>
            <a:pPr algn="just"/>
            <a:r>
              <a:rPr lang="ru-RU" sz="1100" dirty="0" smtClean="0">
                <a:latin typeface="Arial" pitchFamily="34" charset="0"/>
                <a:cs typeface="Arial" pitchFamily="34" charset="0"/>
              </a:rPr>
              <a:t>     Курский район расположен в юго-восточной части Ставропольского края. Административный центр - станица Курская. Территория района занимает площадь 369,4 тысячи гектара, площадь районного центра - 678 гектаров. Расстояние от районного центра до ближайшей железнодорожной станции - 45 км, до краевого центра по железной дороге - 556 км, по автомобильной - 307 км.</a:t>
            </a:r>
          </a:p>
          <a:p>
            <a:pPr algn="just"/>
            <a:r>
              <a:rPr lang="ru-RU" sz="1100" dirty="0" smtClean="0"/>
              <a:t>     Общая протяженность границы района - 455,6 км. На юго-западе район граничит с  Кабардино-Балкарией  - 67,5 км, на северо-востоке с республикой Дагестан - 60,2 км, на востоке и юго-востоке с Чеченской республикой - 114 км, на юге с республикой Северная Осетия - Алания - 68,5 км, на западе с Кировским районом Ставропольского края - 33,2 км, на севере со </a:t>
            </a:r>
            <a:r>
              <a:rPr lang="ru-RU" sz="1100" dirty="0" err="1" smtClean="0"/>
              <a:t>Степновским</a:t>
            </a:r>
            <a:r>
              <a:rPr lang="ru-RU" sz="1100" dirty="0" smtClean="0"/>
              <a:t> и </a:t>
            </a:r>
            <a:r>
              <a:rPr lang="ru-RU" sz="1100" dirty="0" err="1" smtClean="0"/>
              <a:t>Нефтекумским</a:t>
            </a:r>
            <a:r>
              <a:rPr lang="ru-RU" sz="1100" dirty="0" smtClean="0"/>
              <a:t> районами Ставропольскою края, протяженность границ соответственно 93,5 и 18, 7 км.</a:t>
            </a:r>
          </a:p>
          <a:p>
            <a:pPr algn="just"/>
            <a:r>
              <a:rPr lang="ru-RU" sz="1100" dirty="0" smtClean="0"/>
              <a:t>     На его территории расположено 47 населенных пунктов. В районе проживают люди 62 национальностей. </a:t>
            </a:r>
          </a:p>
          <a:p>
            <a:pPr algn="just"/>
            <a:r>
              <a:rPr lang="ru-RU" sz="1100" dirty="0" smtClean="0"/>
              <a:t>     Курский район относится к зоне рискованного земледелия. На его территории в среднем выпадает 330 мм осадков в год. Засуха бывает в среднем 1 раз в 3-5 лет.</a:t>
            </a:r>
          </a:p>
          <a:p>
            <a:pPr algn="just"/>
            <a:r>
              <a:rPr lang="ru-RU" sz="1100" dirty="0" smtClean="0"/>
              <a:t>     С запада на  восток  район  пересекает  река  Кура, каналы  имени  Ленина, Большой  и  Малый Левобережные. С юга на  север пролегает </a:t>
            </a:r>
            <a:r>
              <a:rPr lang="ru-RU" sz="1100" dirty="0" err="1" smtClean="0"/>
              <a:t>Терско-Кумский</a:t>
            </a:r>
            <a:r>
              <a:rPr lang="ru-RU" sz="1100" dirty="0" smtClean="0"/>
              <a:t> канал, часть  южной  границы  района смыкается с рекой Терек. На территории района образованы 3 водохранилища - Ростовановское, Курское и Полтавское.</a:t>
            </a:r>
          </a:p>
          <a:p>
            <a:pPr algn="just"/>
            <a:r>
              <a:rPr lang="ru-RU" sz="1100" dirty="0" smtClean="0"/>
              <a:t>     Район располагает сырьевыми ресурсами для производства строительных материалов, запасами целебной минеральной воды.</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 ИСТОРИЧЕСКАЯ СПРАВКА </a:t>
            </a:r>
          </a:p>
          <a:p>
            <a:pPr algn="just"/>
            <a:r>
              <a:rPr lang="en-US" sz="1100" u="sng" dirty="0" smtClean="0">
                <a:solidFill>
                  <a:schemeClr val="tx1">
                    <a:lumMod val="85000"/>
                    <a:lumOff val="15000"/>
                  </a:schemeClr>
                </a:solidFill>
              </a:rPr>
              <a:t>http://xn----ftbnedad5angewj.xn--p1ai/istoricheskaya-spravka.html</a:t>
            </a:r>
            <a:endParaRPr lang="ru-RU" sz="1100" u="sng" dirty="0">
              <a:latin typeface="Calibri" pitchFamily="34" charset="0"/>
              <a:cs typeface="Calibri" pitchFamily="34" charset="0"/>
            </a:endParaRPr>
          </a:p>
        </p:txBody>
      </p:sp>
      <p:sp>
        <p:nvSpPr>
          <p:cNvPr id="11267" name="AutoShape 2" descr="https://cdn.pixabay.com/photo/2017/09/01/23/01/field-2705799_128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8" name="AutoShape 4" descr="https://im0-tub-ru.yandex.net/i?id=2c6cc8e782a01b5a9d468ae5119cd078-l&amp;n=1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9" name="AutoShape 7" descr="C:\Users\%D0%9A%D0%BE%D1%81%D1%82%D1%80%D0%B8%D1%86%D0%BA%D0%B0%D1%8F%D0%95%D0%92\Desktop\i.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8" name="Рисунок 7" descr="Герб обрезанный по границам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57400"/>
            <a:ext cx="990600" cy="1219200"/>
          </a:xfrm>
          <a:prstGeom prst="rect">
            <a:avLst/>
          </a:prstGeom>
          <a:noFill/>
          <a:ln>
            <a:noFill/>
          </a:ln>
        </p:spPr>
      </p:pic>
      <p:pic>
        <p:nvPicPr>
          <p:cNvPr id="9" name="Рисунок 8" descr="Герб-флаг"/>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1905000"/>
            <a:ext cx="2286000" cy="1438275"/>
          </a:xfrm>
          <a:prstGeom prst="rect">
            <a:avLst/>
          </a:prstGeom>
          <a:noFill/>
          <a:ln>
            <a:noFill/>
          </a:ln>
        </p:spPr>
      </p:pic>
      <p:pic>
        <p:nvPicPr>
          <p:cNvPr id="10" name="Picture 2" descr="1.png"/>
          <p:cNvPicPr>
            <a:picLocks noChangeAspect="1" noChangeArrowheads="1"/>
          </p:cNvPicPr>
          <p:nvPr/>
        </p:nvPicPr>
        <p:blipFill>
          <a:blip r:embed="rId5" cstate="print"/>
          <a:srcRect/>
          <a:stretch>
            <a:fillRect/>
          </a:stretch>
        </p:blipFill>
        <p:spPr bwMode="auto">
          <a:xfrm>
            <a:off x="4114800" y="457200"/>
            <a:ext cx="5029200" cy="3153899"/>
          </a:xfrm>
          <a:prstGeom prst="rect">
            <a:avLst/>
          </a:prstGeom>
          <a:ln>
            <a:noFill/>
          </a:ln>
          <a:effectLst>
            <a:softEdge rad="112500"/>
          </a:effectLst>
        </p:spPr>
      </p:pic>
      <p:sp>
        <p:nvSpPr>
          <p:cNvPr id="11" name="TextBox 10"/>
          <p:cNvSpPr txBox="1"/>
          <p:nvPr/>
        </p:nvSpPr>
        <p:spPr>
          <a:xfrm rot="21217030">
            <a:off x="7551182" y="2946726"/>
            <a:ext cx="930054" cy="184666"/>
          </a:xfrm>
          <a:prstGeom prst="rect">
            <a:avLst/>
          </a:prstGeom>
          <a:solidFill>
            <a:srgbClr val="CCFFCC"/>
          </a:solidFill>
        </p:spPr>
        <p:txBody>
          <a:bodyPr wrap="square" rtlCol="0">
            <a:spAutoFit/>
          </a:bodyPr>
          <a:lstStyle/>
          <a:p>
            <a:r>
              <a:rPr lang="ru-RU" sz="600" b="1" dirty="0" smtClean="0">
                <a:solidFill>
                  <a:srgbClr val="FF0000"/>
                </a:solidFill>
              </a:rPr>
              <a:t>КУРСКИЙ РАЙОН</a:t>
            </a:r>
            <a:endParaRPr lang="ru-RU" sz="600" b="1" dirty="0">
              <a:solidFill>
                <a:srgbClr val="FF0000"/>
              </a:solidFill>
            </a:endParaRPr>
          </a:p>
        </p:txBody>
      </p:sp>
      <p:sp>
        <p:nvSpPr>
          <p:cNvPr id="12" name="Rectangle 2"/>
          <p:cNvSpPr>
            <a:spLocks noChangeArrowheads="1"/>
          </p:cNvSpPr>
          <p:nvPr/>
        </p:nvSpPr>
        <p:spPr bwMode="auto">
          <a:xfrm>
            <a:off x="0" y="0"/>
            <a:ext cx="9144000" cy="285750"/>
          </a:xfrm>
          <a:prstGeom prst="rect">
            <a:avLst/>
          </a:prstGeom>
          <a:noFill/>
          <a:ln w="9525">
            <a:noFill/>
            <a:miter lim="800000"/>
            <a:headEnd/>
            <a:tailEnd/>
          </a:ln>
        </p:spPr>
        <p:txBody>
          <a:bodyPr anchor="ctr"/>
          <a:lstStyle/>
          <a:p>
            <a:pPr algn="ctr">
              <a:defRPr/>
            </a:pPr>
            <a:r>
              <a:rPr lang="ru-RU" sz="2300" b="1" dirty="0" smtClean="0">
                <a:solidFill>
                  <a:schemeClr val="accent1">
                    <a:lumMod val="25000"/>
                  </a:schemeClr>
                </a:solidFill>
                <a:latin typeface="Calibri" pitchFamily="34" charset="0"/>
                <a:cs typeface="Calibri" pitchFamily="34" charset="0"/>
              </a:rPr>
              <a:t>АДМИНИСТРАТИВНО-ТЕРРИТОРИАЛЬНОЕ </a:t>
            </a:r>
            <a:r>
              <a:rPr lang="ru-RU" sz="2300" b="1" dirty="0">
                <a:solidFill>
                  <a:schemeClr val="accent1">
                    <a:lumMod val="25000"/>
                  </a:schemeClr>
                </a:solidFill>
                <a:latin typeface="Calibri" pitchFamily="34" charset="0"/>
                <a:cs typeface="Calibri" pitchFamily="34" charset="0"/>
              </a:rPr>
              <a:t>ДЕЛЕНИЕ </a:t>
            </a:r>
            <a:endParaRPr lang="ru-RU" sz="2100" dirty="0">
              <a:solidFill>
                <a:schemeClr val="accent1">
                  <a:lumMod val="25000"/>
                </a:schemeClr>
              </a:solidFill>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0" y="0"/>
            <a:ext cx="9144000" cy="571500"/>
          </a:xfrm>
          <a:prstGeom prst="rect">
            <a:avLst/>
          </a:prstGeom>
          <a:noFill/>
          <a:ln w="9525">
            <a:noFill/>
            <a:miter lim="800000"/>
            <a:headEnd/>
            <a:tailEnd/>
          </a:ln>
        </p:spPr>
        <p:txBody>
          <a:bodyPr>
            <a:normAutofit/>
          </a:bodyPr>
          <a:lstStyle/>
          <a:p>
            <a:pPr marL="342900" indent="-342900" algn="ctr">
              <a:spcBef>
                <a:spcPct val="20000"/>
              </a:spcBef>
              <a:defRPr/>
            </a:pPr>
            <a:r>
              <a:rPr lang="ru-RU" sz="2300" u="sng" kern="0" dirty="0">
                <a:effectLst>
                  <a:outerShdw blurRad="38100" dist="38100" dir="2700000" algn="tl">
                    <a:srgbClr val="000000">
                      <a:alpha val="43137"/>
                    </a:srgbClr>
                  </a:outerShdw>
                </a:effectLst>
                <a:latin typeface="+mj-lt"/>
                <a:cs typeface="Times New Roman" pitchFamily="18" charset="0"/>
              </a:rPr>
              <a:t>ПОНЯТИЯ И ТЕРМИНЫ</a:t>
            </a:r>
            <a:endParaRPr lang="ru-RU" sz="2100" u="sng" kern="0" dirty="0">
              <a:effectLst>
                <a:outerShdw blurRad="38100" dist="38100" dir="2700000" algn="tl">
                  <a:srgbClr val="000000">
                    <a:alpha val="43137"/>
                  </a:srgbClr>
                </a:outerShdw>
              </a:effectLst>
              <a:latin typeface="+mj-lt"/>
              <a:cs typeface="Times New Roman" pitchFamily="18" charset="0"/>
            </a:endParaRPr>
          </a:p>
        </p:txBody>
      </p:sp>
      <p:sp>
        <p:nvSpPr>
          <p:cNvPr id="7171" name="Прямоугольник 6"/>
          <p:cNvSpPr>
            <a:spLocks noChangeArrowheads="1"/>
          </p:cNvSpPr>
          <p:nvPr/>
        </p:nvSpPr>
        <p:spPr bwMode="auto">
          <a:xfrm>
            <a:off x="228600" y="457200"/>
            <a:ext cx="8763000" cy="6232475"/>
          </a:xfrm>
          <a:prstGeom prst="rect">
            <a:avLst/>
          </a:prstGeom>
          <a:noFill/>
          <a:ln w="9525">
            <a:noFill/>
            <a:miter lim="800000"/>
            <a:headEnd/>
            <a:tailEnd/>
          </a:ln>
        </p:spPr>
        <p:txBody>
          <a:bodyPr wrap="square">
            <a:spAutoFit/>
          </a:bodyPr>
          <a:lstStyle/>
          <a:p>
            <a:pPr algn="just"/>
            <a:r>
              <a:rPr lang="ru-RU" sz="1050" b="1" dirty="0" smtClean="0"/>
              <a:t>	Администратор доходов бюджета</a:t>
            </a:r>
            <a:r>
              <a:rPr lang="ru-RU" sz="1050" i="1" dirty="0" smtClean="0"/>
              <a:t> </a:t>
            </a:r>
            <a:r>
              <a:rPr lang="ru-RU" sz="1050" dirty="0" smtClean="0"/>
              <a:t>-</a:t>
            </a:r>
            <a:r>
              <a:rPr lang="ru-RU" sz="1050" i="1" dirty="0" smtClean="0"/>
              <a:t> </a:t>
            </a:r>
            <a:r>
              <a:rPr lang="ru-RU" sz="1050" dirty="0" smtClean="0"/>
              <a:t>органы государственной власти,  органы местного самоуправления или местной администрации, органы управления государственным внебюджетным фондом, Центральный банк Российской Федерации, казенные учреждения, осуществляющие в соответствии с законодательством РФ контроль за правильностью исчисления, полнотой и своевременностью уплаты, начисление, учет, взыскание, принятие решений о возврате (зачете) излишне уплаченных (взысканных) платежей, пеней и штрафов по ним, являющихся</a:t>
            </a:r>
            <a:r>
              <a:rPr lang="en-US" sz="1050" dirty="0" smtClean="0"/>
              <a:t> </a:t>
            </a:r>
            <a:r>
              <a:rPr lang="ru-RU" sz="1050" dirty="0" smtClean="0"/>
              <a:t>доходами</a:t>
            </a:r>
            <a:r>
              <a:rPr lang="en-US" sz="1050" dirty="0" smtClean="0"/>
              <a:t> </a:t>
            </a:r>
            <a:r>
              <a:rPr lang="ru-RU" sz="1050" dirty="0" smtClean="0"/>
              <a:t>бюджетов</a:t>
            </a:r>
            <a:r>
              <a:rPr lang="en-US" sz="1050" dirty="0" smtClean="0"/>
              <a:t> </a:t>
            </a:r>
            <a:r>
              <a:rPr lang="ru-RU" sz="1050" dirty="0" smtClean="0"/>
              <a:t>бюджетной</a:t>
            </a:r>
            <a:r>
              <a:rPr lang="en-US" sz="1050" dirty="0" smtClean="0"/>
              <a:t> </a:t>
            </a:r>
            <a:r>
              <a:rPr lang="ru-RU" sz="1050" dirty="0" smtClean="0"/>
              <a:t>системы РФ, если иное не установлено Бюджетным Кодексом РФ.           </a:t>
            </a:r>
          </a:p>
          <a:p>
            <a:pPr algn="just"/>
            <a:r>
              <a:rPr lang="ru-RU" sz="1050" b="1" dirty="0" smtClean="0"/>
              <a:t>	Бюджет</a:t>
            </a:r>
            <a:r>
              <a:rPr lang="ru-RU" sz="1050" dirty="0" smtClean="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050" b="1" dirty="0" smtClean="0"/>
              <a:t>	Бюджетные ассигнования</a:t>
            </a:r>
            <a:r>
              <a:rPr lang="ru-RU" sz="1050" dirty="0" smtClean="0"/>
              <a:t> - это предельные объемы денежных средств, предусмотренных в соответствующем финансовом году для исполнения бюджетных обязательств.</a:t>
            </a:r>
          </a:p>
          <a:p>
            <a:pPr algn="just"/>
            <a:r>
              <a:rPr lang="ru-RU" sz="1050" b="1" dirty="0" smtClean="0"/>
              <a:t>	Бюджетная система РФ</a:t>
            </a:r>
            <a:r>
              <a:rPr lang="ru-RU" sz="1050" dirty="0" smtClean="0"/>
              <a:t> -</a:t>
            </a:r>
            <a:r>
              <a:rPr lang="en-US" sz="1050" dirty="0" smtClean="0"/>
              <a:t> </a:t>
            </a:r>
            <a:r>
              <a:rPr lang="ru-RU" sz="1050" dirty="0" smtClean="0"/>
              <a:t>совокупность</a:t>
            </a:r>
            <a:r>
              <a:rPr lang="en-US" sz="1050" dirty="0" smtClean="0"/>
              <a:t> </a:t>
            </a:r>
            <a:r>
              <a:rPr lang="ru-RU" sz="1050" dirty="0" smtClean="0"/>
              <a:t>бюджетов</a:t>
            </a:r>
            <a:r>
              <a:rPr lang="en-US" sz="1050" dirty="0" smtClean="0"/>
              <a:t> </a:t>
            </a:r>
            <a:r>
              <a:rPr lang="ru-RU" sz="1050" dirty="0" smtClean="0"/>
              <a:t>всех</a:t>
            </a:r>
            <a:r>
              <a:rPr lang="en-US" sz="1050" dirty="0" smtClean="0"/>
              <a:t> </a:t>
            </a:r>
            <a:r>
              <a:rPr lang="ru-RU" sz="1050" dirty="0" smtClean="0"/>
              <a:t>уровней</a:t>
            </a:r>
            <a:r>
              <a:rPr lang="en-US" sz="1050" dirty="0" smtClean="0"/>
              <a:t> </a:t>
            </a:r>
            <a:r>
              <a:rPr lang="ru-RU" sz="1050" dirty="0" smtClean="0"/>
              <a:t>и</a:t>
            </a:r>
            <a:r>
              <a:rPr lang="en-US" sz="1050" dirty="0" smtClean="0"/>
              <a:t> </a:t>
            </a:r>
            <a:r>
              <a:rPr lang="ru-RU" sz="1050" dirty="0" smtClean="0"/>
              <a:t>бюджетов государственных внебюджетных фондов, основанная на экономических отношениях, государственном устройстве и регулируемая законодательством Российской Федерации.</a:t>
            </a:r>
          </a:p>
          <a:p>
            <a:pPr lvl="0" algn="just"/>
            <a:r>
              <a:rPr lang="ru-RU" sz="1050" b="1" dirty="0" smtClean="0"/>
              <a:t>	Бюджетный процесс</a:t>
            </a:r>
            <a:r>
              <a:rPr lang="ru-RU" sz="1050" dirty="0" smtClean="0"/>
              <a:t>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lvl="0" algn="just"/>
            <a:r>
              <a:rPr lang="ru-RU" sz="1050" b="1" dirty="0" smtClean="0"/>
              <a:t>	Бюджетные инвестиции </a:t>
            </a:r>
            <a:r>
              <a:rPr lang="ru-RU" sz="1050" dirty="0" smtClean="0"/>
              <a:t>- бюджетные средства, направляемые на создание или увеличение за счет средств бюджета стоимости государственного (муниципального) имущества. </a:t>
            </a:r>
          </a:p>
          <a:p>
            <a:pPr lvl="0" algn="just"/>
            <a:r>
              <a:rPr lang="ru-RU" sz="1050" b="1" dirty="0" smtClean="0"/>
              <a:t>	Бюджетная</a:t>
            </a:r>
            <a:r>
              <a:rPr lang="en-US" sz="1050" dirty="0" smtClean="0"/>
              <a:t> </a:t>
            </a:r>
            <a:r>
              <a:rPr lang="ru-RU" sz="1050" b="1" dirty="0" smtClean="0"/>
              <a:t>роспись</a:t>
            </a:r>
            <a:r>
              <a:rPr lang="en-US" sz="1050" dirty="0" smtClean="0"/>
              <a:t> </a:t>
            </a:r>
            <a:r>
              <a:rPr lang="ru-RU" sz="1050" dirty="0" smtClean="0"/>
              <a:t>- документ, который составляется и ведется главным распорядителем</a:t>
            </a:r>
            <a:r>
              <a:rPr lang="en-US" sz="1050" dirty="0" smtClean="0"/>
              <a:t> </a:t>
            </a:r>
            <a:r>
              <a:rPr lang="ru-RU" sz="1050" dirty="0" smtClean="0"/>
              <a:t>бюджетных</a:t>
            </a:r>
            <a:r>
              <a:rPr lang="en-US" sz="1050" dirty="0" smtClean="0"/>
              <a:t> </a:t>
            </a:r>
            <a:r>
              <a:rPr lang="ru-RU" sz="1050" dirty="0" smtClean="0"/>
              <a:t>средств (главным администратором источников финансирования дефицита бюджета) в соответствии с</a:t>
            </a:r>
            <a:r>
              <a:rPr lang="en-US" sz="1050" dirty="0" smtClean="0"/>
              <a:t> </a:t>
            </a:r>
            <a:r>
              <a:rPr lang="ru-RU" sz="1050" dirty="0" smtClean="0"/>
              <a:t>Бюджетным</a:t>
            </a:r>
            <a:r>
              <a:rPr lang="en-US" sz="1050" dirty="0" smtClean="0"/>
              <a:t> </a:t>
            </a:r>
            <a:r>
              <a:rPr lang="ru-RU" sz="1050" dirty="0" smtClean="0"/>
              <a:t>кодексом Российской Федерации в целях исполнения бюджета по расходам (источникам финансирования дефицита бюджета).</a:t>
            </a:r>
          </a:p>
          <a:p>
            <a:pPr lvl="0" algn="just"/>
            <a:r>
              <a:rPr lang="ru-RU" sz="1050" b="1" dirty="0" smtClean="0"/>
              <a:t>	Бюджетный кредит </a:t>
            </a:r>
            <a:r>
              <a:rPr lang="ru-RU" sz="1050" dirty="0" smtClean="0"/>
              <a:t>- 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 </a:t>
            </a:r>
          </a:p>
          <a:p>
            <a:pPr lvl="0" algn="just"/>
            <a:r>
              <a:rPr lang="ru-RU" sz="1050" b="1" dirty="0" smtClean="0"/>
              <a:t>	Безвозмездные</a:t>
            </a:r>
            <a:r>
              <a:rPr lang="en-US" sz="1050" dirty="0" smtClean="0"/>
              <a:t> </a:t>
            </a:r>
            <a:r>
              <a:rPr lang="ru-RU" sz="1050" b="1" dirty="0" smtClean="0"/>
              <a:t>поступления</a:t>
            </a:r>
            <a:r>
              <a:rPr lang="ru-RU" sz="1050" dirty="0" smtClean="0"/>
              <a:t> - это поступающие в</a:t>
            </a:r>
            <a:r>
              <a:rPr lang="en-US" sz="1050" dirty="0" smtClean="0"/>
              <a:t> </a:t>
            </a:r>
            <a:r>
              <a:rPr lang="ru-RU" sz="1050" dirty="0" smtClean="0"/>
              <a:t>бюджет</a:t>
            </a:r>
            <a:r>
              <a:rPr lang="en-US" sz="1050" dirty="0" smtClean="0"/>
              <a:t> </a:t>
            </a:r>
            <a:r>
              <a:rPr lang="ru-RU" sz="1050" dirty="0" smtClean="0"/>
              <a:t>денежные средства на безвозвратной и</a:t>
            </a:r>
            <a:r>
              <a:rPr lang="en-US" sz="1050" dirty="0" smtClean="0"/>
              <a:t> </a:t>
            </a:r>
            <a:r>
              <a:rPr lang="ru-RU" sz="1050" dirty="0" smtClean="0"/>
              <a:t>безвозмездной</a:t>
            </a:r>
            <a:r>
              <a:rPr lang="en-US" sz="1050" dirty="0" smtClean="0"/>
              <a:t> </a:t>
            </a:r>
            <a:r>
              <a:rPr lang="ru-RU" sz="1050" dirty="0" smtClean="0"/>
              <a:t>основе в виде дотаций, субсидий, субвенций из других</a:t>
            </a:r>
            <a:r>
              <a:rPr lang="en-US" sz="1050" dirty="0" smtClean="0"/>
              <a:t> </a:t>
            </a:r>
            <a:r>
              <a:rPr lang="ru-RU" sz="1050" dirty="0" smtClean="0"/>
              <a:t>бюджетов</a:t>
            </a:r>
            <a:r>
              <a:rPr lang="en-US" sz="1050" dirty="0" smtClean="0"/>
              <a:t> </a:t>
            </a:r>
            <a:r>
              <a:rPr lang="ru-RU" sz="1050" dirty="0" smtClean="0"/>
              <a:t>бюджетной </a:t>
            </a:r>
            <a:r>
              <a:rPr lang="en-US" sz="1050" dirty="0" smtClean="0"/>
              <a:t> </a:t>
            </a:r>
            <a:r>
              <a:rPr lang="ru-RU" sz="1050" dirty="0" smtClean="0"/>
              <a:t>системы РФ, а также перечисления от физических и юридических лиц, международных организаций и правительств иностранных государств.</a:t>
            </a:r>
          </a:p>
          <a:p>
            <a:pPr lvl="0" algn="just"/>
            <a:r>
              <a:rPr lang="ru-RU" sz="1050" b="1" dirty="0" smtClean="0"/>
              <a:t>	Муниципальная программа</a:t>
            </a:r>
            <a:r>
              <a:rPr lang="ru-RU" sz="1050" dirty="0" smtClean="0"/>
              <a:t> </a:t>
            </a:r>
            <a:r>
              <a:rPr lang="ru-RU" sz="1050" b="1" dirty="0" smtClean="0"/>
              <a:t>-</a:t>
            </a:r>
            <a:r>
              <a:rPr lang="ru-RU" sz="1050" dirty="0" smtClean="0"/>
              <a:t>это документ муниципального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 </a:t>
            </a:r>
          </a:p>
          <a:p>
            <a:pPr lvl="0" algn="just"/>
            <a:r>
              <a:rPr lang="ru-RU" sz="1050" dirty="0" smtClean="0"/>
              <a:t>	Государственный</a:t>
            </a:r>
            <a:r>
              <a:rPr lang="ru-RU" sz="1050" b="1" dirty="0" smtClean="0"/>
              <a:t> или муниципальный долг </a:t>
            </a:r>
            <a:r>
              <a:rPr lang="ru-RU" sz="1050" dirty="0" smtClean="0"/>
              <a:t>-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принятые на себя Российской Федерацией, </a:t>
            </a:r>
          </a:p>
          <a:p>
            <a:pPr lvl="0" algn="just"/>
            <a:r>
              <a:rPr lang="ru-RU" sz="1050" dirty="0" smtClean="0"/>
              <a:t>субъектом Российской Федерации или муниципальным образованием. </a:t>
            </a:r>
          </a:p>
          <a:p>
            <a:pPr lvl="0" algn="just"/>
            <a:r>
              <a:rPr lang="ru-RU" sz="1050" b="1" dirty="0" smtClean="0"/>
              <a:t>	Дотации </a:t>
            </a:r>
            <a:r>
              <a:rPr lang="ru-RU" sz="1050" dirty="0" smtClean="0"/>
              <a:t>- межбюджетные трансферты, предоставляемые на безвозмездной </a:t>
            </a:r>
          </a:p>
          <a:p>
            <a:pPr lvl="0" algn="just"/>
            <a:r>
              <a:rPr lang="ru-RU" sz="1050" dirty="0" smtClean="0"/>
              <a:t>и безвозвратной основе без установления направлений их использования.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TextBox 2"/>
          <p:cNvSpPr txBox="1">
            <a:spLocks noChangeArrowheads="1"/>
          </p:cNvSpPr>
          <p:nvPr/>
        </p:nvSpPr>
        <p:spPr bwMode="auto">
          <a:xfrm>
            <a:off x="228600" y="0"/>
            <a:ext cx="8763000" cy="6717223"/>
          </a:xfrm>
          <a:prstGeom prst="rect">
            <a:avLst/>
          </a:prstGeom>
          <a:noFill/>
          <a:ln w="9525">
            <a:noFill/>
            <a:miter lim="800000"/>
            <a:headEnd/>
            <a:tailEnd/>
          </a:ln>
        </p:spPr>
        <p:txBody>
          <a:bodyPr wrap="square">
            <a:spAutoFit/>
          </a:bodyPr>
          <a:lstStyle/>
          <a:p>
            <a:pPr lvl="0" algn="just"/>
            <a:r>
              <a:rPr lang="ru-RU" sz="1050" b="1" i="1" dirty="0">
                <a:solidFill>
                  <a:srgbClr val="FF0000"/>
                </a:solidFill>
                <a:latin typeface="Arial" pitchFamily="34" charset="0"/>
                <a:cs typeface="Arial" pitchFamily="34" charset="0"/>
              </a:rPr>
              <a:t>    </a:t>
            </a:r>
            <a:r>
              <a:rPr lang="ru-RU" sz="1050" b="1" i="1" dirty="0" smtClean="0">
                <a:solidFill>
                  <a:srgbClr val="FF0000"/>
                </a:solidFill>
                <a:latin typeface="Arial" pitchFamily="34" charset="0"/>
                <a:cs typeface="Arial" pitchFamily="34" charset="0"/>
              </a:rPr>
              <a:t>	</a:t>
            </a:r>
            <a:r>
              <a:rPr lang="ru-RU" sz="1050" b="1" dirty="0" smtClean="0">
                <a:latin typeface="Arial" pitchFamily="34" charset="0"/>
                <a:cs typeface="Arial" pitchFamily="34" charset="0"/>
              </a:rPr>
              <a:t>Доходы бюджета </a:t>
            </a:r>
            <a:r>
              <a:rPr lang="ru-RU" sz="1050" dirty="0" smtClean="0">
                <a:latin typeface="Arial" pitchFamily="34" charset="0"/>
                <a:cs typeface="Arial" pitchFamily="34" charset="0"/>
              </a:rPr>
              <a:t>- 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 </a:t>
            </a:r>
          </a:p>
          <a:p>
            <a:pPr lvl="0" algn="just"/>
            <a:r>
              <a:rPr lang="ru-RU" sz="1050" b="1" dirty="0" smtClean="0">
                <a:latin typeface="Arial" pitchFamily="34" charset="0"/>
                <a:cs typeface="Arial" pitchFamily="34" charset="0"/>
              </a:rPr>
              <a:t>	Дефицит бюджета</a:t>
            </a:r>
            <a:r>
              <a:rPr lang="ru-RU" sz="1050" dirty="0" smtClean="0">
                <a:latin typeface="Arial" pitchFamily="34" charset="0"/>
                <a:cs typeface="Arial" pitchFamily="34" charset="0"/>
              </a:rPr>
              <a:t> - это </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превышение расходов бюджета над его доходами.</a:t>
            </a:r>
          </a:p>
          <a:p>
            <a:pPr lvl="0" algn="just"/>
            <a:r>
              <a:rPr lang="ru-RU" sz="1050" b="1" dirty="0" smtClean="0">
                <a:latin typeface="Arial" pitchFamily="34" charset="0"/>
                <a:cs typeface="Arial" pitchFamily="34" charset="0"/>
              </a:rPr>
              <a:t>	Исполнение</a:t>
            </a:r>
            <a:r>
              <a:rPr lang="en-US" sz="1050" dirty="0" smtClean="0">
                <a:latin typeface="Arial" pitchFamily="34" charset="0"/>
                <a:cs typeface="Arial" pitchFamily="34" charset="0"/>
              </a:rPr>
              <a:t> </a:t>
            </a:r>
            <a:r>
              <a:rPr lang="ru-RU" sz="1050" b="1" dirty="0" smtClean="0">
                <a:latin typeface="Arial" pitchFamily="34" charset="0"/>
                <a:cs typeface="Arial" pitchFamily="34" charset="0"/>
              </a:rPr>
              <a:t>бюджета</a:t>
            </a:r>
            <a:r>
              <a:rPr lang="en-US" sz="1050" dirty="0" smtClean="0">
                <a:latin typeface="Arial" pitchFamily="34" charset="0"/>
                <a:cs typeface="Arial" pitchFamily="34" charset="0"/>
              </a:rPr>
              <a:t> </a:t>
            </a:r>
            <a:r>
              <a:rPr lang="ru-RU" sz="1050" dirty="0" smtClean="0">
                <a:latin typeface="Arial" pitchFamily="34" charset="0"/>
                <a:cs typeface="Arial" pitchFamily="34" charset="0"/>
              </a:rPr>
              <a:t>- процесс, который обеспечивает полное и своевременное поступление доходов в целом и по каждому источнику, а также финансирование организаций и учреждений в пределах утвержденных по</a:t>
            </a:r>
            <a:r>
              <a:rPr lang="en-US" sz="1050" dirty="0" smtClean="0">
                <a:latin typeface="Arial" pitchFamily="34" charset="0"/>
                <a:cs typeface="Arial" pitchFamily="34" charset="0"/>
              </a:rPr>
              <a:t> </a:t>
            </a:r>
            <a:r>
              <a:rPr lang="ru-RU" sz="1050" b="1" dirty="0" smtClean="0">
                <a:latin typeface="Arial" pitchFamily="34" charset="0"/>
                <a:cs typeface="Arial" pitchFamily="34" charset="0"/>
              </a:rPr>
              <a:t>бюджету</a:t>
            </a:r>
            <a:r>
              <a:rPr lang="en-US" sz="1050" dirty="0" smtClean="0">
                <a:latin typeface="Arial" pitchFamily="34" charset="0"/>
                <a:cs typeface="Arial" pitchFamily="34" charset="0"/>
              </a:rPr>
              <a:t> </a:t>
            </a:r>
            <a:r>
              <a:rPr lang="ru-RU" sz="1050" dirty="0" smtClean="0">
                <a:latin typeface="Arial" pitchFamily="34" charset="0"/>
                <a:cs typeface="Arial" pitchFamily="34" charset="0"/>
              </a:rPr>
              <a:t>сумм в течение финансового года.</a:t>
            </a:r>
          </a:p>
          <a:p>
            <a:pPr lvl="0" algn="just"/>
            <a:r>
              <a:rPr lang="ru-RU" sz="1050" b="1" dirty="0" smtClean="0">
                <a:latin typeface="Arial" pitchFamily="34" charset="0"/>
                <a:cs typeface="Arial" pitchFamily="34" charset="0"/>
              </a:rPr>
              <a:t>	Консолидированный бюджет </a:t>
            </a:r>
            <a:r>
              <a:rPr lang="ru-RU" sz="1050" dirty="0" smtClean="0">
                <a:latin typeface="Arial" pitchFamily="34" charset="0"/>
                <a:cs typeface="Arial" pitchFamily="34"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pPr lvl="0" algn="just"/>
            <a:r>
              <a:rPr lang="ru-RU" sz="1050" b="1" dirty="0" smtClean="0">
                <a:latin typeface="Arial" pitchFamily="34" charset="0"/>
                <a:cs typeface="Arial" pitchFamily="34" charset="0"/>
              </a:rPr>
              <a:t>	Межбюджетные отношения </a:t>
            </a:r>
            <a:r>
              <a:rPr lang="ru-RU" sz="1050" dirty="0" smtClean="0">
                <a:latin typeface="Arial" pitchFamily="34" charset="0"/>
                <a:cs typeface="Arial" pitchFamily="34" charset="0"/>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a:p>
            <a:pPr lvl="0" algn="just"/>
            <a:r>
              <a:rPr lang="ru-RU" sz="1050" b="1" dirty="0" smtClean="0">
                <a:latin typeface="Arial" pitchFamily="34" charset="0"/>
                <a:cs typeface="Arial" pitchFamily="34" charset="0"/>
              </a:rPr>
              <a:t>	Межбюджетные трансферты </a:t>
            </a:r>
            <a:r>
              <a:rPr lang="ru-RU" sz="1050" dirty="0" smtClean="0">
                <a:latin typeface="Arial" pitchFamily="34" charset="0"/>
                <a:cs typeface="Arial" pitchFamily="34" charset="0"/>
              </a:rPr>
              <a:t>- средства, предоставляемые одним бюджетом бюджетной системы Российской Федерации другому бюджету бюджетной системы Российской Федерации. </a:t>
            </a:r>
          </a:p>
          <a:p>
            <a:pPr lvl="0" algn="just"/>
            <a:r>
              <a:rPr lang="ru-RU" sz="1050" b="1" dirty="0" smtClean="0">
                <a:latin typeface="Arial" pitchFamily="34" charset="0"/>
                <a:cs typeface="Arial" pitchFamily="34" charset="0"/>
              </a:rPr>
              <a:t>	Местный бюджет</a:t>
            </a:r>
            <a:r>
              <a:rPr lang="en-US" sz="1050" dirty="0" smtClean="0">
                <a:latin typeface="Arial" pitchFamily="34" charset="0"/>
                <a:cs typeface="Arial" pitchFamily="34" charset="0"/>
              </a:rPr>
              <a:t> </a:t>
            </a:r>
            <a:r>
              <a:rPr lang="ru-RU" sz="1050" dirty="0" smtClean="0">
                <a:latin typeface="Arial" pitchFamily="34" charset="0"/>
                <a:cs typeface="Arial" pitchFamily="34" charset="0"/>
              </a:rPr>
              <a:t>- форма образования и расходования денежных средств, предназначенных для финансового обеспечения задач и функций</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местного самоуправления. Это собственный бюджет каждого муниципального образования.</a:t>
            </a:r>
          </a:p>
          <a:p>
            <a:pPr lvl="0" algn="just"/>
            <a:r>
              <a:rPr lang="ru-RU" sz="1050" b="1" dirty="0" smtClean="0">
                <a:latin typeface="Arial" pitchFamily="34" charset="0"/>
                <a:cs typeface="Arial" pitchFamily="34" charset="0"/>
              </a:rPr>
              <a:t>	Налоговые доходы бюджетов</a:t>
            </a:r>
            <a:r>
              <a:rPr lang="ru-RU" sz="1050" dirty="0" smtClean="0">
                <a:latin typeface="Arial" pitchFamily="34" charset="0"/>
                <a:cs typeface="Arial" pitchFamily="34" charset="0"/>
              </a:rPr>
              <a:t> - это 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налогов, местных налогов и сборов, а также пеней и штрафов по ним.</a:t>
            </a:r>
          </a:p>
          <a:p>
            <a:pPr lvl="0" algn="just"/>
            <a:r>
              <a:rPr lang="ru-RU" sz="1050" b="1" dirty="0" smtClean="0">
                <a:latin typeface="Arial" pitchFamily="34" charset="0"/>
                <a:cs typeface="Arial" pitchFamily="34" charset="0"/>
              </a:rPr>
              <a:t>	Неналоговые</a:t>
            </a:r>
            <a:r>
              <a:rPr lang="en-US" sz="1050" dirty="0" smtClean="0">
                <a:latin typeface="Arial" pitchFamily="34" charset="0"/>
                <a:cs typeface="Arial" pitchFamily="34" charset="0"/>
              </a:rPr>
              <a:t> </a:t>
            </a:r>
            <a:r>
              <a:rPr lang="ru-RU" sz="1050" b="1" dirty="0" smtClean="0">
                <a:latin typeface="Arial" pitchFamily="34" charset="0"/>
                <a:cs typeface="Arial" pitchFamily="34" charset="0"/>
              </a:rPr>
              <a:t>доходы бюджетов </a:t>
            </a:r>
            <a:r>
              <a:rPr lang="ru-RU" sz="1050" dirty="0" smtClean="0">
                <a:latin typeface="Arial" pitchFamily="34" charset="0"/>
                <a:cs typeface="Arial" pitchFamily="34" charset="0"/>
              </a:rPr>
              <a:t>-</a:t>
            </a:r>
            <a:r>
              <a:rPr lang="ru-RU" sz="1050" b="1" dirty="0" smtClean="0">
                <a:latin typeface="Arial" pitchFamily="34" charset="0"/>
                <a:cs typeface="Arial" pitchFamily="34" charset="0"/>
              </a:rPr>
              <a:t> </a:t>
            </a:r>
            <a:r>
              <a:rPr lang="ru-RU" sz="1050" dirty="0" smtClean="0">
                <a:latin typeface="Arial" pitchFamily="34" charset="0"/>
                <a:cs typeface="Arial" pitchFamily="34" charset="0"/>
              </a:rPr>
              <a:t>это</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платежи, которые классифицируются по характеру их поступления в</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бюджет</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и включают в себя возмездные операции от прямого предоставления государством разных видов услуг, а также некоторые безвозмездные платежи в виде штрафов или иных санкций за нарушение законодательства.</a:t>
            </a:r>
          </a:p>
          <a:p>
            <a:pPr lvl="0" algn="just"/>
            <a:r>
              <a:rPr lang="ru-RU" sz="1050" b="1" dirty="0" smtClean="0">
                <a:latin typeface="Arial" pitchFamily="34" charset="0"/>
                <a:cs typeface="Arial" pitchFamily="34" charset="0"/>
              </a:rPr>
              <a:t>	Профицит бюджета </a:t>
            </a:r>
            <a:r>
              <a:rPr lang="ru-RU" sz="1050" dirty="0" smtClean="0">
                <a:latin typeface="Arial" pitchFamily="34" charset="0"/>
                <a:cs typeface="Arial" pitchFamily="34" charset="0"/>
              </a:rPr>
              <a:t>- превышение доходов бюджета над его расходами.</a:t>
            </a:r>
          </a:p>
          <a:p>
            <a:pPr lvl="0" algn="just"/>
            <a:r>
              <a:rPr lang="ru-RU" sz="1050" b="1" dirty="0" smtClean="0">
                <a:latin typeface="Arial" pitchFamily="34" charset="0"/>
                <a:cs typeface="Arial" pitchFamily="34" charset="0"/>
              </a:rPr>
              <a:t>	Расходы бюджета </a:t>
            </a:r>
            <a:r>
              <a:rPr lang="ru-RU" sz="1050" dirty="0" smtClean="0">
                <a:latin typeface="Arial" pitchFamily="34" charset="0"/>
                <a:cs typeface="Arial" pitchFamily="34" charset="0"/>
              </a:rPr>
              <a:t>- выплачиваемые из бюджета денежные средства, за исключением средств, являющихся в соответствии с Бюджетным кодексом источниками финансирования дефицита бюджета. </a:t>
            </a:r>
          </a:p>
          <a:p>
            <a:pPr lvl="0" algn="just"/>
            <a:r>
              <a:rPr lang="ru-RU" sz="1050" b="1" dirty="0" smtClean="0">
                <a:latin typeface="Arial" pitchFamily="34" charset="0"/>
                <a:cs typeface="Arial" pitchFamily="34" charset="0"/>
              </a:rPr>
              <a:t>	Реестр расходных обязательств</a:t>
            </a:r>
            <a:r>
              <a:rPr lang="ru-RU" sz="1050" dirty="0" smtClean="0">
                <a:latin typeface="Arial" pitchFamily="34" charset="0"/>
                <a:cs typeface="Arial" pitchFamily="34" charset="0"/>
              </a:rPr>
              <a:t> - это используемый при составлении проекта бюджета свод (перечень) законов, иных нормативных правовых актов, муниципальных правовых актов, обусловливающих публичные нормативные обязательства и (или) правовые основания для иных расходных обязательств с указанием соответствующих положений (статей, частей, пунктов, подпунктов, абзацев) законов и иных нормативных правовых актов, муниципальных правовых актов с оценкой объемов бюджетных ассигнований, необходимых для исполнения включенных в реестр обязательств.</a:t>
            </a:r>
            <a:r>
              <a:rPr lang="ru-RU" sz="1050" b="1" dirty="0" smtClean="0">
                <a:latin typeface="Arial" pitchFamily="34" charset="0"/>
                <a:cs typeface="Arial" pitchFamily="34" charset="0"/>
              </a:rPr>
              <a:t>     </a:t>
            </a:r>
          </a:p>
          <a:p>
            <a:pPr lvl="0" algn="just"/>
            <a:r>
              <a:rPr lang="ru-RU" sz="1050" b="1" dirty="0" smtClean="0">
                <a:latin typeface="Arial" pitchFamily="34" charset="0"/>
                <a:cs typeface="Arial" pitchFamily="34" charset="0"/>
              </a:rPr>
              <a:t>	Сбалансированность бюджета </a:t>
            </a:r>
            <a:r>
              <a:rPr lang="ru-RU" sz="1050" dirty="0" smtClean="0">
                <a:latin typeface="Arial" pitchFamily="34" charset="0"/>
                <a:cs typeface="Arial" pitchFamily="34" charset="0"/>
              </a:rPr>
              <a:t>- один из основополагающих принципов формирования и исполнения бюджета, состоящий в количественном соответствии (равновесии) бюджетных расходов источникам их финансирования. Принцип, при котором достигается равенство между суммарной величиной бюджетных поступлений (доходов бюджета) и объёмом производимых расходов.</a:t>
            </a:r>
            <a:r>
              <a:rPr lang="en-US" sz="1050" dirty="0" smtClean="0">
                <a:latin typeface="Arial" pitchFamily="34" charset="0"/>
                <a:cs typeface="Arial" pitchFamily="34" charset="0"/>
              </a:rPr>
              <a:t> </a:t>
            </a:r>
            <a:r>
              <a:rPr lang="ru-RU" sz="1050" dirty="0" smtClean="0">
                <a:latin typeface="Arial" pitchFamily="34" charset="0"/>
                <a:cs typeface="Arial" pitchFamily="34" charset="0"/>
              </a:rPr>
              <a:t> В случае нарушения баланса возникает дефицит или профицит бюджета. </a:t>
            </a:r>
          </a:p>
          <a:p>
            <a:pPr lvl="0" algn="just"/>
            <a:r>
              <a:rPr lang="ru-RU" sz="1050" b="1" dirty="0" smtClean="0">
                <a:latin typeface="Arial" pitchFamily="34" charset="0"/>
                <a:cs typeface="Arial" pitchFamily="34" charset="0"/>
              </a:rPr>
              <a:t>	Субсидии </a:t>
            </a:r>
            <a:r>
              <a:rPr lang="ru-RU" sz="1050" dirty="0" smtClean="0">
                <a:latin typeface="Arial" pitchFamily="34" charset="0"/>
                <a:cs typeface="Arial" pitchFamily="34" charset="0"/>
              </a:rPr>
              <a:t>- это межбюджетные трансферты, предоставляемые в целях </a:t>
            </a:r>
            <a:r>
              <a:rPr lang="ru-RU" sz="1050" dirty="0" err="1" smtClean="0">
                <a:latin typeface="Arial" pitchFamily="34" charset="0"/>
                <a:cs typeface="Arial" pitchFamily="34" charset="0"/>
              </a:rPr>
              <a:t>софинансирования</a:t>
            </a:r>
            <a:r>
              <a:rPr lang="ru-RU" sz="1050" dirty="0" smtClean="0">
                <a:latin typeface="Arial" pitchFamily="34" charset="0"/>
                <a:cs typeface="Arial" pitchFamily="34" charset="0"/>
              </a:rPr>
              <a:t> расходных обязательств, возникающих при выполнении  полномочий органов местного самоуправления по вопросам местного значения.</a:t>
            </a:r>
          </a:p>
          <a:p>
            <a:pPr lvl="0" algn="just"/>
            <a:r>
              <a:rPr lang="ru-RU" sz="1050" b="1" dirty="0" smtClean="0">
                <a:latin typeface="Arial" pitchFamily="34" charset="0"/>
                <a:cs typeface="Arial" pitchFamily="34" charset="0"/>
              </a:rPr>
              <a:t>	Субвенции </a:t>
            </a:r>
            <a:r>
              <a:rPr lang="ru-RU" sz="1050" dirty="0" smtClean="0">
                <a:latin typeface="Arial" pitchFamily="34" charset="0"/>
                <a:cs typeface="Arial" pitchFamily="34" charset="0"/>
              </a:rPr>
              <a:t>- это межбюджетные трансферты, предоставляемые в целях финансового обеспечения расходных обязательств  муниципальных образований, возникающих при выполнении полномочий Российской Федерации, субъекта Российской Федерации, переданных для осуществления органам местного самоуправления в установленном порядке.</a:t>
            </a:r>
          </a:p>
          <a:p>
            <a:pPr lvl="0" algn="just"/>
            <a:r>
              <a:rPr lang="ru-RU" sz="1050" b="1" dirty="0" smtClean="0">
                <a:latin typeface="Arial" pitchFamily="34" charset="0"/>
                <a:cs typeface="Arial" pitchFamily="34" charset="0"/>
              </a:rPr>
              <a:t>	Устойчивость бюджета </a:t>
            </a:r>
            <a:r>
              <a:rPr lang="ru-RU" sz="1050" dirty="0" smtClean="0">
                <a:latin typeface="Arial" pitchFamily="34" charset="0"/>
                <a:cs typeface="Arial" pitchFamily="34" charset="0"/>
              </a:rPr>
              <a:t>- 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a:t>
            </a:r>
            <a:r>
              <a:rPr lang="ru-RU" sz="1050" smtClean="0">
                <a:latin typeface="Arial" pitchFamily="34" charset="0"/>
                <a:cs typeface="Arial" pitchFamily="34" charset="0"/>
              </a:rPr>
              <a:t>долга.</a:t>
            </a:r>
            <a:endParaRPr lang="ru-RU"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telegra.ph/file/30abe3ea11f2e96cd4b0e.jpg"/>
          <p:cNvPicPr>
            <a:picLocks noChangeAspect="1" noChangeArrowheads="1"/>
          </p:cNvPicPr>
          <p:nvPr/>
        </p:nvPicPr>
        <p:blipFill>
          <a:blip r:embed="rId3" cstate="print"/>
          <a:srcRect l="16628" r="15346"/>
          <a:stretch>
            <a:fillRect/>
          </a:stretch>
        </p:blipFill>
        <p:spPr bwMode="auto">
          <a:xfrm>
            <a:off x="6803957" y="2514600"/>
            <a:ext cx="2340043" cy="4343400"/>
          </a:xfrm>
          <a:prstGeom prst="rect">
            <a:avLst/>
          </a:prstGeom>
          <a:ln>
            <a:noFill/>
          </a:ln>
          <a:effectLst>
            <a:softEdge rad="112500"/>
          </a:effectLst>
        </p:spPr>
      </p:pic>
      <p:sp>
        <p:nvSpPr>
          <p:cNvPr id="2" name="Равнобедренный треугольник 1"/>
          <p:cNvSpPr/>
          <p:nvPr/>
        </p:nvSpPr>
        <p:spPr>
          <a:xfrm>
            <a:off x="0" y="304800"/>
            <a:ext cx="7010400" cy="6553200"/>
          </a:xfrm>
          <a:prstGeom prst="triangle">
            <a:avLst>
              <a:gd name="adj" fmla="val 49729"/>
            </a:avLst>
          </a:prstGeom>
          <a:solidFill>
            <a:srgbClr val="FFCC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sp>
        <p:nvSpPr>
          <p:cNvPr id="5" name="Скругленный прямоугольник 4"/>
          <p:cNvSpPr>
            <a:spLocks noChangeAspect="1"/>
          </p:cNvSpPr>
          <p:nvPr/>
        </p:nvSpPr>
        <p:spPr>
          <a:xfrm>
            <a:off x="858023" y="1646036"/>
            <a:ext cx="6264000" cy="716164"/>
          </a:xfrm>
          <a:prstGeom prst="roundRect">
            <a:avLst>
              <a:gd name="adj" fmla="val 50000"/>
            </a:avLst>
          </a:prstGeom>
          <a:solidFill>
            <a:srgbClr val="FFFF99"/>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Прогноз социально-экономического развития Курского муниципального округа Ставропольского края на 2024 год и на период до 2025-2026 годы, утвержденным постановлением администрации Курского муниципального округа Ставропольского края от 16 октября 2023 года № 1162</a:t>
            </a:r>
            <a:endParaRPr lang="ru-RU" sz="1200" b="1" dirty="0" smtClean="0">
              <a:solidFill>
                <a:schemeClr val="tx1"/>
              </a:solidFill>
              <a:cs typeface="Times New Roman" pitchFamily="18" charset="0"/>
            </a:endParaRPr>
          </a:p>
        </p:txBody>
      </p:sp>
      <p:sp>
        <p:nvSpPr>
          <p:cNvPr id="6" name="Скругленный прямоугольник 5"/>
          <p:cNvSpPr>
            <a:spLocks noChangeAspect="1"/>
          </p:cNvSpPr>
          <p:nvPr/>
        </p:nvSpPr>
        <p:spPr>
          <a:xfrm>
            <a:off x="316712" y="5461520"/>
            <a:ext cx="6264000" cy="676388"/>
          </a:xfrm>
          <a:prstGeom prst="roundRect">
            <a:avLst>
              <a:gd name="adj" fmla="val 46369"/>
            </a:avLst>
          </a:prstGeom>
          <a:solidFill>
            <a:srgbClr val="FFCC99">
              <a:alpha val="81961"/>
            </a:srgb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rPr>
              <a:t>   </a:t>
            </a:r>
            <a:r>
              <a:rPr lang="ru-RU" sz="1200" dirty="0" smtClean="0">
                <a:solidFill>
                  <a:schemeClr val="tx1"/>
                </a:solidFill>
                <a:cs typeface="Times New Roman" pitchFamily="18" charset="0"/>
              </a:rPr>
              <a:t>Положение о бюджетном процессе в Курском муниципальном округе Ставропольского края, утвержденный решением Совета Курского муниципального округа Ставропольского края от 22 октября 2020 г. № 19</a:t>
            </a:r>
          </a:p>
        </p:txBody>
      </p:sp>
      <p:sp>
        <p:nvSpPr>
          <p:cNvPr id="7" name="Скругленный прямоугольник 6"/>
          <p:cNvSpPr>
            <a:spLocks noChangeAspect="1"/>
          </p:cNvSpPr>
          <p:nvPr/>
        </p:nvSpPr>
        <p:spPr>
          <a:xfrm>
            <a:off x="30804" y="6137908"/>
            <a:ext cx="6264000" cy="664846"/>
          </a:xfrm>
          <a:prstGeom prst="roundRect">
            <a:avLst>
              <a:gd name="adj" fmla="val 50000"/>
            </a:avLst>
          </a:prstGeom>
          <a:solidFill>
            <a:srgbClr val="FF5050">
              <a:alpha val="68627"/>
            </a:srgbClr>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ctr">
              <a:lnSpc>
                <a:spcPts val="1700"/>
              </a:lnSpc>
            </a:pPr>
            <a:r>
              <a:rPr lang="ru-RU" sz="1200" dirty="0" smtClean="0">
                <a:solidFill>
                  <a:schemeClr val="tx1"/>
                </a:solidFill>
                <a:cs typeface="Times New Roman" pitchFamily="18" charset="0"/>
              </a:rPr>
              <a:t>Бюджетный кодекс Российской Федерации</a:t>
            </a:r>
          </a:p>
        </p:txBody>
      </p:sp>
      <p:sp>
        <p:nvSpPr>
          <p:cNvPr id="9" name="TextBox 8"/>
          <p:cNvSpPr txBox="1"/>
          <p:nvPr/>
        </p:nvSpPr>
        <p:spPr>
          <a:xfrm>
            <a:off x="990600" y="0"/>
            <a:ext cx="7056784" cy="400110"/>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ОСНОВЫ СОСТАВЛЕНИЯ ПРОЕКТА БЮДЖЕТА</a:t>
            </a:r>
          </a:p>
        </p:txBody>
      </p:sp>
      <p:sp>
        <p:nvSpPr>
          <p:cNvPr id="10" name="Скругленный прямоугольник 9"/>
          <p:cNvSpPr>
            <a:spLocks noChangeAspect="1"/>
          </p:cNvSpPr>
          <p:nvPr/>
        </p:nvSpPr>
        <p:spPr>
          <a:xfrm>
            <a:off x="674076" y="3092586"/>
            <a:ext cx="6264000" cy="720000"/>
          </a:xfrm>
          <a:prstGeom prst="roundRect">
            <a:avLst>
              <a:gd name="adj" fmla="val 44065"/>
            </a:avLst>
          </a:prstGeom>
          <a:solidFill>
            <a:schemeClr val="accent5">
              <a:lumMod val="90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nSpc>
                <a:spcPts val="1000"/>
              </a:lnSpc>
            </a:pPr>
            <a:endParaRPr lang="ru-RU" sz="1200" dirty="0" smtClean="0">
              <a:solidFill>
                <a:sysClr val="windowText" lastClr="000000"/>
              </a:solidFill>
              <a:cs typeface="Times New Roman" pitchFamily="18" charset="0"/>
            </a:endParaRPr>
          </a:p>
          <a:p>
            <a:pPr algn="just">
              <a:lnSpc>
                <a:spcPts val="1200"/>
              </a:lnSpc>
            </a:pPr>
            <a:r>
              <a:rPr lang="ru-RU" sz="1200" dirty="0" smtClean="0">
                <a:solidFill>
                  <a:sysClr val="windowText" lastClr="000000"/>
                </a:solidFill>
                <a:cs typeface="Times New Roman" pitchFamily="18" charset="0"/>
              </a:rPr>
              <a:t>   Основные направления бюджетной и налоговой политики Курского муниципальног6 округа Ставропольского края на 2024 год и плановый период 2025 и 2025 годов, утвержденные распоряжением администрации Курского муниципального округа   от 28 сентября  2023 г. № 313-р</a:t>
            </a:r>
          </a:p>
          <a:p>
            <a:pPr>
              <a:lnSpc>
                <a:spcPts val="1000"/>
              </a:lnSpc>
            </a:pPr>
            <a:endParaRPr lang="ru-RU" sz="1200" b="1" dirty="0" smtClean="0">
              <a:solidFill>
                <a:schemeClr val="tx1">
                  <a:lumMod val="75000"/>
                  <a:lumOff val="25000"/>
                </a:schemeClr>
              </a:solidFill>
            </a:endParaRPr>
          </a:p>
        </p:txBody>
      </p:sp>
      <p:sp>
        <p:nvSpPr>
          <p:cNvPr id="11" name="Скругленный прямоугольник 10"/>
          <p:cNvSpPr>
            <a:spLocks noChangeAspect="1"/>
          </p:cNvSpPr>
          <p:nvPr/>
        </p:nvSpPr>
        <p:spPr>
          <a:xfrm>
            <a:off x="808195" y="2360841"/>
            <a:ext cx="6264000" cy="736940"/>
          </a:xfrm>
          <a:prstGeom prst="roundRect">
            <a:avLst>
              <a:gd name="adj" fmla="val 44065"/>
            </a:avLst>
          </a:prstGeom>
          <a:solidFill>
            <a:srgbClr val="99FFCC"/>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ysClr val="windowText" lastClr="000000"/>
                </a:solidFill>
                <a:cs typeface="Times New Roman" pitchFamily="18" charset="0"/>
              </a:rPr>
              <a:t>   Основные направления долговой политики  Курского муниципального округа Ставропольского края на 2024 год и плановый период 2025 и 2026 годов,  утвержденные распоряжением администрации Курского муниципального округа  от 28 сентября  2023 г. № 314-р</a:t>
            </a:r>
            <a:endParaRPr lang="ru-RU" sz="1200" b="1" dirty="0" smtClean="0">
              <a:solidFill>
                <a:schemeClr val="tx1">
                  <a:lumMod val="75000"/>
                  <a:lumOff val="25000"/>
                </a:schemeClr>
              </a:solidFill>
              <a:cs typeface="Times New Roman" pitchFamily="18" charset="0"/>
            </a:endParaRPr>
          </a:p>
        </p:txBody>
      </p:sp>
      <p:sp>
        <p:nvSpPr>
          <p:cNvPr id="13" name="Скругленный прямоугольник 12"/>
          <p:cNvSpPr>
            <a:spLocks noChangeAspect="1"/>
          </p:cNvSpPr>
          <p:nvPr/>
        </p:nvSpPr>
        <p:spPr>
          <a:xfrm>
            <a:off x="617055" y="3836582"/>
            <a:ext cx="6264000" cy="806724"/>
          </a:xfrm>
          <a:prstGeom prst="roundRect">
            <a:avLst>
              <a:gd name="adj" fmla="val 46369"/>
            </a:avLst>
          </a:prstGeom>
          <a:solidFill>
            <a:schemeClr val="accent2">
              <a:lumMod val="20000"/>
              <a:lumOff val="80000"/>
              <a:alpha val="82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План мероприятий по подготовке и составлению проекта бюджета Курского муниципального округа Ставропольского края на 2024 год и плановый период 2025 и  2026 годов, утвержденный распоряжением администрации Курского муниципального округа Ставропольского края от 13 июня 2023 г. № 151-р</a:t>
            </a:r>
          </a:p>
        </p:txBody>
      </p:sp>
      <p:sp>
        <p:nvSpPr>
          <p:cNvPr id="14" name="Скругленный прямоугольник 13"/>
          <p:cNvSpPr>
            <a:spLocks noChangeAspect="1"/>
          </p:cNvSpPr>
          <p:nvPr/>
        </p:nvSpPr>
        <p:spPr>
          <a:xfrm>
            <a:off x="969645" y="899218"/>
            <a:ext cx="6264000" cy="716164"/>
          </a:xfrm>
          <a:prstGeom prst="roundRect">
            <a:avLst>
              <a:gd name="adj" fmla="val 50000"/>
            </a:avLst>
          </a:prstGeom>
          <a:solidFill>
            <a:schemeClr val="accent5">
              <a:lumMod val="40000"/>
              <a:lumOff val="60000"/>
            </a:schemeClr>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Прогноз социально-экономического развития Курского муниципального округа Ставропольского края на долгосрочный период до 2035 года, утвержденным постановлением администрации Курского муниципального района Ставропольского края от 11 ноября 2020 года № 671</a:t>
            </a:r>
            <a:endParaRPr lang="ru-RU" sz="1200" b="1" dirty="0" smtClean="0">
              <a:solidFill>
                <a:schemeClr val="tx1"/>
              </a:solidFill>
              <a:cs typeface="Times New Roman" pitchFamily="18" charset="0"/>
            </a:endParaRPr>
          </a:p>
        </p:txBody>
      </p:sp>
      <p:sp>
        <p:nvSpPr>
          <p:cNvPr id="15" name="Скругленный прямоугольник 14"/>
          <p:cNvSpPr>
            <a:spLocks noChangeAspect="1"/>
          </p:cNvSpPr>
          <p:nvPr/>
        </p:nvSpPr>
        <p:spPr>
          <a:xfrm>
            <a:off x="455625" y="4643306"/>
            <a:ext cx="6264000" cy="806724"/>
          </a:xfrm>
          <a:prstGeom prst="roundRect">
            <a:avLst>
              <a:gd name="adj" fmla="val 46369"/>
            </a:avLst>
          </a:prstGeom>
          <a:solidFill>
            <a:srgbClr val="FFCCFF">
              <a:alpha val="82000"/>
            </a:srgb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Порядок по подготовке и составлению проекта бюджета Курского муниципального округа Ставропольского края на очередной финансовый год и плановый период, утвержденный распоряжением администрации Курского муниципального округа Ставропольского края от 22 марта 2021 г. № 215-р</a:t>
            </a:r>
          </a:p>
        </p:txBody>
      </p:sp>
    </p:spTree>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9847"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6512" y="3244914"/>
            <a:ext cx="9144000" cy="400110"/>
          </a:xfrm>
          <a:prstGeom prst="rect">
            <a:avLst/>
          </a:prstGeom>
        </p:spPr>
        <p:txBody>
          <a:bodyPr wrap="square">
            <a:spAutoFit/>
          </a:bodyPr>
          <a:lstStyle/>
          <a:p>
            <a:pPr algn="ctr"/>
            <a:r>
              <a:rPr lang="ru-RU" sz="2000" b="1" dirty="0" smtClean="0">
                <a:latin typeface="Calibri" pitchFamily="34" charset="0"/>
                <a:cs typeface="Calibri" pitchFamily="34" charset="0"/>
              </a:rPr>
              <a:t>Этапы бюджетного процесса Курского муниципального округа</a:t>
            </a:r>
            <a:endParaRPr lang="ru-RU" sz="2000" b="1" dirty="0">
              <a:latin typeface="Calibri" pitchFamily="34" charset="0"/>
              <a:cs typeface="Calibri" pitchFamily="34" charset="0"/>
            </a:endParaRPr>
          </a:p>
        </p:txBody>
      </p:sp>
      <p:sp>
        <p:nvSpPr>
          <p:cNvPr id="3" name="Прямоугольник 2"/>
          <p:cNvSpPr/>
          <p:nvPr/>
        </p:nvSpPr>
        <p:spPr>
          <a:xfrm>
            <a:off x="400844" y="3597005"/>
            <a:ext cx="8305800" cy="2092881"/>
          </a:xfrm>
          <a:prstGeom prst="rect">
            <a:avLst/>
          </a:prstGeom>
        </p:spPr>
        <p:txBody>
          <a:bodyPr wrap="square">
            <a:spAutoFit/>
          </a:bodyPr>
          <a:lstStyle/>
          <a:p>
            <a:pPr algn="just">
              <a:buFont typeface="Wingdings" pitchFamily="2" charset="2"/>
              <a:buChar char="ü"/>
            </a:pPr>
            <a:r>
              <a:rPr lang="ru-RU" sz="1000" b="1" dirty="0" smtClean="0">
                <a:latin typeface="Bahnschrift SemiLight" pitchFamily="34" charset="0"/>
                <a:cs typeface="Calibri" pitchFamily="34" charset="0"/>
              </a:rPr>
              <a:t>    Первый этап бюджетного процесса</a:t>
            </a:r>
            <a:r>
              <a:rPr lang="ru-RU" sz="1000" dirty="0" smtClean="0">
                <a:latin typeface="Bahnschrift SemiLight" pitchFamily="34" charset="0"/>
                <a:cs typeface="Calibri" pitchFamily="34" charset="0"/>
              </a:rPr>
              <a:t> - разработка и утверждение прогноза социально-экономического развития Курского муниципального округа Ставропольского края на очередной финансовый год и плановый период.</a:t>
            </a:r>
          </a:p>
          <a:p>
            <a:pPr algn="just">
              <a:buFont typeface="Wingdings" pitchFamily="2" charset="2"/>
              <a:buChar char="ü"/>
            </a:pPr>
            <a:r>
              <a:rPr lang="ru-RU" sz="1000" b="1" dirty="0" smtClean="0">
                <a:latin typeface="Bahnschrift SemiLight" pitchFamily="34" charset="0"/>
                <a:cs typeface="Calibri" pitchFamily="34" charset="0"/>
              </a:rPr>
              <a:t>    Второй этап бюджетного процесса</a:t>
            </a:r>
            <a:r>
              <a:rPr lang="ru-RU" sz="1000" dirty="0" smtClean="0">
                <a:latin typeface="Bahnschrift SemiLight" pitchFamily="34" charset="0"/>
                <a:cs typeface="Calibri" pitchFamily="34" charset="0"/>
              </a:rPr>
              <a:t> - разработка и утверждение основных направлений бюджетной, налоговой и долговой политики Курского муниципального округа Ставропольского края на очередной финансовый год и плановый период </a:t>
            </a:r>
          </a:p>
          <a:p>
            <a:pPr algn="just">
              <a:buFont typeface="Wingdings" pitchFamily="2" charset="2"/>
              <a:buChar char="ü"/>
            </a:pPr>
            <a:r>
              <a:rPr lang="ru-RU" sz="1000" b="1" dirty="0" smtClean="0">
                <a:latin typeface="Bahnschrift SemiLight" pitchFamily="34" charset="0"/>
                <a:cs typeface="Calibri" pitchFamily="34" charset="0"/>
              </a:rPr>
              <a:t>    Третий этап бюджетного процесса</a:t>
            </a:r>
            <a:r>
              <a:rPr lang="ru-RU" sz="1000" dirty="0" smtClean="0">
                <a:latin typeface="Bahnschrift SemiLight" pitchFamily="34" charset="0"/>
                <a:cs typeface="Calibri" pitchFamily="34" charset="0"/>
              </a:rPr>
              <a:t> - составление проекта решения Совета о бюджете Курского муниципального округа Ставропольского края (далее - местный бюджет) на очередной финансовый год и плановый период, и внесение его администрацией на рассмотрение в Совет не позднее 15 ноября текущего года.</a:t>
            </a:r>
          </a:p>
          <a:p>
            <a:pPr algn="just">
              <a:buFont typeface="Wingdings" pitchFamily="2" charset="2"/>
              <a:buChar char="ü"/>
            </a:pPr>
            <a:r>
              <a:rPr lang="ru-RU" sz="1000" b="1" dirty="0" smtClean="0">
                <a:latin typeface="Bahnschrift SemiLight" pitchFamily="34" charset="0"/>
                <a:cs typeface="Calibri" pitchFamily="34" charset="0"/>
              </a:rPr>
              <a:t>    Четвертый этап бюджетного процесса</a:t>
            </a:r>
            <a:r>
              <a:rPr lang="ru-RU" sz="1000" dirty="0" smtClean="0">
                <a:latin typeface="Bahnschrift SemiLight" pitchFamily="34" charset="0"/>
                <a:cs typeface="Calibri" pitchFamily="34" charset="0"/>
              </a:rPr>
              <a:t> - рассмотрение и утверждение проекта решения Совета о местном бюджете на очередной финансовый год и плановый период до начала очередного финансового года.</a:t>
            </a:r>
            <a:r>
              <a:rPr lang="ru-RU" sz="1000" b="1" dirty="0" smtClean="0">
                <a:latin typeface="Bahnschrift SemiLight" pitchFamily="34" charset="0"/>
                <a:cs typeface="Calibri" pitchFamily="34" charset="0"/>
              </a:rPr>
              <a:t> </a:t>
            </a:r>
          </a:p>
          <a:p>
            <a:pPr algn="just">
              <a:buFont typeface="Wingdings" pitchFamily="2" charset="2"/>
              <a:buChar char="ü"/>
            </a:pPr>
            <a:r>
              <a:rPr lang="ru-RU" sz="1000" b="1" dirty="0" smtClean="0">
                <a:latin typeface="Bahnschrift SemiLight" pitchFamily="34" charset="0"/>
                <a:cs typeface="Calibri" pitchFamily="34" charset="0"/>
              </a:rPr>
              <a:t>    Пятый этап бюджетного процесса</a:t>
            </a:r>
            <a:r>
              <a:rPr lang="ru-RU" sz="1000" dirty="0" smtClean="0">
                <a:latin typeface="Bahnschrift SemiLight" pitchFamily="34" charset="0"/>
                <a:cs typeface="Calibri" pitchFamily="34" charset="0"/>
              </a:rPr>
              <a:t> - исполнение местного бюджета (январь - декабрь текущего года).</a:t>
            </a:r>
          </a:p>
          <a:p>
            <a:pPr algn="just">
              <a:buFont typeface="Wingdings" pitchFamily="2" charset="2"/>
              <a:buChar char="ü"/>
            </a:pPr>
            <a:r>
              <a:rPr lang="ru-RU" sz="1000" b="1" dirty="0" smtClean="0">
                <a:latin typeface="Bahnschrift SemiLight" pitchFamily="34" charset="0"/>
                <a:cs typeface="Calibri" pitchFamily="34" charset="0"/>
              </a:rPr>
              <a:t>    Шестой этап бюджетного процесса</a:t>
            </a:r>
            <a:r>
              <a:rPr lang="ru-RU" sz="1000" dirty="0" smtClean="0">
                <a:latin typeface="Bahnschrift SemiLight" pitchFamily="34" charset="0"/>
                <a:cs typeface="Calibri" pitchFamily="34" charset="0"/>
              </a:rPr>
              <a:t> – завершение операций по исполнению бюджета муниципального округа, составление, рассмотрение и утверждение годового отчета об исполнении бюджета муниципального округа (январь - май года, следующего за отчетным).</a:t>
            </a:r>
          </a:p>
          <a:p>
            <a:pPr algn="just"/>
            <a:endParaRPr lang="ru-RU" sz="1000" dirty="0">
              <a:latin typeface="Calibri" pitchFamily="34" charset="0"/>
              <a:cs typeface="Calibri" pitchFamily="34" charset="0"/>
            </a:endParaRPr>
          </a:p>
        </p:txBody>
      </p:sp>
      <p:pic>
        <p:nvPicPr>
          <p:cNvPr id="67586" name="Picture 2" descr="https://avatars.mds.yandex.net/get-zen_doc/4347026/pub_611bca996bccf611713f1bad_611be65b34cfa069d10ad5bf/scale_1200"/>
          <p:cNvPicPr>
            <a:picLocks noChangeAspect="1" noChangeArrowheads="1"/>
          </p:cNvPicPr>
          <p:nvPr/>
        </p:nvPicPr>
        <p:blipFill>
          <a:blip r:embed="rId3" cstate="print"/>
          <a:srcRect/>
          <a:stretch>
            <a:fillRect/>
          </a:stretch>
        </p:blipFill>
        <p:spPr bwMode="auto">
          <a:xfrm>
            <a:off x="-36512" y="5517231"/>
            <a:ext cx="9073008" cy="1279265"/>
          </a:xfrm>
          <a:prstGeom prst="rect">
            <a:avLst/>
          </a:prstGeom>
          <a:noFill/>
        </p:spPr>
      </p:pic>
      <p:sp>
        <p:nvSpPr>
          <p:cNvPr id="9" name="Двойные фигурные скобки 8"/>
          <p:cNvSpPr/>
          <p:nvPr/>
        </p:nvSpPr>
        <p:spPr>
          <a:xfrm>
            <a:off x="107503" y="3645024"/>
            <a:ext cx="8910711" cy="1872207"/>
          </a:xfrm>
          <a:prstGeom prst="bracePair">
            <a:avLst/>
          </a:prstGeom>
          <a:noFill/>
          <a:ln>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Rectangle 1"/>
          <p:cNvSpPr>
            <a:spLocks noChangeArrowheads="1"/>
          </p:cNvSpPr>
          <p:nvPr/>
        </p:nvSpPr>
        <p:spPr bwMode="auto">
          <a:xfrm>
            <a:off x="-18256" y="-30336"/>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ТАКОЕ «БЮДЖЕТ ДЛЯ ГРАЖДАН»?</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219554" y="428861"/>
            <a:ext cx="8686607" cy="577081"/>
          </a:xfrm>
          <a:prstGeom prst="rect">
            <a:avLst/>
          </a:prstGeom>
        </p:spPr>
        <p:txBody>
          <a:bodyPr wrap="square">
            <a:spAutoFit/>
          </a:bodyPr>
          <a:lstStyle/>
          <a:p>
            <a:pPr algn="just"/>
            <a:r>
              <a:rPr lang="ru-RU" sz="1050" b="1" dirty="0" smtClean="0">
                <a:latin typeface="Calibri" panose="020F0502020204030204" pitchFamily="34" charset="0"/>
                <a:cs typeface="Calibri" panose="020F0502020204030204" pitchFamily="34" charset="0"/>
              </a:rPr>
              <a:t>         Бюджет</a:t>
            </a:r>
            <a:r>
              <a:rPr lang="ru-RU" sz="1050" dirty="0" smtClean="0">
                <a:latin typeface="Calibri" panose="020F0502020204030204" pitchFamily="34" charset="0"/>
                <a:cs typeface="Calibri" panose="020F0502020204030204" pitchFamily="34" charset="0"/>
              </a:rPr>
              <a:t> </a:t>
            </a:r>
            <a:r>
              <a:rPr lang="ru-RU" sz="1050" b="1" dirty="0" smtClean="0">
                <a:latin typeface="Calibri" panose="020F0502020204030204" pitchFamily="34" charset="0"/>
                <a:cs typeface="Calibri" panose="020F0502020204030204" pitchFamily="34" charset="0"/>
              </a:rPr>
              <a:t>для</a:t>
            </a:r>
            <a:r>
              <a:rPr lang="ru-RU" sz="1050" dirty="0" smtClean="0">
                <a:latin typeface="Calibri" panose="020F0502020204030204" pitchFamily="34" charset="0"/>
                <a:cs typeface="Calibri" panose="020F0502020204030204" pitchFamily="34" charset="0"/>
              </a:rPr>
              <a:t> </a:t>
            </a:r>
            <a:r>
              <a:rPr lang="ru-RU" sz="1050" b="1" dirty="0" smtClean="0">
                <a:latin typeface="Calibri" panose="020F0502020204030204" pitchFamily="34" charset="0"/>
                <a:cs typeface="Calibri" panose="020F0502020204030204" pitchFamily="34" charset="0"/>
              </a:rPr>
              <a:t>граждан</a:t>
            </a:r>
            <a:r>
              <a:rPr lang="ru-RU" sz="1050" dirty="0" smtClean="0">
                <a:latin typeface="Calibri" panose="020F0502020204030204" pitchFamily="34" charset="0"/>
                <a:cs typeface="Calibri" panose="020F0502020204030204" pitchFamily="34" charset="0"/>
              </a:rPr>
              <a:t> –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endParaRPr lang="ru-RU" sz="1050" dirty="0">
              <a:latin typeface="Calibri" panose="020F0502020204030204" pitchFamily="34" charset="0"/>
              <a:cs typeface="Calibri" panose="020F0502020204030204" pitchFamily="34" charset="0"/>
            </a:endParaRPr>
          </a:p>
        </p:txBody>
      </p:sp>
      <p:pic>
        <p:nvPicPr>
          <p:cNvPr id="11" name="Picture 2" descr="https://www.xn--90aiqw4a4aq.xn--p1ai/sites/default/files/images/2019/u3702/otkrytyy_byudzhet.jpg"/>
          <p:cNvPicPr>
            <a:picLocks noChangeAspect="1" noChangeArrowheads="1"/>
          </p:cNvPicPr>
          <p:nvPr/>
        </p:nvPicPr>
        <p:blipFill>
          <a:blip r:embed="rId4" cstate="print"/>
          <a:srcRect/>
          <a:stretch>
            <a:fillRect/>
          </a:stretch>
        </p:blipFill>
        <p:spPr bwMode="auto">
          <a:xfrm>
            <a:off x="2051212" y="1011622"/>
            <a:ext cx="4968552" cy="2182023"/>
          </a:xfrm>
          <a:prstGeom prst="rect">
            <a:avLst/>
          </a:prstGeom>
          <a:noFill/>
        </p:spPr>
      </p:pic>
    </p:spTree>
  </p:cSld>
  <p:clrMapOvr>
    <a:masterClrMapping/>
  </p:clrMapOvr>
  <p:transition>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Схема 4"/>
          <p:cNvGraphicFramePr/>
          <p:nvPr/>
        </p:nvGraphicFramePr>
        <p:xfrm>
          <a:off x="2057400" y="152400"/>
          <a:ext cx="6934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Выноска 3 5"/>
          <p:cNvSpPr/>
          <p:nvPr/>
        </p:nvSpPr>
        <p:spPr>
          <a:xfrm>
            <a:off x="2667000" y="228600"/>
            <a:ext cx="1295400" cy="533400"/>
          </a:xfrm>
          <a:prstGeom prst="borderCallout3">
            <a:avLst>
              <a:gd name="adj1" fmla="val 18750"/>
              <a:gd name="adj2" fmla="val 2462"/>
              <a:gd name="adj3" fmla="val 18750"/>
              <a:gd name="adj4" fmla="val -16667"/>
              <a:gd name="adj5" fmla="val 100000"/>
              <a:gd name="adj6" fmla="val -16667"/>
              <a:gd name="adj7" fmla="val 272957"/>
              <a:gd name="adj8" fmla="val 51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городского округа</a:t>
            </a:r>
          </a:p>
        </p:txBody>
      </p:sp>
      <p:sp>
        <p:nvSpPr>
          <p:cNvPr id="7" name="Выноска 3 6"/>
          <p:cNvSpPr/>
          <p:nvPr/>
        </p:nvSpPr>
        <p:spPr>
          <a:xfrm>
            <a:off x="381000" y="3048000"/>
            <a:ext cx="1371600" cy="533400"/>
          </a:xfrm>
          <a:prstGeom prst="borderCallout3">
            <a:avLst>
              <a:gd name="adj1" fmla="val -73735"/>
              <a:gd name="adj2" fmla="val 171975"/>
              <a:gd name="adj3" fmla="val 4710"/>
              <a:gd name="adj4" fmla="val 124734"/>
              <a:gd name="adj5" fmla="val 3538"/>
              <a:gd name="adj6" fmla="val 123999"/>
              <a:gd name="adj7" fmla="val 23935"/>
              <a:gd name="adj8" fmla="val 100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внутригородского района</a:t>
            </a:r>
          </a:p>
        </p:txBody>
      </p:sp>
      <p:sp>
        <p:nvSpPr>
          <p:cNvPr id="9" name="TextBox 8"/>
          <p:cNvSpPr txBox="1"/>
          <p:nvPr/>
        </p:nvSpPr>
        <p:spPr>
          <a:xfrm>
            <a:off x="0" y="5638800"/>
            <a:ext cx="9144000" cy="1077218"/>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     Местный бюджет</a:t>
            </a:r>
          </a:p>
          <a:p>
            <a:pPr algn="ctr"/>
            <a:r>
              <a:rPr lang="ru-RU" sz="1600" dirty="0" smtClean="0">
                <a:latin typeface="Times New Roman" pitchFamily="18" charset="0"/>
                <a:cs typeface="Times New Roman" pitchFamily="18" charset="0"/>
              </a:rPr>
              <a:t>одна из составных частей бюджетной системы РФ. Он является  финансовой основой деятельности  органов местного самоуправления. В бюджете органа местного самоуправления показываются  полученные доходы и расходы, осуществляемые  им для реализации функций.</a:t>
            </a:r>
            <a:endParaRPr lang="ru-RU" sz="1600" dirty="0">
              <a:latin typeface="Times New Roman" pitchFamily="18" charset="0"/>
              <a:cs typeface="Times New Roman" pitchFamily="18" charset="0"/>
            </a:endParaRPr>
          </a:p>
        </p:txBody>
      </p:sp>
      <p:sp>
        <p:nvSpPr>
          <p:cNvPr id="10" name="Выноска 3 9"/>
          <p:cNvSpPr/>
          <p:nvPr/>
        </p:nvSpPr>
        <p:spPr>
          <a:xfrm>
            <a:off x="762000" y="533400"/>
            <a:ext cx="1371600" cy="609600"/>
          </a:xfrm>
          <a:prstGeom prst="borderCallout3">
            <a:avLst>
              <a:gd name="adj1" fmla="val 218914"/>
              <a:gd name="adj2" fmla="val 159854"/>
              <a:gd name="adj3" fmla="val 156704"/>
              <a:gd name="adj4" fmla="val 124810"/>
              <a:gd name="adj5" fmla="val 127127"/>
              <a:gd name="adj6" fmla="val 107149"/>
              <a:gd name="adj7" fmla="val 97938"/>
              <a:gd name="adj8" fmla="val 89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муниципального района</a:t>
            </a:r>
          </a:p>
        </p:txBody>
      </p:sp>
      <p:sp>
        <p:nvSpPr>
          <p:cNvPr id="11" name="Выноска 3 10"/>
          <p:cNvSpPr/>
          <p:nvPr/>
        </p:nvSpPr>
        <p:spPr>
          <a:xfrm>
            <a:off x="381000" y="1295400"/>
            <a:ext cx="1371600" cy="609600"/>
          </a:xfrm>
          <a:prstGeom prst="borderCallout3">
            <a:avLst>
              <a:gd name="adj1" fmla="val 126472"/>
              <a:gd name="adj2" fmla="val 174584"/>
              <a:gd name="adj3" fmla="val 92169"/>
              <a:gd name="adj4" fmla="val 135663"/>
              <a:gd name="adj5" fmla="val 81777"/>
              <a:gd name="adj6" fmla="val 126529"/>
              <a:gd name="adj7" fmla="val 47357"/>
              <a:gd name="adj8" fmla="val 99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сельского поселения</a:t>
            </a:r>
          </a:p>
        </p:txBody>
      </p:sp>
      <p:sp>
        <p:nvSpPr>
          <p:cNvPr id="12" name="Выноска 3 11"/>
          <p:cNvSpPr/>
          <p:nvPr/>
        </p:nvSpPr>
        <p:spPr>
          <a:xfrm>
            <a:off x="381000" y="2057400"/>
            <a:ext cx="1371600" cy="838200"/>
          </a:xfrm>
          <a:prstGeom prst="borderCallout3">
            <a:avLst>
              <a:gd name="adj1" fmla="val 34505"/>
              <a:gd name="adj2" fmla="val 169932"/>
              <a:gd name="adj3" fmla="val 34927"/>
              <a:gd name="adj4" fmla="val 144190"/>
              <a:gd name="adj5" fmla="val 35001"/>
              <a:gd name="adj6" fmla="val 138933"/>
              <a:gd name="adj7" fmla="val 31659"/>
              <a:gd name="adj8" fmla="val 102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городского </a:t>
            </a:r>
          </a:p>
          <a:p>
            <a:pPr algn="ctr"/>
            <a:r>
              <a:rPr lang="ru-RU" sz="1100" dirty="0" smtClean="0"/>
              <a:t>округа с внутригородским делением</a:t>
            </a:r>
          </a:p>
        </p:txBody>
      </p:sp>
      <p:sp>
        <p:nvSpPr>
          <p:cNvPr id="13" name="Выноска 3 12"/>
          <p:cNvSpPr/>
          <p:nvPr/>
        </p:nvSpPr>
        <p:spPr>
          <a:xfrm>
            <a:off x="685800" y="3733800"/>
            <a:ext cx="1371600" cy="609600"/>
          </a:xfrm>
          <a:prstGeom prst="borderCallout3">
            <a:avLst>
              <a:gd name="adj1" fmla="val -147365"/>
              <a:gd name="adj2" fmla="val 158304"/>
              <a:gd name="adj3" fmla="val -97947"/>
              <a:gd name="adj4" fmla="val 139539"/>
              <a:gd name="adj5" fmla="val -62989"/>
              <a:gd name="adj6" fmla="val 124978"/>
              <a:gd name="adj7" fmla="val 38636"/>
              <a:gd name="adj8" fmla="val 99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городского поселения</a:t>
            </a:r>
          </a:p>
        </p:txBody>
      </p:sp>
      <p:sp>
        <p:nvSpPr>
          <p:cNvPr id="14" name="Выноска 3 13"/>
          <p:cNvSpPr/>
          <p:nvPr/>
        </p:nvSpPr>
        <p:spPr>
          <a:xfrm>
            <a:off x="1752600" y="4648200"/>
            <a:ext cx="1371600" cy="609600"/>
          </a:xfrm>
          <a:prstGeom prst="borderCallout3">
            <a:avLst>
              <a:gd name="adj1" fmla="val -262481"/>
              <a:gd name="adj2" fmla="val 97839"/>
              <a:gd name="adj3" fmla="val -193877"/>
              <a:gd name="adj4" fmla="val 87601"/>
              <a:gd name="adj5" fmla="val -117059"/>
              <a:gd name="adj6" fmla="val 73815"/>
              <a:gd name="adj7" fmla="val -1480"/>
              <a:gd name="adj8" fmla="val 64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муниципального округа</a:t>
            </a:r>
          </a:p>
        </p:txBody>
      </p:sp>
    </p:spTree>
  </p:cSld>
  <p:clrMapOvr>
    <a:masterClrMapping/>
  </p:clrMapOvr>
  <p:transition>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https://krot.info/uploads/posts/2020-10/1603674252_51-p-fon-dlya-prezentatsii-po-informatike-63.jpg"/>
          <p:cNvPicPr>
            <a:picLocks noChangeAspect="1" noChangeArrowheads="1"/>
          </p:cNvPicPr>
          <p:nvPr/>
        </p:nvPicPr>
        <p:blipFill rotWithShape="1">
          <a:blip r:embed="rId3">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ChangeArrowheads="1"/>
          </p:cNvSpPr>
          <p:nvPr/>
        </p:nvSpPr>
        <p:spPr bwMode="auto">
          <a:xfrm>
            <a:off x="1143000" y="0"/>
            <a:ext cx="7531100" cy="549275"/>
          </a:xfrm>
          <a:prstGeom prst="rect">
            <a:avLst/>
          </a:prstGeom>
          <a:noFill/>
          <a:ln w="9525">
            <a:noFill/>
            <a:miter lim="800000"/>
            <a:headEnd/>
            <a:tailEnd/>
          </a:ln>
        </p:spPr>
        <p:txBody>
          <a:bodyPr tIns="0" bIns="0"/>
          <a:lstStyle/>
          <a:p>
            <a:pPr algn="just" eaLnBrk="0" hangingPunct="0"/>
            <a:endParaRPr lang="en-GB" sz="3600">
              <a:solidFill>
                <a:schemeClr val="tx2"/>
              </a:solidFill>
              <a:latin typeface="Times New Roman" pitchFamily="18" charset="0"/>
            </a:endParaRPr>
          </a:p>
        </p:txBody>
      </p:sp>
      <p:sp>
        <p:nvSpPr>
          <p:cNvPr id="25603" name="Rectangle 3"/>
          <p:cNvSpPr>
            <a:spLocks noChangeArrowheads="1"/>
          </p:cNvSpPr>
          <p:nvPr/>
        </p:nvSpPr>
        <p:spPr bwMode="auto">
          <a:xfrm>
            <a:off x="538163" y="4835525"/>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4" name="Text Box 10"/>
          <p:cNvSpPr txBox="1">
            <a:spLocks noChangeArrowheads="1"/>
          </p:cNvSpPr>
          <p:nvPr/>
        </p:nvSpPr>
        <p:spPr bwMode="hidden">
          <a:xfrm>
            <a:off x="3062288" y="4335463"/>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05" name="Text Box 11"/>
          <p:cNvSpPr txBox="1">
            <a:spLocks noChangeArrowheads="1"/>
          </p:cNvSpPr>
          <p:nvPr/>
        </p:nvSpPr>
        <p:spPr bwMode="hidden">
          <a:xfrm>
            <a:off x="7235825" y="3328988"/>
            <a:ext cx="1512888"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sp>
        <p:nvSpPr>
          <p:cNvPr id="25606" name="AutoShape 13"/>
          <p:cNvSpPr>
            <a:spLocks noChangeArrowheads="1"/>
          </p:cNvSpPr>
          <p:nvPr/>
        </p:nvSpPr>
        <p:spPr bwMode="auto">
          <a:xfrm rot="-5400000">
            <a:off x="4448969" y="4175919"/>
            <a:ext cx="617538" cy="501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7" name="AutoShape 14"/>
          <p:cNvSpPr>
            <a:spLocks noChangeArrowheads="1"/>
          </p:cNvSpPr>
          <p:nvPr/>
        </p:nvSpPr>
        <p:spPr bwMode="auto">
          <a:xfrm rot="-5400000">
            <a:off x="267176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8" name="Rectangle 15"/>
          <p:cNvSpPr>
            <a:spLocks noChangeArrowheads="1"/>
          </p:cNvSpPr>
          <p:nvPr/>
        </p:nvSpPr>
        <p:spPr bwMode="auto">
          <a:xfrm>
            <a:off x="2125663" y="3194050"/>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9" name="Rectangle 16"/>
          <p:cNvSpPr>
            <a:spLocks noChangeArrowheads="1"/>
          </p:cNvSpPr>
          <p:nvPr/>
        </p:nvSpPr>
        <p:spPr bwMode="auto">
          <a:xfrm>
            <a:off x="3873500" y="1527175"/>
            <a:ext cx="1795463"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10" name="Text Box 17"/>
          <p:cNvSpPr txBox="1">
            <a:spLocks noChangeArrowheads="1"/>
          </p:cNvSpPr>
          <p:nvPr/>
        </p:nvSpPr>
        <p:spPr bwMode="hidden">
          <a:xfrm>
            <a:off x="4621213" y="2693988"/>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11" name="AutoShape 18"/>
          <p:cNvSpPr>
            <a:spLocks noChangeArrowheads="1"/>
          </p:cNvSpPr>
          <p:nvPr/>
        </p:nvSpPr>
        <p:spPr bwMode="auto">
          <a:xfrm rot="-5400000">
            <a:off x="6007100" y="2533650"/>
            <a:ext cx="61753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2" name="AutoShape 19"/>
          <p:cNvSpPr>
            <a:spLocks noChangeArrowheads="1"/>
          </p:cNvSpPr>
          <p:nvPr/>
        </p:nvSpPr>
        <p:spPr bwMode="auto">
          <a:xfrm rot="-5400000">
            <a:off x="4231482" y="2532856"/>
            <a:ext cx="617538" cy="5048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3" name="AutoShape 20"/>
          <p:cNvSpPr>
            <a:spLocks noChangeArrowheads="1"/>
          </p:cNvSpPr>
          <p:nvPr/>
        </p:nvSpPr>
        <p:spPr bwMode="auto">
          <a:xfrm rot="-5400000">
            <a:off x="7700963" y="2533650"/>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4" name="AutoShape 21"/>
          <p:cNvSpPr>
            <a:spLocks noChangeArrowheads="1"/>
          </p:cNvSpPr>
          <p:nvPr/>
        </p:nvSpPr>
        <p:spPr bwMode="auto">
          <a:xfrm rot="-5400000">
            <a:off x="595471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5" name="Text Box 22"/>
          <p:cNvSpPr txBox="1">
            <a:spLocks noChangeArrowheads="1"/>
          </p:cNvSpPr>
          <p:nvPr/>
        </p:nvSpPr>
        <p:spPr bwMode="hidden">
          <a:xfrm>
            <a:off x="5580063" y="5084763"/>
            <a:ext cx="1420812"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grpSp>
        <p:nvGrpSpPr>
          <p:cNvPr id="2" name="Group 23"/>
          <p:cNvGrpSpPr>
            <a:grpSpLocks/>
          </p:cNvGrpSpPr>
          <p:nvPr/>
        </p:nvGrpSpPr>
        <p:grpSpPr bwMode="auto">
          <a:xfrm>
            <a:off x="323850" y="692150"/>
            <a:ext cx="8613775" cy="33338"/>
            <a:chOff x="280" y="601"/>
            <a:chExt cx="5426" cy="21"/>
          </a:xfrm>
        </p:grpSpPr>
        <p:sp>
          <p:nvSpPr>
            <p:cNvPr id="25621" name="Line 24"/>
            <p:cNvSpPr>
              <a:spLocks noChangeShapeType="1"/>
            </p:cNvSpPr>
            <p:nvPr/>
          </p:nvSpPr>
          <p:spPr bwMode="auto">
            <a:xfrm>
              <a:off x="281" y="622"/>
              <a:ext cx="2997" cy="0"/>
            </a:xfrm>
            <a:prstGeom prst="line">
              <a:avLst/>
            </a:prstGeom>
            <a:noFill/>
            <a:ln w="76200">
              <a:solidFill>
                <a:srgbClr val="FF6600"/>
              </a:solidFill>
              <a:round/>
              <a:headEnd/>
              <a:tailEnd/>
            </a:ln>
          </p:spPr>
          <p:txBody>
            <a:bodyPr/>
            <a:lstStyle/>
            <a:p>
              <a:endParaRPr lang="ru-RU"/>
            </a:p>
          </p:txBody>
        </p:sp>
        <p:sp>
          <p:nvSpPr>
            <p:cNvPr id="25622" name="Line 25"/>
            <p:cNvSpPr>
              <a:spLocks noChangeShapeType="1"/>
            </p:cNvSpPr>
            <p:nvPr/>
          </p:nvSpPr>
          <p:spPr bwMode="auto">
            <a:xfrm>
              <a:off x="280" y="601"/>
              <a:ext cx="5426" cy="0"/>
            </a:xfrm>
            <a:prstGeom prst="line">
              <a:avLst/>
            </a:prstGeom>
            <a:noFill/>
            <a:ln w="28575">
              <a:solidFill>
                <a:srgbClr val="FF6600"/>
              </a:solidFill>
              <a:round/>
              <a:headEnd/>
              <a:tailEnd/>
            </a:ln>
          </p:spPr>
          <p:txBody>
            <a:bodyPr/>
            <a:lstStyle/>
            <a:p>
              <a:endParaRPr lang="ru-RU"/>
            </a:p>
          </p:txBody>
        </p:sp>
      </p:grpSp>
      <p:sp>
        <p:nvSpPr>
          <p:cNvPr id="25617" name="Rectangle 26"/>
          <p:cNvSpPr>
            <a:spLocks noChangeArrowheads="1"/>
          </p:cNvSpPr>
          <p:nvPr/>
        </p:nvSpPr>
        <p:spPr bwMode="auto">
          <a:xfrm>
            <a:off x="468313" y="188913"/>
            <a:ext cx="8229600" cy="360362"/>
          </a:xfrm>
          <a:prstGeom prst="rect">
            <a:avLst/>
          </a:prstGeom>
          <a:noFill/>
          <a:ln w="9525">
            <a:noFill/>
            <a:miter lim="800000"/>
            <a:headEnd/>
            <a:tailEnd/>
          </a:ln>
        </p:spPr>
        <p:txBody>
          <a:bodyPr anchor="ctr"/>
          <a:lstStyle/>
          <a:p>
            <a:r>
              <a:rPr lang="ru-RU" sz="2400" b="1">
                <a:solidFill>
                  <a:srgbClr val="000000"/>
                </a:solidFill>
                <a:latin typeface="Times New Roman" pitchFamily="18" charset="0"/>
              </a:rPr>
              <a:t>Трехлетнее планирование бюджета</a:t>
            </a:r>
          </a:p>
        </p:txBody>
      </p:sp>
      <p:sp>
        <p:nvSpPr>
          <p:cNvPr id="25618" name="Rectangle 27"/>
          <p:cNvSpPr>
            <a:spLocks noChangeArrowheads="1"/>
          </p:cNvSpPr>
          <p:nvPr/>
        </p:nvSpPr>
        <p:spPr bwMode="auto">
          <a:xfrm>
            <a:off x="2324100" y="483552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19" name="Rectangle 28"/>
          <p:cNvSpPr>
            <a:spLocks noChangeArrowheads="1"/>
          </p:cNvSpPr>
          <p:nvPr/>
        </p:nvSpPr>
        <p:spPr bwMode="auto">
          <a:xfrm>
            <a:off x="3911600" y="3194050"/>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20" name="Rectangle 29"/>
          <p:cNvSpPr>
            <a:spLocks noChangeArrowheads="1"/>
          </p:cNvSpPr>
          <p:nvPr/>
        </p:nvSpPr>
        <p:spPr bwMode="auto">
          <a:xfrm>
            <a:off x="5659438" y="152717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Tree>
  </p:cSld>
  <p:clrMapOvr>
    <a:masterClrMapping/>
  </p:clrMapOvr>
  <p:transition>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Прямая соединительная линия 27"/>
          <p:cNvCxnSpPr/>
          <p:nvPr/>
        </p:nvCxnSpPr>
        <p:spPr>
          <a:xfrm rot="5400000">
            <a:off x="789466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610871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425132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246537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1035819" y="2250273"/>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282" y="0"/>
            <a:ext cx="8643998" cy="1015663"/>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Бюджетный процесс </a:t>
            </a:r>
            <a:r>
              <a:rPr lang="ru-RU" sz="2000" dirty="0" smtClean="0">
                <a:latin typeface="Times New Roman" pitchFamily="18" charset="0"/>
                <a:cs typeface="Times New Roman" pitchFamily="18" charset="0"/>
              </a:rPr>
              <a:t>– это деятельность по составлению проекта бюджета, его рассмотрению, утверждению, исполнению, составлению отчета об исполнении и его утверждению.</a:t>
            </a:r>
            <a:endParaRPr lang="ru-RU" sz="2000" dirty="0">
              <a:latin typeface="Times New Roman" pitchFamily="18" charset="0"/>
              <a:cs typeface="Times New Roman" pitchFamily="18" charset="0"/>
            </a:endParaRPr>
          </a:p>
        </p:txBody>
      </p:sp>
      <p:sp>
        <p:nvSpPr>
          <p:cNvPr id="3" name="Скругленный прямоугольник 2"/>
          <p:cNvSpPr/>
          <p:nvPr/>
        </p:nvSpPr>
        <p:spPr>
          <a:xfrm>
            <a:off x="1714480" y="1285860"/>
            <a:ext cx="6072230" cy="500066"/>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СТАДИИ  БЮДЖЕТНОГО  ПРОЦЕССА</a:t>
            </a:r>
            <a:endParaRPr lang="ru-RU" dirty="0"/>
          </a:p>
        </p:txBody>
      </p:sp>
      <p:sp>
        <p:nvSpPr>
          <p:cNvPr id="5" name="Прямоугольник 4"/>
          <p:cNvSpPr/>
          <p:nvPr/>
        </p:nvSpPr>
        <p:spPr>
          <a:xfrm>
            <a:off x="142844" y="2428868"/>
            <a:ext cx="1571636"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1. Разработка проекта бюджета  </a:t>
            </a:r>
            <a:endParaRPr lang="ru-RU" dirty="0">
              <a:solidFill>
                <a:schemeClr val="tx1"/>
              </a:solidFill>
              <a:latin typeface="Times New Roman" pitchFamily="18" charset="0"/>
              <a:cs typeface="Times New Roman" pitchFamily="18" charset="0"/>
            </a:endParaRPr>
          </a:p>
        </p:txBody>
      </p:sp>
      <p:sp>
        <p:nvSpPr>
          <p:cNvPr id="6" name="Прямоугольник 5"/>
          <p:cNvSpPr/>
          <p:nvPr/>
        </p:nvSpPr>
        <p:spPr>
          <a:xfrm>
            <a:off x="1785918"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2. Рассмотрение проекта бюджета  </a:t>
            </a:r>
            <a:endParaRPr lang="ru-RU" dirty="0">
              <a:solidFill>
                <a:schemeClr val="tx1"/>
              </a:solidFill>
              <a:latin typeface="Times New Roman" pitchFamily="18" charset="0"/>
              <a:cs typeface="Times New Roman" pitchFamily="18" charset="0"/>
            </a:endParaRPr>
          </a:p>
        </p:txBody>
      </p:sp>
      <p:sp>
        <p:nvSpPr>
          <p:cNvPr id="7" name="Прямоугольник 6"/>
          <p:cNvSpPr/>
          <p:nvPr/>
        </p:nvSpPr>
        <p:spPr>
          <a:xfrm>
            <a:off x="364330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3. </a:t>
            </a:r>
            <a:r>
              <a:rPr lang="ru-RU" dirty="0" err="1" smtClean="0">
                <a:solidFill>
                  <a:schemeClr val="tx1"/>
                </a:solidFill>
                <a:latin typeface="Times New Roman" pitchFamily="18" charset="0"/>
                <a:cs typeface="Times New Roman" pitchFamily="18" charset="0"/>
              </a:rPr>
              <a:t>Утверж-дение</a:t>
            </a:r>
            <a:r>
              <a:rPr lang="ru-RU" dirty="0" smtClean="0">
                <a:solidFill>
                  <a:schemeClr val="tx1"/>
                </a:solidFill>
                <a:latin typeface="Times New Roman" pitchFamily="18" charset="0"/>
                <a:cs typeface="Times New Roman" pitchFamily="18" charset="0"/>
              </a:rPr>
              <a:t> проекта бюджета  </a:t>
            </a:r>
            <a:endParaRPr lang="ru-RU" dirty="0">
              <a:solidFill>
                <a:schemeClr val="tx1"/>
              </a:solidFill>
              <a:latin typeface="Times New Roman" pitchFamily="18" charset="0"/>
              <a:cs typeface="Times New Roman" pitchFamily="18" charset="0"/>
            </a:endParaRPr>
          </a:p>
        </p:txBody>
      </p:sp>
      <p:sp>
        <p:nvSpPr>
          <p:cNvPr id="8" name="Прямоугольник 7"/>
          <p:cNvSpPr/>
          <p:nvPr/>
        </p:nvSpPr>
        <p:spPr>
          <a:xfrm>
            <a:off x="542925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4. Исполнение бюджета  </a:t>
            </a:r>
            <a:endParaRPr lang="ru-RU" dirty="0">
              <a:solidFill>
                <a:schemeClr val="tx1"/>
              </a:solidFill>
              <a:latin typeface="Times New Roman" pitchFamily="18" charset="0"/>
              <a:cs typeface="Times New Roman" pitchFamily="18" charset="0"/>
            </a:endParaRPr>
          </a:p>
        </p:txBody>
      </p:sp>
      <p:sp>
        <p:nvSpPr>
          <p:cNvPr id="9" name="Прямоугольник 8"/>
          <p:cNvSpPr/>
          <p:nvPr/>
        </p:nvSpPr>
        <p:spPr>
          <a:xfrm>
            <a:off x="7215206"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5. Рассмотрение и утверждение отчета об исполнении  бюджета </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5429256" y="4714884"/>
            <a:ext cx="1785950" cy="571504"/>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Times New Roman" pitchFamily="18" charset="0"/>
                <a:cs typeface="Times New Roman" pitchFamily="18" charset="0"/>
              </a:rPr>
              <a:t>бюджетный год</a:t>
            </a:r>
            <a:endParaRPr lang="ru-RU" dirty="0">
              <a:solidFill>
                <a:schemeClr val="bg1"/>
              </a:solidFill>
              <a:latin typeface="Times New Roman" pitchFamily="18" charset="0"/>
              <a:cs typeface="Times New Roman" pitchFamily="18" charset="0"/>
            </a:endParaRPr>
          </a:p>
        </p:txBody>
      </p:sp>
      <p:sp>
        <p:nvSpPr>
          <p:cNvPr id="11" name="Скругленный прямоугольник 10"/>
          <p:cNvSpPr/>
          <p:nvPr/>
        </p:nvSpPr>
        <p:spPr>
          <a:xfrm>
            <a:off x="714348" y="6215082"/>
            <a:ext cx="7715304" cy="428628"/>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1"/>
                </a:solidFill>
                <a:latin typeface="Times New Roman" pitchFamily="18" charset="0"/>
                <a:cs typeface="Times New Roman" pitchFamily="18" charset="0"/>
              </a:rPr>
              <a:t>бюджетный период</a:t>
            </a:r>
            <a:endParaRPr lang="ru-RU" sz="2400" dirty="0">
              <a:solidFill>
                <a:schemeClr val="bg1"/>
              </a:solidFill>
              <a:latin typeface="Times New Roman" pitchFamily="18" charset="0"/>
              <a:cs typeface="Times New Roman" pitchFamily="18" charset="0"/>
            </a:endParaRPr>
          </a:p>
        </p:txBody>
      </p:sp>
      <p:sp>
        <p:nvSpPr>
          <p:cNvPr id="19" name="Правая фигурная скобка 18"/>
          <p:cNvSpPr/>
          <p:nvPr/>
        </p:nvSpPr>
        <p:spPr>
          <a:xfrm rot="5400000">
            <a:off x="6161495" y="3554017"/>
            <a:ext cx="250034" cy="1714512"/>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rot="5400000">
            <a:off x="4429124" y="1500174"/>
            <a:ext cx="357190" cy="878687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2" name="Прямая соединительная линия 21"/>
          <p:cNvCxnSpPr/>
          <p:nvPr/>
        </p:nvCxnSpPr>
        <p:spPr>
          <a:xfrm>
            <a:off x="1214414" y="2071678"/>
            <a:ext cx="6858048"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4251323" y="1963727"/>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Содержимое 2"/>
          <p:cNvSpPr txBox="1">
            <a:spLocks/>
          </p:cNvSpPr>
          <p:nvPr/>
        </p:nvSpPr>
        <p:spPr>
          <a:xfrm>
            <a:off x="214282" y="0"/>
            <a:ext cx="8929718" cy="428604"/>
          </a:xfrm>
          <a:prstGeom prst="rect">
            <a:avLst/>
          </a:prstGeom>
        </p:spPr>
        <p:txBody>
          <a:bodyPr/>
          <a:lstStyle/>
          <a:p>
            <a:pPr marL="342900" indent="-342900" algn="ctr" eaLnBrk="0" hangingPunct="0">
              <a:spcBef>
                <a:spcPct val="20000"/>
              </a:spcBef>
              <a:defRPr/>
            </a:pPr>
            <a:r>
              <a:rPr lang="ru-RU" sz="2800" kern="0" dirty="0" smtClean="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Какие бывают </a:t>
            </a:r>
            <a:r>
              <a:rPr lang="ru-RU" sz="2400" b="1" i="1" kern="0" dirty="0" smtClean="0">
                <a:latin typeface="Times New Roman" pitchFamily="18" charset="0"/>
                <a:cs typeface="Times New Roman" pitchFamily="18" charset="0"/>
              </a:rPr>
              <a:t>бюджеты</a:t>
            </a:r>
            <a:r>
              <a:rPr lang="ru-RU" sz="2400" kern="0" dirty="0" smtClean="0">
                <a:latin typeface="Times New Roman" pitchFamily="18" charset="0"/>
                <a:cs typeface="Times New Roman" pitchFamily="18" charset="0"/>
              </a:rPr>
              <a:t>?</a:t>
            </a:r>
            <a:endParaRPr lang="ru-RU" sz="2400" kern="0" dirty="0">
              <a:latin typeface="Times New Roman" pitchFamily="18" charset="0"/>
              <a:cs typeface="Times New Roman" pitchFamily="18" charset="0"/>
            </a:endParaRP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pic>
        <p:nvPicPr>
          <p:cNvPr id="1030" name="Picture 6" descr="https://im2-tub-ru.yandex.net/i?id=0126215b62536e68d83d072d5015cd98&amp;n=33&amp;h=215&amp;w=363"/>
          <p:cNvPicPr>
            <a:picLocks noChangeAspect="1" noChangeArrowheads="1"/>
          </p:cNvPicPr>
          <p:nvPr/>
        </p:nvPicPr>
        <p:blipFill>
          <a:blip r:embed="rId3" cstate="print"/>
          <a:srcRect/>
          <a:stretch>
            <a:fillRect/>
          </a:stretch>
        </p:blipFill>
        <p:spPr bwMode="auto">
          <a:xfrm>
            <a:off x="0" y="3824190"/>
            <a:ext cx="3071802" cy="1819388"/>
          </a:xfrm>
          <a:prstGeom prst="rect">
            <a:avLst/>
          </a:prstGeom>
          <a:noFill/>
        </p:spPr>
      </p:pic>
      <p:pic>
        <p:nvPicPr>
          <p:cNvPr id="1034" name="Picture 10" descr="http://narzur.ru/uploads/articles/2016/07/25/57965310f286a8.57333102.jpg"/>
          <p:cNvPicPr>
            <a:picLocks noChangeAspect="1" noChangeArrowheads="1"/>
          </p:cNvPicPr>
          <p:nvPr/>
        </p:nvPicPr>
        <p:blipFill>
          <a:blip r:embed="rId4" cstate="print"/>
          <a:srcRect/>
          <a:stretch>
            <a:fillRect/>
          </a:stretch>
        </p:blipFill>
        <p:spPr bwMode="auto">
          <a:xfrm>
            <a:off x="3214678" y="3929066"/>
            <a:ext cx="3000396" cy="1714512"/>
          </a:xfrm>
          <a:prstGeom prst="rect">
            <a:avLst/>
          </a:prstGeom>
          <a:noFill/>
        </p:spPr>
      </p:pic>
      <p:sp>
        <p:nvSpPr>
          <p:cNvPr id="1044" name="AutoShape 20"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6" name="AutoShape 22"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9" name="Picture 25" descr="C:\Documents and Settings\Home\Рабочий стол\Презентации\Презентации\580f7df50c8a2.jpg.gif"/>
          <p:cNvPicPr>
            <a:picLocks noChangeAspect="1" noChangeArrowheads="1"/>
          </p:cNvPicPr>
          <p:nvPr/>
        </p:nvPicPr>
        <p:blipFill>
          <a:blip r:embed="rId5" cstate="print"/>
          <a:srcRect/>
          <a:stretch>
            <a:fillRect/>
          </a:stretch>
        </p:blipFill>
        <p:spPr bwMode="auto">
          <a:xfrm>
            <a:off x="6236458" y="3643314"/>
            <a:ext cx="2907542" cy="2000264"/>
          </a:xfrm>
          <a:prstGeom prst="rect">
            <a:avLst/>
          </a:prstGeom>
          <a:noFill/>
        </p:spPr>
      </p:pic>
      <p:sp>
        <p:nvSpPr>
          <p:cNvPr id="17" name="TextBox 16"/>
          <p:cNvSpPr txBox="1"/>
          <p:nvPr/>
        </p:nvSpPr>
        <p:spPr>
          <a:xfrm>
            <a:off x="6286512" y="714356"/>
            <a:ext cx="2643206" cy="369332"/>
          </a:xfrm>
          <a:prstGeom prst="rect">
            <a:avLst/>
          </a:prstGeom>
          <a:noFill/>
        </p:spPr>
        <p:txBody>
          <a:bodyPr wrap="square" rtlCol="0">
            <a:spAutoFit/>
          </a:bodyPr>
          <a:lstStyle/>
          <a:p>
            <a:r>
              <a:rPr lang="ru-RU" b="1" dirty="0" smtClean="0"/>
              <a:t>бюджет организаций</a:t>
            </a:r>
            <a:endParaRPr lang="ru-RU" b="1" dirty="0"/>
          </a:p>
        </p:txBody>
      </p:sp>
      <p:sp>
        <p:nvSpPr>
          <p:cNvPr id="18" name="TextBox 17"/>
          <p:cNvSpPr txBox="1"/>
          <p:nvPr/>
        </p:nvSpPr>
        <p:spPr>
          <a:xfrm>
            <a:off x="0" y="5643578"/>
            <a:ext cx="3071802" cy="954107"/>
          </a:xfrm>
          <a:prstGeom prst="rect">
            <a:avLst/>
          </a:prstGeom>
          <a:noFill/>
        </p:spPr>
        <p:txBody>
          <a:bodyPr wrap="square" rtlCol="0">
            <a:spAutoFit/>
          </a:bodyPr>
          <a:lstStyle/>
          <a:p>
            <a:pPr algn="ctr"/>
            <a:r>
              <a:rPr lang="ru-RU" sz="1400" b="1" dirty="0" smtClean="0"/>
              <a:t>Российской Федерации </a:t>
            </a:r>
            <a:r>
              <a:rPr lang="ru-RU" sz="1400" dirty="0" smtClean="0"/>
              <a:t>(федеральный бюджет, бюджеты государственных внебюджетных фондов РФ)</a:t>
            </a:r>
            <a:endParaRPr lang="ru-RU" sz="1400" dirty="0"/>
          </a:p>
        </p:txBody>
      </p:sp>
      <p:sp>
        <p:nvSpPr>
          <p:cNvPr id="19" name="TextBox 18"/>
          <p:cNvSpPr txBox="1"/>
          <p:nvPr/>
        </p:nvSpPr>
        <p:spPr>
          <a:xfrm>
            <a:off x="3286116" y="5643578"/>
            <a:ext cx="2928958" cy="1169551"/>
          </a:xfrm>
          <a:prstGeom prst="rect">
            <a:avLst/>
          </a:prstGeom>
          <a:noFill/>
        </p:spPr>
        <p:txBody>
          <a:bodyPr wrap="square" rtlCol="0">
            <a:spAutoFit/>
          </a:bodyPr>
          <a:lstStyle/>
          <a:p>
            <a:pPr algn="ctr"/>
            <a:r>
              <a:rPr lang="ru-RU" sz="1400" b="1" dirty="0" smtClean="0"/>
              <a:t>субъектов Российской Федерации </a:t>
            </a:r>
          </a:p>
          <a:p>
            <a:pPr algn="ctr"/>
            <a:r>
              <a:rPr lang="ru-RU" sz="1400" dirty="0" smtClean="0"/>
              <a:t>(региональные  бюджеты, бюджеты территориальных фондов ОМС)</a:t>
            </a:r>
            <a:endParaRPr lang="ru-RU" sz="1400" dirty="0"/>
          </a:p>
        </p:txBody>
      </p:sp>
      <p:sp>
        <p:nvSpPr>
          <p:cNvPr id="20" name="TextBox 19"/>
          <p:cNvSpPr txBox="1"/>
          <p:nvPr/>
        </p:nvSpPr>
        <p:spPr>
          <a:xfrm>
            <a:off x="6429388" y="5643578"/>
            <a:ext cx="2714612" cy="738664"/>
          </a:xfrm>
          <a:prstGeom prst="rect">
            <a:avLst/>
          </a:prstGeom>
          <a:noFill/>
        </p:spPr>
        <p:txBody>
          <a:bodyPr wrap="square" rtlCol="0">
            <a:spAutoFit/>
          </a:bodyPr>
          <a:lstStyle/>
          <a:p>
            <a:pPr algn="ctr"/>
            <a:r>
              <a:rPr lang="ru-RU" sz="1400" b="1" dirty="0" smtClean="0"/>
              <a:t>муниципальных</a:t>
            </a:r>
          </a:p>
          <a:p>
            <a:pPr algn="ctr"/>
            <a:r>
              <a:rPr lang="ru-RU" sz="1400" b="1" dirty="0" smtClean="0"/>
              <a:t> образований</a:t>
            </a:r>
          </a:p>
          <a:p>
            <a:pPr algn="ctr"/>
            <a:r>
              <a:rPr lang="ru-RU" sz="1400" dirty="0" smtClean="0"/>
              <a:t>(местные бюджеты)</a:t>
            </a:r>
            <a:endParaRPr lang="ru-RU" sz="1400" dirty="0"/>
          </a:p>
        </p:txBody>
      </p:sp>
      <p:cxnSp>
        <p:nvCxnSpPr>
          <p:cNvPr id="25" name="Прямая со стрелкой 24"/>
          <p:cNvCxnSpPr/>
          <p:nvPr/>
        </p:nvCxnSpPr>
        <p:spPr>
          <a:xfrm>
            <a:off x="4714876"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0800000" flipV="1">
            <a:off x="2883372"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a:off x="3501224" y="1785926"/>
            <a:ext cx="1856594" cy="79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00364" y="2857496"/>
            <a:ext cx="3000396" cy="646331"/>
          </a:xfrm>
          <a:prstGeom prst="rect">
            <a:avLst/>
          </a:prstGeom>
          <a:noFill/>
        </p:spPr>
        <p:txBody>
          <a:bodyPr wrap="square" rtlCol="0">
            <a:spAutoFit/>
          </a:bodyPr>
          <a:lstStyle/>
          <a:p>
            <a:pPr algn="ctr"/>
            <a:r>
              <a:rPr lang="ru-RU" b="1" dirty="0" smtClean="0"/>
              <a:t>бюджеты публично-правовых организаций</a:t>
            </a:r>
            <a:endParaRPr lang="ru-RU" b="1" dirty="0"/>
          </a:p>
        </p:txBody>
      </p:sp>
      <p:cxnSp>
        <p:nvCxnSpPr>
          <p:cNvPr id="35" name="Прямая со стрелкой 34"/>
          <p:cNvCxnSpPr/>
          <p:nvPr/>
        </p:nvCxnSpPr>
        <p:spPr>
          <a:xfrm rot="10800000" flipV="1">
            <a:off x="2357422" y="3429000"/>
            <a:ext cx="785818" cy="35719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5400000">
            <a:off x="4215603" y="3785397"/>
            <a:ext cx="42863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5786446" y="3429000"/>
            <a:ext cx="1071570" cy="28575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43010" name="Picture 2" descr="https://ds04.infourok.ru/uploads/ex/0df9/000da288-c50c6799/hello_html_m52501858.jpg"/>
          <p:cNvPicPr>
            <a:picLocks noChangeAspect="1" noChangeArrowheads="1"/>
          </p:cNvPicPr>
          <p:nvPr/>
        </p:nvPicPr>
        <p:blipFill>
          <a:blip r:embed="rId6" cstate="print"/>
          <a:srcRect/>
          <a:stretch>
            <a:fillRect/>
          </a:stretch>
        </p:blipFill>
        <p:spPr bwMode="auto">
          <a:xfrm>
            <a:off x="357158" y="712768"/>
            <a:ext cx="2274901" cy="2716232"/>
          </a:xfrm>
          <a:prstGeom prst="rect">
            <a:avLst/>
          </a:prstGeom>
          <a:noFill/>
        </p:spPr>
      </p:pic>
      <p:pic>
        <p:nvPicPr>
          <p:cNvPr id="43012" name="Picture 4" descr="https://im0-tub-ru.yandex.net/i?id=0ccfeca603f9fa2f32b258bc49d58a59&amp;n=13&amp;exp=1"/>
          <p:cNvPicPr>
            <a:picLocks noChangeAspect="1" noChangeArrowheads="1"/>
          </p:cNvPicPr>
          <p:nvPr/>
        </p:nvPicPr>
        <p:blipFill>
          <a:blip r:embed="rId7" cstate="print"/>
          <a:srcRect/>
          <a:stretch>
            <a:fillRect/>
          </a:stretch>
        </p:blipFill>
        <p:spPr bwMode="auto">
          <a:xfrm>
            <a:off x="6072198" y="1214422"/>
            <a:ext cx="2871788" cy="191452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8488C4"/>
            </a:gs>
            <a:gs pos="53000">
              <a:srgbClr val="D4DEFF"/>
            </a:gs>
            <a:gs pos="83000">
              <a:srgbClr val="D4DEFF"/>
            </a:gs>
            <a:gs pos="100000">
              <a:srgbClr val="96AB94"/>
            </a:gs>
          </a:gsLst>
          <a:lin ang="6600000" scaled="0"/>
          <a:tileRect/>
        </a:gradFill>
        <a:effectLst/>
      </p:bgPr>
    </p:bg>
    <p:spTree>
      <p:nvGrpSpPr>
        <p:cNvPr id="1" name=""/>
        <p:cNvGrpSpPr/>
        <p:nvPr/>
      </p:nvGrpSpPr>
      <p:grpSpPr>
        <a:xfrm>
          <a:off x="0" y="0"/>
          <a:ext cx="0" cy="0"/>
          <a:chOff x="0" y="0"/>
          <a:chExt cx="0" cy="0"/>
        </a:xfrm>
      </p:grpSpPr>
      <p:pic>
        <p:nvPicPr>
          <p:cNvPr id="12"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www.pozgalev.ru/storage/c/2015/11/12/1447342173_797387_19.jpg"/>
          <p:cNvPicPr>
            <a:picLocks noChangeAspect="1" noChangeArrowheads="1"/>
          </p:cNvPicPr>
          <p:nvPr/>
        </p:nvPicPr>
        <p:blipFill>
          <a:blip r:embed="rId3" cstate="print"/>
          <a:srcRect/>
          <a:stretch>
            <a:fillRect/>
          </a:stretch>
        </p:blipFill>
        <p:spPr bwMode="auto">
          <a:xfrm>
            <a:off x="3033751" y="1212625"/>
            <a:ext cx="2857520" cy="3261361"/>
          </a:xfrm>
          <a:prstGeom prst="rect">
            <a:avLst/>
          </a:prstGeom>
          <a:noFill/>
          <a:ln w="9525">
            <a:noFill/>
            <a:miter lim="800000"/>
            <a:headEnd/>
            <a:tailEnd/>
          </a:ln>
        </p:spPr>
      </p:pic>
      <p:sp>
        <p:nvSpPr>
          <p:cNvPr id="15" name="Скругленный прямоугольник 14"/>
          <p:cNvSpPr/>
          <p:nvPr/>
        </p:nvSpPr>
        <p:spPr>
          <a:xfrm>
            <a:off x="5948984" y="1551656"/>
            <a:ext cx="3000396" cy="2207745"/>
          </a:xfrm>
          <a:prstGeom prst="roundRect">
            <a:avLst/>
          </a:prstGeom>
          <a:solidFill>
            <a:schemeClr val="accent2">
              <a:lumMod val="60000"/>
              <a:lumOff val="40000"/>
              <a:alpha val="87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14282" y="1551656"/>
            <a:ext cx="2857520" cy="2207745"/>
          </a:xfrm>
          <a:prstGeom prst="roundRect">
            <a:avLst/>
          </a:prstGeom>
          <a:solidFill>
            <a:schemeClr val="accent1">
              <a:lumMod val="9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одержимое 2"/>
          <p:cNvSpPr txBox="1">
            <a:spLocks/>
          </p:cNvSpPr>
          <p:nvPr/>
        </p:nvSpPr>
        <p:spPr>
          <a:xfrm>
            <a:off x="214282" y="0"/>
            <a:ext cx="8929718" cy="642918"/>
          </a:xfrm>
          <a:prstGeom prst="rect">
            <a:avLst/>
          </a:prstGeom>
        </p:spPr>
        <p:txBody>
          <a:bodyPr/>
          <a:lstStyle/>
          <a:p>
            <a:pPr marL="342900" indent="-342900" algn="ctr" eaLnBrk="0" hangingPunct="0">
              <a:spcBef>
                <a:spcPct val="20000"/>
              </a:spcBef>
              <a:defRPr/>
            </a:pPr>
            <a:r>
              <a:rPr lang="ru-RU" sz="2000" kern="0" dirty="0">
                <a:latin typeface="Times New Roman" pitchFamily="18" charset="0"/>
                <a:cs typeface="Times New Roman" pitchFamily="18" charset="0"/>
              </a:rPr>
              <a:t>    </a:t>
            </a:r>
            <a:r>
              <a:rPr lang="ru-RU" sz="2000" kern="0" dirty="0" smtClean="0">
                <a:latin typeface="Times New Roman" pitchFamily="18" charset="0"/>
                <a:cs typeface="Times New Roman" pitchFamily="18" charset="0"/>
              </a:rPr>
              <a:t>Что такое </a:t>
            </a:r>
            <a:r>
              <a:rPr lang="ru-RU" sz="2000" b="1" i="1" kern="0" dirty="0" smtClean="0">
                <a:latin typeface="Times New Roman" pitchFamily="18" charset="0"/>
                <a:cs typeface="Times New Roman" pitchFamily="18" charset="0"/>
              </a:rPr>
              <a:t>бюджет? </a:t>
            </a:r>
          </a:p>
          <a:p>
            <a:pPr marL="342900" indent="-342900" algn="ctr" eaLnBrk="0" hangingPunct="0">
              <a:spcBef>
                <a:spcPct val="20000"/>
              </a:spcBef>
              <a:defRPr/>
            </a:pPr>
            <a:r>
              <a:rPr lang="ru-RU" sz="2000" kern="0" dirty="0" smtClean="0">
                <a:latin typeface="Times New Roman" pitchFamily="18" charset="0"/>
                <a:cs typeface="Times New Roman" pitchFamily="18" charset="0"/>
              </a:rPr>
              <a:t>– это </a:t>
            </a:r>
            <a:r>
              <a:rPr lang="ru-RU" sz="2000" kern="0" dirty="0">
                <a:latin typeface="Times New Roman" pitchFamily="18" charset="0"/>
                <a:cs typeface="Times New Roman" pitchFamily="18" charset="0"/>
              </a:rPr>
              <a:t>план доходов и </a:t>
            </a:r>
            <a:r>
              <a:rPr lang="ru-RU" sz="2000" kern="0" dirty="0" smtClean="0">
                <a:latin typeface="Times New Roman" pitchFamily="18" charset="0"/>
                <a:cs typeface="Times New Roman" pitchFamily="18" charset="0"/>
              </a:rPr>
              <a:t>расходов  на </a:t>
            </a:r>
            <a:r>
              <a:rPr lang="ru-RU" sz="2000" kern="0" dirty="0">
                <a:latin typeface="Times New Roman" pitchFamily="18" charset="0"/>
                <a:cs typeface="Times New Roman" pitchFamily="18" charset="0"/>
              </a:rPr>
              <a:t>определенный период</a:t>
            </a:r>
          </a:p>
          <a:p>
            <a:pPr marL="342900" indent="-342900" algn="ctr" eaLnBrk="0" hangingPunct="0">
              <a:spcBef>
                <a:spcPct val="20000"/>
              </a:spcBef>
              <a:defRPr/>
            </a:pPr>
            <a:endParaRPr lang="ru-RU" sz="20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000" kern="0" dirty="0">
              <a:latin typeface="Times New Roman" pitchFamily="18" charset="0"/>
              <a:cs typeface="Times New Roman" pitchFamily="18" charset="0"/>
            </a:endParaRPr>
          </a:p>
        </p:txBody>
      </p:sp>
      <p:sp>
        <p:nvSpPr>
          <p:cNvPr id="5" name="TextBox 4"/>
          <p:cNvSpPr txBox="1"/>
          <p:nvPr/>
        </p:nvSpPr>
        <p:spPr>
          <a:xfrm>
            <a:off x="5853220" y="1542725"/>
            <a:ext cx="3143240" cy="2160591"/>
          </a:xfrm>
          <a:prstGeom prst="rect">
            <a:avLst/>
          </a:prstGeom>
          <a:noFill/>
        </p:spPr>
        <p:txBody>
          <a:bodyPr wrap="square">
            <a:spAutoFit/>
          </a:bodyPr>
          <a:lstStyle/>
          <a:p>
            <a:pPr marL="342900" indent="-342900" algn="ctr" eaLnBrk="0" hangingPunct="0">
              <a:spcBef>
                <a:spcPct val="20000"/>
              </a:spcBef>
              <a:defRPr/>
            </a:pPr>
            <a:r>
              <a:rPr lang="ru-RU" sz="1400" b="1" i="1" u="sng" kern="0" dirty="0">
                <a:latin typeface="Calibri" panose="020F0502020204030204" pitchFamily="34" charset="0"/>
                <a:cs typeface="Calibri" panose="020F0502020204030204" pitchFamily="34" charset="0"/>
              </a:rPr>
              <a:t>Расходы </a:t>
            </a:r>
            <a:r>
              <a:rPr lang="ru-RU" sz="1400" b="1" i="1" u="sng" kern="0" dirty="0" smtClean="0">
                <a:latin typeface="Calibri" panose="020F0502020204030204" pitchFamily="34" charset="0"/>
                <a:cs typeface="Calibri" panose="020F0502020204030204" pitchFamily="34" charset="0"/>
              </a:rPr>
              <a:t>– </a:t>
            </a:r>
          </a:p>
          <a:p>
            <a:pPr marL="342900" indent="-342900" algn="ctr" eaLnBrk="0" hangingPunct="0">
              <a:spcBef>
                <a:spcPct val="20000"/>
              </a:spcBef>
              <a:defRPr/>
            </a:pPr>
            <a:r>
              <a:rPr lang="ru-RU" sz="1400" i="1" kern="0" dirty="0" smtClean="0">
                <a:latin typeface="Calibri" panose="020F0502020204030204" pitchFamily="34" charset="0"/>
                <a:cs typeface="Calibri" panose="020F0502020204030204" pitchFamily="34" charset="0"/>
              </a:rPr>
              <a:t>выплачиваемые </a:t>
            </a:r>
          </a:p>
          <a:p>
            <a:pPr marL="342900" indent="-342900" algn="ctr" eaLnBrk="0" hangingPunct="0">
              <a:spcBef>
                <a:spcPct val="20000"/>
              </a:spcBef>
              <a:defRPr/>
            </a:pPr>
            <a:r>
              <a:rPr lang="ru-RU" sz="1400" i="1" kern="0" dirty="0" smtClean="0">
                <a:latin typeface="Calibri" panose="020F0502020204030204" pitchFamily="34" charset="0"/>
                <a:cs typeface="Calibri" panose="020F0502020204030204" pitchFamily="34" charset="0"/>
              </a:rPr>
              <a:t>из бюджета </a:t>
            </a:r>
            <a:r>
              <a:rPr lang="ru-RU" sz="1400" i="1" kern="0" dirty="0">
                <a:latin typeface="Calibri" panose="020F0502020204030204" pitchFamily="34" charset="0"/>
                <a:cs typeface="Calibri" panose="020F0502020204030204" pitchFamily="34" charset="0"/>
              </a:rPr>
              <a:t>денежные </a:t>
            </a:r>
            <a:r>
              <a:rPr lang="ru-RU" sz="1400" i="1" kern="0" dirty="0" smtClean="0">
                <a:latin typeface="Calibri" panose="020F0502020204030204" pitchFamily="34" charset="0"/>
                <a:cs typeface="Calibri" panose="020F0502020204030204" pitchFamily="34" charset="0"/>
              </a:rPr>
              <a:t>средства (социальные выплаты населению,</a:t>
            </a:r>
          </a:p>
          <a:p>
            <a:pPr marL="342900" indent="-342900" algn="ctr" eaLnBrk="0" hangingPunct="0">
              <a:spcBef>
                <a:spcPct val="20000"/>
              </a:spcBef>
              <a:defRPr/>
            </a:pPr>
            <a:r>
              <a:rPr lang="ru-RU" sz="1400" i="1" kern="0" dirty="0" smtClean="0">
                <a:latin typeface="Calibri" panose="020F0502020204030204" pitchFamily="34" charset="0"/>
                <a:cs typeface="Calibri" panose="020F0502020204030204" pitchFamily="34" charset="0"/>
              </a:rPr>
              <a:t>содержание муниципальных учреждений (образование, ЖКХ, культура и др.) капитальное строительство и др.)</a:t>
            </a:r>
            <a:endParaRPr lang="ru-RU" sz="1400" i="1" kern="0" dirty="0">
              <a:latin typeface="Calibri" panose="020F0502020204030204" pitchFamily="34" charset="0"/>
              <a:cs typeface="Calibri" panose="020F0502020204030204" pitchFamily="34" charset="0"/>
            </a:endParaRPr>
          </a:p>
        </p:txBody>
      </p:sp>
      <p:sp>
        <p:nvSpPr>
          <p:cNvPr id="6" name="TextBox 5"/>
          <p:cNvSpPr txBox="1"/>
          <p:nvPr/>
        </p:nvSpPr>
        <p:spPr>
          <a:xfrm>
            <a:off x="313279" y="1533238"/>
            <a:ext cx="2643187" cy="1600438"/>
          </a:xfrm>
          <a:prstGeom prst="rect">
            <a:avLst/>
          </a:prstGeom>
          <a:noFill/>
        </p:spPr>
        <p:txBody>
          <a:bodyPr wrap="square">
            <a:spAutoFit/>
          </a:bodyPr>
          <a:lstStyle/>
          <a:p>
            <a:pPr algn="ctr">
              <a:defRPr/>
            </a:pPr>
            <a:r>
              <a:rPr lang="ru-RU" sz="1400" b="1" i="1" u="sng" kern="0" dirty="0">
                <a:latin typeface="Calibri" panose="020F0502020204030204" pitchFamily="34" charset="0"/>
                <a:cs typeface="Calibri" panose="020F0502020204030204" pitchFamily="34" charset="0"/>
              </a:rPr>
              <a:t>Доходы </a:t>
            </a:r>
            <a:r>
              <a:rPr lang="ru-RU" sz="1400" b="1" i="1" u="sng" kern="0" dirty="0" smtClean="0">
                <a:latin typeface="Calibri" panose="020F0502020204030204" pitchFamily="34" charset="0"/>
                <a:cs typeface="Calibri" panose="020F0502020204030204" pitchFamily="34" charset="0"/>
              </a:rPr>
              <a:t>–</a:t>
            </a:r>
            <a:r>
              <a:rPr lang="ru-RU" sz="1400" b="1" i="1" kern="0" dirty="0" smtClean="0">
                <a:latin typeface="Calibri" panose="020F0502020204030204" pitchFamily="34" charset="0"/>
                <a:cs typeface="Calibri" panose="020F0502020204030204" pitchFamily="34" charset="0"/>
              </a:rPr>
              <a:t> </a:t>
            </a:r>
          </a:p>
          <a:p>
            <a:pPr algn="ctr">
              <a:defRPr/>
            </a:pPr>
            <a:r>
              <a:rPr lang="ru-RU" sz="1400" i="1" kern="0" dirty="0" smtClean="0">
                <a:latin typeface="Calibri" panose="020F0502020204030204" pitchFamily="34" charset="0"/>
                <a:cs typeface="Calibri" panose="020F0502020204030204" pitchFamily="34" charset="0"/>
              </a:rPr>
              <a:t>поступающие </a:t>
            </a:r>
            <a:r>
              <a:rPr lang="ru-RU" sz="1400" i="1" kern="0" dirty="0">
                <a:latin typeface="Calibri" panose="020F0502020204030204" pitchFamily="34" charset="0"/>
                <a:cs typeface="Calibri" panose="020F0502020204030204" pitchFamily="34" charset="0"/>
              </a:rPr>
              <a:t>в </a:t>
            </a:r>
            <a:r>
              <a:rPr lang="ru-RU" sz="1400" i="1" kern="0" dirty="0" smtClean="0">
                <a:latin typeface="Calibri" panose="020F0502020204030204" pitchFamily="34" charset="0"/>
                <a:cs typeface="Calibri" panose="020F0502020204030204" pitchFamily="34" charset="0"/>
              </a:rPr>
              <a:t> </a:t>
            </a:r>
            <a:r>
              <a:rPr lang="ru-RU" sz="1400" i="1" kern="0" dirty="0">
                <a:latin typeface="Calibri" panose="020F0502020204030204" pitchFamily="34" charset="0"/>
                <a:cs typeface="Calibri" panose="020F0502020204030204" pitchFamily="34" charset="0"/>
              </a:rPr>
              <a:t>бюджет денежные </a:t>
            </a:r>
            <a:r>
              <a:rPr lang="ru-RU" sz="1400" i="1" kern="0" dirty="0" smtClean="0">
                <a:latin typeface="Calibri" panose="020F0502020204030204" pitchFamily="34" charset="0"/>
                <a:cs typeface="Calibri" panose="020F0502020204030204" pitchFamily="34" charset="0"/>
              </a:rPr>
              <a:t>средства (налоги юридических и физических лиц, административные платежи и сборы, безвозмездные поступления </a:t>
            </a:r>
            <a:endParaRPr lang="ru-RU" sz="1400" i="1" kern="0" dirty="0">
              <a:latin typeface="Calibri" panose="020F0502020204030204" pitchFamily="34" charset="0"/>
              <a:cs typeface="Calibri" panose="020F0502020204030204" pitchFamily="34" charset="0"/>
            </a:endParaRPr>
          </a:p>
        </p:txBody>
      </p:sp>
      <p:sp>
        <p:nvSpPr>
          <p:cNvPr id="19465" name="TextBox 9"/>
          <p:cNvSpPr txBox="1">
            <a:spLocks noChangeArrowheads="1"/>
          </p:cNvSpPr>
          <p:nvPr/>
        </p:nvSpPr>
        <p:spPr bwMode="auto">
          <a:xfrm>
            <a:off x="6058248" y="3824097"/>
            <a:ext cx="2857521" cy="738664"/>
          </a:xfrm>
          <a:prstGeom prst="rect">
            <a:avLst/>
          </a:prstGeom>
          <a:noFill/>
          <a:ln w="9525">
            <a:noFill/>
            <a:miter lim="800000"/>
            <a:headEnd/>
            <a:tailEnd/>
          </a:ln>
        </p:spPr>
        <p:txBody>
          <a:bodyPr wrap="square">
            <a:spAutoFit/>
          </a:bodyPr>
          <a:lstStyle/>
          <a:p>
            <a:pPr algn="ctr"/>
            <a:r>
              <a:rPr lang="ru-RU" sz="1400" b="1" i="1" u="sng" dirty="0">
                <a:latin typeface="Calibri" panose="020F0502020204030204" pitchFamily="34" charset="0"/>
                <a:cs typeface="Calibri" panose="020F0502020204030204" pitchFamily="34" charset="0"/>
              </a:rPr>
              <a:t>Дефицит бюджета </a:t>
            </a:r>
            <a:r>
              <a:rPr lang="ru-RU" sz="1400" i="1" dirty="0">
                <a:latin typeface="Calibri" panose="020F0502020204030204" pitchFamily="34" charset="0"/>
                <a:cs typeface="Calibri" panose="020F0502020204030204" pitchFamily="34" charset="0"/>
              </a:rPr>
              <a:t>– превышение расходов бюджета над его доходами</a:t>
            </a:r>
          </a:p>
        </p:txBody>
      </p:sp>
      <p:sp>
        <p:nvSpPr>
          <p:cNvPr id="19466" name="TextBox 10"/>
          <p:cNvSpPr txBox="1">
            <a:spLocks noChangeArrowheads="1"/>
          </p:cNvSpPr>
          <p:nvPr/>
        </p:nvSpPr>
        <p:spPr bwMode="auto">
          <a:xfrm>
            <a:off x="266026" y="3872275"/>
            <a:ext cx="2786082" cy="738664"/>
          </a:xfrm>
          <a:prstGeom prst="rect">
            <a:avLst/>
          </a:prstGeom>
          <a:noFill/>
          <a:ln w="9525">
            <a:noFill/>
            <a:miter lim="800000"/>
            <a:headEnd/>
            <a:tailEnd/>
          </a:ln>
        </p:spPr>
        <p:txBody>
          <a:bodyPr wrap="square">
            <a:spAutoFit/>
          </a:bodyPr>
          <a:lstStyle/>
          <a:p>
            <a:pPr algn="ctr"/>
            <a:r>
              <a:rPr lang="ru-RU" sz="1400" b="1" i="1" u="sng" dirty="0">
                <a:latin typeface="Calibri" panose="020F0502020204030204" pitchFamily="34" charset="0"/>
                <a:cs typeface="Calibri" panose="020F0502020204030204" pitchFamily="34" charset="0"/>
              </a:rPr>
              <a:t>Профицит бюджета </a:t>
            </a:r>
            <a:r>
              <a:rPr lang="ru-RU" sz="1400" i="1" dirty="0">
                <a:latin typeface="Calibri" panose="020F0502020204030204" pitchFamily="34" charset="0"/>
                <a:cs typeface="Calibri" panose="020F0502020204030204" pitchFamily="34" charset="0"/>
              </a:rPr>
              <a:t>– превышение доходов бюджета над его расходами</a:t>
            </a:r>
            <a:endParaRPr lang="ru-RU" sz="1400" dirty="0">
              <a:latin typeface="Calibri" panose="020F0502020204030204" pitchFamily="34" charset="0"/>
              <a:cs typeface="Calibri" panose="020F0502020204030204" pitchFamily="34" charset="0"/>
            </a:endParaRPr>
          </a:p>
        </p:txBody>
      </p:sp>
      <p:sp>
        <p:nvSpPr>
          <p:cNvPr id="13" name="Содержимое 2"/>
          <p:cNvSpPr txBox="1">
            <a:spLocks/>
          </p:cNvSpPr>
          <p:nvPr/>
        </p:nvSpPr>
        <p:spPr>
          <a:xfrm>
            <a:off x="0" y="795020"/>
            <a:ext cx="9144000" cy="928670"/>
          </a:xfrm>
          <a:prstGeom prst="rect">
            <a:avLst/>
          </a:prstGeom>
        </p:spPr>
        <p:txBody>
          <a:bodyPr/>
          <a:lstStyle/>
          <a:p>
            <a:pPr marL="342900" indent="-342900" algn="just" eaLnBrk="0" hangingPunct="0">
              <a:spcBef>
                <a:spcPct val="20000"/>
              </a:spcBef>
              <a:defRPr/>
            </a:pPr>
            <a:r>
              <a:rPr lang="ru-RU" sz="1400" kern="0" dirty="0" smtClean="0">
                <a:latin typeface="Calibri" panose="020F0502020204030204" pitchFamily="34" charset="0"/>
                <a:cs typeface="Calibri" panose="020F0502020204030204" pitchFamily="34" charset="0"/>
              </a:rPr>
              <a:t>    </a:t>
            </a:r>
            <a:r>
              <a:rPr lang="ru-RU" sz="1400" b="1" kern="0" dirty="0" smtClean="0">
                <a:latin typeface="Calibri" panose="020F0502020204030204" pitchFamily="34" charset="0"/>
                <a:cs typeface="Calibri" panose="020F0502020204030204" pitchFamily="34" charset="0"/>
              </a:rPr>
              <a:t>Бюджет </a:t>
            </a:r>
            <a:r>
              <a:rPr lang="ru-RU" sz="1400" b="1" i="1" kern="0" dirty="0" smtClean="0">
                <a:latin typeface="Calibri" panose="020F0502020204030204" pitchFamily="34" charset="0"/>
                <a:cs typeface="Calibri" panose="020F0502020204030204" pitchFamily="34" charset="0"/>
              </a:rPr>
              <a:t>– </a:t>
            </a:r>
            <a:r>
              <a:rPr lang="ru-RU" sz="1400" i="1" kern="0" dirty="0" smtClean="0">
                <a:latin typeface="Calibri" panose="020F0502020204030204" pitchFamily="34" charset="0"/>
                <a:cs typeface="Calibri" panose="020F0502020204030204" pitchFamily="34" charset="0"/>
              </a:rPr>
              <a:t>(от </a:t>
            </a:r>
            <a:r>
              <a:rPr lang="ru-RU" sz="1400" i="1" kern="0" dirty="0" err="1" smtClean="0">
                <a:latin typeface="Calibri" panose="020F0502020204030204" pitchFamily="34" charset="0"/>
                <a:cs typeface="Calibri" panose="020F0502020204030204" pitchFamily="34" charset="0"/>
              </a:rPr>
              <a:t>старонормандского</a:t>
            </a:r>
            <a:r>
              <a:rPr lang="ru-RU" sz="1400" i="1" kern="0" dirty="0" smtClean="0">
                <a:latin typeface="Calibri" panose="020F0502020204030204" pitchFamily="34" charset="0"/>
                <a:cs typeface="Calibri" panose="020F0502020204030204" pitchFamily="34" charset="0"/>
              </a:rPr>
              <a:t> </a:t>
            </a:r>
            <a:r>
              <a:rPr lang="en-US" sz="1400" i="1" u="sng" kern="0" dirty="0" err="1" smtClean="0">
                <a:latin typeface="Calibri" panose="020F0502020204030204" pitchFamily="34" charset="0"/>
                <a:cs typeface="Calibri" panose="020F0502020204030204" pitchFamily="34" charset="0"/>
              </a:rPr>
              <a:t>bougette</a:t>
            </a:r>
            <a:r>
              <a:rPr lang="en-US" sz="1400" i="1" u="sng" kern="0" dirty="0" smtClean="0">
                <a:latin typeface="Calibri" panose="020F0502020204030204" pitchFamily="34" charset="0"/>
                <a:cs typeface="Calibri" panose="020F0502020204030204" pitchFamily="34" charset="0"/>
              </a:rPr>
              <a:t> </a:t>
            </a:r>
            <a:r>
              <a:rPr lang="en-US" sz="1400" i="1" kern="0" dirty="0" smtClean="0">
                <a:latin typeface="Calibri" panose="020F0502020204030204" pitchFamily="34" charset="0"/>
                <a:cs typeface="Calibri" panose="020F0502020204030204" pitchFamily="34" charset="0"/>
              </a:rPr>
              <a:t>– </a:t>
            </a:r>
            <a:r>
              <a:rPr lang="ru-RU" sz="1400" i="1" kern="0" dirty="0" smtClean="0">
                <a:latin typeface="Calibri" panose="020F0502020204030204" pitchFamily="34" charset="0"/>
                <a:cs typeface="Calibri" panose="020F0502020204030204" pitchFamily="34"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342900" indent="-342900" eaLnBrk="0" hangingPunct="0">
              <a:spcBef>
                <a:spcPct val="20000"/>
              </a:spcBef>
              <a:defRPr/>
            </a:pPr>
            <a:endParaRPr lang="ru-RU" sz="1400" kern="0" dirty="0" smtClean="0">
              <a:latin typeface="Calibri" panose="020F0502020204030204" pitchFamily="34" charset="0"/>
              <a:cs typeface="Calibri" panose="020F0502020204030204" pitchFamily="34" charset="0"/>
            </a:endParaRPr>
          </a:p>
        </p:txBody>
      </p:sp>
      <p:sp>
        <p:nvSpPr>
          <p:cNvPr id="3" name="Прямоугольник 2"/>
          <p:cNvSpPr/>
          <p:nvPr/>
        </p:nvSpPr>
        <p:spPr>
          <a:xfrm>
            <a:off x="239429" y="4643721"/>
            <a:ext cx="8730434" cy="523220"/>
          </a:xfrm>
          <a:prstGeom prst="rect">
            <a:avLst/>
          </a:prstGeom>
        </p:spPr>
        <p:txBody>
          <a:bodyPr wrap="square">
            <a:spAutoFit/>
          </a:bodyPr>
          <a:lstStyle/>
          <a:p>
            <a:pPr algn="ctr"/>
            <a:r>
              <a:rPr lang="ru-RU" sz="1400" dirty="0">
                <a:latin typeface="Calibri" panose="020F0502020204030204" pitchFamily="34" charset="0"/>
                <a:cs typeface="Calibri" panose="020F0502020204030204" pitchFamily="34" charset="0"/>
              </a:rPr>
              <a:t>Сбалансированность бюджета по доходам и расходам – основополагающее требование </a:t>
            </a:r>
            <a:endParaRPr lang="ru-RU" sz="1400" dirty="0" smtClean="0">
              <a:latin typeface="Calibri" panose="020F0502020204030204" pitchFamily="34" charset="0"/>
              <a:cs typeface="Calibri" panose="020F0502020204030204" pitchFamily="34" charset="0"/>
            </a:endParaRPr>
          </a:p>
          <a:p>
            <a:pPr algn="ctr"/>
            <a:r>
              <a:rPr lang="ru-RU" sz="1400" dirty="0" smtClean="0">
                <a:latin typeface="Calibri" panose="020F0502020204030204" pitchFamily="34" charset="0"/>
                <a:cs typeface="Calibri" panose="020F0502020204030204" pitchFamily="34" charset="0"/>
              </a:rPr>
              <a:t>предъявляемое </a:t>
            </a:r>
            <a:r>
              <a:rPr lang="ru-RU" sz="1400" dirty="0">
                <a:latin typeface="Calibri" panose="020F0502020204030204" pitchFamily="34" charset="0"/>
                <a:cs typeface="Calibri" panose="020F0502020204030204" pitchFamily="34" charset="0"/>
              </a:rPr>
              <a:t>к органам составляющим и утверждающим бюджет</a:t>
            </a:r>
          </a:p>
        </p:txBody>
      </p:sp>
      <p:sp>
        <p:nvSpPr>
          <p:cNvPr id="17" name="Скругленный прямоугольник 16"/>
          <p:cNvSpPr/>
          <p:nvPr/>
        </p:nvSpPr>
        <p:spPr>
          <a:xfrm>
            <a:off x="2331244" y="5986581"/>
            <a:ext cx="4445000" cy="214314"/>
          </a:xfrm>
          <a:prstGeom prst="roundRect">
            <a:avLst>
              <a:gd name="adj" fmla="val 50000"/>
            </a:avLst>
          </a:prstGeom>
          <a:solidFill>
            <a:schemeClr val="bg1">
              <a:lumMod val="75000"/>
            </a:schemeClr>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latinLnBrk="0">
              <a:defRPr sz="1800" kern="1200">
                <a:solidFill>
                  <a:schemeClr val="lt1"/>
                </a:solidFill>
                <a:latin typeface="+mn-lt"/>
                <a:ea typeface="+mn-ea"/>
                <a:cs typeface="+mn-cs"/>
              </a:defRPr>
            </a:lvl1pPr>
            <a:lvl2pPr marL="457200" algn="l" defTabSz="914400" rtl="0" latinLnBrk="0">
              <a:defRPr sz="1800" kern="1200">
                <a:solidFill>
                  <a:schemeClr val="lt1"/>
                </a:solidFill>
                <a:latin typeface="+mn-lt"/>
                <a:ea typeface="+mn-ea"/>
                <a:cs typeface="+mn-cs"/>
              </a:defRPr>
            </a:lvl2pPr>
            <a:lvl3pPr marL="914400" algn="l" defTabSz="914400" rtl="0" latinLnBrk="0">
              <a:defRPr sz="1800" kern="1200">
                <a:solidFill>
                  <a:schemeClr val="lt1"/>
                </a:solidFill>
                <a:latin typeface="+mn-lt"/>
                <a:ea typeface="+mn-ea"/>
                <a:cs typeface="+mn-cs"/>
              </a:defRPr>
            </a:lvl3pPr>
            <a:lvl4pPr marL="1371600" algn="l" defTabSz="914400" rtl="0" latinLnBrk="0">
              <a:defRPr sz="1800" kern="1200">
                <a:solidFill>
                  <a:schemeClr val="lt1"/>
                </a:solidFill>
                <a:latin typeface="+mn-lt"/>
                <a:ea typeface="+mn-ea"/>
                <a:cs typeface="+mn-cs"/>
              </a:defRPr>
            </a:lvl4pPr>
            <a:lvl5pPr marL="1828800" algn="l" defTabSz="914400" rtl="0" latinLnBrk="0">
              <a:defRPr sz="1800" kern="1200">
                <a:solidFill>
                  <a:schemeClr val="lt1"/>
                </a:solidFill>
                <a:latin typeface="+mn-lt"/>
                <a:ea typeface="+mn-ea"/>
                <a:cs typeface="+mn-cs"/>
              </a:defRPr>
            </a:lvl5pPr>
            <a:lvl6pPr marL="2286000" algn="l" defTabSz="914400" rtl="0" latinLnBrk="0">
              <a:defRPr sz="1800" kern="1200">
                <a:solidFill>
                  <a:schemeClr val="lt1"/>
                </a:solidFill>
                <a:latin typeface="+mn-lt"/>
                <a:ea typeface="+mn-ea"/>
                <a:cs typeface="+mn-cs"/>
              </a:defRPr>
            </a:lvl6pPr>
            <a:lvl7pPr marL="2743200" algn="l" defTabSz="914400" rtl="0" latinLnBrk="0">
              <a:defRPr sz="1800" kern="1200">
                <a:solidFill>
                  <a:schemeClr val="lt1"/>
                </a:solidFill>
                <a:latin typeface="+mn-lt"/>
                <a:ea typeface="+mn-ea"/>
                <a:cs typeface="+mn-cs"/>
              </a:defRPr>
            </a:lvl7pPr>
            <a:lvl8pPr marL="3200400" algn="l" defTabSz="914400" rtl="0" latinLnBrk="0">
              <a:defRPr sz="1800" kern="1200">
                <a:solidFill>
                  <a:schemeClr val="lt1"/>
                </a:solidFill>
                <a:latin typeface="+mn-lt"/>
                <a:ea typeface="+mn-ea"/>
                <a:cs typeface="+mn-cs"/>
              </a:defRPr>
            </a:lvl8pPr>
            <a:lvl9pPr marL="3657600" algn="l" defTabSz="914400" rtl="0" latinLnBrk="0">
              <a:defRPr sz="1800" kern="1200">
                <a:solidFill>
                  <a:schemeClr val="lt1"/>
                </a:solidFill>
                <a:latin typeface="+mn-lt"/>
                <a:ea typeface="+mn-ea"/>
                <a:cs typeface="+mn-cs"/>
              </a:defRPr>
            </a:lvl9pPr>
          </a:lstStyle>
          <a:p>
            <a:pPr algn="ctr"/>
            <a:endParaRPr lang="ru-RU"/>
          </a:p>
        </p:txBody>
      </p:sp>
      <p:sp>
        <p:nvSpPr>
          <p:cNvPr id="18" name="Овал 17"/>
          <p:cNvSpPr/>
          <p:nvPr/>
        </p:nvSpPr>
        <p:spPr>
          <a:xfrm>
            <a:off x="2277003" y="5193500"/>
            <a:ext cx="900000" cy="900000"/>
          </a:xfrm>
          <a:prstGeom prst="ellipse">
            <a:avLst/>
          </a:prstGeom>
          <a:solidFill>
            <a:schemeClr val="accent5">
              <a:lumMod val="75000"/>
            </a:schemeClr>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itchFamily="18" charset="0"/>
              <a:cs typeface="Times New Roman" pitchFamily="18" charset="0"/>
            </a:endParaRPr>
          </a:p>
        </p:txBody>
      </p:sp>
      <p:sp>
        <p:nvSpPr>
          <p:cNvPr id="19" name="Овал 18"/>
          <p:cNvSpPr/>
          <p:nvPr/>
        </p:nvSpPr>
        <p:spPr>
          <a:xfrm>
            <a:off x="5891271" y="5212203"/>
            <a:ext cx="900000" cy="900000"/>
          </a:xfrm>
          <a:prstGeom prst="ellipse">
            <a:avLst/>
          </a:prstGeom>
          <a:solidFill>
            <a:schemeClr val="accent2">
              <a:lumMod val="60000"/>
              <a:lumOff val="40000"/>
            </a:schemeClr>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Равнобедренный треугольник 19"/>
          <p:cNvSpPr/>
          <p:nvPr/>
        </p:nvSpPr>
        <p:spPr>
          <a:xfrm>
            <a:off x="3928418" y="6214503"/>
            <a:ext cx="1250652" cy="640060"/>
          </a:xfrm>
          <a:prstGeom prst="triangle">
            <a:avLst/>
          </a:prstGeom>
          <a:solidFill>
            <a:schemeClr val="bg1">
              <a:lumMod val="75000"/>
            </a:schemeClr>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2277003" y="5516616"/>
            <a:ext cx="900000" cy="246221"/>
          </a:xfrm>
          <a:prstGeom prst="rect">
            <a:avLst/>
          </a:prstGeom>
          <a:noFill/>
        </p:spPr>
        <p:txBody>
          <a:bodyPr wrap="square" rtlCol="0">
            <a:spAutoFit/>
          </a:bodyPr>
          <a:lstStyle/>
          <a:p>
            <a:pPr algn="ctr"/>
            <a:r>
              <a:rPr lang="ru-RU" sz="1000" b="1" dirty="0" smtClean="0">
                <a:cs typeface="Times New Roman" pitchFamily="18" charset="0"/>
              </a:rPr>
              <a:t>доходы</a:t>
            </a:r>
            <a:endParaRPr lang="ru-RU" sz="1000" b="1" dirty="0">
              <a:cs typeface="Times New Roman" pitchFamily="18" charset="0"/>
            </a:endParaRPr>
          </a:p>
        </p:txBody>
      </p:sp>
      <p:sp>
        <p:nvSpPr>
          <p:cNvPr id="22" name="TextBox 21"/>
          <p:cNvSpPr txBox="1"/>
          <p:nvPr/>
        </p:nvSpPr>
        <p:spPr>
          <a:xfrm>
            <a:off x="5948984" y="5539092"/>
            <a:ext cx="827260" cy="246221"/>
          </a:xfrm>
          <a:prstGeom prst="rect">
            <a:avLst/>
          </a:prstGeom>
          <a:noFill/>
        </p:spPr>
        <p:txBody>
          <a:bodyPr wrap="square" rtlCol="0">
            <a:spAutoFit/>
          </a:bodyPr>
          <a:lstStyle/>
          <a:p>
            <a:r>
              <a:rPr lang="ru-RU" sz="1000" b="1" dirty="0" smtClean="0">
                <a:cs typeface="Times New Roman" pitchFamily="18" charset="0"/>
              </a:rPr>
              <a:t>расходы</a:t>
            </a:r>
            <a:endParaRPr lang="ru-RU" sz="1000" b="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krot.info/uploads/posts/2020-10/1603674252_51-p-fon-dlya-prezentatsii-po-informatike-63.jpg"/>
          <p:cNvPicPr>
            <a:picLocks noChangeAspect="1" noChangeArrowheads="1"/>
          </p:cNvPicPr>
          <p:nvPr/>
        </p:nvPicPr>
        <p:blipFill rotWithShape="1">
          <a:blip r:embed="rId3">
            <a:extLst>
              <a:ext uri="{28A0092B-C50C-407E-A947-70E740481C1C}">
                <a14:useLocalDpi xmlns:a14="http://schemas.microsoft.com/office/drawing/2010/main" val="0"/>
              </a:ext>
            </a:extLst>
          </a:blip>
          <a:srcRect l="19048"/>
          <a:stretch/>
        </p:blipFill>
        <p:spPr bwMode="auto">
          <a:xfrm>
            <a:off x="0"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fontAlgn="auto">
              <a:spcBef>
                <a:spcPts val="0"/>
              </a:spcBef>
              <a:spcAft>
                <a:spcPts val="0"/>
              </a:spcAft>
              <a:defRPr/>
            </a:pPr>
            <a:r>
              <a:rPr lang="ru-RU" sz="2000" kern="0" dirty="0" smtClean="0">
                <a:latin typeface="Times New Roman" pitchFamily="18" charset="0"/>
                <a:cs typeface="Times New Roman" pitchFamily="18" charset="0"/>
              </a:rPr>
              <a:t>Что такое </a:t>
            </a:r>
            <a:r>
              <a:rPr lang="ru-RU" sz="2000" b="1" i="1" kern="0" dirty="0" smtClean="0">
                <a:latin typeface="Times New Roman" pitchFamily="18" charset="0"/>
                <a:cs typeface="Times New Roman" pitchFamily="18" charset="0"/>
              </a:rPr>
              <a:t>доходы местного бюджета</a:t>
            </a:r>
            <a:r>
              <a:rPr lang="ru-RU" sz="2000" kern="0" dirty="0" smtClean="0">
                <a:latin typeface="Times New Roman" pitchFamily="18" charset="0"/>
                <a:cs typeface="Times New Roman" pitchFamily="18" charset="0"/>
              </a:rPr>
              <a:t>? </a:t>
            </a:r>
            <a:endParaRPr lang="ru-RU" sz="2000" b="1" kern="0" dirty="0">
              <a:latin typeface="Calibri" pitchFamily="34" charset="0"/>
              <a:ea typeface="+mj-ea"/>
              <a:cs typeface="Calibri" pitchFamily="34" charset="0"/>
            </a:endParaRPr>
          </a:p>
        </p:txBody>
      </p:sp>
      <p:sp>
        <p:nvSpPr>
          <p:cNvPr id="12" name="Rectangle 2"/>
          <p:cNvSpPr txBox="1">
            <a:spLocks noChangeArrowheads="1"/>
          </p:cNvSpPr>
          <p:nvPr/>
        </p:nvSpPr>
        <p:spPr bwMode="auto">
          <a:xfrm>
            <a:off x="-28575" y="374988"/>
            <a:ext cx="9144000" cy="511175"/>
          </a:xfrm>
          <a:prstGeom prst="rect">
            <a:avLst/>
          </a:prstGeom>
          <a:noFill/>
          <a:ln w="9525">
            <a:noFill/>
            <a:miter lim="800000"/>
            <a:headEnd/>
            <a:tailEnd/>
          </a:ln>
        </p:spPr>
        <p:txBody>
          <a:bodyPr anchor="ctr"/>
          <a:lstStyle/>
          <a:p>
            <a:pPr algn="ctr" fontAlgn="auto">
              <a:spcBef>
                <a:spcPts val="0"/>
              </a:spcBef>
              <a:spcAft>
                <a:spcPts val="0"/>
              </a:spcAft>
              <a:defRPr/>
            </a:pPr>
            <a:r>
              <a:rPr lang="ru-RU" sz="1400" kern="0" dirty="0">
                <a:latin typeface="Calibri" pitchFamily="34" charset="0"/>
                <a:ea typeface="+mj-ea"/>
                <a:cs typeface="Calibri" pitchFamily="34" charset="0"/>
              </a:rPr>
              <a:t>Доходы бюджета – поступающие в бюджет денежные средства, за исключением средств, являющихся источниками финансирования дефицита бюджета </a:t>
            </a:r>
          </a:p>
        </p:txBody>
      </p:sp>
      <p:sp>
        <p:nvSpPr>
          <p:cNvPr id="15" name="Прямоугольник 14"/>
          <p:cNvSpPr/>
          <p:nvPr/>
        </p:nvSpPr>
        <p:spPr>
          <a:xfrm>
            <a:off x="2750344" y="811653"/>
            <a:ext cx="3786187"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a:solidFill>
                  <a:schemeClr val="tx1"/>
                </a:solidFill>
                <a:latin typeface="Calibri" pitchFamily="34" charset="0"/>
                <a:cs typeface="Calibri" pitchFamily="34" charset="0"/>
              </a:rPr>
              <a:t>ТИПЫ ДОХОДОВ</a:t>
            </a:r>
          </a:p>
        </p:txBody>
      </p:sp>
      <p:sp>
        <p:nvSpPr>
          <p:cNvPr id="16" name="TextBox 15"/>
          <p:cNvSpPr txBox="1"/>
          <p:nvPr/>
        </p:nvSpPr>
        <p:spPr>
          <a:xfrm>
            <a:off x="-59729" y="1092861"/>
            <a:ext cx="3767633" cy="1938992"/>
          </a:xfrm>
          <a:prstGeom prst="rect">
            <a:avLst/>
          </a:prstGeom>
          <a:noFill/>
        </p:spPr>
        <p:txBody>
          <a:bodyPr wrap="square">
            <a:spAutoFit/>
          </a:bodyPr>
          <a:lstStyle/>
          <a:p>
            <a:pPr algn="ctr" fontAlgn="auto">
              <a:spcBef>
                <a:spcPts val="0"/>
              </a:spcBef>
              <a:spcAft>
                <a:spcPts val="0"/>
              </a:spcAft>
              <a:defRPr/>
            </a:pPr>
            <a:r>
              <a:rPr lang="ru-RU" sz="1000" b="1" dirty="0">
                <a:latin typeface="Calibri" pitchFamily="34" charset="0"/>
                <a:cs typeface="Calibri" pitchFamily="34" charset="0"/>
              </a:rPr>
              <a:t>Налоговые (собственные)</a:t>
            </a:r>
          </a:p>
          <a:p>
            <a:pPr marL="342900" indent="-342900" fontAlgn="auto">
              <a:spcBef>
                <a:spcPts val="0"/>
              </a:spcBef>
              <a:spcAft>
                <a:spcPts val="0"/>
              </a:spcAft>
              <a:buFont typeface="Wingdings" pitchFamily="2" charset="2"/>
              <a:buChar char="Ø"/>
              <a:defRPr/>
            </a:pPr>
            <a:r>
              <a:rPr lang="ru-RU" sz="1000" dirty="0">
                <a:latin typeface="Calibri" pitchFamily="34" charset="0"/>
                <a:cs typeface="Calibri" pitchFamily="34" charset="0"/>
              </a:rPr>
              <a:t>налог на доход физических лиц (НДФЛ</a:t>
            </a:r>
            <a:r>
              <a:rPr lang="ru-RU" sz="1000" dirty="0" smtClean="0">
                <a:latin typeface="Calibri" pitchFamily="34" charset="0"/>
                <a:cs typeface="Calibri" pitchFamily="34" charset="0"/>
              </a:rPr>
              <a:t>);</a:t>
            </a:r>
          </a:p>
          <a:p>
            <a:pPr marL="342900" indent="-342900" fontAlgn="auto">
              <a:spcBef>
                <a:spcPts val="0"/>
              </a:spcBef>
              <a:spcAft>
                <a:spcPts val="0"/>
              </a:spcAft>
              <a:buFont typeface="Wingdings" pitchFamily="2" charset="2"/>
              <a:buChar char="Ø"/>
              <a:defRPr/>
            </a:pPr>
            <a:r>
              <a:rPr lang="ru-RU" sz="1000" dirty="0" smtClean="0">
                <a:latin typeface="Calibri" pitchFamily="34" charset="0"/>
                <a:cs typeface="Calibri" pitchFamily="34" charset="0"/>
              </a:rPr>
              <a:t>акцизы;</a:t>
            </a:r>
          </a:p>
          <a:p>
            <a:pPr marL="342900" indent="-342900" fontAlgn="auto">
              <a:spcBef>
                <a:spcPts val="0"/>
              </a:spcBef>
              <a:spcAft>
                <a:spcPts val="0"/>
              </a:spcAft>
              <a:buFont typeface="Wingdings" pitchFamily="2" charset="2"/>
              <a:buChar char="Ø"/>
              <a:defRPr/>
            </a:pPr>
            <a:r>
              <a:rPr lang="ru-RU" sz="1000" dirty="0" smtClean="0">
                <a:latin typeface="Calibri" pitchFamily="34" charset="0"/>
                <a:cs typeface="Calibri" pitchFamily="34" charset="0"/>
              </a:rPr>
              <a:t>налог, взимаемый с применением упрощенной</a:t>
            </a:r>
          </a:p>
          <a:p>
            <a:pPr marL="342900" indent="-342900" fontAlgn="auto">
              <a:spcBef>
                <a:spcPts val="0"/>
              </a:spcBef>
              <a:spcAft>
                <a:spcPts val="0"/>
              </a:spcAft>
              <a:defRPr/>
            </a:pPr>
            <a:r>
              <a:rPr lang="ru-RU" sz="1000" dirty="0" smtClean="0">
                <a:latin typeface="Calibri" pitchFamily="34" charset="0"/>
                <a:cs typeface="Calibri" pitchFamily="34" charset="0"/>
              </a:rPr>
              <a:t>        системы налогообложения (УСН);</a:t>
            </a:r>
            <a:endParaRPr lang="ru-RU" sz="1000" dirty="0">
              <a:latin typeface="Calibri" pitchFamily="34" charset="0"/>
              <a:cs typeface="Calibri" pitchFamily="34" charset="0"/>
            </a:endParaRPr>
          </a:p>
          <a:p>
            <a:pPr marL="342900" indent="-342900" fontAlgn="auto">
              <a:spcBef>
                <a:spcPts val="0"/>
              </a:spcBef>
              <a:spcAft>
                <a:spcPts val="0"/>
              </a:spcAft>
              <a:buFont typeface="Wingdings" pitchFamily="2" charset="2"/>
              <a:buChar char="Ø"/>
              <a:defRPr/>
            </a:pPr>
            <a:r>
              <a:rPr lang="ru-RU" sz="1000" dirty="0">
                <a:latin typeface="Calibri" pitchFamily="34" charset="0"/>
                <a:cs typeface="Calibri" pitchFamily="34" charset="0"/>
              </a:rPr>
              <a:t>единый налог на вмененный доход (ЕНВД);</a:t>
            </a:r>
          </a:p>
          <a:p>
            <a:pPr marL="342900" indent="-342900" fontAlgn="auto">
              <a:spcBef>
                <a:spcPts val="0"/>
              </a:spcBef>
              <a:spcAft>
                <a:spcPts val="0"/>
              </a:spcAft>
              <a:buFont typeface="Wingdings" pitchFamily="2" charset="2"/>
              <a:buChar char="Ø"/>
              <a:defRPr/>
            </a:pPr>
            <a:r>
              <a:rPr lang="ru-RU" sz="1000" dirty="0">
                <a:latin typeface="Calibri" pitchFamily="34" charset="0"/>
                <a:cs typeface="Calibri" pitchFamily="34" charset="0"/>
              </a:rPr>
              <a:t>единый сельскохозяйственный налог  (ЕСХН);</a:t>
            </a:r>
          </a:p>
          <a:p>
            <a:pPr marL="342900" indent="-342900" fontAlgn="auto">
              <a:spcBef>
                <a:spcPts val="0"/>
              </a:spcBef>
              <a:spcAft>
                <a:spcPts val="0"/>
              </a:spcAft>
              <a:buFont typeface="Wingdings" pitchFamily="2" charset="2"/>
              <a:buChar char="Ø"/>
              <a:defRPr/>
            </a:pPr>
            <a:r>
              <a:rPr lang="ru-RU" sz="1000" dirty="0" smtClean="0">
                <a:latin typeface="Calibri" pitchFamily="34" charset="0"/>
                <a:cs typeface="Calibri" pitchFamily="34" charset="0"/>
              </a:rPr>
              <a:t>налог</a:t>
            </a:r>
            <a:r>
              <a:rPr lang="ru-RU" sz="1000" dirty="0">
                <a:latin typeface="Calibri" pitchFamily="34" charset="0"/>
                <a:cs typeface="Calibri" pitchFamily="34" charset="0"/>
              </a:rPr>
              <a:t>, взимаемый в связи с применением патентной системы </a:t>
            </a:r>
            <a:r>
              <a:rPr lang="ru-RU" sz="1000" dirty="0" smtClean="0">
                <a:latin typeface="Calibri" pitchFamily="34" charset="0"/>
                <a:cs typeface="Calibri" pitchFamily="34" charset="0"/>
              </a:rPr>
              <a:t>налогообложения;</a:t>
            </a:r>
          </a:p>
          <a:p>
            <a:pPr marL="342900" indent="-342900" fontAlgn="auto">
              <a:spcBef>
                <a:spcPts val="0"/>
              </a:spcBef>
              <a:spcAft>
                <a:spcPts val="0"/>
              </a:spcAft>
              <a:buFont typeface="Wingdings" pitchFamily="2" charset="2"/>
              <a:buChar char="Ø"/>
              <a:defRPr/>
            </a:pPr>
            <a:r>
              <a:rPr lang="ru-RU" sz="1000" dirty="0" smtClean="0">
                <a:latin typeface="Calibri" pitchFamily="34" charset="0"/>
                <a:cs typeface="Calibri" pitchFamily="34" charset="0"/>
              </a:rPr>
              <a:t>налог на имущество физических лиц;</a:t>
            </a:r>
          </a:p>
          <a:p>
            <a:pPr marL="342900" indent="-342900" fontAlgn="auto">
              <a:spcBef>
                <a:spcPts val="0"/>
              </a:spcBef>
              <a:spcAft>
                <a:spcPts val="0"/>
              </a:spcAft>
              <a:buFont typeface="Wingdings" pitchFamily="2" charset="2"/>
              <a:buChar char="Ø"/>
              <a:defRPr/>
            </a:pPr>
            <a:r>
              <a:rPr lang="ru-RU" sz="1000" dirty="0" smtClean="0">
                <a:latin typeface="Calibri" pitchFamily="34" charset="0"/>
                <a:cs typeface="Calibri" pitchFamily="34" charset="0"/>
              </a:rPr>
              <a:t>земельный налог;</a:t>
            </a:r>
          </a:p>
          <a:p>
            <a:pPr marL="342900" indent="-342900" fontAlgn="auto">
              <a:spcBef>
                <a:spcPts val="0"/>
              </a:spcBef>
              <a:spcAft>
                <a:spcPts val="0"/>
              </a:spcAft>
              <a:buFont typeface="Wingdings" pitchFamily="2" charset="2"/>
              <a:buChar char="Ø"/>
              <a:defRPr/>
            </a:pPr>
            <a:r>
              <a:rPr lang="ru-RU" sz="1000" dirty="0" smtClean="0">
                <a:latin typeface="Calibri" pitchFamily="34" charset="0"/>
                <a:cs typeface="Calibri" pitchFamily="34" charset="0"/>
              </a:rPr>
              <a:t>государственная пошлина;</a:t>
            </a:r>
          </a:p>
        </p:txBody>
      </p:sp>
      <p:sp>
        <p:nvSpPr>
          <p:cNvPr id="17" name="TextBox 16"/>
          <p:cNvSpPr txBox="1"/>
          <p:nvPr/>
        </p:nvSpPr>
        <p:spPr>
          <a:xfrm>
            <a:off x="6385015" y="1122210"/>
            <a:ext cx="2795498" cy="1015663"/>
          </a:xfrm>
          <a:prstGeom prst="rect">
            <a:avLst/>
          </a:prstGeom>
          <a:noFill/>
        </p:spPr>
        <p:txBody>
          <a:bodyPr wrap="square">
            <a:spAutoFit/>
          </a:bodyPr>
          <a:lstStyle/>
          <a:p>
            <a:pPr marL="342900" indent="-342900" algn="ctr" fontAlgn="auto">
              <a:spcBef>
                <a:spcPts val="0"/>
              </a:spcBef>
              <a:spcAft>
                <a:spcPts val="0"/>
              </a:spcAft>
              <a:defRPr/>
            </a:pPr>
            <a:r>
              <a:rPr lang="ru-RU" sz="1000" b="1" dirty="0">
                <a:latin typeface="Calibri" pitchFamily="34" charset="0"/>
                <a:cs typeface="Calibri" pitchFamily="34" charset="0"/>
              </a:rPr>
              <a:t>Безвозмездные поступления</a:t>
            </a:r>
          </a:p>
          <a:p>
            <a:pPr marL="342900" indent="-342900" fontAlgn="auto">
              <a:spcBef>
                <a:spcPts val="0"/>
              </a:spcBef>
              <a:spcAft>
                <a:spcPts val="0"/>
              </a:spcAft>
              <a:buFont typeface="Wingdings" pitchFamily="2" charset="2"/>
              <a:buChar char="Ø"/>
              <a:defRPr/>
            </a:pPr>
            <a:r>
              <a:rPr lang="ru-RU" sz="1000" dirty="0">
                <a:latin typeface="Calibri" pitchFamily="34" charset="0"/>
                <a:cs typeface="Calibri" pitchFamily="34" charset="0"/>
              </a:rPr>
              <a:t>дотации;</a:t>
            </a:r>
          </a:p>
          <a:p>
            <a:pPr marL="342900" indent="-342900" fontAlgn="auto">
              <a:spcBef>
                <a:spcPts val="0"/>
              </a:spcBef>
              <a:spcAft>
                <a:spcPts val="0"/>
              </a:spcAft>
              <a:buFont typeface="Wingdings" pitchFamily="2" charset="2"/>
              <a:buChar char="Ø"/>
              <a:defRPr/>
            </a:pPr>
            <a:r>
              <a:rPr lang="ru-RU" sz="1000" dirty="0">
                <a:latin typeface="Calibri" pitchFamily="34" charset="0"/>
                <a:cs typeface="Calibri" pitchFamily="34" charset="0"/>
              </a:rPr>
              <a:t>субвенции;</a:t>
            </a:r>
          </a:p>
          <a:p>
            <a:pPr marL="342900" indent="-342900" fontAlgn="auto">
              <a:spcBef>
                <a:spcPts val="0"/>
              </a:spcBef>
              <a:spcAft>
                <a:spcPts val="0"/>
              </a:spcAft>
              <a:buFont typeface="Wingdings" pitchFamily="2" charset="2"/>
              <a:buChar char="Ø"/>
              <a:defRPr/>
            </a:pPr>
            <a:r>
              <a:rPr lang="ru-RU" sz="1000" dirty="0">
                <a:latin typeface="Calibri" pitchFamily="34" charset="0"/>
                <a:cs typeface="Calibri" pitchFamily="34" charset="0"/>
              </a:rPr>
              <a:t>субсидии;</a:t>
            </a:r>
          </a:p>
          <a:p>
            <a:pPr marL="342900" indent="-342900" fontAlgn="auto">
              <a:spcBef>
                <a:spcPts val="0"/>
              </a:spcBef>
              <a:spcAft>
                <a:spcPts val="0"/>
              </a:spcAft>
              <a:buFont typeface="Wingdings" pitchFamily="2" charset="2"/>
              <a:buChar char="Ø"/>
              <a:defRPr/>
            </a:pPr>
            <a:r>
              <a:rPr lang="ru-RU" sz="1000" dirty="0">
                <a:latin typeface="Calibri" pitchFamily="34" charset="0"/>
                <a:cs typeface="Calibri" pitchFamily="34" charset="0"/>
              </a:rPr>
              <a:t>иные межбюджетные трансферты.</a:t>
            </a:r>
          </a:p>
          <a:p>
            <a:pPr fontAlgn="auto">
              <a:spcBef>
                <a:spcPts val="0"/>
              </a:spcBef>
              <a:spcAft>
                <a:spcPts val="0"/>
              </a:spcAft>
              <a:defRPr/>
            </a:pPr>
            <a:endParaRPr lang="ru-RU" sz="1000" dirty="0">
              <a:latin typeface="Calibri" pitchFamily="34" charset="0"/>
              <a:cs typeface="Calibri" pitchFamily="34" charset="0"/>
            </a:endParaRPr>
          </a:p>
        </p:txBody>
      </p:sp>
      <p:sp>
        <p:nvSpPr>
          <p:cNvPr id="18" name="TextBox 17"/>
          <p:cNvSpPr txBox="1"/>
          <p:nvPr/>
        </p:nvSpPr>
        <p:spPr>
          <a:xfrm>
            <a:off x="3347864" y="1084766"/>
            <a:ext cx="2805087" cy="1938992"/>
          </a:xfrm>
          <a:prstGeom prst="rect">
            <a:avLst/>
          </a:prstGeom>
          <a:noFill/>
        </p:spPr>
        <p:txBody>
          <a:bodyPr wrap="square">
            <a:spAutoFit/>
          </a:bodyPr>
          <a:lstStyle/>
          <a:p>
            <a:pPr algn="ctr" fontAlgn="auto">
              <a:spcBef>
                <a:spcPts val="0"/>
              </a:spcBef>
              <a:spcAft>
                <a:spcPts val="0"/>
              </a:spcAft>
              <a:defRPr/>
            </a:pPr>
            <a:r>
              <a:rPr lang="ru-RU" sz="1000" b="1" dirty="0">
                <a:latin typeface="Calibri" pitchFamily="34" charset="0"/>
                <a:cs typeface="Calibri" pitchFamily="34" charset="0"/>
              </a:rPr>
              <a:t>Неналоговые (собственные)</a:t>
            </a:r>
          </a:p>
          <a:p>
            <a:pPr marL="342900" indent="-342900" fontAlgn="auto">
              <a:spcBef>
                <a:spcPts val="0"/>
              </a:spcBef>
              <a:spcAft>
                <a:spcPts val="0"/>
              </a:spcAft>
              <a:buFont typeface="Wingdings" pitchFamily="2" charset="2"/>
              <a:buChar char="Ø"/>
              <a:defRPr/>
            </a:pPr>
            <a:r>
              <a:rPr lang="ru-RU" sz="1000" dirty="0" smtClean="0">
                <a:latin typeface="Calibri" pitchFamily="34" charset="0"/>
                <a:cs typeface="Calibri" pitchFamily="34" charset="0"/>
              </a:rPr>
              <a:t>доходы, получаемые в виде арендной платы </a:t>
            </a:r>
            <a:r>
              <a:rPr lang="ru-RU" sz="1000" dirty="0">
                <a:latin typeface="Calibri" pitchFamily="34" charset="0"/>
                <a:cs typeface="Calibri" pitchFamily="34" charset="0"/>
              </a:rPr>
              <a:t>за земельные участки</a:t>
            </a:r>
          </a:p>
          <a:p>
            <a:pPr marL="342900" indent="-342900" fontAlgn="auto">
              <a:spcBef>
                <a:spcPts val="0"/>
              </a:spcBef>
              <a:spcAft>
                <a:spcPts val="0"/>
              </a:spcAft>
              <a:buFont typeface="Wingdings" pitchFamily="2" charset="2"/>
              <a:buChar char="Ø"/>
              <a:defRPr/>
            </a:pPr>
            <a:r>
              <a:rPr lang="ru-RU" sz="1000" dirty="0" smtClean="0">
                <a:latin typeface="Calibri" pitchFamily="34" charset="0"/>
                <a:cs typeface="Calibri" pitchFamily="34" charset="0"/>
              </a:rPr>
              <a:t>доходы от реализации имущества и продажи земельных </a:t>
            </a:r>
            <a:r>
              <a:rPr lang="ru-RU" sz="1000" dirty="0">
                <a:latin typeface="Calibri" pitchFamily="34" charset="0"/>
                <a:cs typeface="Calibri" pitchFamily="34" charset="0"/>
              </a:rPr>
              <a:t>участков;</a:t>
            </a:r>
          </a:p>
          <a:p>
            <a:pPr marL="342900" indent="-342900" fontAlgn="auto">
              <a:spcBef>
                <a:spcPts val="0"/>
              </a:spcBef>
              <a:spcAft>
                <a:spcPts val="0"/>
              </a:spcAft>
              <a:buFont typeface="Wingdings" pitchFamily="2" charset="2"/>
              <a:buChar char="Ø"/>
              <a:defRPr/>
            </a:pPr>
            <a:r>
              <a:rPr lang="ru-RU" sz="1000" dirty="0">
                <a:latin typeface="Calibri" pitchFamily="34" charset="0"/>
                <a:cs typeface="Calibri" pitchFamily="34" charset="0"/>
              </a:rPr>
              <a:t>доходы от сдачи в аренду имущества;</a:t>
            </a:r>
          </a:p>
          <a:p>
            <a:pPr marL="342900" indent="-342900" fontAlgn="auto">
              <a:spcBef>
                <a:spcPts val="0"/>
              </a:spcBef>
              <a:spcAft>
                <a:spcPts val="0"/>
              </a:spcAft>
              <a:buFont typeface="Wingdings" pitchFamily="2" charset="2"/>
              <a:buChar char="Ø"/>
              <a:defRPr/>
            </a:pPr>
            <a:r>
              <a:rPr lang="ru-RU" sz="1000" dirty="0">
                <a:latin typeface="Calibri" pitchFamily="34" charset="0"/>
                <a:cs typeface="Calibri" pitchFamily="34" charset="0"/>
              </a:rPr>
              <a:t>платежи от муниципальных унитарных предприятий;</a:t>
            </a:r>
          </a:p>
          <a:p>
            <a:pPr marL="342900" indent="-342900" fontAlgn="auto">
              <a:spcBef>
                <a:spcPts val="0"/>
              </a:spcBef>
              <a:spcAft>
                <a:spcPts val="0"/>
              </a:spcAft>
              <a:buFont typeface="Wingdings" pitchFamily="2" charset="2"/>
              <a:buChar char="Ø"/>
              <a:defRPr/>
            </a:pPr>
            <a:r>
              <a:rPr lang="ru-RU" sz="1000" dirty="0">
                <a:latin typeface="Calibri" pitchFamily="34" charset="0"/>
                <a:cs typeface="Calibri" pitchFamily="34" charset="0"/>
              </a:rPr>
              <a:t>плата за негативное воздействие на окружающую среду;</a:t>
            </a:r>
          </a:p>
          <a:p>
            <a:pPr marL="342900" indent="-342900" fontAlgn="auto">
              <a:spcBef>
                <a:spcPts val="0"/>
              </a:spcBef>
              <a:spcAft>
                <a:spcPts val="0"/>
              </a:spcAft>
              <a:buFont typeface="Wingdings" pitchFamily="2" charset="2"/>
              <a:buChar char="Ø"/>
              <a:defRPr/>
            </a:pPr>
            <a:r>
              <a:rPr lang="ru-RU" sz="1000" dirty="0">
                <a:latin typeface="Calibri" pitchFamily="34" charset="0"/>
                <a:cs typeface="Calibri" pitchFamily="34" charset="0"/>
              </a:rPr>
              <a:t>доходы от оказания платных услуг; </a:t>
            </a:r>
          </a:p>
          <a:p>
            <a:pPr marL="342900" indent="-342900" fontAlgn="auto">
              <a:spcBef>
                <a:spcPts val="0"/>
              </a:spcBef>
              <a:spcAft>
                <a:spcPts val="0"/>
              </a:spcAft>
              <a:buFont typeface="Wingdings" pitchFamily="2" charset="2"/>
              <a:buChar char="Ø"/>
              <a:defRPr/>
            </a:pPr>
            <a:r>
              <a:rPr lang="ru-RU" sz="1000" dirty="0">
                <a:latin typeface="Calibri" pitchFamily="34" charset="0"/>
                <a:cs typeface="Calibri" pitchFamily="34" charset="0"/>
              </a:rPr>
              <a:t>штрафы, санкции, возмещение ущерба</a:t>
            </a:r>
          </a:p>
        </p:txBody>
      </p:sp>
      <p:pic>
        <p:nvPicPr>
          <p:cNvPr id="9" name="Picture 2" descr="https://yamama2.ru/wp-content/uploads/2019/10/%D0%BE%D0%B1%D0%BB%D0%BE%D0%B6%D0%BA%D0%B0-1.jpg"/>
          <p:cNvPicPr>
            <a:picLocks noChangeAspect="1" noChangeArrowheads="1"/>
          </p:cNvPicPr>
          <p:nvPr/>
        </p:nvPicPr>
        <p:blipFill>
          <a:blip r:embed="rId4" cstate="print"/>
          <a:srcRect/>
          <a:stretch>
            <a:fillRect/>
          </a:stretch>
        </p:blipFill>
        <p:spPr bwMode="auto">
          <a:xfrm>
            <a:off x="7116593" y="1993771"/>
            <a:ext cx="1756184" cy="1589835"/>
          </a:xfrm>
          <a:prstGeom prst="rect">
            <a:avLst/>
          </a:prstGeom>
          <a:ln>
            <a:noFill/>
          </a:ln>
          <a:effectLst>
            <a:softEdge rad="112500"/>
          </a:effectLst>
        </p:spPr>
      </p:pic>
      <p:sp>
        <p:nvSpPr>
          <p:cNvPr id="13" name="Заголовок 1"/>
          <p:cNvSpPr>
            <a:spLocks noGrp="1"/>
          </p:cNvSpPr>
          <p:nvPr>
            <p:ph type="title"/>
          </p:nvPr>
        </p:nvSpPr>
        <p:spPr>
          <a:xfrm>
            <a:off x="411113" y="2976594"/>
            <a:ext cx="8229600" cy="582612"/>
          </a:xfrm>
        </p:spPr>
        <p:txBody>
          <a:bodyPr rtlCol="0">
            <a:normAutofit/>
          </a:bodyPr>
          <a:lstStyle/>
          <a:p>
            <a:pPr eaLnBrk="1" fontAlgn="auto" hangingPunct="1">
              <a:spcAft>
                <a:spcPts val="0"/>
              </a:spcAft>
              <a:defRPr/>
            </a:pPr>
            <a:r>
              <a:rPr lang="ru-RU" sz="1100" dirty="0" smtClean="0">
                <a:cs typeface="Times New Roman" pitchFamily="18" charset="0"/>
              </a:rPr>
              <a:t>Безвозмездные поступления</a:t>
            </a:r>
            <a:endParaRPr lang="ru-RU" sz="1100" dirty="0">
              <a:cs typeface="Times New Roman" pitchFamily="18" charset="0"/>
            </a:endParaRPr>
          </a:p>
        </p:txBody>
      </p:sp>
      <p:sp>
        <p:nvSpPr>
          <p:cNvPr id="14" name="Овал 13"/>
          <p:cNvSpPr/>
          <p:nvPr/>
        </p:nvSpPr>
        <p:spPr>
          <a:xfrm>
            <a:off x="2051720" y="3445603"/>
            <a:ext cx="5184576" cy="424972"/>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000" dirty="0">
                <a:solidFill>
                  <a:schemeClr val="tx1"/>
                </a:solidFill>
                <a:cs typeface="Times New Roman" pitchFamily="18" charset="0"/>
              </a:rPr>
              <a:t>Межбюджетные трансферты – это денежные средства, перечисляемые из одного уровня бюджета другому</a:t>
            </a:r>
          </a:p>
        </p:txBody>
      </p:sp>
      <p:sp>
        <p:nvSpPr>
          <p:cNvPr id="19" name="Блок-схема: альтернативный процесс 18"/>
          <p:cNvSpPr/>
          <p:nvPr/>
        </p:nvSpPr>
        <p:spPr>
          <a:xfrm>
            <a:off x="554182" y="4706019"/>
            <a:ext cx="1755304" cy="198250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900" b="1" dirty="0">
                <a:solidFill>
                  <a:schemeClr val="tx1"/>
                </a:solidFill>
                <a:cs typeface="Times New Roman" pitchFamily="18" charset="0"/>
              </a:rPr>
              <a:t>Дотации </a:t>
            </a:r>
            <a:r>
              <a:rPr lang="ru-RU" sz="900" dirty="0">
                <a:solidFill>
                  <a:schemeClr val="tx1"/>
                </a:solidFill>
                <a:cs typeface="Times New Roman" pitchFamily="18" charset="0"/>
              </a:rPr>
              <a:t>(от лат. «</a:t>
            </a:r>
            <a:r>
              <a:rPr lang="en-US" sz="900" dirty="0" err="1">
                <a:solidFill>
                  <a:schemeClr val="tx1"/>
                </a:solidFill>
                <a:cs typeface="Times New Roman" pitchFamily="18" charset="0"/>
              </a:rPr>
              <a:t>Dotatio</a:t>
            </a:r>
            <a:r>
              <a:rPr lang="ru-RU" sz="900" dirty="0">
                <a:solidFill>
                  <a:schemeClr val="tx1"/>
                </a:solidFill>
                <a:cs typeface="Times New Roman" pitchFamily="18" charset="0"/>
              </a:rPr>
              <a:t>» – дар, пожертвование) трансферты без определения конкретной цели использования средств</a:t>
            </a:r>
          </a:p>
          <a:p>
            <a:pPr algn="ctr" fontAlgn="auto">
              <a:spcBef>
                <a:spcPts val="0"/>
              </a:spcBef>
              <a:spcAft>
                <a:spcPts val="0"/>
              </a:spcAft>
              <a:defRPr/>
            </a:pPr>
            <a:r>
              <a:rPr lang="ru-RU" sz="900" i="1" dirty="0">
                <a:solidFill>
                  <a:schemeClr val="tx1"/>
                </a:solidFill>
                <a:cs typeface="Times New Roman" pitchFamily="18" charset="0"/>
              </a:rPr>
              <a:t>(карманные деньги ребенка)</a:t>
            </a:r>
          </a:p>
        </p:txBody>
      </p:sp>
      <p:sp>
        <p:nvSpPr>
          <p:cNvPr id="20" name="Блок-схема: альтернативный процесс 19"/>
          <p:cNvSpPr/>
          <p:nvPr/>
        </p:nvSpPr>
        <p:spPr>
          <a:xfrm>
            <a:off x="2759931" y="4689869"/>
            <a:ext cx="1705744" cy="1996681"/>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900" b="1" dirty="0">
                <a:solidFill>
                  <a:schemeClr val="tx1"/>
                </a:solidFill>
                <a:cs typeface="Times New Roman" pitchFamily="18" charset="0"/>
              </a:rPr>
              <a:t>Субвенции </a:t>
            </a:r>
          </a:p>
          <a:p>
            <a:pPr algn="ctr" fontAlgn="auto">
              <a:spcBef>
                <a:spcPts val="0"/>
              </a:spcBef>
              <a:spcAft>
                <a:spcPts val="0"/>
              </a:spcAft>
              <a:defRPr/>
            </a:pPr>
            <a:r>
              <a:rPr lang="ru-RU" sz="900" dirty="0">
                <a:solidFill>
                  <a:schemeClr val="tx1"/>
                </a:solidFill>
                <a:cs typeface="Times New Roman" pitchFamily="18" charset="0"/>
              </a:rPr>
              <a:t>(от лат. «</a:t>
            </a:r>
            <a:r>
              <a:rPr lang="en-US" sz="900" dirty="0" err="1">
                <a:solidFill>
                  <a:schemeClr val="tx1"/>
                </a:solidFill>
                <a:cs typeface="Times New Roman" pitchFamily="18" charset="0"/>
              </a:rPr>
              <a:t>Subvenire</a:t>
            </a:r>
            <a:r>
              <a:rPr lang="ru-RU" sz="900" dirty="0">
                <a:solidFill>
                  <a:schemeClr val="tx1"/>
                </a:solidFill>
                <a:cs typeface="Times New Roman" pitchFamily="18" charset="0"/>
              </a:rPr>
              <a:t>» – приходить на помощь) трансферты на финансирование переданных полномочий</a:t>
            </a:r>
          </a:p>
          <a:p>
            <a:pPr algn="ctr" fontAlgn="auto">
              <a:spcBef>
                <a:spcPts val="0"/>
              </a:spcBef>
              <a:spcAft>
                <a:spcPts val="0"/>
              </a:spcAft>
              <a:defRPr/>
            </a:pPr>
            <a:r>
              <a:rPr lang="ru-RU" sz="900" i="1" dirty="0">
                <a:solidFill>
                  <a:schemeClr val="tx1"/>
                </a:solidFill>
                <a:cs typeface="Times New Roman" pitchFamily="18" charset="0"/>
              </a:rPr>
              <a:t>(деньги ребенку на покупки по списку)</a:t>
            </a:r>
          </a:p>
          <a:p>
            <a:pPr algn="ctr" fontAlgn="auto">
              <a:spcBef>
                <a:spcPts val="0"/>
              </a:spcBef>
              <a:spcAft>
                <a:spcPts val="0"/>
              </a:spcAft>
              <a:defRPr/>
            </a:pPr>
            <a:endParaRPr lang="ru-RU" sz="900" dirty="0">
              <a:cs typeface="Times New Roman" pitchFamily="18" charset="0"/>
            </a:endParaRPr>
          </a:p>
        </p:txBody>
      </p:sp>
      <p:sp>
        <p:nvSpPr>
          <p:cNvPr id="21" name="Блок-схема: альтернативный процесс 20"/>
          <p:cNvSpPr/>
          <p:nvPr/>
        </p:nvSpPr>
        <p:spPr>
          <a:xfrm>
            <a:off x="4812440" y="4716566"/>
            <a:ext cx="1724092" cy="1963376"/>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900" b="1" dirty="0">
                <a:solidFill>
                  <a:schemeClr val="tx1"/>
                </a:solidFill>
                <a:cs typeface="Times New Roman" pitchFamily="18" charset="0"/>
              </a:rPr>
              <a:t>Субсидии</a:t>
            </a:r>
            <a:r>
              <a:rPr lang="en-US" sz="900" b="1" dirty="0">
                <a:solidFill>
                  <a:schemeClr val="tx1"/>
                </a:solidFill>
                <a:cs typeface="Times New Roman" pitchFamily="18" charset="0"/>
              </a:rPr>
              <a:t> </a:t>
            </a:r>
            <a:endParaRPr lang="ru-RU" sz="900" b="1" dirty="0">
              <a:solidFill>
                <a:schemeClr val="tx1"/>
              </a:solidFill>
              <a:cs typeface="Times New Roman" pitchFamily="18" charset="0"/>
            </a:endParaRPr>
          </a:p>
          <a:p>
            <a:pPr algn="ctr" fontAlgn="auto">
              <a:spcBef>
                <a:spcPts val="0"/>
              </a:spcBef>
              <a:spcAft>
                <a:spcPts val="0"/>
              </a:spcAft>
              <a:defRPr/>
            </a:pPr>
            <a:r>
              <a:rPr lang="ru-RU" sz="900" dirty="0">
                <a:solidFill>
                  <a:schemeClr val="tx1"/>
                </a:solidFill>
                <a:cs typeface="Times New Roman" pitchFamily="18" charset="0"/>
              </a:rPr>
              <a:t>(от лат. «</a:t>
            </a:r>
            <a:r>
              <a:rPr lang="en-US" sz="900" dirty="0" err="1">
                <a:solidFill>
                  <a:schemeClr val="tx1"/>
                </a:solidFill>
                <a:cs typeface="Times New Roman" pitchFamily="18" charset="0"/>
              </a:rPr>
              <a:t>Subsidium</a:t>
            </a:r>
            <a:r>
              <a:rPr lang="ru-RU" sz="900" dirty="0">
                <a:solidFill>
                  <a:schemeClr val="tx1"/>
                </a:solidFill>
                <a:cs typeface="Times New Roman" pitchFamily="18" charset="0"/>
              </a:rPr>
              <a:t>» – поддержка) </a:t>
            </a:r>
            <a:r>
              <a:rPr lang="ru-RU" sz="900" b="1" dirty="0">
                <a:solidFill>
                  <a:schemeClr val="tx1"/>
                </a:solidFill>
                <a:cs typeface="Times New Roman" pitchFamily="18" charset="0"/>
              </a:rPr>
              <a:t> </a:t>
            </a:r>
            <a:r>
              <a:rPr lang="ru-RU" sz="900" dirty="0">
                <a:solidFill>
                  <a:schemeClr val="tx1"/>
                </a:solidFill>
                <a:cs typeface="Times New Roman" pitchFamily="18" charset="0"/>
              </a:rPr>
              <a:t>трансферты на условиях долевого софинансирования расходов</a:t>
            </a:r>
          </a:p>
          <a:p>
            <a:pPr algn="ctr" fontAlgn="auto">
              <a:spcBef>
                <a:spcPts val="0"/>
              </a:spcBef>
              <a:spcAft>
                <a:spcPts val="0"/>
              </a:spcAft>
              <a:defRPr/>
            </a:pPr>
            <a:r>
              <a:rPr lang="ru-RU" sz="900" i="1" dirty="0">
                <a:solidFill>
                  <a:schemeClr val="tx1"/>
                </a:solidFill>
                <a:cs typeface="Times New Roman" pitchFamily="18" charset="0"/>
              </a:rPr>
              <a:t>(добавить деньги ребенку на его покупку)</a:t>
            </a:r>
          </a:p>
          <a:p>
            <a:pPr algn="ctr" fontAlgn="auto">
              <a:spcBef>
                <a:spcPts val="0"/>
              </a:spcBef>
              <a:spcAft>
                <a:spcPts val="0"/>
              </a:spcAft>
              <a:defRPr/>
            </a:pPr>
            <a:endParaRPr lang="ru-RU" sz="900" dirty="0">
              <a:solidFill>
                <a:schemeClr val="tx1"/>
              </a:solidFill>
            </a:endParaRPr>
          </a:p>
        </p:txBody>
      </p:sp>
      <p:sp>
        <p:nvSpPr>
          <p:cNvPr id="22" name="Блок-схема: альтернативный процесс 21"/>
          <p:cNvSpPr/>
          <p:nvPr/>
        </p:nvSpPr>
        <p:spPr>
          <a:xfrm>
            <a:off x="6948264" y="4707990"/>
            <a:ext cx="1692449" cy="1980529"/>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900" b="1" dirty="0">
                <a:solidFill>
                  <a:schemeClr val="tx1"/>
                </a:solidFill>
                <a:cs typeface="Times New Roman" pitchFamily="18" charset="0"/>
              </a:rPr>
              <a:t>Иные межбюджетные трансферты</a:t>
            </a:r>
            <a:endParaRPr lang="ru-RU" sz="900" dirty="0">
              <a:solidFill>
                <a:schemeClr val="tx1"/>
              </a:solidFill>
              <a:cs typeface="Times New Roman" pitchFamily="18" charset="0"/>
            </a:endParaRPr>
          </a:p>
          <a:p>
            <a:pPr algn="ctr" fontAlgn="auto">
              <a:spcBef>
                <a:spcPts val="0"/>
              </a:spcBef>
              <a:spcAft>
                <a:spcPts val="0"/>
              </a:spcAft>
              <a:defRPr/>
            </a:pPr>
            <a:r>
              <a:rPr lang="ru-RU" sz="900" dirty="0">
                <a:solidFill>
                  <a:schemeClr val="tx1"/>
                </a:solidFill>
                <a:cs typeface="Times New Roman" pitchFamily="18" charset="0"/>
              </a:rPr>
              <a:t>носят безвозвратный характер</a:t>
            </a:r>
          </a:p>
          <a:p>
            <a:pPr algn="ctr" fontAlgn="auto">
              <a:spcBef>
                <a:spcPts val="0"/>
              </a:spcBef>
              <a:spcAft>
                <a:spcPts val="0"/>
              </a:spcAft>
              <a:defRPr/>
            </a:pPr>
            <a:endParaRPr lang="ru-RU" sz="900" dirty="0">
              <a:solidFill>
                <a:schemeClr val="tx1"/>
              </a:solidFill>
            </a:endParaRPr>
          </a:p>
        </p:txBody>
      </p:sp>
      <p:cxnSp>
        <p:nvCxnSpPr>
          <p:cNvPr id="23" name="Прямая со стрелкой 22"/>
          <p:cNvCxnSpPr/>
          <p:nvPr/>
        </p:nvCxnSpPr>
        <p:spPr>
          <a:xfrm rot="10800000" flipV="1">
            <a:off x="1658813" y="3936329"/>
            <a:ext cx="785813"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3612803" y="4002532"/>
            <a:ext cx="239116" cy="622866"/>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6653958" y="3948402"/>
            <a:ext cx="810764" cy="590106"/>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5478277" y="3983033"/>
            <a:ext cx="196209" cy="642365"/>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s://krot.info/uploads/posts/2020-10/1603674252_51-p-fon-dlya-prezentatsii-po-informatike-63.jpg"/>
          <p:cNvPicPr>
            <a:picLocks noChangeAspect="1" noChangeArrowheads="1"/>
          </p:cNvPicPr>
          <p:nvPr/>
        </p:nvPicPr>
        <p:blipFill rotWithShape="1">
          <a:blip r:embed="rId3">
            <a:extLst>
              <a:ext uri="{28A0092B-C50C-407E-A947-70E740481C1C}">
                <a14:useLocalDpi xmlns:a14="http://schemas.microsoft.com/office/drawing/2010/main" val="0"/>
              </a:ext>
            </a:extLst>
          </a:blip>
          <a:srcRect l="19048"/>
          <a:stretch/>
        </p:blipFill>
        <p:spPr bwMode="auto">
          <a:xfrm>
            <a:off x="0"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a:defRPr/>
            </a:pPr>
            <a:r>
              <a:rPr lang="ru-RU" sz="2000" kern="0" dirty="0" smtClean="0">
                <a:solidFill>
                  <a:schemeClr val="tx2"/>
                </a:solidFill>
                <a:latin typeface="Calibri" panose="020F0502020204030204" pitchFamily="34" charset="0"/>
                <a:ea typeface="+mj-ea"/>
                <a:cs typeface="Calibri" panose="020F0502020204030204" pitchFamily="34" charset="0"/>
              </a:rPr>
              <a:t>РАСХОДЫ </a:t>
            </a:r>
            <a:r>
              <a:rPr lang="ru-RU" sz="2000" kern="0" dirty="0">
                <a:solidFill>
                  <a:schemeClr val="tx2"/>
                </a:solidFill>
                <a:latin typeface="Calibri" panose="020F0502020204030204" pitchFamily="34" charset="0"/>
                <a:ea typeface="+mj-ea"/>
                <a:cs typeface="Calibri" panose="020F0502020204030204" pitchFamily="34" charset="0"/>
              </a:rPr>
              <a:t>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a:defRPr/>
            </a:pPr>
            <a:r>
              <a:rPr lang="ru-RU" sz="1400" kern="0" dirty="0" smtClean="0">
                <a:solidFill>
                  <a:schemeClr val="tx2"/>
                </a:solidFill>
                <a:latin typeface="Times New Roman" pitchFamily="18" charset="0"/>
                <a:ea typeface="+mj-ea"/>
                <a:cs typeface="+mj-cs"/>
              </a:rPr>
              <a:t>Расходы </a:t>
            </a:r>
            <a:r>
              <a:rPr lang="ru-RU" sz="1400" kern="0" dirty="0">
                <a:solidFill>
                  <a:schemeClr val="tx2"/>
                </a:solidFill>
                <a:latin typeface="Times New Roman" pitchFamily="18" charset="0"/>
                <a:ea typeface="+mj-ea"/>
                <a:cs typeface="+mj-cs"/>
              </a:rPr>
              <a:t>бюджета </a:t>
            </a:r>
            <a:r>
              <a:rPr lang="ru-RU" sz="1400" kern="0" dirty="0" smtClean="0">
                <a:solidFill>
                  <a:schemeClr val="tx2"/>
                </a:solidFill>
                <a:latin typeface="Times New Roman" pitchFamily="18" charset="0"/>
                <a:ea typeface="+mj-ea"/>
                <a:cs typeface="+mj-cs"/>
              </a:rPr>
              <a:t>–денежные </a:t>
            </a:r>
            <a:r>
              <a:rPr lang="ru-RU" sz="1400" kern="0" dirty="0">
                <a:solidFill>
                  <a:schemeClr val="tx2"/>
                </a:solidFill>
                <a:latin typeface="Times New Roman" pitchFamily="18" charset="0"/>
                <a:ea typeface="+mj-ea"/>
                <a:cs typeface="+mj-cs"/>
              </a:rPr>
              <a:t>средства, </a:t>
            </a:r>
            <a:r>
              <a:rPr lang="ru-RU" sz="1400" kern="0" dirty="0" smtClean="0">
                <a:solidFill>
                  <a:schemeClr val="tx2"/>
                </a:solidFill>
                <a:latin typeface="Times New Roman" pitchFamily="18" charset="0"/>
                <a:ea typeface="+mj-ea"/>
                <a:cs typeface="+mj-cs"/>
              </a:rPr>
              <a:t>направляемые на финансовое обеспечение задач и функций государства и местного самоуправления.</a:t>
            </a:r>
            <a:endParaRPr lang="ru-RU" sz="1400" kern="0" dirty="0">
              <a:solidFill>
                <a:schemeClr val="tx2"/>
              </a:solidFill>
              <a:latin typeface="Times New Roman" pitchFamily="18" charset="0"/>
              <a:ea typeface="+mj-ea"/>
              <a:cs typeface="+mj-cs"/>
            </a:endParaRPr>
          </a:p>
        </p:txBody>
      </p:sp>
      <p:sp>
        <p:nvSpPr>
          <p:cNvPr id="15" name="Прямоугольник 14"/>
          <p:cNvSpPr/>
          <p:nvPr/>
        </p:nvSpPr>
        <p:spPr>
          <a:xfrm>
            <a:off x="2643174" y="1000108"/>
            <a:ext cx="3786187" cy="57148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smtClean="0">
                <a:solidFill>
                  <a:schemeClr val="tx1"/>
                </a:solidFill>
                <a:latin typeface="Calibri" panose="020F0502020204030204" pitchFamily="34" charset="0"/>
                <a:cs typeface="Calibri" panose="020F0502020204030204" pitchFamily="34" charset="0"/>
              </a:rPr>
              <a:t>КЛАССИФИКАЦИЯ  РАСХОДОВ ПО ПРИЗНАКАМ</a:t>
            </a:r>
            <a:endParaRPr lang="ru-RU" dirty="0">
              <a:solidFill>
                <a:schemeClr val="tx1"/>
              </a:solidFill>
              <a:latin typeface="Calibri" panose="020F0502020204030204" pitchFamily="34" charset="0"/>
              <a:cs typeface="Calibri" panose="020F0502020204030204" pitchFamily="34" charset="0"/>
            </a:endParaRPr>
          </a:p>
        </p:txBody>
      </p:sp>
      <p:sp>
        <p:nvSpPr>
          <p:cNvPr id="17" name="Скругленный прямоугольник 16"/>
          <p:cNvSpPr/>
          <p:nvPr/>
        </p:nvSpPr>
        <p:spPr>
          <a:xfrm>
            <a:off x="214282" y="1928802"/>
            <a:ext cx="2700000" cy="2796342"/>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Функциональная</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классификация отражает</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направление средств</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бюджета на выполнение</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основных функций</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государства</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(муниципалитета) (раздел→</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подраздел→ целевые</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статьи→ виды расходов)</a:t>
            </a:r>
            <a:br>
              <a:rPr lang="ru-RU" sz="1400" dirty="0" smtClean="0">
                <a:solidFill>
                  <a:schemeClr val="tx1"/>
                </a:solidFill>
                <a:latin typeface="Times New Roman" pitchFamily="18" charset="0"/>
                <a:cs typeface="Times New Roman" pitchFamily="18" charset="0"/>
              </a:rPr>
            </a:br>
            <a:endParaRPr lang="ru-RU" sz="1400"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3071802" y="1928802"/>
            <a:ext cx="2842876" cy="279634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Ведомственная</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классификация расходов</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бюджета непосредственно</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связана со структурой</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управления, отображает</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распределение бюджетных</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средств по главным</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распорядителям средств</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бюджета (органы МСУ,</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органы администрации)</a:t>
            </a:r>
            <a:br>
              <a:rPr lang="ru-RU" sz="1400" dirty="0" smtClean="0">
                <a:solidFill>
                  <a:schemeClr val="tx1"/>
                </a:solidFill>
                <a:latin typeface="Times New Roman" pitchFamily="18" charset="0"/>
                <a:cs typeface="Times New Roman" pitchFamily="18" charset="0"/>
              </a:rPr>
            </a:br>
            <a:endParaRPr lang="ru-RU" sz="1400" dirty="0">
              <a:solidFill>
                <a:schemeClr val="tx1"/>
              </a:solidFill>
              <a:latin typeface="Times New Roman" pitchFamily="18" charset="0"/>
              <a:cs typeface="Times New Roman" pitchFamily="18" charset="0"/>
            </a:endParaRPr>
          </a:p>
        </p:txBody>
      </p:sp>
      <p:sp>
        <p:nvSpPr>
          <p:cNvPr id="19" name="Скругленный прямоугольник 18"/>
          <p:cNvSpPr/>
          <p:nvPr/>
        </p:nvSpPr>
        <p:spPr>
          <a:xfrm>
            <a:off x="6072198" y="1928802"/>
            <a:ext cx="2842876" cy="2796342"/>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Экономическая </a:t>
            </a:r>
            <a:r>
              <a:rPr lang="ru-RU" sz="1400" dirty="0" smtClean="0">
                <a:solidFill>
                  <a:schemeClr val="tx1"/>
                </a:solidFill>
                <a:latin typeface="Times New Roman" pitchFamily="18" charset="0"/>
                <a:cs typeface="Times New Roman" pitchFamily="18" charset="0"/>
              </a:rPr>
              <a:t>классификация</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показывает деление расходов</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бюджета на текущие и</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капитальные, а также на выплату</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заработной платы, на</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материальные затраты, на</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приобретение товаров и услуг</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(категория расходов→ группы→</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предметные статьи→ подстатьи)</a:t>
            </a:r>
            <a:endParaRPr lang="ru-RU" sz="1400" dirty="0">
              <a:latin typeface="Times New Roman" pitchFamily="18" charset="0"/>
              <a:cs typeface="Times New Roman" pitchFamily="18" charset="0"/>
            </a:endParaRPr>
          </a:p>
        </p:txBody>
      </p:sp>
      <p:sp>
        <p:nvSpPr>
          <p:cNvPr id="25" name="Стрелка углом 24"/>
          <p:cNvSpPr/>
          <p:nvPr/>
        </p:nvSpPr>
        <p:spPr>
          <a:xfrm rot="5400000">
            <a:off x="6585206" y="1161546"/>
            <a:ext cx="720000" cy="540000"/>
          </a:xfrm>
          <a:prstGeom prst="bentArrow">
            <a:avLst>
              <a:gd name="adj1" fmla="val 32164"/>
              <a:gd name="adj2" fmla="val 25000"/>
              <a:gd name="adj3" fmla="val 48880"/>
              <a:gd name="adj4" fmla="val 43750"/>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Стрелка углом 25"/>
          <p:cNvSpPr/>
          <p:nvPr/>
        </p:nvSpPr>
        <p:spPr>
          <a:xfrm rot="5400000" flipV="1">
            <a:off x="1767356" y="1161546"/>
            <a:ext cx="720000" cy="540000"/>
          </a:xfrm>
          <a:prstGeom prst="bentArrow">
            <a:avLst>
              <a:gd name="adj1" fmla="val 32164"/>
              <a:gd name="adj2" fmla="val 25000"/>
              <a:gd name="adj3" fmla="val 48880"/>
              <a:gd name="adj4" fmla="val 4375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Стрелка вниз 26"/>
          <p:cNvSpPr/>
          <p:nvPr/>
        </p:nvSpPr>
        <p:spPr>
          <a:xfrm>
            <a:off x="4286248" y="1643050"/>
            <a:ext cx="285752" cy="214314"/>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0"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5299" name="Содержимое 2"/>
          <p:cNvSpPr>
            <a:spLocks noGrp="1"/>
          </p:cNvSpPr>
          <p:nvPr>
            <p:ph idx="1"/>
          </p:nvPr>
        </p:nvSpPr>
        <p:spPr>
          <a:xfrm>
            <a:off x="250825" y="333375"/>
            <a:ext cx="8588375" cy="6191250"/>
          </a:xfrm>
        </p:spPr>
        <p:txBody>
          <a:bodyPr/>
          <a:lstStyle/>
          <a:p>
            <a:pPr algn="ctr">
              <a:buFontTx/>
              <a:buNone/>
              <a:defRPr/>
            </a:pPr>
            <a:r>
              <a:rPr lang="ru-RU" sz="2000" dirty="0" smtClean="0">
                <a:latin typeface="Calibri" pitchFamily="34" charset="0"/>
                <a:cs typeface="Calibri" pitchFamily="34" charset="0"/>
              </a:rPr>
              <a:t>Контактная информация:</a:t>
            </a:r>
          </a:p>
          <a:p>
            <a:pPr algn="ctr">
              <a:buFontTx/>
              <a:buNone/>
              <a:defRPr/>
            </a:pPr>
            <a:endParaRPr lang="ru-RU" sz="1800" dirty="0" smtClean="0">
              <a:latin typeface="Calibri" pitchFamily="34" charset="0"/>
              <a:cs typeface="Calibri" pitchFamily="34" charset="0"/>
            </a:endParaRPr>
          </a:p>
          <a:p>
            <a:pPr marL="0" algn="ctr">
              <a:spcBef>
                <a:spcPts val="0"/>
              </a:spcBef>
              <a:buFontTx/>
              <a:buNone/>
              <a:defRPr/>
            </a:pPr>
            <a:r>
              <a:rPr lang="ru-RU" sz="1800" dirty="0" smtClean="0">
                <a:latin typeface="Calibri" pitchFamily="34" charset="0"/>
                <a:cs typeface="Calibri" pitchFamily="34" charset="0"/>
              </a:rPr>
              <a:t>      </a:t>
            </a:r>
            <a:r>
              <a:rPr lang="ru-RU" sz="2400" b="1" dirty="0" smtClean="0">
                <a:latin typeface="Calibri" pitchFamily="34" charset="0"/>
                <a:cs typeface="Calibri" pitchFamily="34" charset="0"/>
              </a:rPr>
              <a:t>Финансовое управление </a:t>
            </a:r>
          </a:p>
          <a:p>
            <a:pPr marL="0" algn="ctr">
              <a:spcBef>
                <a:spcPts val="0"/>
              </a:spcBef>
              <a:buFontTx/>
              <a:buNone/>
              <a:defRPr/>
            </a:pPr>
            <a:r>
              <a:rPr lang="ru-RU" sz="2400" b="1" dirty="0" smtClean="0">
                <a:latin typeface="Calibri" pitchFamily="34" charset="0"/>
                <a:cs typeface="Calibri" pitchFamily="34" charset="0"/>
              </a:rPr>
              <a:t>администрации Курского муниципального округа Ставропольского края</a:t>
            </a:r>
            <a:br>
              <a:rPr lang="ru-RU" sz="2400" b="1" dirty="0" smtClean="0">
                <a:latin typeface="Calibri" pitchFamily="34" charset="0"/>
                <a:cs typeface="Calibri" pitchFamily="34" charset="0"/>
              </a:rPr>
            </a:br>
            <a:endParaRPr lang="ru-RU" sz="2400" b="1" dirty="0" smtClean="0">
              <a:latin typeface="Calibri" pitchFamily="34" charset="0"/>
              <a:cs typeface="Calibri" pitchFamily="34" charset="0"/>
            </a:endParaRPr>
          </a:p>
          <a:p>
            <a:pPr>
              <a:buFontTx/>
              <a:buNone/>
              <a:defRPr/>
            </a:pPr>
            <a:r>
              <a:rPr lang="ru-RU" sz="1800" dirty="0" smtClean="0">
                <a:latin typeface="Calibri" pitchFamily="34" charset="0"/>
                <a:cs typeface="Calibri" pitchFamily="34" charset="0"/>
              </a:rPr>
              <a:t>     </a:t>
            </a:r>
            <a:r>
              <a:rPr lang="ru-RU" sz="1800" b="1" dirty="0" smtClean="0">
                <a:latin typeface="Calibri" pitchFamily="34" charset="0"/>
                <a:cs typeface="Calibri" pitchFamily="34" charset="0"/>
              </a:rPr>
              <a:t>Начальник Финансового управления - Елена Владимировна Мишина</a:t>
            </a:r>
          </a:p>
          <a:p>
            <a:pPr algn="ctr">
              <a:buFontTx/>
              <a:buNone/>
              <a:defRPr/>
            </a:pPr>
            <a:endParaRPr lang="ru-RU" sz="1800" b="1"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Адрес: </a:t>
            </a:r>
            <a:r>
              <a:rPr lang="ru-RU" sz="1800" dirty="0" smtClean="0">
                <a:latin typeface="Calibri" pitchFamily="34" charset="0"/>
                <a:cs typeface="Calibri" pitchFamily="34" charset="0"/>
              </a:rPr>
              <a:t>357850,</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Ставропольский край,</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Курский район,</a:t>
            </a:r>
            <a:r>
              <a:rPr lang="ru-RU" sz="1800" b="1" dirty="0" smtClean="0">
                <a:latin typeface="Calibri" pitchFamily="34" charset="0"/>
                <a:cs typeface="Calibri" pitchFamily="34" charset="0"/>
              </a:rPr>
              <a:t> </a:t>
            </a:r>
          </a:p>
          <a:p>
            <a:pPr algn="ctr">
              <a:buFontTx/>
              <a:buNone/>
              <a:defRPr/>
            </a:pPr>
            <a:r>
              <a:rPr lang="ru-RU" sz="1800" dirty="0" smtClean="0">
                <a:latin typeface="Calibri" pitchFamily="34" charset="0"/>
                <a:cs typeface="Calibri" pitchFamily="34" charset="0"/>
              </a:rPr>
              <a:t>станица</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Курская,</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пер. Октябрьский, 16 </a:t>
            </a:r>
          </a:p>
          <a:p>
            <a:pPr algn="ctr">
              <a:buFontTx/>
              <a:buNone/>
              <a:defRPr/>
            </a:pPr>
            <a:endParaRPr lang="ru-RU" sz="1800"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Телефон для обращения граждан</a:t>
            </a:r>
            <a:r>
              <a:rPr lang="ru-RU" sz="1800" dirty="0" smtClean="0">
                <a:latin typeface="Calibri" pitchFamily="34" charset="0"/>
                <a:cs typeface="Calibri" pitchFamily="34" charset="0"/>
              </a:rPr>
              <a:t>: 8(879-64) 6-27-99, 6-55-54; </a:t>
            </a:r>
          </a:p>
          <a:p>
            <a:pPr algn="ctr">
              <a:buFontTx/>
              <a:buNone/>
              <a:defRPr/>
            </a:pPr>
            <a:r>
              <a:rPr lang="ru-RU" sz="1800" dirty="0" smtClean="0">
                <a:latin typeface="Calibri" pitchFamily="34" charset="0"/>
                <a:cs typeface="Calibri" pitchFamily="34" charset="0"/>
              </a:rPr>
              <a:t>факс: 8(879-64) 6-27-99. </a:t>
            </a:r>
          </a:p>
          <a:p>
            <a:pPr algn="ctr">
              <a:buFontTx/>
              <a:buNone/>
              <a:defRPr/>
            </a:pPr>
            <a:r>
              <a:rPr lang="ru-RU" sz="1800" b="1" dirty="0" smtClean="0">
                <a:latin typeface="Calibri" pitchFamily="34" charset="0"/>
                <a:cs typeface="Calibri" pitchFamily="34" charset="0"/>
              </a:rPr>
              <a:t>Электронная почта : </a:t>
            </a:r>
            <a:r>
              <a:rPr lang="ru-RU" sz="1800" dirty="0" err="1" smtClean="0">
                <a:latin typeface="Calibri" pitchFamily="34" charset="0"/>
                <a:cs typeface="Calibri" pitchFamily="34" charset="0"/>
              </a:rPr>
              <a:t>fukursk@mail.ru</a:t>
            </a:r>
            <a:r>
              <a:rPr lang="ru-RU" sz="1800" dirty="0" smtClean="0">
                <a:latin typeface="Calibri" pitchFamily="34" charset="0"/>
                <a:cs typeface="Calibri" pitchFamily="34" charset="0"/>
              </a:rPr>
              <a:t> </a:t>
            </a:r>
          </a:p>
          <a:p>
            <a:pPr algn="ctr">
              <a:buFontTx/>
              <a:buNone/>
              <a:defRPr/>
            </a:pPr>
            <a:r>
              <a:rPr lang="ru-RU" sz="1800" b="1" dirty="0" smtClean="0">
                <a:latin typeface="Calibri" pitchFamily="34" charset="0"/>
                <a:cs typeface="Calibri" pitchFamily="34" charset="0"/>
              </a:rPr>
              <a:t>График работы</a:t>
            </a:r>
            <a:r>
              <a:rPr lang="ru-RU" sz="1800" dirty="0" smtClean="0">
                <a:latin typeface="Calibri" pitchFamily="34" charset="0"/>
                <a:cs typeface="Calibri" pitchFamily="34" charset="0"/>
              </a:rPr>
              <a:t>: понедельник -  пятница</a:t>
            </a:r>
          </a:p>
          <a:p>
            <a:pPr algn="ctr">
              <a:buFontTx/>
              <a:buNone/>
              <a:defRPr/>
            </a:pPr>
            <a:r>
              <a:rPr lang="ru-RU" sz="1800" dirty="0" smtClean="0">
                <a:latin typeface="Calibri" pitchFamily="34" charset="0"/>
                <a:cs typeface="Calibri" pitchFamily="34" charset="0"/>
              </a:rPr>
              <a:t> с 8:00 до 17:00, перерыв с 12:00 до 14:00</a:t>
            </a:r>
          </a:p>
          <a:p>
            <a:pPr algn="ctr">
              <a:buFontTx/>
              <a:buNone/>
              <a:defRPr/>
            </a:pPr>
            <a:endParaRPr lang="ru-RU" sz="1800" dirty="0" smtClean="0">
              <a:latin typeface="Calibri" pitchFamily="34" charset="0"/>
              <a:cs typeface="Calibri" pitchFamily="34" charset="0"/>
            </a:endParaRPr>
          </a:p>
        </p:txBody>
      </p:sp>
      <p:pic>
        <p:nvPicPr>
          <p:cNvPr id="219138" name="Picture 2" descr="https://avatars.mds.yandex.net/get-pdb/1527424/db61d4da-af8e-460d-8a04-0f961c01126a/s1200"/>
          <p:cNvPicPr>
            <a:picLocks noChangeAspect="1" noChangeArrowheads="1"/>
          </p:cNvPicPr>
          <p:nvPr/>
        </p:nvPicPr>
        <p:blipFill>
          <a:blip r:embed="rId3" cstate="print"/>
          <a:srcRect/>
          <a:stretch>
            <a:fillRect/>
          </a:stretch>
        </p:blipFill>
        <p:spPr bwMode="auto">
          <a:xfrm>
            <a:off x="6553200" y="5105400"/>
            <a:ext cx="2590800" cy="1609130"/>
          </a:xfrm>
          <a:prstGeom prst="rect">
            <a:avLst/>
          </a:prstGeom>
          <a:noFill/>
        </p:spPr>
      </p:pic>
      <p:pic>
        <p:nvPicPr>
          <p:cNvPr id="219146" name="Picture 10" descr="https://maxcdn.icons8.com/Share/icon/nolan/User_Interface/email1600.png"/>
          <p:cNvPicPr>
            <a:picLocks noChangeAspect="1" noChangeArrowheads="1"/>
          </p:cNvPicPr>
          <p:nvPr/>
        </p:nvPicPr>
        <p:blipFill>
          <a:blip r:embed="rId4" cstate="print"/>
          <a:srcRect/>
          <a:stretch>
            <a:fillRect/>
          </a:stretch>
        </p:blipFill>
        <p:spPr bwMode="auto">
          <a:xfrm>
            <a:off x="152400" y="4572000"/>
            <a:ext cx="2209800" cy="24277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0" y="2643182"/>
            <a:ext cx="9144000" cy="1643074"/>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0" y="1500174"/>
            <a:ext cx="9144000" cy="1143008"/>
          </a:xfrm>
          <a:prstGeom prst="round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0" y="0"/>
            <a:ext cx="9144000" cy="150017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7586" name="Picture 2" descr="https://present5.com/presentation/1/-43985185_384760473.pdf-img/-43985185_384760473.pdf-20.jpg"/>
          <p:cNvPicPr>
            <a:picLocks noChangeAspect="1" noChangeArrowheads="1"/>
          </p:cNvPicPr>
          <p:nvPr/>
        </p:nvPicPr>
        <p:blipFill>
          <a:blip r:embed="rId3" cstate="print"/>
          <a:srcRect l="25001" t="39024" r="16462"/>
          <a:stretch>
            <a:fillRect/>
          </a:stretch>
        </p:blipFill>
        <p:spPr bwMode="auto">
          <a:xfrm>
            <a:off x="7429520" y="142852"/>
            <a:ext cx="1714480" cy="1227816"/>
          </a:xfrm>
          <a:prstGeom prst="rect">
            <a:avLst/>
          </a:prstGeom>
          <a:ln>
            <a:noFill/>
          </a:ln>
          <a:effectLst>
            <a:softEdge rad="112500"/>
          </a:effectLst>
        </p:spPr>
      </p:pic>
      <p:pic>
        <p:nvPicPr>
          <p:cNvPr id="67588" name="Picture 4" descr="https://slide-share.ru/slide/1972990.jpeg"/>
          <p:cNvPicPr>
            <a:picLocks noChangeAspect="1" noChangeArrowheads="1"/>
          </p:cNvPicPr>
          <p:nvPr/>
        </p:nvPicPr>
        <p:blipFill>
          <a:blip r:embed="rId4" cstate="print"/>
          <a:srcRect l="35553" t="46492" r="20303"/>
          <a:stretch>
            <a:fillRect/>
          </a:stretch>
        </p:blipFill>
        <p:spPr bwMode="auto">
          <a:xfrm>
            <a:off x="7429520" y="1500174"/>
            <a:ext cx="1714480" cy="1156026"/>
          </a:xfrm>
          <a:prstGeom prst="rect">
            <a:avLst/>
          </a:prstGeom>
          <a:ln>
            <a:noFill/>
          </a:ln>
          <a:effectLst>
            <a:softEdge rad="112500"/>
          </a:effectLst>
        </p:spPr>
      </p:pic>
      <p:sp>
        <p:nvSpPr>
          <p:cNvPr id="2" name="Прямоугольник 1"/>
          <p:cNvSpPr/>
          <p:nvPr/>
        </p:nvSpPr>
        <p:spPr>
          <a:xfrm>
            <a:off x="214282" y="0"/>
            <a:ext cx="8624918" cy="4339650"/>
          </a:xfrm>
          <a:prstGeom prst="rect">
            <a:avLst/>
          </a:prstGeom>
        </p:spPr>
        <p:txBody>
          <a:bodyPr wrap="square">
            <a:spAutoFit/>
          </a:bodyPr>
          <a:lstStyle/>
          <a:p>
            <a:pPr algn="just"/>
            <a:r>
              <a:rPr lang="ru-RU" sz="1200" dirty="0" smtClean="0">
                <a:latin typeface="Calibri" pitchFamily="34" charset="0"/>
                <a:cs typeface="Calibri" pitchFamily="34" charset="0"/>
              </a:rPr>
              <a:t>     </a:t>
            </a:r>
          </a:p>
          <a:p>
            <a:pPr algn="just"/>
            <a:r>
              <a:rPr lang="ru-RU" sz="1100" b="1" dirty="0" smtClean="0">
                <a:latin typeface="Calibri" pitchFamily="34" charset="0"/>
                <a:cs typeface="Calibri" pitchFamily="34" charset="0"/>
              </a:rPr>
              <a:t>Основные направления налоговой политики</a:t>
            </a:r>
          </a:p>
          <a:p>
            <a:pPr algn="just">
              <a:buFont typeface="Wingdings" pitchFamily="2" charset="2"/>
              <a:buChar char="ü"/>
            </a:pPr>
            <a:r>
              <a:rPr lang="ru-RU" sz="1100" b="1" dirty="0" smtClean="0">
                <a:latin typeface="Calibri" pitchFamily="34" charset="0"/>
                <a:cs typeface="Calibri" pitchFamily="34" charset="0"/>
              </a:rPr>
              <a:t>    </a:t>
            </a:r>
            <a:r>
              <a:rPr lang="ru-RU" sz="1100" dirty="0" smtClean="0">
                <a:latin typeface="Calibri" pitchFamily="34" charset="0"/>
                <a:cs typeface="Calibri" pitchFamily="34" charset="0"/>
              </a:rPr>
              <a:t>обеспечение сбалансированности бюджета Курского муниципального округа</a:t>
            </a:r>
          </a:p>
          <a:p>
            <a:pPr algn="just"/>
            <a:r>
              <a:rPr lang="ru-RU" sz="1100" dirty="0" smtClean="0">
                <a:latin typeface="Calibri" pitchFamily="34" charset="0"/>
                <a:cs typeface="Calibri" pitchFamily="34" charset="0"/>
              </a:rPr>
              <a:t> посредством получения необходимого объема бюджетных доходов;</a:t>
            </a:r>
          </a:p>
          <a:p>
            <a:pPr algn="just">
              <a:buFont typeface="Wingdings" pitchFamily="2" charset="2"/>
              <a:buChar char="ü"/>
            </a:pPr>
            <a:r>
              <a:rPr lang="ru-RU" sz="1100" dirty="0" smtClean="0">
                <a:latin typeface="Calibri" pitchFamily="34" charset="0"/>
                <a:cs typeface="Calibri" pitchFamily="34" charset="0"/>
              </a:rPr>
              <a:t>    повышение эффективности управления муниципальными активами;</a:t>
            </a:r>
          </a:p>
          <a:p>
            <a:pPr algn="just">
              <a:buFont typeface="Wingdings" pitchFamily="2" charset="2"/>
              <a:buChar char="ü"/>
            </a:pPr>
            <a:r>
              <a:rPr lang="ru-RU" sz="1100" dirty="0" smtClean="0">
                <a:latin typeface="Calibri" pitchFamily="34" charset="0"/>
                <a:cs typeface="Calibri" pitchFamily="34" charset="0"/>
              </a:rPr>
              <a:t>    поддержка инвестиционной активности хозяйствующих субъектов, осуществляющих </a:t>
            </a:r>
          </a:p>
          <a:p>
            <a:pPr algn="just"/>
            <a:r>
              <a:rPr lang="ru-RU" sz="1100" dirty="0" smtClean="0">
                <a:latin typeface="Calibri" pitchFamily="34" charset="0"/>
                <a:cs typeface="Calibri" pitchFamily="34" charset="0"/>
              </a:rPr>
              <a:t>деятельность на территории Курского района;</a:t>
            </a:r>
          </a:p>
          <a:p>
            <a:pPr algn="just">
              <a:buFont typeface="Wingdings" pitchFamily="2" charset="2"/>
              <a:buChar char="ü"/>
            </a:pPr>
            <a:r>
              <a:rPr lang="ru-RU" sz="1100" dirty="0" smtClean="0">
                <a:latin typeface="Calibri" pitchFamily="34" charset="0"/>
                <a:cs typeface="Calibri" pitchFamily="34" charset="0"/>
              </a:rPr>
              <a:t>   оценка эффективности налоговых расходов Курского муниципального округа.</a:t>
            </a:r>
          </a:p>
          <a:p>
            <a:pPr algn="just"/>
            <a:endParaRPr lang="ru-RU" sz="1100" dirty="0" smtClean="0">
              <a:latin typeface="Calibri" pitchFamily="34" charset="0"/>
              <a:cs typeface="Calibri" pitchFamily="34" charset="0"/>
            </a:endParaRPr>
          </a:p>
          <a:p>
            <a:pPr algn="just"/>
            <a:endParaRPr lang="ru-RU" sz="1100" dirty="0" smtClean="0">
              <a:latin typeface="Calibri" pitchFamily="34" charset="0"/>
              <a:cs typeface="Calibri" pitchFamily="34" charset="0"/>
            </a:endParaRPr>
          </a:p>
          <a:p>
            <a:pPr algn="just"/>
            <a:r>
              <a:rPr lang="ru-RU" sz="1100" b="1" dirty="0" smtClean="0">
                <a:latin typeface="Calibri" pitchFamily="34" charset="0"/>
                <a:cs typeface="Calibri" pitchFamily="34" charset="0"/>
              </a:rPr>
              <a:t>Основные направления бюджетной политики</a:t>
            </a:r>
            <a:endParaRPr lang="ru-RU" sz="1100" dirty="0" smtClean="0">
              <a:latin typeface="Calibri" pitchFamily="34" charset="0"/>
              <a:cs typeface="Calibri" pitchFamily="34" charset="0"/>
            </a:endParaRPr>
          </a:p>
          <a:p>
            <a:pPr>
              <a:buFont typeface="Wingdings" pitchFamily="2" charset="2"/>
              <a:buChar char="ü"/>
            </a:pPr>
            <a:r>
              <a:rPr lang="ru-RU" sz="1100" dirty="0" smtClean="0">
                <a:latin typeface="Calibri" pitchFamily="34" charset="0"/>
                <a:cs typeface="Calibri" pitchFamily="34" charset="0"/>
              </a:rPr>
              <a:t>     обеспечение долгосрочной сбалансированности и устойчивости бюджетной системы;</a:t>
            </a:r>
          </a:p>
          <a:p>
            <a:pPr>
              <a:buFont typeface="Wingdings" pitchFamily="2" charset="2"/>
              <a:buChar char="ü"/>
            </a:pPr>
            <a:r>
              <a:rPr lang="ru-RU" sz="1100" dirty="0" smtClean="0">
                <a:latin typeface="Calibri" pitchFamily="34" charset="0"/>
                <a:cs typeface="Calibri" pitchFamily="34" charset="0"/>
              </a:rPr>
              <a:t>     адресное решение социальных проблем; </a:t>
            </a:r>
          </a:p>
          <a:p>
            <a:pPr>
              <a:buFont typeface="Wingdings" pitchFamily="2" charset="2"/>
              <a:buChar char="ü"/>
            </a:pPr>
            <a:r>
              <a:rPr lang="ru-RU" sz="1100" dirty="0" smtClean="0">
                <a:latin typeface="Calibri" pitchFamily="34" charset="0"/>
                <a:cs typeface="Calibri" pitchFamily="34" charset="0"/>
              </a:rPr>
              <a:t>     повышение качества государственных и муниципальных услуг; </a:t>
            </a:r>
          </a:p>
          <a:p>
            <a:pPr>
              <a:buFont typeface="Wingdings" pitchFamily="2" charset="2"/>
              <a:buChar char="ü"/>
            </a:pPr>
            <a:r>
              <a:rPr lang="ru-RU" sz="1100" dirty="0" smtClean="0">
                <a:latin typeface="Calibri" pitchFamily="34" charset="0"/>
                <a:cs typeface="Calibri" pitchFamily="34" charset="0"/>
              </a:rPr>
              <a:t>     создание условий для модернизации экономики и повышения ее конкурентоспособности. </a:t>
            </a:r>
          </a:p>
          <a:p>
            <a:endParaRPr lang="ru-RU" sz="1100" dirty="0" smtClean="0">
              <a:latin typeface="Calibri" pitchFamily="34" charset="0"/>
              <a:cs typeface="Calibri" pitchFamily="34" charset="0"/>
            </a:endParaRPr>
          </a:p>
          <a:p>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Основные направления долговой  политики</a:t>
            </a:r>
          </a:p>
          <a:p>
            <a:r>
              <a:rPr lang="ru-RU" sz="1100" dirty="0" smtClean="0">
                <a:latin typeface="Calibri" pitchFamily="34" charset="0"/>
                <a:ea typeface="Times New Roman" pitchFamily="18" charset="0"/>
                <a:cs typeface="Calibri" pitchFamily="34" charset="0"/>
              </a:rPr>
              <a:t>Долговая политика направлена на обеспечение сбалансированности и долговой устойчивости бюджета </a:t>
            </a:r>
          </a:p>
          <a:p>
            <a:r>
              <a:rPr lang="ru-RU" sz="1100" dirty="0" smtClean="0">
                <a:latin typeface="Calibri" pitchFamily="34" charset="0"/>
                <a:ea typeface="Times New Roman" pitchFamily="18" charset="0"/>
                <a:cs typeface="Calibri" pitchFamily="34" charset="0"/>
              </a:rPr>
              <a:t>Курского муниципального округа Ставропольского края путем поддержания объема муниципального долга </a:t>
            </a:r>
          </a:p>
          <a:p>
            <a:r>
              <a:rPr lang="ru-RU" sz="1100" dirty="0" smtClean="0">
                <a:latin typeface="Calibri" pitchFamily="34" charset="0"/>
                <a:ea typeface="Times New Roman" pitchFamily="18" charset="0"/>
                <a:cs typeface="Calibri" pitchFamily="34" charset="0"/>
              </a:rPr>
              <a:t>Курского муниципального округа Ставропольского края (далее - муниципальный долг) равного 0,00 рублям.</a:t>
            </a:r>
          </a:p>
          <a:p>
            <a:pPr algn="just"/>
            <a:r>
              <a:rPr lang="ru-RU" sz="1100" dirty="0" smtClean="0">
                <a:latin typeface="Calibri" pitchFamily="34" charset="0"/>
                <a:cs typeface="Calibri" pitchFamily="34" charset="0"/>
              </a:rPr>
              <a:t>       Основной целью и задачей долговой политики являются:</a:t>
            </a:r>
          </a:p>
          <a:p>
            <a:pPr algn="just">
              <a:buFont typeface="Wingdings" pitchFamily="2" charset="2"/>
              <a:buChar char="ü"/>
            </a:pPr>
            <a:r>
              <a:rPr lang="ru-RU" sz="1100" dirty="0" smtClean="0">
                <a:latin typeface="Calibri" pitchFamily="34" charset="0"/>
                <a:cs typeface="Calibri" pitchFamily="34" charset="0"/>
              </a:rPr>
              <a:t>     поддержание объема муниципального долга в 2024 году и плановом периоде 2025 и 2026 годов равного 0,00 рублям;</a:t>
            </a:r>
          </a:p>
          <a:p>
            <a:pPr algn="just">
              <a:buFont typeface="Wingdings" pitchFamily="2" charset="2"/>
              <a:buChar char="ü"/>
            </a:pPr>
            <a:r>
              <a:rPr lang="ru-RU" sz="1100" dirty="0" smtClean="0">
                <a:latin typeface="Calibri" pitchFamily="34" charset="0"/>
                <a:cs typeface="Calibri" pitchFamily="34" charset="0"/>
              </a:rPr>
              <a:t>     обеспечение объема расходов местного бюджета, не превышающего объема доходов местного бюджета.</a:t>
            </a:r>
          </a:p>
          <a:p>
            <a:endParaRPr lang="ru-RU" sz="1100" dirty="0" smtClean="0">
              <a:latin typeface="Calibri" pitchFamily="34" charset="0"/>
              <a:cs typeface="Calibri" pitchFamily="34" charset="0"/>
            </a:endParaRPr>
          </a:p>
        </p:txBody>
      </p:sp>
      <p:pic>
        <p:nvPicPr>
          <p:cNvPr id="67590" name="Picture 6" descr="http://www.k4gorod.ru/upload/iblock/a9a/353014.jpeg"/>
          <p:cNvPicPr>
            <a:picLocks noChangeAspect="1" noChangeArrowheads="1"/>
          </p:cNvPicPr>
          <p:nvPr/>
        </p:nvPicPr>
        <p:blipFill>
          <a:blip r:embed="rId5" cstate="print"/>
          <a:srcRect/>
          <a:stretch>
            <a:fillRect/>
          </a:stretch>
        </p:blipFill>
        <p:spPr bwMode="auto">
          <a:xfrm>
            <a:off x="7500959" y="2857496"/>
            <a:ext cx="1643042" cy="1071570"/>
          </a:xfrm>
          <a:prstGeom prst="rect">
            <a:avLst/>
          </a:prstGeom>
          <a:ln>
            <a:noFill/>
          </a:ln>
          <a:effectLst>
            <a:softEdge rad="112500"/>
          </a:effectLst>
        </p:spPr>
      </p:pic>
      <p:pic>
        <p:nvPicPr>
          <p:cNvPr id="49155" name="Picture 3" descr="https://sun9-84.userapi.com/c638717/v638717486/21c72/DsDWroyzi0U.jpg"/>
          <p:cNvPicPr>
            <a:picLocks noChangeAspect="1" noChangeArrowheads="1"/>
          </p:cNvPicPr>
          <p:nvPr/>
        </p:nvPicPr>
        <p:blipFill>
          <a:blip r:embed="rId6" cstate="print"/>
          <a:srcRect r="42735"/>
          <a:stretch>
            <a:fillRect/>
          </a:stretch>
        </p:blipFill>
        <p:spPr bwMode="auto">
          <a:xfrm>
            <a:off x="0" y="4452102"/>
            <a:ext cx="4786346" cy="2317009"/>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107504" y="674400"/>
            <a:ext cx="878687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itchFamily="34" charset="0"/>
              </a:rPr>
              <a:t>Установить, что в приоритетном порядке обеспечивается </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itchFamily="34" charset="0"/>
              </a:rPr>
              <a:t>осуществление расходов местного бюджета, направленных на:</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228600" indent="-228600" algn="just">
              <a:buAutoNum type="arabicParenR"/>
            </a:pPr>
            <a:r>
              <a:rPr lang="ru-RU" sz="1100" dirty="0" smtClean="0">
                <a:latin typeface="Calibri" panose="020F0502020204030204" pitchFamily="34" charset="0"/>
                <a:cs typeface="Calibri" panose="020F0502020204030204" pitchFamily="34" charset="0"/>
              </a:rPr>
              <a:t>выплату </a:t>
            </a:r>
            <a:r>
              <a:rPr lang="ru-RU" sz="1100" dirty="0">
                <a:latin typeface="Calibri" panose="020F0502020204030204" pitchFamily="34" charset="0"/>
                <a:cs typeface="Calibri" panose="020F0502020204030204" pitchFamily="34" charset="0"/>
              </a:rPr>
              <a:t>персоналу в целях обеспечения выполнения функций органами местного </a:t>
            </a:r>
            <a:endParaRPr lang="ru-RU" sz="1100" dirty="0" smtClean="0">
              <a:latin typeface="Calibri" panose="020F0502020204030204" pitchFamily="34" charset="0"/>
              <a:cs typeface="Calibri" panose="020F0502020204030204" pitchFamily="34" charset="0"/>
            </a:endParaRPr>
          </a:p>
          <a:p>
            <a:pPr algn="just"/>
            <a:r>
              <a:rPr lang="ru-RU" sz="1100" dirty="0" smtClean="0">
                <a:latin typeface="Calibri" panose="020F0502020204030204" pitchFamily="34" charset="0"/>
                <a:cs typeface="Calibri" panose="020F0502020204030204" pitchFamily="34" charset="0"/>
              </a:rPr>
              <a:t>самоуправления </a:t>
            </a:r>
            <a:r>
              <a:rPr lang="ru-RU" sz="1100" dirty="0">
                <a:latin typeface="Calibri" panose="020F0502020204030204" pitchFamily="34" charset="0"/>
                <a:cs typeface="Calibri" panose="020F0502020204030204" pitchFamily="34" charset="0"/>
              </a:rPr>
              <a:t>Курского муниципального округа Ставропольского края, </a:t>
            </a:r>
            <a:endParaRPr lang="ru-RU" sz="1100" dirty="0" smtClean="0">
              <a:latin typeface="Calibri" panose="020F0502020204030204" pitchFamily="34" charset="0"/>
              <a:cs typeface="Calibri" panose="020F0502020204030204" pitchFamily="34" charset="0"/>
            </a:endParaRPr>
          </a:p>
          <a:p>
            <a:pPr algn="just"/>
            <a:r>
              <a:rPr lang="ru-RU" sz="1100" dirty="0" smtClean="0">
                <a:latin typeface="Calibri" panose="020F0502020204030204" pitchFamily="34" charset="0"/>
                <a:cs typeface="Calibri" panose="020F0502020204030204" pitchFamily="34" charset="0"/>
              </a:rPr>
              <a:t>муниципальными </a:t>
            </a:r>
            <a:r>
              <a:rPr lang="ru-RU" sz="1100" dirty="0">
                <a:latin typeface="Calibri" panose="020F0502020204030204" pitchFamily="34" charset="0"/>
                <a:cs typeface="Calibri" panose="020F0502020204030204" pitchFamily="34" charset="0"/>
              </a:rPr>
              <a:t>казенными учреждениями Курского муниципального округа </a:t>
            </a:r>
            <a:endParaRPr lang="ru-RU" sz="1100" dirty="0" smtClean="0">
              <a:latin typeface="Calibri" panose="020F0502020204030204" pitchFamily="34" charset="0"/>
              <a:cs typeface="Calibri" panose="020F0502020204030204" pitchFamily="34" charset="0"/>
            </a:endParaRPr>
          </a:p>
          <a:p>
            <a:pPr algn="just"/>
            <a:r>
              <a:rPr lang="ru-RU" sz="1100" dirty="0" smtClean="0">
                <a:latin typeface="Calibri" panose="020F0502020204030204" pitchFamily="34" charset="0"/>
                <a:cs typeface="Calibri" panose="020F0502020204030204" pitchFamily="34" charset="0"/>
              </a:rPr>
              <a:t>Ставропольского </a:t>
            </a:r>
            <a:r>
              <a:rPr lang="ru-RU" sz="1100" dirty="0">
                <a:latin typeface="Calibri" panose="020F0502020204030204" pitchFamily="34" charset="0"/>
                <a:cs typeface="Calibri" panose="020F0502020204030204" pitchFamily="34" charset="0"/>
              </a:rPr>
              <a:t>края (далее - муниципальные казенные учреждения), а также оплату </a:t>
            </a:r>
            <a:endParaRPr lang="ru-RU" sz="1100" dirty="0" smtClean="0">
              <a:latin typeface="Calibri" panose="020F0502020204030204" pitchFamily="34" charset="0"/>
              <a:cs typeface="Calibri" panose="020F0502020204030204" pitchFamily="34" charset="0"/>
            </a:endParaRPr>
          </a:p>
          <a:p>
            <a:pPr algn="just"/>
            <a:r>
              <a:rPr lang="ru-RU" sz="1100" dirty="0" smtClean="0">
                <a:latin typeface="Calibri" panose="020F0502020204030204" pitchFamily="34" charset="0"/>
                <a:cs typeface="Calibri" panose="020F0502020204030204" pitchFamily="34" charset="0"/>
              </a:rPr>
              <a:t>услуг </a:t>
            </a:r>
            <a:r>
              <a:rPr lang="ru-RU" sz="1100" dirty="0">
                <a:latin typeface="Calibri" panose="020F0502020204030204" pitchFamily="34" charset="0"/>
                <a:cs typeface="Calibri" panose="020F0502020204030204" pitchFamily="34" charset="0"/>
              </a:rPr>
              <a:t>по перечислению выплат персоналу;</a:t>
            </a:r>
          </a:p>
          <a:p>
            <a:pPr algn="just"/>
            <a:r>
              <a:rPr lang="ru-RU" sz="1100" dirty="0" smtClean="0">
                <a:latin typeface="Calibri" panose="020F0502020204030204" pitchFamily="34" charset="0"/>
                <a:cs typeface="Calibri" panose="020F0502020204030204" pitchFamily="34" charset="0"/>
              </a:rPr>
              <a:t> 2) </a:t>
            </a:r>
            <a:r>
              <a:rPr lang="ru-RU" sz="1100" dirty="0">
                <a:latin typeface="Calibri" panose="020F0502020204030204" pitchFamily="34" charset="0"/>
                <a:cs typeface="Calibri" panose="020F0502020204030204" pitchFamily="34" charset="0"/>
              </a:rPr>
              <a:t>уплату налогов, сборов и иных платежей</a:t>
            </a:r>
            <a:r>
              <a:rPr lang="ru-RU" sz="1100" dirty="0" smtClean="0">
                <a:latin typeface="Calibri" panose="020F0502020204030204" pitchFamily="34" charset="0"/>
                <a:cs typeface="Calibri" panose="020F0502020204030204" pitchFamily="34" charset="0"/>
              </a:rPr>
              <a:t>;</a:t>
            </a:r>
            <a:endParaRPr lang="ru-RU" sz="1100" dirty="0">
              <a:latin typeface="Calibri" panose="020F0502020204030204" pitchFamily="34" charset="0"/>
              <a:cs typeface="Calibri" panose="020F0502020204030204" pitchFamily="34" charset="0"/>
            </a:endParaRPr>
          </a:p>
          <a:p>
            <a:pPr algn="just"/>
            <a:r>
              <a:rPr lang="ru-RU" sz="1100" dirty="0" smtClean="0">
                <a:latin typeface="Calibri" panose="020F0502020204030204" pitchFamily="34" charset="0"/>
                <a:cs typeface="Calibri" panose="020F0502020204030204" pitchFamily="34" charset="0"/>
              </a:rPr>
              <a:t> 3</a:t>
            </a:r>
            <a:r>
              <a:rPr lang="ru-RU" sz="1100" dirty="0">
                <a:latin typeface="Calibri" panose="020F0502020204030204" pitchFamily="34" charset="0"/>
                <a:cs typeface="Calibri" panose="020F0502020204030204" pitchFamily="34" charset="0"/>
              </a:rPr>
              <a:t>) социальное обеспечение и иные выплаты населению, а также оплату услуг  </a:t>
            </a:r>
            <a:endParaRPr lang="ru-RU" sz="1100" dirty="0" smtClean="0">
              <a:latin typeface="Calibri" panose="020F0502020204030204" pitchFamily="34" charset="0"/>
              <a:cs typeface="Calibri" panose="020F0502020204030204" pitchFamily="34" charset="0"/>
            </a:endParaRPr>
          </a:p>
          <a:p>
            <a:pPr algn="just"/>
            <a:r>
              <a:rPr lang="ru-RU" sz="1100" dirty="0" smtClean="0">
                <a:latin typeface="Calibri" panose="020F0502020204030204" pitchFamily="34" charset="0"/>
                <a:cs typeface="Calibri" panose="020F0502020204030204" pitchFamily="34" charset="0"/>
              </a:rPr>
              <a:t>по  перечислению</a:t>
            </a:r>
            <a:r>
              <a:rPr lang="ru-RU" sz="1100" dirty="0">
                <a:latin typeface="Calibri" panose="020F0502020204030204" pitchFamily="34" charset="0"/>
                <a:cs typeface="Calibri" panose="020F0502020204030204" pitchFamily="34" charset="0"/>
              </a:rPr>
              <a:t>,  почтовому переводу (доставке, вручению) </a:t>
            </a:r>
            <a:r>
              <a:rPr lang="ru-RU" sz="1100" dirty="0" smtClean="0">
                <a:latin typeface="Calibri" panose="020F0502020204030204" pitchFamily="34" charset="0"/>
                <a:cs typeface="Calibri" panose="020F0502020204030204" pitchFamily="34" charset="0"/>
              </a:rPr>
              <a:t>социальных </a:t>
            </a:r>
            <a:r>
              <a:rPr lang="ru-RU" sz="1100" dirty="0">
                <a:latin typeface="Calibri" panose="020F0502020204030204" pitchFamily="34" charset="0"/>
                <a:cs typeface="Calibri" panose="020F0502020204030204" pitchFamily="34" charset="0"/>
              </a:rPr>
              <a:t>выплат </a:t>
            </a:r>
            <a:endParaRPr lang="ru-RU" sz="1100" dirty="0" smtClean="0">
              <a:latin typeface="Calibri" panose="020F0502020204030204" pitchFamily="34" charset="0"/>
              <a:cs typeface="Calibri" panose="020F0502020204030204" pitchFamily="34" charset="0"/>
            </a:endParaRPr>
          </a:p>
          <a:p>
            <a:pPr algn="just"/>
            <a:r>
              <a:rPr lang="ru-RU" sz="1100" dirty="0" smtClean="0">
                <a:latin typeface="Calibri" panose="020F0502020204030204" pitchFamily="34" charset="0"/>
                <a:cs typeface="Calibri" panose="020F0502020204030204" pitchFamily="34" charset="0"/>
              </a:rPr>
              <a:t>населению</a:t>
            </a:r>
            <a:r>
              <a:rPr lang="ru-RU" sz="1100" dirty="0">
                <a:latin typeface="Calibri" panose="020F0502020204030204" pitchFamily="34" charset="0"/>
                <a:cs typeface="Calibri" panose="020F0502020204030204" pitchFamily="34" charset="0"/>
              </a:rPr>
              <a:t>;</a:t>
            </a:r>
          </a:p>
          <a:p>
            <a:pPr algn="just"/>
            <a:r>
              <a:rPr lang="ru-RU" sz="1100" dirty="0" smtClean="0">
                <a:latin typeface="Calibri" panose="020F0502020204030204" pitchFamily="34" charset="0"/>
                <a:cs typeface="Calibri" panose="020F0502020204030204" pitchFamily="34" charset="0"/>
              </a:rPr>
              <a:t> 4</a:t>
            </a:r>
            <a:r>
              <a:rPr lang="ru-RU" sz="1100" dirty="0">
                <a:latin typeface="Calibri" panose="020F0502020204030204" pitchFamily="34" charset="0"/>
                <a:cs typeface="Calibri" panose="020F0502020204030204" pitchFamily="34" charset="0"/>
              </a:rPr>
              <a:t>) финансовое обеспечение мероприятий, связанных с  предотвращением влияния </a:t>
            </a:r>
            <a:endParaRPr lang="ru-RU" sz="1100" dirty="0" smtClean="0">
              <a:latin typeface="Calibri" panose="020F0502020204030204" pitchFamily="34" charset="0"/>
              <a:cs typeface="Calibri" panose="020F0502020204030204" pitchFamily="34" charset="0"/>
            </a:endParaRPr>
          </a:p>
          <a:p>
            <a:pPr algn="just"/>
            <a:r>
              <a:rPr lang="ru-RU" sz="1100" dirty="0" smtClean="0">
                <a:latin typeface="Calibri" panose="020F0502020204030204" pitchFamily="34" charset="0"/>
                <a:cs typeface="Calibri" panose="020F0502020204030204" pitchFamily="34" charset="0"/>
              </a:rPr>
              <a:t>ухудшения </a:t>
            </a:r>
            <a:r>
              <a:rPr lang="ru-RU" sz="1100" dirty="0">
                <a:latin typeface="Calibri" panose="020F0502020204030204" pitchFamily="34" charset="0"/>
                <a:cs typeface="Calibri" panose="020F0502020204030204" pitchFamily="34" charset="0"/>
              </a:rPr>
              <a:t>геополитической и экономической ситуации на развитие отраслей экономики </a:t>
            </a:r>
            <a:endParaRPr lang="ru-RU" sz="1100" dirty="0" smtClean="0">
              <a:latin typeface="Calibri" panose="020F0502020204030204" pitchFamily="34" charset="0"/>
              <a:cs typeface="Calibri" panose="020F0502020204030204" pitchFamily="34" charset="0"/>
            </a:endParaRPr>
          </a:p>
          <a:p>
            <a:pPr algn="just"/>
            <a:r>
              <a:rPr lang="ru-RU" sz="1100" dirty="0" smtClean="0">
                <a:latin typeface="Calibri" panose="020F0502020204030204" pitchFamily="34" charset="0"/>
                <a:cs typeface="Calibri" panose="020F0502020204030204" pitchFamily="34" charset="0"/>
              </a:rPr>
              <a:t>на </a:t>
            </a:r>
            <a:r>
              <a:rPr lang="ru-RU" sz="1100" dirty="0">
                <a:latin typeface="Calibri" panose="020F0502020204030204" pitchFamily="34" charset="0"/>
                <a:cs typeface="Calibri" panose="020F0502020204030204" pitchFamily="34" charset="0"/>
              </a:rPr>
              <a:t>территории Ставропольского края;</a:t>
            </a:r>
          </a:p>
          <a:p>
            <a:pPr algn="just"/>
            <a:r>
              <a:rPr lang="ru-RU" sz="1100" dirty="0" smtClean="0">
                <a:latin typeface="Calibri" panose="020F0502020204030204" pitchFamily="34" charset="0"/>
                <a:cs typeface="Calibri" panose="020F0502020204030204" pitchFamily="34" charset="0"/>
              </a:rPr>
              <a:t> 5</a:t>
            </a:r>
            <a:r>
              <a:rPr lang="ru-RU" sz="1100" dirty="0">
                <a:latin typeface="Calibri" panose="020F0502020204030204" pitchFamily="34" charset="0"/>
                <a:cs typeface="Calibri" panose="020F0502020204030204" pitchFamily="34" charset="0"/>
              </a:rPr>
              <a:t>) оплату коммунальных услуг и услуг связи;</a:t>
            </a:r>
          </a:p>
          <a:p>
            <a:pPr algn="just"/>
            <a:r>
              <a:rPr lang="ru-RU" sz="1100" dirty="0" smtClean="0">
                <a:latin typeface="Calibri" panose="020F0502020204030204" pitchFamily="34" charset="0"/>
                <a:cs typeface="Calibri" panose="020F0502020204030204" pitchFamily="34" charset="0"/>
              </a:rPr>
              <a:t> 6</a:t>
            </a:r>
            <a:r>
              <a:rPr lang="ru-RU" sz="1100" dirty="0">
                <a:latin typeface="Calibri" panose="020F0502020204030204" pitchFamily="34" charset="0"/>
                <a:cs typeface="Calibri" panose="020F0502020204030204" pitchFamily="34" charset="0"/>
              </a:rPr>
              <a:t>) приобретение лекарственных препаратов и медицинских изделий;</a:t>
            </a:r>
          </a:p>
          <a:p>
            <a:pPr algn="just"/>
            <a:r>
              <a:rPr lang="ru-RU" sz="1100" dirty="0" smtClean="0">
                <a:latin typeface="Calibri" panose="020F0502020204030204" pitchFamily="34" charset="0"/>
                <a:cs typeface="Calibri" panose="020F0502020204030204" pitchFamily="34" charset="0"/>
              </a:rPr>
              <a:t> 7</a:t>
            </a:r>
            <a:r>
              <a:rPr lang="ru-RU" sz="1100" dirty="0">
                <a:latin typeface="Calibri" panose="020F0502020204030204" pitchFamily="34" charset="0"/>
                <a:cs typeface="Calibri" panose="020F0502020204030204" pitchFamily="34" charset="0"/>
              </a:rPr>
              <a:t>) приобретение (изготовление) продуктов питания и оплату услуг по организации питания для муниципальных учреждений Курского муниципального округа Ставропольского края;</a:t>
            </a:r>
          </a:p>
          <a:p>
            <a:pPr algn="just"/>
            <a:r>
              <a:rPr lang="ru-RU" sz="1100" dirty="0" smtClean="0">
                <a:latin typeface="Calibri" panose="020F0502020204030204" pitchFamily="34" charset="0"/>
                <a:cs typeface="Calibri" panose="020F0502020204030204" pitchFamily="34" charset="0"/>
              </a:rPr>
              <a:t> 8</a:t>
            </a:r>
            <a:r>
              <a:rPr lang="ru-RU" sz="1100" dirty="0">
                <a:latin typeface="Calibri" panose="020F0502020204030204" pitchFamily="34" charset="0"/>
                <a:cs typeface="Calibri" panose="020F0502020204030204" pitchFamily="34" charset="0"/>
              </a:rPr>
              <a:t>) оплату договоров гражданско-правового характера, заключенных с физическими лицами, а также оплату услуг по перечислению денежных средств физическим лицам;</a:t>
            </a:r>
          </a:p>
          <a:p>
            <a:pPr algn="just"/>
            <a:r>
              <a:rPr lang="ru-RU" sz="1100" dirty="0" smtClean="0">
                <a:latin typeface="Calibri" panose="020F0502020204030204" pitchFamily="34" charset="0"/>
                <a:cs typeface="Calibri" panose="020F0502020204030204" pitchFamily="34" charset="0"/>
              </a:rPr>
              <a:t> 9</a:t>
            </a:r>
            <a:r>
              <a:rPr lang="ru-RU" sz="1100" dirty="0">
                <a:latin typeface="Calibri" panose="020F0502020204030204" pitchFamily="34" charset="0"/>
                <a:cs typeface="Calibri" panose="020F0502020204030204" pitchFamily="34" charset="0"/>
              </a:rPr>
              <a:t>) предоставление субсидий муниципальным бюджетным учреждениям Курского муниципального округа Ставропольского края (далее - муниципальные бюджетные учреждения) на финансовое обеспечение выполнения муниципального задания на оказание муниципальных услуг (выполнение работ);</a:t>
            </a:r>
          </a:p>
          <a:p>
            <a:pPr algn="just"/>
            <a:r>
              <a:rPr lang="ru-RU" sz="1100" dirty="0" smtClean="0">
                <a:latin typeface="Calibri" panose="020F0502020204030204" pitchFamily="34" charset="0"/>
                <a:cs typeface="Calibri" panose="020F0502020204030204" pitchFamily="34" charset="0"/>
              </a:rPr>
              <a:t> 10</a:t>
            </a:r>
            <a:r>
              <a:rPr lang="ru-RU" sz="1100" dirty="0">
                <a:latin typeface="Calibri" panose="020F0502020204030204" pitchFamily="34" charset="0"/>
                <a:cs typeface="Calibri" panose="020F0502020204030204" pitchFamily="34" charset="0"/>
              </a:rPr>
              <a:t>) социальное обеспечение и иные выплаты населению Курского муниципального округа Ставропольского края за счет субсидий муниципальным бюджетным учреждениям, предоставляемых на цели, не связанные с оказанием ими в соответствии с муниципальным заданием муниципальных услуг (выполнение работ);</a:t>
            </a:r>
          </a:p>
          <a:p>
            <a:pPr algn="just"/>
            <a:r>
              <a:rPr lang="ru-RU" sz="1100" dirty="0" smtClean="0">
                <a:latin typeface="Calibri" panose="020F0502020204030204" pitchFamily="34" charset="0"/>
                <a:cs typeface="Calibri" panose="020F0502020204030204" pitchFamily="34" charset="0"/>
              </a:rPr>
              <a:t> 11</a:t>
            </a:r>
            <a:r>
              <a:rPr lang="ru-RU" sz="1100" dirty="0">
                <a:latin typeface="Calibri" panose="020F0502020204030204" pitchFamily="34" charset="0"/>
                <a:cs typeface="Calibri" panose="020F0502020204030204" pitchFamily="34" charset="0"/>
              </a:rPr>
              <a:t>) финансовое обеспечение мероприятий, источником финансового обеспечения которых являются средства резервного фонда администрации Курского муниципального округа Ставропольского края (далее - резервный фонд);</a:t>
            </a:r>
          </a:p>
          <a:p>
            <a:pPr algn="just"/>
            <a:r>
              <a:rPr lang="ru-RU" sz="1100" dirty="0" smtClean="0">
                <a:latin typeface="Calibri" panose="020F0502020204030204" pitchFamily="34" charset="0"/>
                <a:cs typeface="Calibri" panose="020F0502020204030204" pitchFamily="34" charset="0"/>
              </a:rPr>
              <a:t> 12</a:t>
            </a:r>
            <a:r>
              <a:rPr lang="ru-RU" sz="1100" dirty="0">
                <a:latin typeface="Calibri" panose="020F0502020204030204" pitchFamily="34" charset="0"/>
                <a:cs typeface="Calibri" panose="020F0502020204030204" pitchFamily="34" charset="0"/>
              </a:rPr>
              <a:t>) исполнение иных расходных обязательств Курского муниципального округа Ставропольского края, софинансирование которых осуществляется из федерального бюджета и бюджета Ставропольского края.</a:t>
            </a:r>
          </a:p>
          <a:p>
            <a:pPr algn="just"/>
            <a:r>
              <a:rPr lang="ru-RU" sz="1100" dirty="0" smtClean="0">
                <a:latin typeface="Calibri" panose="020F0502020204030204" pitchFamily="34" charset="0"/>
                <a:cs typeface="Calibri" panose="020F0502020204030204" pitchFamily="34" charset="0"/>
              </a:rPr>
              <a:t>           Очередность </a:t>
            </a:r>
            <a:r>
              <a:rPr lang="ru-RU" sz="1100" dirty="0">
                <a:latin typeface="Calibri" panose="020F0502020204030204" pitchFamily="34" charset="0"/>
                <a:cs typeface="Calibri" panose="020F0502020204030204" pitchFamily="34" charset="0"/>
              </a:rPr>
              <a:t>финансирования приоритетных расходов местного бюджета, а также расходов, не относящихся к приоритетным, определяется в порядке, устанавливаемом администрацией.</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ПРИОРИТЕТНЫЕ НАПРАВЛЕНИЯ РАСХОДОВ КУРСКОГО МУНИЦИПАЛЬНОГО ОКРУГА СТАВРОПОЛЬСКОГО КРАЯ НА 2024 ГОД И ПЛАНОВЫЙ ПЕРИОД 2025 И 2026 ГОДОВ  </a:t>
            </a: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947" y="908720"/>
            <a:ext cx="3270562" cy="2104788"/>
          </a:xfrm>
          <a:prstGeom prst="rect">
            <a:avLst/>
          </a:prstGeom>
          <a:ln>
            <a:noFill/>
          </a:ln>
          <a:effectLst>
            <a:softEdge rad="112500"/>
          </a:effectLst>
        </p:spPr>
      </p:pic>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4282" y="0"/>
            <a:ext cx="8624918" cy="446276"/>
          </a:xfrm>
          <a:prstGeom prst="rect">
            <a:avLst/>
          </a:prstGeom>
        </p:spPr>
        <p:txBody>
          <a:bodyPr wrap="square">
            <a:spAutoFit/>
          </a:bodyPr>
          <a:lstStyle/>
          <a:p>
            <a:pPr algn="just"/>
            <a:r>
              <a:rPr lang="ru-RU" sz="1200" dirty="0" smtClean="0">
                <a:latin typeface="Calibri" pitchFamily="34" charset="0"/>
                <a:cs typeface="Calibri" pitchFamily="34" charset="0"/>
              </a:rPr>
              <a:t>     </a:t>
            </a:r>
          </a:p>
          <a:p>
            <a:pPr algn="just"/>
            <a:r>
              <a:rPr lang="ru-RU" sz="1100" b="1" smtClean="0">
                <a:latin typeface="Calibri" pitchFamily="34" charset="0"/>
                <a:cs typeface="Calibri" pitchFamily="34" charset="0"/>
              </a:rPr>
              <a:t>      </a:t>
            </a:r>
            <a:endParaRPr lang="ru-RU" sz="1100" b="1" dirty="0" smtClean="0">
              <a:latin typeface="Calibri" pitchFamily="34" charset="0"/>
              <a:cs typeface="Calibri" pitchFamily="34" charset="0"/>
            </a:endParaRPr>
          </a:p>
        </p:txBody>
      </p:sp>
      <p:sp>
        <p:nvSpPr>
          <p:cNvPr id="3" name="TextBox 2"/>
          <p:cNvSpPr txBox="1"/>
          <p:nvPr/>
        </p:nvSpPr>
        <p:spPr>
          <a:xfrm>
            <a:off x="990600" y="0"/>
            <a:ext cx="7056784" cy="584775"/>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НАЛОГОВЫЕ РАСХОДЫ КУРСКОГО МУНИЦИПАЛЬНОГО ОКРУГА СТАВРОПОЛЬСКОГО КРАЯ ЗА 2022 ГОД  </a:t>
            </a:r>
          </a:p>
        </p:txBody>
      </p:sp>
      <p:graphicFrame>
        <p:nvGraphicFramePr>
          <p:cNvPr id="4" name="Диаграмма 3"/>
          <p:cNvGraphicFramePr/>
          <p:nvPr/>
        </p:nvGraphicFramePr>
        <p:xfrm>
          <a:off x="4643438" y="3429000"/>
          <a:ext cx="4214842" cy="2428892"/>
        </p:xfrm>
        <a:graphic>
          <a:graphicData uri="http://schemas.openxmlformats.org/drawingml/2006/chart">
            <c:chart xmlns:c="http://schemas.openxmlformats.org/drawingml/2006/chart" xmlns:r="http://schemas.openxmlformats.org/officeDocument/2006/relationships" r:id="rId3"/>
          </a:graphicData>
        </a:graphic>
      </p:graphicFrame>
      <p:pic>
        <p:nvPicPr>
          <p:cNvPr id="66564" name="Picture 4" descr="https://cspn.nso.ru/sites/cspn.nso.ru/wodby_files/files/page_164/image/cfee1df0aef1bf88281266898fc4ff19_xl.jpg"/>
          <p:cNvPicPr>
            <a:picLocks noChangeAspect="1" noChangeArrowheads="1"/>
          </p:cNvPicPr>
          <p:nvPr/>
        </p:nvPicPr>
        <p:blipFill>
          <a:blip r:embed="rId4" cstate="print"/>
          <a:srcRect/>
          <a:stretch>
            <a:fillRect/>
          </a:stretch>
        </p:blipFill>
        <p:spPr bwMode="auto">
          <a:xfrm>
            <a:off x="642910" y="4429132"/>
            <a:ext cx="2093872" cy="12144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6566" name="Picture 6" descr="https://cf.ppt-online.org/files1/slide/n/nzoTL9Zs4g3BdCQfEl6IDPOeSJkmA5wrYbcGaV2Hq7/slide-1.jpg"/>
          <p:cNvPicPr>
            <a:picLocks noChangeAspect="1" noChangeArrowheads="1"/>
          </p:cNvPicPr>
          <p:nvPr/>
        </p:nvPicPr>
        <p:blipFill>
          <a:blip r:embed="rId5" cstate="print"/>
          <a:srcRect l="22009" t="44074" r="15266" b="4505"/>
          <a:stretch>
            <a:fillRect/>
          </a:stretch>
        </p:blipFill>
        <p:spPr bwMode="auto">
          <a:xfrm>
            <a:off x="5857884" y="2285992"/>
            <a:ext cx="1857388" cy="10715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Скругленный прямоугольник 9"/>
          <p:cNvSpPr/>
          <p:nvPr/>
        </p:nvSpPr>
        <p:spPr>
          <a:xfrm>
            <a:off x="214282" y="4143380"/>
            <a:ext cx="1143008" cy="214314"/>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социальные</a:t>
            </a:r>
            <a:endParaRPr lang="ru-RU" sz="1100" dirty="0">
              <a:solidFill>
                <a:schemeClr val="tx1"/>
              </a:solidFill>
            </a:endParaRPr>
          </a:p>
        </p:txBody>
      </p:sp>
      <p:sp>
        <p:nvSpPr>
          <p:cNvPr id="11" name="Прямоугольник 10"/>
          <p:cNvSpPr/>
          <p:nvPr/>
        </p:nvSpPr>
        <p:spPr>
          <a:xfrm>
            <a:off x="4643438" y="857232"/>
            <a:ext cx="4357718" cy="1569660"/>
          </a:xfrm>
          <a:prstGeom prst="rect">
            <a:avLst/>
          </a:prstGeom>
        </p:spPr>
        <p:txBody>
          <a:bodyPr wrap="square">
            <a:spAutoFit/>
          </a:bodyPr>
          <a:lstStyle/>
          <a:p>
            <a:pPr indent="457200" algn="just" eaLnBrk="0" hangingPunct="0"/>
            <a:r>
              <a:rPr lang="en-US" sz="800" dirty="0" err="1" smtClean="0">
                <a:latin typeface="Arial" pitchFamily="34" charset="0"/>
                <a:ea typeface="Times New Roman" pitchFamily="18" charset="0"/>
                <a:cs typeface="Arial" pitchFamily="34" charset="0"/>
              </a:rPr>
              <a:t>освобождены</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от</a:t>
            </a:r>
            <a:r>
              <a:rPr lang="en-US" sz="800" dirty="0" smtClean="0">
                <a:latin typeface="Arial" pitchFamily="34" charset="0"/>
                <a:ea typeface="Times New Roman" pitchFamily="18" charset="0"/>
                <a:cs typeface="Arial" pitchFamily="34" charset="0"/>
              </a:rPr>
              <a:t> </a:t>
            </a:r>
            <a:r>
              <a:rPr lang="ru-RU" sz="800" dirty="0" smtClean="0">
                <a:latin typeface="Arial" pitchFamily="34" charset="0"/>
                <a:ea typeface="Times New Roman" pitchFamily="18" charset="0"/>
                <a:cs typeface="Arial" pitchFamily="34" charset="0"/>
              </a:rPr>
              <a:t>уплаты земельного налога</a:t>
            </a:r>
            <a:r>
              <a:rPr lang="en-US" sz="800" dirty="0" err="1" smtClean="0">
                <a:latin typeface="Arial" pitchFamily="34" charset="0"/>
                <a:ea typeface="Times New Roman" pitchFamily="18" charset="0"/>
                <a:cs typeface="Arial" pitchFamily="34" charset="0"/>
              </a:rPr>
              <a:t>следующие</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категории</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налогоплательщиков</a:t>
            </a:r>
            <a:r>
              <a:rPr lang="en-US" sz="800" dirty="0" smtClean="0">
                <a:latin typeface="Arial" pitchFamily="34" charset="0"/>
                <a:ea typeface="Times New Roman" pitchFamily="18" charset="0"/>
                <a:cs typeface="Arial" pitchFamily="34" charset="0"/>
              </a:rPr>
              <a:t>: </a:t>
            </a:r>
            <a:endParaRPr lang="ru-RU" sz="800" dirty="0" smtClean="0">
              <a:latin typeface="Arial" pitchFamily="34" charset="0"/>
              <a:cs typeface="Arial" pitchFamily="34" charset="0"/>
            </a:endParaRPr>
          </a:p>
          <a:p>
            <a:pPr lvl="0" indent="457200" algn="just" eaLnBrk="0" hangingPunct="0"/>
            <a:r>
              <a:rPr lang="en-US" sz="800" dirty="0" err="1" smtClean="0">
                <a:latin typeface="Arial" pitchFamily="34" charset="0"/>
                <a:ea typeface="Times New Roman" pitchFamily="18" charset="0"/>
                <a:cs typeface="Arial" pitchFamily="34" charset="0"/>
              </a:rPr>
              <a:t>органы</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местного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самоуправления</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Курского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муниципального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округа</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Ставропольского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края</a:t>
            </a:r>
            <a:r>
              <a:rPr lang="en-US" sz="800" dirty="0" smtClean="0">
                <a:latin typeface="Arial" pitchFamily="34" charset="0"/>
                <a:ea typeface="Times New Roman" pitchFamily="18" charset="0"/>
                <a:cs typeface="Arial" pitchFamily="34" charset="0"/>
              </a:rPr>
              <a:t>;</a:t>
            </a:r>
            <a:endParaRPr lang="ru-RU" sz="800" dirty="0" smtClean="0">
              <a:latin typeface="Arial" pitchFamily="34" charset="0"/>
              <a:cs typeface="Arial" pitchFamily="34" charset="0"/>
            </a:endParaRPr>
          </a:p>
          <a:p>
            <a:pPr lvl="0" indent="457200" algn="just" eaLnBrk="0" hangingPunct="0"/>
            <a:r>
              <a:rPr lang="en-US" sz="800" dirty="0" err="1" smtClean="0">
                <a:latin typeface="Arial" pitchFamily="34" charset="0"/>
                <a:ea typeface="Times New Roman" pitchFamily="18" charset="0"/>
                <a:cs typeface="Arial" pitchFamily="34" charset="0"/>
              </a:rPr>
              <a:t>отраслевые</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функциональные</a:t>
            </a:r>
            <a:r>
              <a:rPr lang="en-US" sz="800" dirty="0" smtClean="0">
                <a:latin typeface="Arial" pitchFamily="34" charset="0"/>
                <a:ea typeface="Times New Roman" pitchFamily="18" charset="0"/>
                <a:cs typeface="Arial" pitchFamily="34" charset="0"/>
              </a:rPr>
              <a:t>) и </a:t>
            </a:r>
            <a:r>
              <a:rPr lang="en-US" sz="800" dirty="0" err="1" smtClean="0">
                <a:latin typeface="Arial" pitchFamily="34" charset="0"/>
                <a:ea typeface="Times New Roman" pitchFamily="18" charset="0"/>
                <a:cs typeface="Arial" pitchFamily="34" charset="0"/>
              </a:rPr>
              <a:t>территориальные</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органы</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администрации</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Курского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муниципального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округа</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Ставропольского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края</a:t>
            </a:r>
            <a:r>
              <a:rPr lang="en-US" sz="800" dirty="0" smtClean="0">
                <a:latin typeface="Arial" pitchFamily="34" charset="0"/>
                <a:ea typeface="Times New Roman" pitchFamily="18" charset="0"/>
                <a:cs typeface="Arial" pitchFamily="34" charset="0"/>
              </a:rPr>
              <a:t> с </a:t>
            </a:r>
            <a:r>
              <a:rPr lang="en-US" sz="800" dirty="0" err="1" smtClean="0">
                <a:latin typeface="Arial" pitchFamily="34" charset="0"/>
                <a:ea typeface="Times New Roman" pitchFamily="18" charset="0"/>
                <a:cs typeface="Arial" pitchFamily="34" charset="0"/>
              </a:rPr>
              <a:t>правами</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юридического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лица</a:t>
            </a:r>
            <a:r>
              <a:rPr lang="en-US" sz="800" dirty="0" smtClean="0">
                <a:latin typeface="Arial" pitchFamily="34" charset="0"/>
                <a:ea typeface="Times New Roman" pitchFamily="18" charset="0"/>
                <a:cs typeface="Arial" pitchFamily="34" charset="0"/>
              </a:rPr>
              <a:t>;</a:t>
            </a:r>
            <a:endParaRPr lang="ru-RU" sz="800" dirty="0" smtClean="0">
              <a:latin typeface="Arial" pitchFamily="34" charset="0"/>
              <a:cs typeface="Arial" pitchFamily="34" charset="0"/>
            </a:endParaRPr>
          </a:p>
          <a:p>
            <a:pPr lvl="0" indent="457200" algn="just" eaLnBrk="0" hangingPunct="0"/>
            <a:r>
              <a:rPr lang="en-US" sz="800" dirty="0" err="1" smtClean="0">
                <a:latin typeface="Arial" pitchFamily="34" charset="0"/>
                <a:ea typeface="Times New Roman" pitchFamily="18" charset="0"/>
                <a:cs typeface="Arial" pitchFamily="34" charset="0"/>
              </a:rPr>
              <a:t>муниципальные</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учреждения</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Курского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муниципального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округа</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Ставропольского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края</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финансируемые</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из</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бюджета</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Курского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муниципального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округа</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Ставропольского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края</a:t>
            </a:r>
            <a:r>
              <a:rPr lang="en-US" sz="800" dirty="0" smtClean="0">
                <a:latin typeface="Arial" pitchFamily="34" charset="0"/>
                <a:ea typeface="Times New Roman" pitchFamily="18" charset="0"/>
                <a:cs typeface="Arial" pitchFamily="34" charset="0"/>
              </a:rPr>
              <a:t>; </a:t>
            </a:r>
            <a:endParaRPr lang="ru-RU" sz="800" dirty="0" smtClean="0">
              <a:latin typeface="Arial" pitchFamily="34" charset="0"/>
              <a:ea typeface="Times New Roman" pitchFamily="18" charset="0"/>
              <a:cs typeface="Arial" pitchFamily="34" charset="0"/>
            </a:endParaRPr>
          </a:p>
          <a:p>
            <a:pPr lvl="0" indent="457200" algn="just" eaLnBrk="0" hangingPunct="0"/>
            <a:r>
              <a:rPr lang="en-US" sz="800" dirty="0" err="1" smtClean="0">
                <a:latin typeface="Arial" pitchFamily="34" charset="0"/>
                <a:ea typeface="Times New Roman" pitchFamily="18" charset="0"/>
                <a:cs typeface="Arial" pitchFamily="34" charset="0"/>
              </a:rPr>
              <a:t>оборонные</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спортивно</a:t>
            </a:r>
            <a:r>
              <a:rPr lang="ru-RU" sz="800" dirty="0" smtClean="0">
                <a:latin typeface="Arial" pitchFamily="34" charset="0"/>
                <a:ea typeface="Times New Roman" pitchFamily="18" charset="0"/>
                <a:cs typeface="Arial" pitchFamily="34" charset="0"/>
              </a:rPr>
              <a:t>-</a:t>
            </a:r>
            <a:r>
              <a:rPr lang="en-US" sz="800" dirty="0" err="1" smtClean="0">
                <a:latin typeface="Arial" pitchFamily="34" charset="0"/>
                <a:ea typeface="Times New Roman" pitchFamily="18" charset="0"/>
                <a:cs typeface="Arial" pitchFamily="34" charset="0"/>
              </a:rPr>
              <a:t>технические</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организации</a:t>
            </a:r>
            <a:r>
              <a:rPr lang="en-US" sz="800" dirty="0" smtClean="0">
                <a:latin typeface="Arial" pitchFamily="34" charset="0"/>
                <a:ea typeface="Times New Roman" pitchFamily="18" charset="0"/>
                <a:cs typeface="Arial" pitchFamily="34" charset="0"/>
              </a:rPr>
              <a:t> в </a:t>
            </a:r>
            <a:r>
              <a:rPr lang="en-US" sz="800" dirty="0" err="1" smtClean="0">
                <a:latin typeface="Arial" pitchFamily="34" charset="0"/>
                <a:ea typeface="Times New Roman" pitchFamily="18" charset="0"/>
                <a:cs typeface="Arial" pitchFamily="34" charset="0"/>
              </a:rPr>
              <a:t>станице</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Курской</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Курского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муниципального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округа</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Ставропольского</a:t>
            </a:r>
            <a:r>
              <a:rPr lang="en-US" sz="800" dirty="0" smtClean="0">
                <a:latin typeface="Arial" pitchFamily="34" charset="0"/>
                <a:ea typeface="Times New Roman" pitchFamily="18" charset="0"/>
                <a:cs typeface="Arial" pitchFamily="34" charset="0"/>
              </a:rPr>
              <a:t> </a:t>
            </a:r>
            <a:r>
              <a:rPr lang="en-US" sz="800" dirty="0" err="1" smtClean="0">
                <a:latin typeface="Arial" pitchFamily="34" charset="0"/>
                <a:ea typeface="Times New Roman" pitchFamily="18" charset="0"/>
                <a:cs typeface="Arial" pitchFamily="34" charset="0"/>
              </a:rPr>
              <a:t>края</a:t>
            </a:r>
            <a:r>
              <a:rPr lang="en-US" sz="800" dirty="0" smtClean="0">
                <a:latin typeface="Arial" pitchFamily="34" charset="0"/>
                <a:ea typeface="Times New Roman" pitchFamily="18" charset="0"/>
                <a:cs typeface="Arial" pitchFamily="34" charset="0"/>
              </a:rPr>
              <a:t>.</a:t>
            </a:r>
            <a:endParaRPr lang="ru-RU" sz="800" dirty="0" smtClean="0">
              <a:latin typeface="Arial" pitchFamily="34" charset="0"/>
              <a:ea typeface="Times New Roman" pitchFamily="18" charset="0"/>
              <a:cs typeface="Arial" pitchFamily="34" charset="0"/>
            </a:endParaRPr>
          </a:p>
          <a:p>
            <a:pPr lvl="0" indent="457200" algn="just" eaLnBrk="0" hangingPunct="0"/>
            <a:endParaRPr lang="ru-RU" sz="800" dirty="0" smtClean="0">
              <a:latin typeface="Arial" pitchFamily="34" charset="0"/>
              <a:cs typeface="Arial" pitchFamily="34" charset="0"/>
            </a:endParaRPr>
          </a:p>
        </p:txBody>
      </p:sp>
      <p:sp>
        <p:nvSpPr>
          <p:cNvPr id="12" name="Прямоугольник 11"/>
          <p:cNvSpPr/>
          <p:nvPr/>
        </p:nvSpPr>
        <p:spPr>
          <a:xfrm>
            <a:off x="142844" y="857232"/>
            <a:ext cx="4429156" cy="3293209"/>
          </a:xfrm>
          <a:prstGeom prst="rect">
            <a:avLst/>
          </a:prstGeom>
        </p:spPr>
        <p:txBody>
          <a:bodyPr wrap="square">
            <a:spAutoFit/>
          </a:bodyPr>
          <a:lstStyle/>
          <a:p>
            <a:pPr algn="just"/>
            <a:r>
              <a:rPr lang="ru-RU" sz="800" dirty="0" smtClean="0"/>
              <a:t>               освобождаются от уплаты земельного налога в отношении одного земельного участка, приобретенного (предоставленного) для жилищного строительства, ведения личного подсобного хозяйства, садоводства или огородничества, и не используемого в предпринимательской деятельности:</a:t>
            </a:r>
          </a:p>
          <a:p>
            <a:pPr algn="just"/>
            <a:r>
              <a:rPr lang="ru-RU" sz="800" dirty="0" smtClean="0"/>
              <a:t>               граждане, проходящие (проходившие) военную службу в Вооруженных Силах Российской Федерации, других войсках, воинских формированиях и органах, в которых законодательством Российской Федерации предусмотрена военная служба, лица, проходящие (проходившие) службу в войсках национальной гвардии Российской Федерации и имеющие (имевшие) специальное звание полиции, принимающие (принимавшие) участие в специальной военной операции, проводимой на территориях Украины, Донецкой Народной Республики и Луганской Народной Республики с 24 февраля 2022 года, а также на территориях Запорожской области и Херсонской области с 30 сентября 2022 года (далее - специальная военная операция), либо их супруга (супруг); </a:t>
            </a:r>
          </a:p>
          <a:p>
            <a:pPr algn="just"/>
            <a:r>
              <a:rPr lang="ru-RU" sz="800" dirty="0" smtClean="0"/>
              <a:t>             граждане, заключившие контракт о пребывании в добровольческом формировании (о добровольном содействии в выполнении задач, возложенных на Вооруженные Силы Российской Федерации), участвующие (участвовавшие) в специальной военной операции, либо их супруга (супруг); </a:t>
            </a:r>
          </a:p>
          <a:p>
            <a:pPr algn="just"/>
            <a:r>
              <a:rPr lang="ru-RU" sz="800" dirty="0" smtClean="0"/>
              <a:t>              граждане, призванные на военную службу по мобилизации в Вооруженные Силы Российской Федерации в соответствии с Указом Президента Российской Федерации от 21 сентября 2022 года № 647 «Об объявлении частичной мобилизации в Российской Федерации», либо их супруга (супруг);</a:t>
            </a:r>
          </a:p>
          <a:p>
            <a:pPr algn="just"/>
            <a:r>
              <a:rPr lang="ru-RU" sz="800" dirty="0" smtClean="0"/>
              <a:t>              граждане, заключившие контракт (контракты) об участии в специальной военной операции общей продолжительностью не менее 6 месяцев и направленные военным комиссариатом Ставропольского края для участия в специальной военной операции, либо их супруга (супруг). </a:t>
            </a:r>
            <a:endParaRPr lang="ru-RU" sz="800" dirty="0" smtClean="0">
              <a:latin typeface="Arial" pitchFamily="34" charset="0"/>
              <a:cs typeface="Arial" pitchFamily="34" charset="0"/>
            </a:endParaRPr>
          </a:p>
        </p:txBody>
      </p:sp>
      <p:sp>
        <p:nvSpPr>
          <p:cNvPr id="13" name="TextBox 12"/>
          <p:cNvSpPr txBox="1"/>
          <p:nvPr/>
        </p:nvSpPr>
        <p:spPr>
          <a:xfrm>
            <a:off x="8143900" y="3571876"/>
            <a:ext cx="569387" cy="400110"/>
          </a:xfrm>
          <a:prstGeom prst="rect">
            <a:avLst/>
          </a:prstGeom>
          <a:noFill/>
        </p:spPr>
        <p:txBody>
          <a:bodyPr wrap="none" rtlCol="0">
            <a:spAutoFit/>
          </a:bodyPr>
          <a:lstStyle/>
          <a:p>
            <a:pPr algn="ctr"/>
            <a:r>
              <a:rPr lang="ru-RU" sz="1000" i="1" dirty="0" smtClean="0">
                <a:latin typeface="Calibri" pitchFamily="34" charset="0"/>
                <a:cs typeface="Calibri" pitchFamily="34" charset="0"/>
              </a:rPr>
              <a:t>тыс. </a:t>
            </a:r>
          </a:p>
          <a:p>
            <a:pPr algn="ctr"/>
            <a:r>
              <a:rPr lang="ru-RU" sz="1000" i="1" dirty="0" smtClean="0">
                <a:latin typeface="Calibri" pitchFamily="34" charset="0"/>
                <a:cs typeface="Calibri" pitchFamily="34" charset="0"/>
              </a:rPr>
              <a:t>рублей</a:t>
            </a:r>
            <a:endParaRPr lang="ru-RU" sz="1000" i="1" dirty="0">
              <a:latin typeface="Calibri" pitchFamily="34" charset="0"/>
              <a:cs typeface="Calibri" pitchFamily="34" charset="0"/>
            </a:endParaRPr>
          </a:p>
        </p:txBody>
      </p:sp>
      <p:sp>
        <p:nvSpPr>
          <p:cNvPr id="14" name="Скругленный прямоугольник 13"/>
          <p:cNvSpPr/>
          <p:nvPr/>
        </p:nvSpPr>
        <p:spPr>
          <a:xfrm>
            <a:off x="4714876" y="2285992"/>
            <a:ext cx="1143008" cy="21431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технические</a:t>
            </a:r>
            <a:endParaRPr lang="ru-RU" sz="1100" dirty="0">
              <a:solidFill>
                <a:schemeClr val="tx1"/>
              </a:solidFill>
            </a:endParaRPr>
          </a:p>
        </p:txBody>
      </p:sp>
      <p:sp>
        <p:nvSpPr>
          <p:cNvPr id="15" name="TextBox 14"/>
          <p:cNvSpPr txBox="1"/>
          <p:nvPr/>
        </p:nvSpPr>
        <p:spPr>
          <a:xfrm>
            <a:off x="2571736" y="4357694"/>
            <a:ext cx="1714512" cy="646331"/>
          </a:xfrm>
          <a:prstGeom prst="rect">
            <a:avLst/>
          </a:prstGeom>
          <a:noFill/>
        </p:spPr>
        <p:txBody>
          <a:bodyPr wrap="square" rtlCol="0">
            <a:spAutoFit/>
          </a:bodyPr>
          <a:lstStyle/>
          <a:p>
            <a:pPr algn="ctr"/>
            <a:r>
              <a:rPr lang="ru-RU" sz="1200" dirty="0" smtClean="0">
                <a:latin typeface="Calibri" pitchFamily="34" charset="0"/>
                <a:cs typeface="Calibri" pitchFamily="34" charset="0"/>
              </a:rPr>
              <a:t>количество налогоплательщиков 16</a:t>
            </a:r>
            <a:endParaRPr lang="ru-RU" sz="1200" dirty="0">
              <a:latin typeface="Calibri" pitchFamily="34" charset="0"/>
              <a:cs typeface="Calibri" pitchFamily="34" charset="0"/>
            </a:endParaRPr>
          </a:p>
        </p:txBody>
      </p:sp>
      <p:sp>
        <p:nvSpPr>
          <p:cNvPr id="16" name="TextBox 15"/>
          <p:cNvSpPr txBox="1"/>
          <p:nvPr/>
        </p:nvSpPr>
        <p:spPr>
          <a:xfrm>
            <a:off x="7500958" y="2428868"/>
            <a:ext cx="1643042" cy="646331"/>
          </a:xfrm>
          <a:prstGeom prst="rect">
            <a:avLst/>
          </a:prstGeom>
          <a:noFill/>
        </p:spPr>
        <p:txBody>
          <a:bodyPr wrap="square" rtlCol="0">
            <a:spAutoFit/>
          </a:bodyPr>
          <a:lstStyle/>
          <a:p>
            <a:pPr algn="ctr"/>
            <a:r>
              <a:rPr lang="ru-RU" sz="1200" dirty="0" smtClean="0">
                <a:latin typeface="Calibri" pitchFamily="34" charset="0"/>
                <a:cs typeface="Calibri" pitchFamily="34" charset="0"/>
              </a:rPr>
              <a:t>количество налогоплательщиков </a:t>
            </a:r>
          </a:p>
          <a:p>
            <a:pPr algn="ctr"/>
            <a:r>
              <a:rPr lang="ru-RU" sz="1200" dirty="0" smtClean="0">
                <a:latin typeface="Calibri" pitchFamily="34" charset="0"/>
                <a:cs typeface="Calibri" pitchFamily="34" charset="0"/>
              </a:rPr>
              <a:t>67</a:t>
            </a:r>
            <a:endParaRPr lang="ru-RU" sz="1200" dirty="0">
              <a:latin typeface="Calibri" pitchFamily="34" charset="0"/>
              <a:cs typeface="Calibri" pitchFamily="34" charset="0"/>
            </a:endParaRPr>
          </a:p>
        </p:txBody>
      </p:sp>
      <p:sp>
        <p:nvSpPr>
          <p:cNvPr id="17" name="Прямоугольник 16"/>
          <p:cNvSpPr/>
          <p:nvPr/>
        </p:nvSpPr>
        <p:spPr>
          <a:xfrm>
            <a:off x="142844" y="5643578"/>
            <a:ext cx="8858312" cy="830997"/>
          </a:xfrm>
          <a:prstGeom prst="rect">
            <a:avLst/>
          </a:prstGeom>
        </p:spPr>
        <p:txBody>
          <a:bodyPr wrap="square">
            <a:spAutoFit/>
          </a:bodyPr>
          <a:lstStyle/>
          <a:p>
            <a:pPr algn="just"/>
            <a:r>
              <a:rPr lang="ru-RU" sz="800" dirty="0" smtClean="0">
                <a:latin typeface="Arial" pitchFamily="34" charset="0"/>
                <a:cs typeface="Arial" pitchFamily="34" charset="0"/>
              </a:rPr>
              <a:t>	</a:t>
            </a:r>
            <a:r>
              <a:rPr lang="en-US" sz="800" dirty="0" err="1" smtClean="0">
                <a:latin typeface="Arial" pitchFamily="34" charset="0"/>
                <a:cs typeface="Arial" pitchFamily="34" charset="0"/>
              </a:rPr>
              <a:t>Оценка</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эффективности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налоговых</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расходов</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Курского</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муниципального</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округа</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Ставропольского</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края</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за</a:t>
            </a:r>
            <a:r>
              <a:rPr lang="en-US" sz="800" dirty="0" smtClean="0">
                <a:latin typeface="Arial" pitchFamily="34" charset="0"/>
                <a:cs typeface="Arial" pitchFamily="34" charset="0"/>
              </a:rPr>
              <a:t> 202</a:t>
            </a:r>
            <a:r>
              <a:rPr lang="ru-RU" sz="800" dirty="0" smtClean="0">
                <a:latin typeface="Arial" pitchFamily="34" charset="0"/>
                <a:cs typeface="Arial" pitchFamily="34" charset="0"/>
              </a:rPr>
              <a:t>2</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год</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проведена</a:t>
            </a:r>
            <a:r>
              <a:rPr lang="en-US" sz="800" dirty="0" smtClean="0">
                <a:latin typeface="Arial" pitchFamily="34" charset="0"/>
                <a:cs typeface="Arial" pitchFamily="34" charset="0"/>
              </a:rPr>
              <a:t> в </a:t>
            </a:r>
            <a:r>
              <a:rPr lang="en-US" sz="800" dirty="0" err="1" smtClean="0">
                <a:latin typeface="Arial" pitchFamily="34" charset="0"/>
                <a:cs typeface="Arial" pitchFamily="34" charset="0"/>
              </a:rPr>
              <a:t>соответствии</a:t>
            </a:r>
            <a:r>
              <a:rPr lang="en-US" sz="800" dirty="0" smtClean="0">
                <a:latin typeface="Arial" pitchFamily="34" charset="0"/>
                <a:cs typeface="Arial" pitchFamily="34" charset="0"/>
              </a:rPr>
              <a:t> с </a:t>
            </a:r>
            <a:r>
              <a:rPr lang="en-US" sz="800" dirty="0" err="1" smtClean="0">
                <a:latin typeface="Arial" pitchFamily="34" charset="0"/>
                <a:cs typeface="Arial" pitchFamily="34" charset="0"/>
              </a:rPr>
              <a:t>основными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положениями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постановления</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Правительства</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Российской</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Федерации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от</a:t>
            </a:r>
            <a:r>
              <a:rPr lang="en-US" sz="800" dirty="0" smtClean="0">
                <a:latin typeface="Arial" pitchFamily="34" charset="0"/>
                <a:cs typeface="Arial" pitchFamily="34" charset="0"/>
              </a:rPr>
              <a:t> 22.06.2019 г.  № 796 «</a:t>
            </a:r>
            <a:r>
              <a:rPr lang="en-US" sz="800" dirty="0" err="1" smtClean="0">
                <a:latin typeface="Arial" pitchFamily="34" charset="0"/>
                <a:cs typeface="Arial" pitchFamily="34" charset="0"/>
              </a:rPr>
              <a:t>Об</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общих</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требованиях</a:t>
            </a:r>
            <a:r>
              <a:rPr lang="en-US" sz="800" dirty="0" smtClean="0">
                <a:latin typeface="Arial" pitchFamily="34" charset="0"/>
                <a:cs typeface="Arial" pitchFamily="34" charset="0"/>
              </a:rPr>
              <a:t> к </a:t>
            </a:r>
            <a:r>
              <a:rPr lang="en-US" sz="800" dirty="0" err="1" smtClean="0">
                <a:latin typeface="Arial" pitchFamily="34" charset="0"/>
                <a:cs typeface="Arial" pitchFamily="34" charset="0"/>
              </a:rPr>
              <a:t>оценке</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налоговых</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расходов</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субъектов</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Российской</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Федерации</a:t>
            </a:r>
            <a:r>
              <a:rPr lang="en-US" sz="800" dirty="0" smtClean="0">
                <a:latin typeface="Arial" pitchFamily="34" charset="0"/>
                <a:cs typeface="Arial" pitchFamily="34" charset="0"/>
              </a:rPr>
              <a:t> и </a:t>
            </a:r>
            <a:r>
              <a:rPr lang="en-US" sz="800" dirty="0" err="1" smtClean="0">
                <a:latin typeface="Arial" pitchFamily="34" charset="0"/>
                <a:cs typeface="Arial" pitchFamily="34" charset="0"/>
              </a:rPr>
              <a:t>муниципальных</a:t>
            </a:r>
            <a:r>
              <a:rPr lang="ru-RU" sz="800" dirty="0" smtClean="0">
                <a:latin typeface="Arial" pitchFamily="34" charset="0"/>
                <a:cs typeface="Arial" pitchFamily="34" charset="0"/>
              </a:rPr>
              <a:t> </a:t>
            </a:r>
            <a:r>
              <a:rPr lang="en-US" sz="800" dirty="0" err="1" smtClean="0">
                <a:latin typeface="Arial" pitchFamily="34" charset="0"/>
                <a:cs typeface="Arial" pitchFamily="34" charset="0"/>
              </a:rPr>
              <a:t>образований</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Порядком</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оценки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налоговых</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расходов</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Курского</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муниципального</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округа</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Ставропольского</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края</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от</a:t>
            </a:r>
            <a:r>
              <a:rPr lang="en-US" sz="800" dirty="0" smtClean="0">
                <a:latin typeface="Arial" pitchFamily="34" charset="0"/>
                <a:cs typeface="Arial" pitchFamily="34" charset="0"/>
              </a:rPr>
              <a:t> 11.02.2022 г. № 154</a:t>
            </a:r>
            <a:r>
              <a:rPr lang="ru-RU" sz="800" dirty="0" smtClean="0">
                <a:latin typeface="Arial" pitchFamily="34" charset="0"/>
                <a:cs typeface="Arial" pitchFamily="34" charset="0"/>
              </a:rPr>
              <a:t>.</a:t>
            </a:r>
          </a:p>
          <a:p>
            <a:pPr algn="just"/>
            <a:r>
              <a:rPr lang="ru-RU" sz="800" dirty="0" smtClean="0">
                <a:latin typeface="Arial" pitchFamily="34" charset="0"/>
                <a:cs typeface="Arial" pitchFamily="34" charset="0"/>
              </a:rPr>
              <a:t>	</a:t>
            </a:r>
            <a:r>
              <a:rPr lang="en-US" sz="800" dirty="0" err="1" smtClean="0">
                <a:latin typeface="Arial" pitchFamily="34" charset="0"/>
                <a:cs typeface="Arial" pitchFamily="34" charset="0"/>
              </a:rPr>
              <a:t>Оценка</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эффективности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налоговых</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расходов</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проводится</a:t>
            </a:r>
            <a:r>
              <a:rPr lang="en-US" sz="800" dirty="0" smtClean="0">
                <a:latin typeface="Arial" pitchFamily="34" charset="0"/>
                <a:cs typeface="Arial" pitchFamily="34" charset="0"/>
              </a:rPr>
              <a:t> в </a:t>
            </a:r>
            <a:r>
              <a:rPr lang="en-US" sz="800" dirty="0" err="1" smtClean="0">
                <a:latin typeface="Arial" pitchFamily="34" charset="0"/>
                <a:cs typeface="Arial" pitchFamily="34" charset="0"/>
              </a:rPr>
              <a:t>целях</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минимизации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риска</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предоставления</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неэффективных</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налоговых</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расходов</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Результаты</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оценки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эффективности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налоговых</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расходов</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учитываются</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при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формировании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основных</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направлений</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бюджетной</a:t>
            </a:r>
            <a:r>
              <a:rPr lang="en-US" sz="800" dirty="0" smtClean="0">
                <a:latin typeface="Arial" pitchFamily="34" charset="0"/>
                <a:cs typeface="Arial" pitchFamily="34" charset="0"/>
              </a:rPr>
              <a:t> и </a:t>
            </a:r>
            <a:r>
              <a:rPr lang="en-US" sz="800" dirty="0" err="1" smtClean="0">
                <a:latin typeface="Arial" pitchFamily="34" charset="0"/>
                <a:cs typeface="Arial" pitchFamily="34" charset="0"/>
              </a:rPr>
              <a:t>налоговой</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политики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Курского</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муниципального</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округа</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Ставропольского</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края</a:t>
            </a:r>
            <a:r>
              <a:rPr lang="en-US" sz="800" dirty="0" smtClean="0">
                <a:latin typeface="Arial" pitchFamily="34" charset="0"/>
                <a:cs typeface="Arial" pitchFamily="34" charset="0"/>
              </a:rPr>
              <a:t>, а </a:t>
            </a:r>
            <a:r>
              <a:rPr lang="en-US" sz="800" dirty="0" err="1" smtClean="0">
                <a:latin typeface="Arial" pitchFamily="34" charset="0"/>
                <a:cs typeface="Arial" pitchFamily="34" charset="0"/>
              </a:rPr>
              <a:t>также</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при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проведении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эффективности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реализации</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муниципальных</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программ</a:t>
            </a:r>
            <a:r>
              <a:rPr lang="ru-RU" sz="800" dirty="0" smtClean="0">
                <a:latin typeface="Arial" pitchFamily="34" charset="0"/>
                <a:cs typeface="Arial" pitchFamily="34" charset="0"/>
              </a:rPr>
              <a:t>.</a:t>
            </a:r>
            <a:endParaRPr lang="ru-RU" sz="800" dirty="0">
              <a:latin typeface="Arial" pitchFamily="34" charset="0"/>
              <a:cs typeface="Arial" pitchFamily="34" charset="0"/>
            </a:endParaRPr>
          </a:p>
        </p:txBody>
      </p:sp>
      <p:sp>
        <p:nvSpPr>
          <p:cNvPr id="18" name="Прямоугольник 17"/>
          <p:cNvSpPr/>
          <p:nvPr/>
        </p:nvSpPr>
        <p:spPr>
          <a:xfrm>
            <a:off x="214282" y="500042"/>
            <a:ext cx="8715436" cy="400110"/>
          </a:xfrm>
          <a:prstGeom prst="rect">
            <a:avLst/>
          </a:prstGeom>
        </p:spPr>
        <p:txBody>
          <a:bodyPr wrap="square">
            <a:spAutoFit/>
          </a:bodyPr>
          <a:lstStyle/>
          <a:p>
            <a:pPr indent="457200" algn="just" eaLnBrk="0" hangingPunct="0"/>
            <a:r>
              <a:rPr lang="en-US" sz="1000" dirty="0" err="1" smtClean="0">
                <a:latin typeface="Arial" pitchFamily="34" charset="0"/>
                <a:ea typeface="Times New Roman" pitchFamily="18" charset="0"/>
                <a:cs typeface="Arial" pitchFamily="34" charset="0"/>
              </a:rPr>
              <a:t>Решением</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Совета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муниципального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округа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Ставропольского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края</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далее</a:t>
            </a:r>
            <a:r>
              <a:rPr lang="en-US" sz="1000" dirty="0" smtClean="0">
                <a:latin typeface="Arial" pitchFamily="34" charset="0"/>
                <a:ea typeface="Times New Roman" pitchFamily="18" charset="0"/>
                <a:cs typeface="Arial" pitchFamily="34" charset="0"/>
              </a:rPr>
              <a:t> - </a:t>
            </a:r>
            <a:r>
              <a:rPr lang="en-US" sz="1000" dirty="0" err="1" smtClean="0">
                <a:latin typeface="Arial" pitchFamily="34" charset="0"/>
                <a:ea typeface="Times New Roman" pitchFamily="18" charset="0"/>
                <a:cs typeface="Arial" pitchFamily="34" charset="0"/>
              </a:rPr>
              <a:t>решение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Совета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от</a:t>
            </a:r>
            <a:r>
              <a:rPr lang="en-US" sz="1000" dirty="0" smtClean="0">
                <a:latin typeface="Arial" pitchFamily="34" charset="0"/>
                <a:ea typeface="Times New Roman" pitchFamily="18" charset="0"/>
                <a:cs typeface="Arial" pitchFamily="34" charset="0"/>
              </a:rPr>
              <a:t> </a:t>
            </a:r>
            <a:r>
              <a:rPr lang="ru-RU" sz="1000" dirty="0" smtClean="0">
                <a:latin typeface="Arial" pitchFamily="34" charset="0"/>
                <a:ea typeface="Times New Roman" pitchFamily="18" charset="0"/>
                <a:cs typeface="Arial" pitchFamily="34" charset="0"/>
              </a:rPr>
              <a:t>28.10.2021г.</a:t>
            </a:r>
            <a:r>
              <a:rPr lang="en-US" sz="1000" dirty="0" smtClean="0">
                <a:latin typeface="Arial" pitchFamily="34" charset="0"/>
                <a:ea typeface="Times New Roman" pitchFamily="18" charset="0"/>
                <a:cs typeface="Arial" pitchFamily="34" charset="0"/>
              </a:rPr>
              <a:t> № </a:t>
            </a:r>
            <a:r>
              <a:rPr lang="ru-RU" sz="1000" dirty="0" smtClean="0">
                <a:latin typeface="Arial" pitchFamily="34" charset="0"/>
                <a:ea typeface="Times New Roman" pitchFamily="18" charset="0"/>
                <a:cs typeface="Arial" pitchFamily="34" charset="0"/>
              </a:rPr>
              <a:t>287</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Об</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установлении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на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территории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муниципального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округа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Ставропольского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края</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земельно</a:t>
            </a:r>
            <a:r>
              <a:rPr lang="ru-RU" sz="1000" dirty="0" smtClean="0">
                <a:latin typeface="Arial" pitchFamily="34" charset="0"/>
                <a:ea typeface="Times New Roman" pitchFamily="18" charset="0"/>
                <a:cs typeface="Arial" pitchFamily="34" charset="0"/>
              </a:rPr>
              <a:t>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налог</a:t>
            </a:r>
            <a:r>
              <a:rPr lang="ru-RU" sz="1000" dirty="0" smtClean="0">
                <a:latin typeface="Arial" pitchFamily="34" charset="0"/>
                <a:ea typeface="Times New Roman" pitchFamily="18" charset="0"/>
                <a:cs typeface="Arial" pitchFamily="34" charset="0"/>
              </a:rPr>
              <a:t>а</a:t>
            </a:r>
            <a:r>
              <a:rPr lang="en-US" sz="1000" dirty="0" smtClean="0">
                <a:latin typeface="Arial" pitchFamily="34" charset="0"/>
                <a:ea typeface="Times New Roman" pitchFamily="18" charset="0"/>
                <a:cs typeface="Arial" pitchFamily="34" charset="0"/>
              </a:rPr>
              <a:t> </a:t>
            </a:r>
            <a:r>
              <a:rPr lang="ru-RU" sz="1000" dirty="0" smtClean="0">
                <a:latin typeface="Arial" pitchFamily="34" charset="0"/>
                <a:ea typeface="Times New Roman" pitchFamily="18" charset="0"/>
                <a:cs typeface="Arial" pitchFamily="34" charset="0"/>
              </a:rPr>
              <a:t>и введение его в действие</a:t>
            </a:r>
            <a:r>
              <a:rPr lang="en-US" sz="1000" dirty="0" smtClean="0">
                <a:latin typeface="Arial" pitchFamily="34" charset="0"/>
                <a:ea typeface="Times New Roman" pitchFamily="18" charset="0"/>
                <a:cs typeface="Arial" pitchFamily="34" charset="0"/>
              </a:rPr>
              <a:t>»</a:t>
            </a:r>
            <a:endParaRPr lang="ru-RU" sz="1000" dirty="0" smtClean="0">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krot.info/uploads/posts/2020-10/1603674252_51-p-fon-dlya-prezentatsii-po-informatik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a:stretch/>
        </p:blipFill>
        <p:spPr bwMode="auto">
          <a:xfrm>
            <a:off x="-36512" y="0"/>
            <a:ext cx="9180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2844" y="428605"/>
            <a:ext cx="8858312" cy="1015663"/>
          </a:xfrm>
          <a:prstGeom prst="rect">
            <a:avLst/>
          </a:prstGeom>
        </p:spPr>
        <p:txBody>
          <a:bodyPr wrap="square">
            <a:spAutoFit/>
          </a:bodyPr>
          <a:lstStyle/>
          <a:p>
            <a:pPr algn="just"/>
            <a:endParaRPr lang="ru-RU" sz="1000" dirty="0" smtClean="0"/>
          </a:p>
          <a:p>
            <a:pPr algn="just"/>
            <a:r>
              <a:rPr lang="ru-RU" sz="1000" dirty="0" smtClean="0"/>
              <a:t>	Проект бюджета сформирован на основе «базового» варианта прогноза социально-экономического развития </a:t>
            </a:r>
            <a:r>
              <a:rPr lang="ru-RU" sz="1000" dirty="0" smtClean="0">
                <a:cs typeface="Times New Roman" pitchFamily="18" charset="0"/>
              </a:rPr>
              <a:t>Курского муниципального округа Ставропольского края на 2024 год и на период до 2025-2026 годов, утвержденного постановлением администрации Курского муниципального округа Ставропольского края от 16 октября 2023 года № 1162. </a:t>
            </a:r>
            <a:r>
              <a:rPr lang="ru-RU" sz="1000" dirty="0" smtClean="0"/>
              <a:t> Применение «базового» варианта прогноза социально-экономического развития </a:t>
            </a:r>
            <a:r>
              <a:rPr lang="ru-RU" sz="1000" dirty="0" smtClean="0">
                <a:cs typeface="Times New Roman" pitchFamily="18" charset="0"/>
              </a:rPr>
              <a:t>Курского муниципального округа Ставропольского края на 2024 год и на период до 2026 </a:t>
            </a:r>
            <a:r>
              <a:rPr lang="ru-RU" sz="1000" dirty="0" smtClean="0"/>
              <a:t>года позволит снизить риски неисполнения расходных обязательств при снижении поступления доходов в местный бюджет по сравнению с планом.</a:t>
            </a:r>
            <a:endParaRPr lang="ru-RU" sz="1000" dirty="0"/>
          </a:p>
        </p:txBody>
      </p:sp>
      <p:sp>
        <p:nvSpPr>
          <p:cNvPr id="3" name="Прямоугольник 2"/>
          <p:cNvSpPr/>
          <p:nvPr/>
        </p:nvSpPr>
        <p:spPr>
          <a:xfrm>
            <a:off x="642910" y="0"/>
            <a:ext cx="8501090" cy="532966"/>
          </a:xfrm>
          <a:prstGeom prst="rect">
            <a:avLst/>
          </a:prstGeom>
        </p:spPr>
        <p:txBody>
          <a:bodyPr wrap="square">
            <a:spAutoFit/>
          </a:bodyPr>
          <a:lstStyle/>
          <a:p>
            <a:pPr>
              <a:lnSpc>
                <a:spcPts val="1700"/>
              </a:lnSpc>
            </a:pPr>
            <a:r>
              <a:rPr lang="ru-RU" sz="1400" b="1" dirty="0" smtClean="0">
                <a:latin typeface="Calibri" pitchFamily="34" charset="0"/>
                <a:cs typeface="Calibri" pitchFamily="34" charset="0"/>
              </a:rPr>
              <a:t>Раздел 1 /   </a:t>
            </a:r>
            <a:r>
              <a:rPr lang="ru-RU" sz="1400" dirty="0" smtClean="0">
                <a:latin typeface="Calibri" pitchFamily="34" charset="0"/>
                <a:cs typeface="Calibri" pitchFamily="34" charset="0"/>
              </a:rPr>
              <a:t>ОСНОВНЫЕ ПОКАЗАТЕЛИ социально-экономического развития </a:t>
            </a:r>
          </a:p>
          <a:p>
            <a:pPr>
              <a:lnSpc>
                <a:spcPts val="1700"/>
              </a:lnSpc>
            </a:pPr>
            <a:r>
              <a:rPr lang="ru-RU" sz="1400" dirty="0" smtClean="0">
                <a:latin typeface="Calibri" pitchFamily="34" charset="0"/>
                <a:cs typeface="Calibri" pitchFamily="34" charset="0"/>
              </a:rPr>
              <a:t>Курского муниципального округа Ставропольского края </a:t>
            </a:r>
            <a:endParaRPr lang="ru-RU" sz="1400" dirty="0"/>
          </a:p>
        </p:txBody>
      </p:sp>
      <p:graphicFrame>
        <p:nvGraphicFramePr>
          <p:cNvPr id="9" name="Таблица 8"/>
          <p:cNvGraphicFramePr>
            <a:graphicFrameLocks noGrp="1"/>
          </p:cNvGraphicFramePr>
          <p:nvPr/>
        </p:nvGraphicFramePr>
        <p:xfrm>
          <a:off x="214282" y="1428736"/>
          <a:ext cx="8715435" cy="5050459"/>
        </p:xfrm>
        <a:graphic>
          <a:graphicData uri="http://schemas.openxmlformats.org/drawingml/2006/table">
            <a:tbl>
              <a:tblPr/>
              <a:tblGrid>
                <a:gridCol w="3668935">
                  <a:extLst>
                    <a:ext uri="{9D8B030D-6E8A-4147-A177-3AD203B41FA5}">
                      <a16:colId xmlns:a16="http://schemas.microsoft.com/office/drawing/2014/main" val="20000"/>
                    </a:ext>
                  </a:extLst>
                </a:gridCol>
                <a:gridCol w="1118414">
                  <a:extLst>
                    <a:ext uri="{9D8B030D-6E8A-4147-A177-3AD203B41FA5}">
                      <a16:colId xmlns:a16="http://schemas.microsoft.com/office/drawing/2014/main" val="20001"/>
                    </a:ext>
                  </a:extLst>
                </a:gridCol>
                <a:gridCol w="654681">
                  <a:extLst>
                    <a:ext uri="{9D8B030D-6E8A-4147-A177-3AD203B41FA5}">
                      <a16:colId xmlns:a16="http://schemas.microsoft.com/office/drawing/2014/main" val="20002"/>
                    </a:ext>
                  </a:extLst>
                </a:gridCol>
                <a:gridCol w="654681">
                  <a:extLst>
                    <a:ext uri="{9D8B030D-6E8A-4147-A177-3AD203B41FA5}">
                      <a16:colId xmlns:a16="http://schemas.microsoft.com/office/drawing/2014/main" val="20003"/>
                    </a:ext>
                  </a:extLst>
                </a:gridCol>
                <a:gridCol w="654681">
                  <a:extLst>
                    <a:ext uri="{9D8B030D-6E8A-4147-A177-3AD203B41FA5}">
                      <a16:colId xmlns:a16="http://schemas.microsoft.com/office/drawing/2014/main" val="20004"/>
                    </a:ext>
                  </a:extLst>
                </a:gridCol>
                <a:gridCol w="654681">
                  <a:extLst>
                    <a:ext uri="{9D8B030D-6E8A-4147-A177-3AD203B41FA5}">
                      <a16:colId xmlns:a16="http://schemas.microsoft.com/office/drawing/2014/main" val="20005"/>
                    </a:ext>
                  </a:extLst>
                </a:gridCol>
                <a:gridCol w="654681">
                  <a:extLst>
                    <a:ext uri="{9D8B030D-6E8A-4147-A177-3AD203B41FA5}">
                      <a16:colId xmlns:a16="http://schemas.microsoft.com/office/drawing/2014/main" val="20006"/>
                    </a:ext>
                  </a:extLst>
                </a:gridCol>
                <a:gridCol w="654681">
                  <a:extLst>
                    <a:ext uri="{9D8B030D-6E8A-4147-A177-3AD203B41FA5}">
                      <a16:colId xmlns:a16="http://schemas.microsoft.com/office/drawing/2014/main" val="20007"/>
                    </a:ext>
                  </a:extLst>
                </a:gridCol>
              </a:tblGrid>
              <a:tr h="35046">
                <a:tc rowSpan="2">
                  <a:txBody>
                    <a:bodyPr/>
                    <a:lstStyle/>
                    <a:p>
                      <a:pPr algn="ctr" fontAlgn="t"/>
                      <a:r>
                        <a:rPr lang="ru-RU" sz="800" b="0" i="0" u="none" strike="noStrike" dirty="0">
                          <a:solidFill>
                            <a:srgbClr val="000000"/>
                          </a:solidFill>
                          <a:latin typeface="Times New Roman"/>
                        </a:rPr>
                        <a:t>Показатели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dirty="0">
                          <a:solidFill>
                            <a:srgbClr val="000000"/>
                          </a:solidFill>
                          <a:latin typeface="Times New Roman"/>
                        </a:rPr>
                        <a:t>Единица измерения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Отчет</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Отчет</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Оценка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ru-RU" sz="800" b="0" i="0" u="none" strike="noStrike">
                          <a:solidFill>
                            <a:srgbClr val="000000"/>
                          </a:solidFill>
                          <a:latin typeface="Times New Roman"/>
                        </a:rPr>
                        <a:t>Прогноз</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3711">
                <a:tc vMerge="1">
                  <a:txBody>
                    <a:bodyPr/>
                    <a:lstStyle/>
                    <a:p>
                      <a:endParaRPr lang="ru-RU"/>
                    </a:p>
                  </a:txBody>
                  <a:tcPr/>
                </a:tc>
                <a:tc vMerge="1">
                  <a:txBody>
                    <a:bodyPr/>
                    <a:lstStyle/>
                    <a:p>
                      <a:endParaRPr lang="ru-RU"/>
                    </a:p>
                  </a:txBody>
                  <a:tcPr/>
                </a:tc>
                <a:tc>
                  <a:txBody>
                    <a:bodyPr/>
                    <a:lstStyle/>
                    <a:p>
                      <a:pPr algn="ctr" fontAlgn="t"/>
                      <a:r>
                        <a:rPr lang="ru-RU" sz="800" b="0" i="0" u="none" strike="noStrike" dirty="0" smtClean="0">
                          <a:solidFill>
                            <a:srgbClr val="000000"/>
                          </a:solidFill>
                          <a:latin typeface="Times New Roman"/>
                        </a:rPr>
                        <a:t>2021</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2022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2023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2024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2025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2026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46">
                <a:tc>
                  <a:txBody>
                    <a:bodyPr/>
                    <a:lstStyle/>
                    <a:p>
                      <a:pPr algn="ctr" fontAlgn="b"/>
                      <a:r>
                        <a:rPr lang="ru-RU" sz="800" b="0" i="0" u="none" strike="noStrike">
                          <a:solidFill>
                            <a:srgbClr val="000000"/>
                          </a:solidFill>
                          <a:latin typeface="Times New Roman"/>
                        </a:rPr>
                        <a:t>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5</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46">
                <a:tc gridSpan="8">
                  <a:txBody>
                    <a:bodyPr/>
                    <a:lstStyle/>
                    <a:p>
                      <a:pPr algn="l" fontAlgn="b"/>
                      <a:r>
                        <a:rPr lang="ru-RU" sz="800" b="0" i="0" u="none" strike="noStrike" dirty="0">
                          <a:solidFill>
                            <a:srgbClr val="000000"/>
                          </a:solidFill>
                          <a:latin typeface="Times New Roman"/>
                        </a:rPr>
                        <a:t>Население</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70092">
                <a:tc>
                  <a:txBody>
                    <a:bodyPr/>
                    <a:lstStyle/>
                    <a:p>
                      <a:pPr algn="just" fontAlgn="b"/>
                      <a:r>
                        <a:rPr lang="ru-RU" sz="800" b="0" i="0" u="none" strike="noStrike">
                          <a:solidFill>
                            <a:srgbClr val="000000"/>
                          </a:solidFill>
                          <a:latin typeface="Times New Roman"/>
                        </a:rPr>
                        <a:t>Численность населения (в среднегодовом исчислении)</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чел.</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54,07</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52,55</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52,55</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52,57</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52,58</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52,59</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5138">
                <a:tc rowSpan="2">
                  <a:txBody>
                    <a:bodyPr/>
                    <a:lstStyle/>
                    <a:p>
                      <a:pPr algn="just" fontAlgn="t"/>
                      <a:r>
                        <a:rPr lang="ru-RU" sz="800" b="0" i="0" u="none" strike="noStrike">
                          <a:solidFill>
                            <a:srgbClr val="000000"/>
                          </a:solidFill>
                          <a:latin typeface="Times New Roman"/>
                        </a:rPr>
                        <a:t>Общий коэффициент рождаемости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число родившихся живыми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dirty="0" smtClean="0">
                          <a:solidFill>
                            <a:srgbClr val="000000"/>
                          </a:solidFill>
                          <a:latin typeface="Times New Roman"/>
                        </a:rPr>
                        <a:t>10,60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dirty="0" smtClean="0">
                          <a:solidFill>
                            <a:srgbClr val="000000"/>
                          </a:solidFill>
                          <a:latin typeface="Times New Roman"/>
                        </a:rPr>
                        <a:t>9,90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dirty="0" smtClean="0">
                          <a:solidFill>
                            <a:srgbClr val="000000"/>
                          </a:solidFill>
                          <a:latin typeface="Times New Roman"/>
                        </a:rPr>
                        <a:t>10,10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dirty="0" smtClean="0">
                          <a:solidFill>
                            <a:srgbClr val="000000"/>
                          </a:solidFill>
                          <a:latin typeface="Times New Roman"/>
                        </a:rPr>
                        <a:t>10,00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dirty="0" smtClean="0">
                          <a:solidFill>
                            <a:srgbClr val="000000"/>
                          </a:solidFill>
                          <a:latin typeface="Times New Roman"/>
                        </a:rPr>
                        <a:t>10,00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dirty="0" smtClean="0">
                          <a:solidFill>
                            <a:srgbClr val="000000"/>
                          </a:solidFill>
                          <a:latin typeface="Times New Roman"/>
                        </a:rPr>
                        <a:t>10,02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5138">
                <a:tc vMerge="1">
                  <a:txBody>
                    <a:bodyPr/>
                    <a:lstStyle/>
                    <a:p>
                      <a:endParaRPr lang="ru-RU"/>
                    </a:p>
                  </a:txBody>
                  <a:tcPr/>
                </a:tc>
                <a:tc>
                  <a:txBody>
                    <a:bodyPr/>
                    <a:lstStyle/>
                    <a:p>
                      <a:pPr algn="ctr" fontAlgn="t"/>
                      <a:r>
                        <a:rPr lang="ru-RU" sz="800" b="0" i="0" u="none" strike="noStrike">
                          <a:solidFill>
                            <a:srgbClr val="000000"/>
                          </a:solidFill>
                          <a:latin typeface="Times New Roman"/>
                        </a:rPr>
                        <a:t>на 1000 человек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6"/>
                  </a:ext>
                </a:extLst>
              </a:tr>
              <a:tr h="140184">
                <a:tc>
                  <a:txBody>
                    <a:bodyPr/>
                    <a:lstStyle/>
                    <a:p>
                      <a:pPr algn="just" fontAlgn="t"/>
                      <a:r>
                        <a:rPr lang="ru-RU" sz="800" b="0" i="0" u="none" strike="noStrike">
                          <a:solidFill>
                            <a:srgbClr val="000000"/>
                          </a:solidFill>
                          <a:latin typeface="Times New Roman"/>
                        </a:rPr>
                        <a:t>Общий коэффициент смертности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число умерших на 1000 человек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11,50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9,60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10,79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10,68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10,68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10,70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5138">
                <a:tc>
                  <a:txBody>
                    <a:bodyPr/>
                    <a:lstStyle/>
                    <a:p>
                      <a:pPr algn="just" fontAlgn="t"/>
                      <a:r>
                        <a:rPr lang="ru-RU" sz="800" b="0" i="0" u="none" strike="noStrike">
                          <a:solidFill>
                            <a:srgbClr val="000000"/>
                          </a:solidFill>
                          <a:latin typeface="Times New Roman"/>
                        </a:rPr>
                        <a:t>Коэффициент естественного прироста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на 1000 человек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-0,90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a:t>
                      </a:r>
                      <a:r>
                        <a:rPr lang="ru-RU" sz="800" b="0" i="0" u="none" strike="noStrike" dirty="0" smtClean="0">
                          <a:solidFill>
                            <a:srgbClr val="000000"/>
                          </a:solidFill>
                          <a:latin typeface="Times New Roman"/>
                        </a:rPr>
                        <a:t>0,20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a:t>
                      </a:r>
                      <a:r>
                        <a:rPr lang="ru-RU" sz="800" b="0" i="0" u="none" strike="noStrike" dirty="0" smtClean="0">
                          <a:solidFill>
                            <a:srgbClr val="000000"/>
                          </a:solidFill>
                          <a:latin typeface="Times New Roman"/>
                        </a:rPr>
                        <a:t>0,20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a:t>
                      </a:r>
                      <a:r>
                        <a:rPr lang="ru-RU" sz="800" b="0" i="0" u="none" strike="noStrike" dirty="0" smtClean="0">
                          <a:solidFill>
                            <a:srgbClr val="000000"/>
                          </a:solidFill>
                          <a:latin typeface="Times New Roman"/>
                        </a:rPr>
                        <a:t>0,20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a:t>
                      </a:r>
                      <a:r>
                        <a:rPr lang="ru-RU" sz="800" b="0" i="0" u="none" strike="noStrike" dirty="0" smtClean="0">
                          <a:solidFill>
                            <a:srgbClr val="000000"/>
                          </a:solidFill>
                          <a:latin typeface="Times New Roman"/>
                        </a:rPr>
                        <a:t>0,20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046">
                <a:tc>
                  <a:txBody>
                    <a:bodyPr/>
                    <a:lstStyle/>
                    <a:p>
                      <a:pPr algn="just" fontAlgn="t"/>
                      <a:r>
                        <a:rPr lang="ru-RU" sz="800" b="0" i="0" u="none" strike="noStrike">
                          <a:solidFill>
                            <a:srgbClr val="000000"/>
                          </a:solidFill>
                          <a:latin typeface="Times New Roman"/>
                        </a:rPr>
                        <a:t>Миграционный прирост (убыль)</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0,03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a:t>
                      </a:r>
                      <a:r>
                        <a:rPr lang="ru-RU" sz="800" b="0" i="0" u="none" strike="noStrike" dirty="0" smtClean="0">
                          <a:solidFill>
                            <a:srgbClr val="000000"/>
                          </a:solidFill>
                          <a:latin typeface="Times New Roman"/>
                        </a:rPr>
                        <a:t>0,06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046">
                <a:tc gridSpan="8">
                  <a:txBody>
                    <a:bodyPr/>
                    <a:lstStyle/>
                    <a:p>
                      <a:pPr algn="l" fontAlgn="b"/>
                      <a:r>
                        <a:rPr lang="ru-RU" sz="800" b="0" i="0" u="none" strike="noStrike" dirty="0">
                          <a:solidFill>
                            <a:srgbClr val="000000"/>
                          </a:solidFill>
                          <a:latin typeface="Times New Roman"/>
                        </a:rPr>
                        <a:t>Промышленное производство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0"/>
                  </a:ext>
                </a:extLst>
              </a:tr>
              <a:tr h="140184">
                <a:tc>
                  <a:txBody>
                    <a:bodyPr/>
                    <a:lstStyle/>
                    <a:p>
                      <a:pPr algn="just" fontAlgn="b"/>
                      <a:r>
                        <a:rPr lang="ru-RU" sz="800" b="0" i="0" u="none" strike="noStrike">
                          <a:solidFill>
                            <a:srgbClr val="000000"/>
                          </a:solidFill>
                          <a:latin typeface="Times New Roman"/>
                        </a:rPr>
                        <a:t>Объем отгруженных товаров собственного производства, выполненных работ и услуг собственными силами по промышленным видам экономической деятельности </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1678,30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2159,60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1600,00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1675,20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1738,86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1803,20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05138">
                <a:tc>
                  <a:txBody>
                    <a:bodyPr/>
                    <a:lstStyle/>
                    <a:p>
                      <a:pPr algn="just" fontAlgn="b"/>
                      <a:r>
                        <a:rPr lang="ru-RU" sz="800" b="0" i="0" u="none" strike="noStrike">
                          <a:solidFill>
                            <a:srgbClr val="000000"/>
                          </a:solidFill>
                          <a:latin typeface="Times New Roman"/>
                        </a:rPr>
                        <a:t>Объем отгруженных товаров собственного производства, выполненных работ и услуг собственными силами </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млн. руб.</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54,05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258,48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112,00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117,49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122,19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126,95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5046">
                <a:tc gridSpan="8">
                  <a:txBody>
                    <a:bodyPr/>
                    <a:lstStyle/>
                    <a:p>
                      <a:pPr algn="l" fontAlgn="b"/>
                      <a:r>
                        <a:rPr lang="ru-RU" sz="800" b="0" i="0" u="none" strike="noStrike">
                          <a:solidFill>
                            <a:srgbClr val="000000"/>
                          </a:solidFill>
                          <a:latin typeface="Times New Roman"/>
                        </a:rPr>
                        <a:t>Обеспечение электрической энергией, газом и паром; кондиционирование воздуха</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3"/>
                  </a:ext>
                </a:extLst>
              </a:tr>
              <a:tr h="105138">
                <a:tc>
                  <a:txBody>
                    <a:bodyPr/>
                    <a:lstStyle/>
                    <a:p>
                      <a:pPr algn="just" fontAlgn="t"/>
                      <a:r>
                        <a:rPr lang="ru-RU" sz="800" b="0" i="0" u="none" strike="noStrike">
                          <a:solidFill>
                            <a:srgbClr val="000000"/>
                          </a:solidFill>
                          <a:latin typeface="Times New Roman"/>
                        </a:rPr>
                        <a:t>Объем отгруженных товаров собственного производства, выполненных работ и услуг собственными силами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167,45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172,14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292,00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304,56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317,65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330,99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5046">
                <a:tc gridSpan="8">
                  <a:txBody>
                    <a:bodyPr/>
                    <a:lstStyle/>
                    <a:p>
                      <a:pPr algn="l" fontAlgn="b"/>
                      <a:r>
                        <a:rPr lang="ru-RU" sz="800" b="0" i="0" u="none" strike="noStrike">
                          <a:solidFill>
                            <a:srgbClr val="000000"/>
                          </a:solidFill>
                          <a:latin typeface="Times New Roman"/>
                        </a:rPr>
                        <a:t>Сельское хозяйство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5"/>
                  </a:ext>
                </a:extLst>
              </a:tr>
              <a:tr h="35046">
                <a:tc>
                  <a:txBody>
                    <a:bodyPr/>
                    <a:lstStyle/>
                    <a:p>
                      <a:pPr algn="just" fontAlgn="b"/>
                      <a:r>
                        <a:rPr lang="ru-RU" sz="800" b="0" i="0" u="none" strike="noStrike" dirty="0">
                          <a:solidFill>
                            <a:srgbClr val="000000"/>
                          </a:solidFill>
                          <a:latin typeface="Times New Roman"/>
                        </a:rPr>
                        <a:t>Продукция сельского хозяйства</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млн. руб.</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5694,00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Times New Roman"/>
                        </a:rPr>
                        <a:t>5898,00</a:t>
                      </a:r>
                      <a:endParaRPr lang="ru-RU" sz="800" b="0" i="0" u="none" strike="noStrike" dirty="0">
                        <a:solidFill>
                          <a:schemeClr val="tx1"/>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5980,57</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6255,68</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6518,42</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6785,67</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5046">
                <a:tc>
                  <a:txBody>
                    <a:bodyPr/>
                    <a:lstStyle/>
                    <a:p>
                      <a:pPr algn="just" fontAlgn="t"/>
                      <a:r>
                        <a:rPr lang="ru-RU" sz="800" b="0" i="0" u="none" strike="noStrike">
                          <a:solidFill>
                            <a:srgbClr val="000000"/>
                          </a:solidFill>
                          <a:latin typeface="Times New Roman"/>
                        </a:rPr>
                        <a:t>Продукция растениеводства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4359,37</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4485,80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4553,09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4767,08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4967,30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5175,93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5046">
                <a:tc>
                  <a:txBody>
                    <a:bodyPr/>
                    <a:lstStyle/>
                    <a:p>
                      <a:pPr algn="just" fontAlgn="t"/>
                      <a:r>
                        <a:rPr lang="ru-RU" sz="800" b="0" i="0" u="none" strike="noStrike">
                          <a:solidFill>
                            <a:srgbClr val="000000"/>
                          </a:solidFill>
                          <a:latin typeface="Times New Roman"/>
                        </a:rPr>
                        <a:t>Продукция животноводства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1334,64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1412,20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1430,56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1493,50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1554,74</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1618,48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35046">
                <a:tc gridSpan="8">
                  <a:txBody>
                    <a:bodyPr/>
                    <a:lstStyle/>
                    <a:p>
                      <a:pPr algn="l" fontAlgn="b"/>
                      <a:r>
                        <a:rPr lang="ru-RU" sz="800" b="0" i="0" u="none" strike="noStrike" dirty="0">
                          <a:solidFill>
                            <a:srgbClr val="000000"/>
                          </a:solidFill>
                          <a:latin typeface="Times New Roman"/>
                        </a:rPr>
                        <a:t>Производство важнейших видов продукции в натуральном выражении </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9"/>
                  </a:ext>
                </a:extLst>
              </a:tr>
              <a:tr h="35046">
                <a:tc>
                  <a:txBody>
                    <a:bodyPr/>
                    <a:lstStyle/>
                    <a:p>
                      <a:pPr algn="just" fontAlgn="b"/>
                      <a:r>
                        <a:rPr lang="ru-RU" sz="800" b="0" i="0" u="none" strike="noStrike">
                          <a:solidFill>
                            <a:srgbClr val="000000"/>
                          </a:solidFill>
                          <a:latin typeface="Times New Roman"/>
                        </a:rPr>
                        <a:t>Валовой сбор зерна (в весе после доработки)</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220,05</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189,15</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150,00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151,50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153,02</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154,55</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35046">
                <a:tc>
                  <a:txBody>
                    <a:bodyPr/>
                    <a:lstStyle/>
                    <a:p>
                      <a:pPr algn="just" fontAlgn="b"/>
                      <a:r>
                        <a:rPr lang="ru-RU" sz="800" b="0" i="0" u="none" strike="noStrike">
                          <a:solidFill>
                            <a:srgbClr val="000000"/>
                          </a:solidFill>
                          <a:latin typeface="Times New Roman"/>
                        </a:rPr>
                        <a:t>Валовой сбор семян масличных культур - всего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31,19</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47,35</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33,33</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33,66</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34,00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34,34</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35046">
                <a:tc>
                  <a:txBody>
                    <a:bodyPr/>
                    <a:lstStyle/>
                    <a:p>
                      <a:pPr algn="just" fontAlgn="b"/>
                      <a:r>
                        <a:rPr lang="ru-RU" sz="800" b="0" i="0" u="none" strike="noStrike">
                          <a:solidFill>
                            <a:srgbClr val="000000"/>
                          </a:solidFill>
                          <a:latin typeface="Times New Roman"/>
                        </a:rPr>
                        <a:t>в том числе подсолнечника</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6,70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3,90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3,07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3,10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3,13</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3,16</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35046">
                <a:tc>
                  <a:txBody>
                    <a:bodyPr/>
                    <a:lstStyle/>
                    <a:p>
                      <a:pPr algn="just" fontAlgn="b"/>
                      <a:r>
                        <a:rPr lang="ru-RU" sz="800" b="0" i="0" u="none" strike="noStrike">
                          <a:solidFill>
                            <a:srgbClr val="000000"/>
                          </a:solidFill>
                          <a:latin typeface="Times New Roman"/>
                        </a:rPr>
                        <a:t>Валовой сбор картофеля</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1,75</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1,72</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1,73</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1,75</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1,77</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35046">
                <a:tc>
                  <a:txBody>
                    <a:bodyPr/>
                    <a:lstStyle/>
                    <a:p>
                      <a:pPr algn="just" fontAlgn="b"/>
                      <a:r>
                        <a:rPr lang="ru-RU" sz="800" b="0" i="0" u="none" strike="noStrike">
                          <a:solidFill>
                            <a:srgbClr val="000000"/>
                          </a:solidFill>
                          <a:latin typeface="Times New Roman"/>
                        </a:rPr>
                        <a:t>Валовой сбор овощей</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3,40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3,08</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3,64</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3,67</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3,71</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3,75</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35046">
                <a:tc>
                  <a:txBody>
                    <a:bodyPr/>
                    <a:lstStyle/>
                    <a:p>
                      <a:pPr algn="just" fontAlgn="b"/>
                      <a:r>
                        <a:rPr lang="ru-RU" sz="800" b="0" i="0" u="none" strike="noStrike">
                          <a:solidFill>
                            <a:srgbClr val="000000"/>
                          </a:solidFill>
                          <a:latin typeface="Times New Roman"/>
                        </a:rPr>
                        <a:t>Скот и птица на убой (в живом весе)</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Times New Roman"/>
                        </a:rPr>
                        <a:t>5,06</a:t>
                      </a:r>
                      <a:endParaRPr lang="ru-RU" sz="800" b="0" i="0" u="none" strike="noStrike" dirty="0">
                        <a:solidFill>
                          <a:schemeClr val="tx1"/>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6,20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5,56</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5,61</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5,67</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5,72</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35046">
                <a:tc>
                  <a:txBody>
                    <a:bodyPr/>
                    <a:lstStyle/>
                    <a:p>
                      <a:pPr algn="just" fontAlgn="b"/>
                      <a:r>
                        <a:rPr lang="ru-RU" sz="800" b="0" i="0" u="none" strike="noStrike" dirty="0">
                          <a:solidFill>
                            <a:srgbClr val="000000"/>
                          </a:solidFill>
                          <a:latin typeface="Times New Roman"/>
                        </a:rPr>
                        <a:t>Молоко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16,99</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15,00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17,98</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18,16</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18,34</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18,52</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35046">
                <a:tc>
                  <a:txBody>
                    <a:bodyPr/>
                    <a:lstStyle/>
                    <a:p>
                      <a:pPr algn="just" fontAlgn="b"/>
                      <a:r>
                        <a:rPr lang="ru-RU" sz="800" b="0" i="0" u="none" strike="noStrike">
                          <a:solidFill>
                            <a:srgbClr val="000000"/>
                          </a:solidFill>
                          <a:latin typeface="Times New Roman"/>
                        </a:rPr>
                        <a:t>Яйца</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шт.</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16104,30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19211,00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16261,00</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16423,61</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16587,85</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16753,72</a:t>
                      </a:r>
                      <a:endParaRPr lang="ru-RU" sz="800" b="0" i="0" u="none" strike="noStrike" dirty="0">
                        <a:solidFill>
                          <a:srgbClr val="000000"/>
                        </a:solidFill>
                        <a:latin typeface="Times New Roman"/>
                      </a:endParaRP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35046">
                <a:tc gridSpan="8">
                  <a:txBody>
                    <a:bodyPr/>
                    <a:lstStyle/>
                    <a:p>
                      <a:pPr algn="l" fontAlgn="b"/>
                      <a:r>
                        <a:rPr lang="ru-RU" sz="800" b="0" i="0" u="none" strike="noStrike" dirty="0">
                          <a:solidFill>
                            <a:srgbClr val="000000"/>
                          </a:solidFill>
                          <a:latin typeface="Times New Roman"/>
                        </a:rPr>
                        <a:t>Строительство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28"/>
                  </a:ext>
                </a:extLst>
              </a:tr>
              <a:tr h="140184">
                <a:tc>
                  <a:txBody>
                    <a:bodyPr/>
                    <a:lstStyle/>
                    <a:p>
                      <a:pPr algn="just" fontAlgn="t"/>
                      <a:r>
                        <a:rPr lang="ru-RU" sz="800" b="0" i="0" u="none" strike="noStrike">
                          <a:solidFill>
                            <a:srgbClr val="000000"/>
                          </a:solidFill>
                          <a:latin typeface="Times New Roman"/>
                        </a:rPr>
                        <a:t>Объем работ, выполненных по виду деятельности "Строительство"</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в ценах соответствующих лет; 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2285,18</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2300,00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2346,00</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2392,92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2440,78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2489,59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05138">
                <a:tc>
                  <a:txBody>
                    <a:bodyPr/>
                    <a:lstStyle/>
                    <a:p>
                      <a:pPr algn="just" fontAlgn="t"/>
                      <a:r>
                        <a:rPr lang="ru-RU" sz="800" b="0" i="0" u="none" strike="noStrike">
                          <a:solidFill>
                            <a:srgbClr val="000000"/>
                          </a:solidFill>
                          <a:latin typeface="Times New Roman"/>
                        </a:rPr>
                        <a:t>Ввод в действие жилых домов</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кв. м общей площади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6,15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8,93</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6,26</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6,32</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6,39</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solidFill>
                            <a:srgbClr val="000000"/>
                          </a:solidFill>
                          <a:latin typeface="Times New Roman"/>
                        </a:rPr>
                        <a:t>6,45</a:t>
                      </a:r>
                      <a:endParaRPr lang="ru-RU" sz="800" b="0" i="0" u="none" strike="noStrike" dirty="0">
                        <a:solidFill>
                          <a:srgbClr val="000000"/>
                        </a:solidFill>
                        <a:latin typeface="Times New Roman"/>
                      </a:endParaRP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bl>
          </a:graphicData>
        </a:graphic>
      </p:graphicFrame>
    </p:spTree>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_yHtOypUWX_5..GwdV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qyASqKxVEmwuygFFe_9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35392</TotalTime>
  <Words>12342</Words>
  <Application>Microsoft Office PowerPoint</Application>
  <PresentationFormat>Экран (4:3)</PresentationFormat>
  <Paragraphs>3365</Paragraphs>
  <Slides>58</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58</vt:i4>
      </vt:variant>
    </vt:vector>
  </HeadingPairs>
  <TitlesOfParts>
    <vt:vector size="65" baseType="lpstr">
      <vt:lpstr>Arial</vt:lpstr>
      <vt:lpstr>Arial Black</vt:lpstr>
      <vt:lpstr>Bahnschrift SemiLight</vt:lpstr>
      <vt:lpstr>Calibri</vt:lpstr>
      <vt:lpstr>Times New Roman</vt:lpstr>
      <vt:lpstr>Wingdings</vt:lpstr>
      <vt:lpstr>Оформление по умолчанию</vt:lpstr>
      <vt:lpstr>Презентация PowerPoint</vt:lpstr>
      <vt:lpstr>Презентация PowerPoint</vt:lpstr>
      <vt:lpstr>Роль гражданина и его участие в бюджетном процессе: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Безвозмездные поступления</vt:lpstr>
      <vt:lpstr>Презентация PowerPoint</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3367</cp:revision>
  <cp:lastPrinted>2023-11-16T07:59:40Z</cp:lastPrinted>
  <dcterms:created xsi:type="dcterms:W3CDTF">2012-04-17T17:49:34Z</dcterms:created>
  <dcterms:modified xsi:type="dcterms:W3CDTF">2023-11-23T11:51:50Z</dcterms:modified>
</cp:coreProperties>
</file>