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drawings/drawing1.xml" ContentType="application/vnd.openxmlformats-officedocument.drawingml.chartshapes+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notesSlides/notesSlide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chart23.xml" ContentType="application/vnd.openxmlformats-officedocument.drawingml.chart+xml"/>
  <Override PartName="/ppt/charts/chart24.xml" ContentType="application/vnd.openxmlformats-officedocument.drawingml.chart+xml"/>
  <Override PartName="/ppt/drawings/drawing2.xml" ContentType="application/vnd.openxmlformats-officedocument.drawingml.chartshapes+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drawings/drawing3.xml" ContentType="application/vnd.openxmlformats-officedocument.drawingml.chartshapes+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drawings/drawing4.xml" ContentType="application/vnd.openxmlformats-officedocument.drawingml.chartshapes+xml"/>
  <Override PartName="/ppt/charts/chart39.xml" ContentType="application/vnd.openxmlformats-officedocument.drawingml.chart+xml"/>
  <Override PartName="/ppt/charts/chart40.xml" ContentType="application/vnd.openxmlformats-officedocument.drawingml.chart+xml"/>
  <Override PartName="/ppt/charts/chart41.xml" ContentType="application/vnd.openxmlformats-officedocument.drawingml.chart+xml"/>
  <Override PartName="/ppt/drawings/drawing5.xml" ContentType="application/vnd.openxmlformats-officedocument.drawingml.chartshapes+xml"/>
  <Override PartName="/ppt/charts/chart42.xml" ContentType="application/vnd.openxmlformats-officedocument.drawingml.chart+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charts/chart59.xml" ContentType="application/vnd.openxmlformats-officedocument.drawingml.chart+xml"/>
  <Override PartName="/ppt/charts/chart60.xml" ContentType="application/vnd.openxmlformats-officedocument.drawingml.chart+xml"/>
  <Override PartName="/ppt/drawings/drawing6.xml" ContentType="application/vnd.openxmlformats-officedocument.drawingml.chartshapes+xml"/>
  <Override PartName="/ppt/charts/chart61.xml" ContentType="application/vnd.openxmlformats-officedocument.drawingml.chart+xml"/>
  <Override PartName="/ppt/charts/chart62.xml" ContentType="application/vnd.openxmlformats-officedocument.drawingml.chart+xml"/>
  <Override PartName="/ppt/notesSlides/notesSlide3.xml" ContentType="application/vnd.openxmlformats-officedocument.presentationml.notesSlide+xml"/>
  <Override PartName="/ppt/charts/chart63.xml" ContentType="application/vnd.openxmlformats-officedocument.drawingml.chart+xml"/>
  <Override PartName="/ppt/charts/chart64.xml" ContentType="application/vnd.openxmlformats-officedocument.drawingml.chart+xml"/>
  <Override PartName="/ppt/charts/chart65.xml" ContentType="application/vnd.openxmlformats-officedocument.drawingml.chart+xml"/>
  <Override PartName="/ppt/charts/chart66.xml" ContentType="application/vnd.openxmlformats-officedocument.drawingml.char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charts/chart67.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charts/chart73.xml" ContentType="application/vnd.openxmlformats-officedocument.drawingml.chart+xml"/>
  <Override PartName="/ppt/charts/chart74.xml" ContentType="application/vnd.openxmlformats-officedocument.drawingml.chart+xml"/>
  <Override PartName="/ppt/drawings/drawing7.xml" ContentType="application/vnd.openxmlformats-officedocument.drawingml.chartshapes+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3" r:id="rId1"/>
  </p:sldMasterIdLst>
  <p:notesMasterIdLst>
    <p:notesMasterId r:id="rId111"/>
  </p:notesMasterIdLst>
  <p:sldIdLst>
    <p:sldId id="277" r:id="rId2"/>
    <p:sldId id="421" r:id="rId3"/>
    <p:sldId id="575" r:id="rId4"/>
    <p:sldId id="346" r:id="rId5"/>
    <p:sldId id="437" r:id="rId6"/>
    <p:sldId id="468" r:id="rId7"/>
    <p:sldId id="580" r:id="rId8"/>
    <p:sldId id="581" r:id="rId9"/>
    <p:sldId id="582" r:id="rId10"/>
    <p:sldId id="583" r:id="rId11"/>
    <p:sldId id="653" r:id="rId12"/>
    <p:sldId id="654" r:id="rId13"/>
    <p:sldId id="620" r:id="rId14"/>
    <p:sldId id="626" r:id="rId15"/>
    <p:sldId id="652" r:id="rId16"/>
    <p:sldId id="631" r:id="rId17"/>
    <p:sldId id="632" r:id="rId18"/>
    <p:sldId id="556" r:id="rId19"/>
    <p:sldId id="548" r:id="rId20"/>
    <p:sldId id="423" r:id="rId21"/>
    <p:sldId id="479" r:id="rId22"/>
    <p:sldId id="480" r:id="rId23"/>
    <p:sldId id="481" r:id="rId24"/>
    <p:sldId id="514" r:id="rId25"/>
    <p:sldId id="547" r:id="rId26"/>
    <p:sldId id="433" r:id="rId27"/>
    <p:sldId id="524" r:id="rId28"/>
    <p:sldId id="527" r:id="rId29"/>
    <p:sldId id="529" r:id="rId30"/>
    <p:sldId id="528" r:id="rId31"/>
    <p:sldId id="483" r:id="rId32"/>
    <p:sldId id="515" r:id="rId33"/>
    <p:sldId id="557" r:id="rId34"/>
    <p:sldId id="558" r:id="rId35"/>
    <p:sldId id="559" r:id="rId36"/>
    <p:sldId id="560" r:id="rId37"/>
    <p:sldId id="561" r:id="rId38"/>
    <p:sldId id="562" r:id="rId39"/>
    <p:sldId id="563" r:id="rId40"/>
    <p:sldId id="564" r:id="rId41"/>
    <p:sldId id="616" r:id="rId42"/>
    <p:sldId id="644" r:id="rId43"/>
    <p:sldId id="565" r:id="rId44"/>
    <p:sldId id="648" r:id="rId45"/>
    <p:sldId id="566" r:id="rId46"/>
    <p:sldId id="567" r:id="rId47"/>
    <p:sldId id="568" r:id="rId48"/>
    <p:sldId id="569" r:id="rId49"/>
    <p:sldId id="645" r:id="rId50"/>
    <p:sldId id="646" r:id="rId51"/>
    <p:sldId id="647" r:id="rId52"/>
    <p:sldId id="570" r:id="rId53"/>
    <p:sldId id="649" r:id="rId54"/>
    <p:sldId id="619" r:id="rId55"/>
    <p:sldId id="550" r:id="rId56"/>
    <p:sldId id="488" r:id="rId57"/>
    <p:sldId id="508" r:id="rId58"/>
    <p:sldId id="574" r:id="rId59"/>
    <p:sldId id="526" r:id="rId60"/>
    <p:sldId id="530" r:id="rId61"/>
    <p:sldId id="641" r:id="rId62"/>
    <p:sldId id="642" r:id="rId63"/>
    <p:sldId id="572" r:id="rId64"/>
    <p:sldId id="525" r:id="rId65"/>
    <p:sldId id="643" r:id="rId66"/>
    <p:sldId id="656" r:id="rId67"/>
    <p:sldId id="516" r:id="rId68"/>
    <p:sldId id="651" r:id="rId69"/>
    <p:sldId id="517" r:id="rId70"/>
    <p:sldId id="519" r:id="rId71"/>
    <p:sldId id="520" r:id="rId72"/>
    <p:sldId id="521" r:id="rId73"/>
    <p:sldId id="522" r:id="rId74"/>
    <p:sldId id="577" r:id="rId75"/>
    <p:sldId id="578" r:id="rId76"/>
    <p:sldId id="584" r:id="rId77"/>
    <p:sldId id="601" r:id="rId78"/>
    <p:sldId id="579" r:id="rId79"/>
    <p:sldId id="637" r:id="rId80"/>
    <p:sldId id="638" r:id="rId81"/>
    <p:sldId id="639" r:id="rId82"/>
    <p:sldId id="489" r:id="rId83"/>
    <p:sldId id="610" r:id="rId84"/>
    <p:sldId id="611" r:id="rId85"/>
    <p:sldId id="612" r:id="rId86"/>
    <p:sldId id="613" r:id="rId87"/>
    <p:sldId id="490" r:id="rId88"/>
    <p:sldId id="491" r:id="rId89"/>
    <p:sldId id="384" r:id="rId90"/>
    <p:sldId id="636" r:id="rId91"/>
    <p:sldId id="427" r:id="rId92"/>
    <p:sldId id="655" r:id="rId93"/>
    <p:sldId id="419" r:id="rId94"/>
    <p:sldId id="657" r:id="rId95"/>
    <p:sldId id="658" r:id="rId96"/>
    <p:sldId id="420" r:id="rId97"/>
    <p:sldId id="634" r:id="rId98"/>
    <p:sldId id="435" r:id="rId99"/>
    <p:sldId id="436" r:id="rId100"/>
    <p:sldId id="595" r:id="rId101"/>
    <p:sldId id="596" r:id="rId102"/>
    <p:sldId id="598" r:id="rId103"/>
    <p:sldId id="599" r:id="rId104"/>
    <p:sldId id="600" r:id="rId105"/>
    <p:sldId id="590" r:id="rId106"/>
    <p:sldId id="587" r:id="rId107"/>
    <p:sldId id="588" r:id="rId108"/>
    <p:sldId id="589" r:id="rId109"/>
    <p:sldId id="496" r:id="rId110"/>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F33CC"/>
    <a:srgbClr val="FF7C80"/>
    <a:srgbClr val="99CCFF"/>
    <a:srgbClr val="009900"/>
    <a:srgbClr val="FF9966"/>
    <a:srgbClr val="FFCCCC"/>
    <a:srgbClr val="CCCCFF"/>
    <a:srgbClr val="0066FF"/>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1024" autoAdjust="0"/>
    <p:restoredTop sz="97458" autoAdjust="0"/>
  </p:normalViewPr>
  <p:slideViewPr>
    <p:cSldViewPr showGuides="1">
      <p:cViewPr varScale="1">
        <p:scale>
          <a:sx n="101" d="100"/>
          <a:sy n="101" d="100"/>
        </p:scale>
        <p:origin x="-1348" y="-87"/>
      </p:cViewPr>
      <p:guideLst>
        <p:guide orient="horz" pos="2160"/>
        <p:guide pos="2880"/>
      </p:guideLst>
    </p:cSldViewPr>
  </p:slideViewPr>
  <p:outlineViewPr>
    <p:cViewPr>
      <p:scale>
        <a:sx n="33" d="100"/>
        <a:sy n="33" d="100"/>
      </p:scale>
      <p:origin x="0" y="1301"/>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_____Microsoft_Excel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_____Microsoft_Excel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_____Microsoft_Excel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_____Microsoft_Excel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_____Microsoft_Excel14.xlsx"/></Relationships>
</file>

<file path=ppt/charts/_rels/chart15.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Excel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_____Microsoft_Excel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_____Microsoft_Excel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_____Microsoft_Excel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_____Microsoft_Excel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_____Microsoft_Excel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_____Microsoft_Excel21.xlsx"/></Relationships>
</file>

<file path=ppt/charts/_rels/chart22.xml.rels><?xml version="1.0" encoding="UTF-8" standalone="yes"?>
<Relationships xmlns="http://schemas.openxmlformats.org/package/2006/relationships"><Relationship Id="rId1" Type="http://schemas.openxmlformats.org/officeDocument/2006/relationships/package" Target="../embeddings/_____Microsoft_Excel22.xlsx"/></Relationships>
</file>

<file path=ppt/charts/_rels/chart23.xml.rels><?xml version="1.0" encoding="UTF-8" standalone="yes"?>
<Relationships xmlns="http://schemas.openxmlformats.org/package/2006/relationships"><Relationship Id="rId1" Type="http://schemas.openxmlformats.org/officeDocument/2006/relationships/package" Target="../embeddings/_____Microsoft_Excel23.xlsx"/></Relationships>
</file>

<file path=ppt/charts/_rels/chart2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_____Microsoft_Excel24.xlsx"/></Relationships>
</file>

<file path=ppt/charts/_rels/chart25.xml.rels><?xml version="1.0" encoding="UTF-8" standalone="yes"?>
<Relationships xmlns="http://schemas.openxmlformats.org/package/2006/relationships"><Relationship Id="rId1" Type="http://schemas.openxmlformats.org/officeDocument/2006/relationships/package" Target="../embeddings/_____Microsoft_Excel25.xlsx"/></Relationships>
</file>

<file path=ppt/charts/_rels/chart26.xml.rels><?xml version="1.0" encoding="UTF-8" standalone="yes"?>
<Relationships xmlns="http://schemas.openxmlformats.org/package/2006/relationships"><Relationship Id="rId1" Type="http://schemas.openxmlformats.org/officeDocument/2006/relationships/package" Target="../embeddings/_____Microsoft_Excel26.xlsx"/></Relationships>
</file>

<file path=ppt/charts/_rels/chart27.xml.rels><?xml version="1.0" encoding="UTF-8" standalone="yes"?>
<Relationships xmlns="http://schemas.openxmlformats.org/package/2006/relationships"><Relationship Id="rId1" Type="http://schemas.openxmlformats.org/officeDocument/2006/relationships/package" Target="../embeddings/_____Microsoft_Excel27.xlsx"/></Relationships>
</file>

<file path=ppt/charts/_rels/chart2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_____Microsoft_Excel28.xlsx"/></Relationships>
</file>

<file path=ppt/charts/_rels/chart29.xml.rels><?xml version="1.0" encoding="UTF-8" standalone="yes"?>
<Relationships xmlns="http://schemas.openxmlformats.org/package/2006/relationships"><Relationship Id="rId1" Type="http://schemas.openxmlformats.org/officeDocument/2006/relationships/package" Target="../embeddings/_____Microsoft_Excel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Excel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_____Microsoft_Excel30.xlsx"/></Relationships>
</file>

<file path=ppt/charts/_rels/chart31.xml.rels><?xml version="1.0" encoding="UTF-8" standalone="yes"?>
<Relationships xmlns="http://schemas.openxmlformats.org/package/2006/relationships"><Relationship Id="rId1" Type="http://schemas.openxmlformats.org/officeDocument/2006/relationships/package" Target="../embeddings/_____Microsoft_Excel31.xlsx"/></Relationships>
</file>

<file path=ppt/charts/_rels/chart32.xml.rels><?xml version="1.0" encoding="UTF-8" standalone="yes"?>
<Relationships xmlns="http://schemas.openxmlformats.org/package/2006/relationships"><Relationship Id="rId1" Type="http://schemas.openxmlformats.org/officeDocument/2006/relationships/package" Target="../embeddings/_____Microsoft_Excel32.xlsx"/></Relationships>
</file>

<file path=ppt/charts/_rels/chart33.xml.rels><?xml version="1.0" encoding="UTF-8" standalone="yes"?>
<Relationships xmlns="http://schemas.openxmlformats.org/package/2006/relationships"><Relationship Id="rId1" Type="http://schemas.openxmlformats.org/officeDocument/2006/relationships/package" Target="../embeddings/_____Microsoft_Excel33.xlsx"/></Relationships>
</file>

<file path=ppt/charts/_rels/chart34.xml.rels><?xml version="1.0" encoding="UTF-8" standalone="yes"?>
<Relationships xmlns="http://schemas.openxmlformats.org/package/2006/relationships"><Relationship Id="rId1" Type="http://schemas.openxmlformats.org/officeDocument/2006/relationships/package" Target="../embeddings/_____Microsoft_Excel34.xlsx"/></Relationships>
</file>

<file path=ppt/charts/_rels/chart35.xml.rels><?xml version="1.0" encoding="UTF-8" standalone="yes"?>
<Relationships xmlns="http://schemas.openxmlformats.org/package/2006/relationships"><Relationship Id="rId1" Type="http://schemas.openxmlformats.org/officeDocument/2006/relationships/package" Target="../embeddings/_____Microsoft_Excel35.xlsx"/></Relationships>
</file>

<file path=ppt/charts/_rels/chart36.xml.rels><?xml version="1.0" encoding="UTF-8" standalone="yes"?>
<Relationships xmlns="http://schemas.openxmlformats.org/package/2006/relationships"><Relationship Id="rId1" Type="http://schemas.openxmlformats.org/officeDocument/2006/relationships/package" Target="../embeddings/_____Microsoft_Excel36.xlsx"/></Relationships>
</file>

<file path=ppt/charts/_rels/chart37.xml.rels><?xml version="1.0" encoding="UTF-8" standalone="yes"?>
<Relationships xmlns="http://schemas.openxmlformats.org/package/2006/relationships"><Relationship Id="rId1" Type="http://schemas.openxmlformats.org/officeDocument/2006/relationships/package" Target="../embeddings/_____Microsoft_Excel37.xlsx"/></Relationships>
</file>

<file path=ppt/charts/_rels/chart38.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_____Microsoft_Excel38.xlsx"/></Relationships>
</file>

<file path=ppt/charts/_rels/chart39.xml.rels><?xml version="1.0" encoding="UTF-8" standalone="yes"?>
<Relationships xmlns="http://schemas.openxmlformats.org/package/2006/relationships"><Relationship Id="rId1" Type="http://schemas.openxmlformats.org/officeDocument/2006/relationships/package" Target="../embeddings/_____Microsoft_Excel39.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4.xlsx"/></Relationships>
</file>

<file path=ppt/charts/_rels/chart40.xml.rels><?xml version="1.0" encoding="UTF-8" standalone="yes"?>
<Relationships xmlns="http://schemas.openxmlformats.org/package/2006/relationships"><Relationship Id="rId1" Type="http://schemas.openxmlformats.org/officeDocument/2006/relationships/package" Target="../embeddings/_____Microsoft_Excel40.xlsx"/></Relationships>
</file>

<file path=ppt/charts/_rels/chart41.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_____Microsoft_Excel41.xlsx"/></Relationships>
</file>

<file path=ppt/charts/_rels/chart42.xml.rels><?xml version="1.0" encoding="UTF-8" standalone="yes"?>
<Relationships xmlns="http://schemas.openxmlformats.org/package/2006/relationships"><Relationship Id="rId1" Type="http://schemas.openxmlformats.org/officeDocument/2006/relationships/package" Target="../embeddings/_____Microsoft_Excel42.xlsx"/></Relationships>
</file>

<file path=ppt/charts/_rels/chart43.xml.rels><?xml version="1.0" encoding="UTF-8" standalone="yes"?>
<Relationships xmlns="http://schemas.openxmlformats.org/package/2006/relationships"><Relationship Id="rId1" Type="http://schemas.openxmlformats.org/officeDocument/2006/relationships/package" Target="../embeddings/_____Microsoft_Excel43.xlsx"/></Relationships>
</file>

<file path=ppt/charts/_rels/chart44.xml.rels><?xml version="1.0" encoding="UTF-8" standalone="yes"?>
<Relationships xmlns="http://schemas.openxmlformats.org/package/2006/relationships"><Relationship Id="rId1" Type="http://schemas.openxmlformats.org/officeDocument/2006/relationships/package" Target="../embeddings/_____Microsoft_Excel44.xlsx"/></Relationships>
</file>

<file path=ppt/charts/_rels/chart45.xml.rels><?xml version="1.0" encoding="UTF-8" standalone="yes"?>
<Relationships xmlns="http://schemas.openxmlformats.org/package/2006/relationships"><Relationship Id="rId1" Type="http://schemas.openxmlformats.org/officeDocument/2006/relationships/package" Target="../embeddings/_____Microsoft_Excel45.xlsx"/></Relationships>
</file>

<file path=ppt/charts/_rels/chart46.xml.rels><?xml version="1.0" encoding="UTF-8" standalone="yes"?>
<Relationships xmlns="http://schemas.openxmlformats.org/package/2006/relationships"><Relationship Id="rId1" Type="http://schemas.openxmlformats.org/officeDocument/2006/relationships/package" Target="../embeddings/_____Microsoft_Excel46.xlsx"/></Relationships>
</file>

<file path=ppt/charts/_rels/chart47.xml.rels><?xml version="1.0" encoding="UTF-8" standalone="yes"?>
<Relationships xmlns="http://schemas.openxmlformats.org/package/2006/relationships"><Relationship Id="rId1" Type="http://schemas.openxmlformats.org/officeDocument/2006/relationships/package" Target="../embeddings/_____Microsoft_Excel47.xlsx"/></Relationships>
</file>

<file path=ppt/charts/_rels/chart48.xml.rels><?xml version="1.0" encoding="UTF-8" standalone="yes"?>
<Relationships xmlns="http://schemas.openxmlformats.org/package/2006/relationships"><Relationship Id="rId1" Type="http://schemas.openxmlformats.org/officeDocument/2006/relationships/package" Target="../embeddings/_____Microsoft_Excel48.xlsx"/></Relationships>
</file>

<file path=ppt/charts/_rels/chart49.xml.rels><?xml version="1.0" encoding="UTF-8" standalone="yes"?>
<Relationships xmlns="http://schemas.openxmlformats.org/package/2006/relationships"><Relationship Id="rId1" Type="http://schemas.openxmlformats.org/officeDocument/2006/relationships/package" Target="../embeddings/_____Microsoft_Excel49.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Excel5.xlsx"/></Relationships>
</file>

<file path=ppt/charts/_rels/chart50.xml.rels><?xml version="1.0" encoding="UTF-8" standalone="yes"?>
<Relationships xmlns="http://schemas.openxmlformats.org/package/2006/relationships"><Relationship Id="rId1" Type="http://schemas.openxmlformats.org/officeDocument/2006/relationships/package" Target="../embeddings/_____Microsoft_Excel50.xlsx"/></Relationships>
</file>

<file path=ppt/charts/_rels/chart51.xml.rels><?xml version="1.0" encoding="UTF-8" standalone="yes"?>
<Relationships xmlns="http://schemas.openxmlformats.org/package/2006/relationships"><Relationship Id="rId1" Type="http://schemas.openxmlformats.org/officeDocument/2006/relationships/package" Target="../embeddings/_____Microsoft_Excel51.xlsx"/></Relationships>
</file>

<file path=ppt/charts/_rels/chart52.xml.rels><?xml version="1.0" encoding="UTF-8" standalone="yes"?>
<Relationships xmlns="http://schemas.openxmlformats.org/package/2006/relationships"><Relationship Id="rId1" Type="http://schemas.openxmlformats.org/officeDocument/2006/relationships/package" Target="../embeddings/_____Microsoft_Excel52.xlsx"/></Relationships>
</file>

<file path=ppt/charts/_rels/chart53.xml.rels><?xml version="1.0" encoding="UTF-8" standalone="yes"?>
<Relationships xmlns="http://schemas.openxmlformats.org/package/2006/relationships"><Relationship Id="rId1" Type="http://schemas.openxmlformats.org/officeDocument/2006/relationships/package" Target="../embeddings/_____Microsoft_Excel53.xlsx"/></Relationships>
</file>

<file path=ppt/charts/_rels/chart54.xml.rels><?xml version="1.0" encoding="UTF-8" standalone="yes"?>
<Relationships xmlns="http://schemas.openxmlformats.org/package/2006/relationships"><Relationship Id="rId1" Type="http://schemas.openxmlformats.org/officeDocument/2006/relationships/package" Target="../embeddings/_____Microsoft_Excel54.xlsx"/></Relationships>
</file>

<file path=ppt/charts/_rels/chart55.xml.rels><?xml version="1.0" encoding="UTF-8" standalone="yes"?>
<Relationships xmlns="http://schemas.openxmlformats.org/package/2006/relationships"><Relationship Id="rId1" Type="http://schemas.openxmlformats.org/officeDocument/2006/relationships/package" Target="../embeddings/_____Microsoft_Excel55.xlsx"/></Relationships>
</file>

<file path=ppt/charts/_rels/chart56.xml.rels><?xml version="1.0" encoding="UTF-8" standalone="yes"?>
<Relationships xmlns="http://schemas.openxmlformats.org/package/2006/relationships"><Relationship Id="rId1" Type="http://schemas.openxmlformats.org/officeDocument/2006/relationships/package" Target="../embeddings/_____Microsoft_Excel56.xlsx"/></Relationships>
</file>

<file path=ppt/charts/_rels/chart57.xml.rels><?xml version="1.0" encoding="UTF-8" standalone="yes"?>
<Relationships xmlns="http://schemas.openxmlformats.org/package/2006/relationships"><Relationship Id="rId1" Type="http://schemas.openxmlformats.org/officeDocument/2006/relationships/package" Target="../embeddings/_____Microsoft_Excel57.xlsx"/></Relationships>
</file>

<file path=ppt/charts/_rels/chart58.xml.rels><?xml version="1.0" encoding="UTF-8" standalone="yes"?>
<Relationships xmlns="http://schemas.openxmlformats.org/package/2006/relationships"><Relationship Id="rId1" Type="http://schemas.openxmlformats.org/officeDocument/2006/relationships/package" Target="../embeddings/_____Microsoft_Excel58.xlsx"/></Relationships>
</file>

<file path=ppt/charts/_rels/chart59.xml.rels><?xml version="1.0" encoding="UTF-8" standalone="yes"?>
<Relationships xmlns="http://schemas.openxmlformats.org/package/2006/relationships"><Relationship Id="rId1" Type="http://schemas.openxmlformats.org/officeDocument/2006/relationships/package" Target="../embeddings/_____Microsoft_Excel59.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Excel6.xlsx"/></Relationships>
</file>

<file path=ppt/charts/_rels/chart60.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_____Microsoft_Excel60.xlsx"/></Relationships>
</file>

<file path=ppt/charts/_rels/chart61.xml.rels><?xml version="1.0" encoding="UTF-8" standalone="yes"?>
<Relationships xmlns="http://schemas.openxmlformats.org/package/2006/relationships"><Relationship Id="rId1" Type="http://schemas.openxmlformats.org/officeDocument/2006/relationships/package" Target="../embeddings/_____Microsoft_Excel61.xlsx"/></Relationships>
</file>

<file path=ppt/charts/_rels/chart62.xml.rels><?xml version="1.0" encoding="UTF-8" standalone="yes"?>
<Relationships xmlns="http://schemas.openxmlformats.org/package/2006/relationships"><Relationship Id="rId1" Type="http://schemas.openxmlformats.org/officeDocument/2006/relationships/package" Target="../embeddings/_____Microsoft_Excel62.xlsx"/></Relationships>
</file>

<file path=ppt/charts/_rels/chart63.xml.rels><?xml version="1.0" encoding="UTF-8" standalone="yes"?>
<Relationships xmlns="http://schemas.openxmlformats.org/package/2006/relationships"><Relationship Id="rId1" Type="http://schemas.openxmlformats.org/officeDocument/2006/relationships/package" Target="../embeddings/_____Microsoft_Excel63.xlsx"/></Relationships>
</file>

<file path=ppt/charts/_rels/chart64.xml.rels><?xml version="1.0" encoding="UTF-8" standalone="yes"?>
<Relationships xmlns="http://schemas.openxmlformats.org/package/2006/relationships"><Relationship Id="rId1" Type="http://schemas.openxmlformats.org/officeDocument/2006/relationships/package" Target="../embeddings/_____Microsoft_Excel64.xlsx"/></Relationships>
</file>

<file path=ppt/charts/_rels/chart65.xml.rels><?xml version="1.0" encoding="UTF-8" standalone="yes"?>
<Relationships xmlns="http://schemas.openxmlformats.org/package/2006/relationships"><Relationship Id="rId1" Type="http://schemas.openxmlformats.org/officeDocument/2006/relationships/package" Target="../embeddings/_____Microsoft_Excel65.xlsx"/></Relationships>
</file>

<file path=ppt/charts/_rels/chart66.xml.rels><?xml version="1.0" encoding="UTF-8" standalone="yes"?>
<Relationships xmlns="http://schemas.openxmlformats.org/package/2006/relationships"><Relationship Id="rId1" Type="http://schemas.openxmlformats.org/officeDocument/2006/relationships/package" Target="../embeddings/_____Microsoft_Excel66.xlsx"/></Relationships>
</file>

<file path=ppt/charts/_rels/chart67.xml.rels><?xml version="1.0" encoding="UTF-8" standalone="yes"?>
<Relationships xmlns="http://schemas.openxmlformats.org/package/2006/relationships"><Relationship Id="rId1" Type="http://schemas.openxmlformats.org/officeDocument/2006/relationships/package" Target="../embeddings/_____Microsoft_Excel67.xlsx"/></Relationships>
</file>

<file path=ppt/charts/_rels/chart68.xml.rels><?xml version="1.0" encoding="UTF-8" standalone="yes"?>
<Relationships xmlns="http://schemas.openxmlformats.org/package/2006/relationships"><Relationship Id="rId1" Type="http://schemas.openxmlformats.org/officeDocument/2006/relationships/package" Target="../embeddings/_____Microsoft_Excel68.xlsx"/></Relationships>
</file>

<file path=ppt/charts/_rels/chart69.xml.rels><?xml version="1.0" encoding="UTF-8" standalone="yes"?>
<Relationships xmlns="http://schemas.openxmlformats.org/package/2006/relationships"><Relationship Id="rId1" Type="http://schemas.openxmlformats.org/officeDocument/2006/relationships/package" Target="../embeddings/_____Microsoft_Excel69.xlsx"/></Relationships>
</file>

<file path=ppt/charts/_rels/chart7.xml.rels><?xml version="1.0" encoding="UTF-8" standalone="yes"?>
<Relationships xmlns="http://schemas.openxmlformats.org/package/2006/relationships"><Relationship Id="rId1" Type="http://schemas.openxmlformats.org/officeDocument/2006/relationships/package" Target="../embeddings/_____Microsoft_Excel7.xlsx"/></Relationships>
</file>

<file path=ppt/charts/_rels/chart70.xml.rels><?xml version="1.0" encoding="UTF-8" standalone="yes"?>
<Relationships xmlns="http://schemas.openxmlformats.org/package/2006/relationships"><Relationship Id="rId1" Type="http://schemas.openxmlformats.org/officeDocument/2006/relationships/package" Target="../embeddings/_____Microsoft_Excel70.xlsx"/></Relationships>
</file>

<file path=ppt/charts/_rels/chart71.xml.rels><?xml version="1.0" encoding="UTF-8" standalone="yes"?>
<Relationships xmlns="http://schemas.openxmlformats.org/package/2006/relationships"><Relationship Id="rId1" Type="http://schemas.openxmlformats.org/officeDocument/2006/relationships/package" Target="../embeddings/_____Microsoft_Excel71.xlsx"/></Relationships>
</file>

<file path=ppt/charts/_rels/chart72.xml.rels><?xml version="1.0" encoding="UTF-8" standalone="yes"?>
<Relationships xmlns="http://schemas.openxmlformats.org/package/2006/relationships"><Relationship Id="rId1" Type="http://schemas.openxmlformats.org/officeDocument/2006/relationships/package" Target="../embeddings/_____Microsoft_Excel72.xlsx"/></Relationships>
</file>

<file path=ppt/charts/_rels/chart73.xml.rels><?xml version="1.0" encoding="UTF-8" standalone="yes"?>
<Relationships xmlns="http://schemas.openxmlformats.org/package/2006/relationships"><Relationship Id="rId1" Type="http://schemas.openxmlformats.org/officeDocument/2006/relationships/package" Target="../embeddings/_____Microsoft_Excel73.xlsx"/></Relationships>
</file>

<file path=ppt/charts/_rels/chart74.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_____Microsoft_Excel74.xlsx"/></Relationships>
</file>

<file path=ppt/charts/_rels/chart75.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_____Microsoft_Excel75.xlsx"/></Relationships>
</file>

<file path=ppt/charts/_rels/chart76.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package" Target="../embeddings/_____Microsoft_Excel76.xlsx"/></Relationships>
</file>

<file path=ppt/charts/_rels/chart77.xml.rels><?xml version="1.0" encoding="UTF-8" standalone="yes"?>
<Relationships xmlns="http://schemas.openxmlformats.org/package/2006/relationships"><Relationship Id="rId1" Type="http://schemas.openxmlformats.org/officeDocument/2006/relationships/package" Target="../embeddings/_____Microsoft_Excel77.xlsx"/></Relationships>
</file>

<file path=ppt/charts/_rels/chart8.xml.rels><?xml version="1.0" encoding="UTF-8" standalone="yes"?>
<Relationships xmlns="http://schemas.openxmlformats.org/package/2006/relationships"><Relationship Id="rId1" Type="http://schemas.openxmlformats.org/officeDocument/2006/relationships/package" Target="../embeddings/_____Microsoft_Excel8.xlsx"/></Relationships>
</file>

<file path=ppt/charts/_rels/chart9.xml.rels><?xml version="1.0" encoding="UTF-8" standalone="yes"?>
<Relationships xmlns="http://schemas.openxmlformats.org/package/2006/relationships"><Relationship Id="rId1" Type="http://schemas.openxmlformats.org/officeDocument/2006/relationships/package" Target="../embeddings/_____Microsoft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2022 г.</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c:spPr>
          <c:invertIfNegative val="0"/>
          <c:dLbls>
            <c:dLbl>
              <c:idx val="0"/>
              <c:layout>
                <c:manualLayout>
                  <c:x val="3.1250000000000021E-2"/>
                  <c:y val="-5.000000000000003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2E96-4411-B215-2E2FCC2A8405}"/>
                </c:ext>
              </c:extLst>
            </c:dLbl>
            <c:dLbl>
              <c:idx val="1"/>
              <c:layout>
                <c:manualLayout>
                  <c:x val="1.0416666666666742E-2"/>
                  <c:y val="-5.312499999999999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2E96-4411-B215-2E2FCC2A8405}"/>
                </c:ext>
              </c:extLst>
            </c:dLbl>
            <c:spPr>
              <a:noFill/>
              <a:ln>
                <a:noFill/>
              </a:ln>
              <a:effectLst/>
            </c:spPr>
            <c:txPr>
              <a:bodyPr wrap="square" lIns="38100" tIns="19050" rIns="38100" bIns="19050" anchor="ctr">
                <a:spAutoFit/>
              </a:bodyPr>
              <a:lstStyle/>
              <a:p>
                <a:pPr>
                  <a:defRPr sz="1000">
                    <a:solidFill>
                      <a:schemeClr val="tx1"/>
                    </a:solidFill>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Лист1!$A$2:$A$3</c:f>
              <c:strCache>
                <c:ptCount val="2"/>
                <c:pt idx="0">
                  <c:v>Родилось</c:v>
                </c:pt>
                <c:pt idx="1">
                  <c:v>Умерло</c:v>
                </c:pt>
              </c:strCache>
            </c:strRef>
          </c:cat>
          <c:val>
            <c:numRef>
              <c:f>Лист1!$B$2:$B$3</c:f>
              <c:numCache>
                <c:formatCode>General</c:formatCode>
                <c:ptCount val="2"/>
                <c:pt idx="0">
                  <c:v>348</c:v>
                </c:pt>
                <c:pt idx="1">
                  <c:v>490</c:v>
                </c:pt>
              </c:numCache>
            </c:numRef>
          </c:val>
          <c:extLst xmlns:c16r2="http://schemas.microsoft.com/office/drawing/2015/06/chart">
            <c:ext xmlns:c16="http://schemas.microsoft.com/office/drawing/2014/chart" uri="{C3380CC4-5D6E-409C-BE32-E72D297353CC}">
              <c16:uniqueId val="{00000002-2E96-4411-B215-2E2FCC2A8405}"/>
            </c:ext>
          </c:extLst>
        </c:ser>
        <c:ser>
          <c:idx val="1"/>
          <c:order val="1"/>
          <c:tx>
            <c:strRef>
              <c:f>Лист1!$C$1</c:f>
              <c:strCache>
                <c:ptCount val="1"/>
                <c:pt idx="0">
                  <c:v>2023 г.</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c:spPr>
          <c:invertIfNegative val="0"/>
          <c:dLbls>
            <c:dLbl>
              <c:idx val="0"/>
              <c:layout>
                <c:manualLayout>
                  <c:x val="2.0833333333333377E-2"/>
                  <c:y val="-3.125000000000002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2E96-4411-B215-2E2FCC2A8405}"/>
                </c:ext>
              </c:extLst>
            </c:dLbl>
            <c:dLbl>
              <c:idx val="1"/>
              <c:layout>
                <c:manualLayout>
                  <c:x val="2.2916666666666682E-2"/>
                  <c:y val="-4.374999999999999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2E96-4411-B215-2E2FCC2A8405}"/>
                </c:ext>
              </c:extLst>
            </c:dLbl>
            <c:spPr>
              <a:noFill/>
              <a:ln>
                <a:noFill/>
              </a:ln>
              <a:effectLst/>
            </c:spPr>
            <c:txPr>
              <a:bodyPr wrap="square" lIns="38100" tIns="19050" rIns="38100" bIns="19050" anchor="ctr">
                <a:spAutoFit/>
              </a:bodyPr>
              <a:lstStyle/>
              <a:p>
                <a:pPr>
                  <a:defRPr sz="1000">
                    <a:solidFill>
                      <a:schemeClr val="tx1"/>
                    </a:solidFill>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Лист1!$A$2:$A$3</c:f>
              <c:strCache>
                <c:ptCount val="2"/>
                <c:pt idx="0">
                  <c:v>Родилось</c:v>
                </c:pt>
                <c:pt idx="1">
                  <c:v>Умерло</c:v>
                </c:pt>
              </c:strCache>
            </c:strRef>
          </c:cat>
          <c:val>
            <c:numRef>
              <c:f>Лист1!$C$2:$C$3</c:f>
              <c:numCache>
                <c:formatCode>General</c:formatCode>
                <c:ptCount val="2"/>
                <c:pt idx="0">
                  <c:v>410</c:v>
                </c:pt>
                <c:pt idx="1">
                  <c:v>451</c:v>
                </c:pt>
              </c:numCache>
            </c:numRef>
          </c:val>
          <c:extLst xmlns:c16r2="http://schemas.microsoft.com/office/drawing/2015/06/chart">
            <c:ext xmlns:c16="http://schemas.microsoft.com/office/drawing/2014/chart" uri="{C3380CC4-5D6E-409C-BE32-E72D297353CC}">
              <c16:uniqueId val="{00000005-2E96-4411-B215-2E2FCC2A8405}"/>
            </c:ext>
          </c:extLst>
        </c:ser>
        <c:dLbls>
          <c:showLegendKey val="0"/>
          <c:showVal val="1"/>
          <c:showCatName val="0"/>
          <c:showSerName val="0"/>
          <c:showPercent val="0"/>
          <c:showBubbleSize val="0"/>
        </c:dLbls>
        <c:gapWidth val="75"/>
        <c:shape val="cylinder"/>
        <c:axId val="251369728"/>
        <c:axId val="251387904"/>
        <c:axId val="0"/>
      </c:bar3DChart>
      <c:catAx>
        <c:axId val="251369728"/>
        <c:scaling>
          <c:orientation val="minMax"/>
        </c:scaling>
        <c:delete val="0"/>
        <c:axPos val="b"/>
        <c:numFmt formatCode="General" sourceLinked="0"/>
        <c:majorTickMark val="none"/>
        <c:minorTickMark val="none"/>
        <c:tickLblPos val="nextTo"/>
        <c:txPr>
          <a:bodyPr/>
          <a:lstStyle/>
          <a:p>
            <a:pPr>
              <a:defRPr>
                <a:solidFill>
                  <a:schemeClr val="tx1"/>
                </a:solidFill>
              </a:defRPr>
            </a:pPr>
            <a:endParaRPr lang="ru-RU"/>
          </a:p>
        </c:txPr>
        <c:crossAx val="251387904"/>
        <c:crosses val="autoZero"/>
        <c:auto val="1"/>
        <c:lblAlgn val="ctr"/>
        <c:lblOffset val="100"/>
        <c:noMultiLvlLbl val="0"/>
      </c:catAx>
      <c:valAx>
        <c:axId val="251387904"/>
        <c:scaling>
          <c:orientation val="minMax"/>
        </c:scaling>
        <c:delete val="0"/>
        <c:axPos val="l"/>
        <c:numFmt formatCode="General" sourceLinked="1"/>
        <c:majorTickMark val="none"/>
        <c:minorTickMark val="none"/>
        <c:tickLblPos val="nextTo"/>
        <c:txPr>
          <a:bodyPr/>
          <a:lstStyle/>
          <a:p>
            <a:pPr>
              <a:defRPr sz="900">
                <a:solidFill>
                  <a:schemeClr val="tx1"/>
                </a:solidFill>
              </a:defRPr>
            </a:pPr>
            <a:endParaRPr lang="ru-RU"/>
          </a:p>
        </c:txPr>
        <c:crossAx val="251369728"/>
        <c:crosses val="autoZero"/>
        <c:crossBetween val="between"/>
      </c:valAx>
    </c:plotArea>
    <c:legend>
      <c:legendPos val="b"/>
      <c:layout/>
      <c:overlay val="0"/>
      <c:txPr>
        <a:bodyPr/>
        <a:lstStyle/>
        <a:p>
          <a:pPr>
            <a:defRPr sz="1000">
              <a:solidFill>
                <a:schemeClr val="tx1"/>
              </a:solidFill>
            </a:defRPr>
          </a:pPr>
          <a:endParaRPr lang="ru-RU"/>
        </a:p>
      </c:txPr>
    </c:legend>
    <c:plotVisOnly val="1"/>
    <c:dispBlanksAs val="gap"/>
    <c:showDLblsOverMax val="0"/>
  </c:chart>
  <c:txPr>
    <a:bodyPr/>
    <a:lstStyle/>
    <a:p>
      <a:pPr>
        <a:defRPr sz="1400">
          <a:solidFill>
            <a:schemeClr val="bg1"/>
          </a:solidFill>
          <a:latin typeface="+mj-lt"/>
        </a:defRPr>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0.57583310449518665"/>
          <c:y val="0.14190101237345329"/>
          <c:w val="0.40709884865617579"/>
          <c:h val="0.80266841644794429"/>
        </c:manualLayout>
      </c:layout>
      <c:bar3DChart>
        <c:barDir val="bar"/>
        <c:grouping val="clustered"/>
        <c:varyColors val="0"/>
        <c:ser>
          <c:idx val="0"/>
          <c:order val="0"/>
          <c:tx>
            <c:strRef>
              <c:f>Лист1!$B$1</c:f>
              <c:strCache>
                <c:ptCount val="1"/>
                <c:pt idx="0">
                  <c:v>2021 г.</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c:spPr>
          <c:invertIfNegative val="0"/>
          <c:dLbls>
            <c:dLbl>
              <c:idx val="0"/>
              <c:layout>
                <c:manualLayout>
                  <c:x val="5.3090835986946708E-2"/>
                  <c:y val="-2.078638087831515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0048-41ED-9BE3-FF4C05E1DE87}"/>
                </c:ext>
              </c:extLst>
            </c:dLbl>
            <c:spPr>
              <a:noFill/>
              <a:ln>
                <a:noFill/>
              </a:ln>
              <a:effectLst/>
            </c:spPr>
            <c:txPr>
              <a:bodyPr/>
              <a:lstStyle/>
              <a:p>
                <a:pPr>
                  <a:defRPr sz="1200"/>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c:f>
              <c:strCache>
                <c:ptCount val="1"/>
                <c:pt idx="0">
                  <c:v>Производство мяса, тонн</c:v>
                </c:pt>
              </c:strCache>
            </c:strRef>
          </c:cat>
          <c:val>
            <c:numRef>
              <c:f>Лист1!$B$2</c:f>
              <c:numCache>
                <c:formatCode>#,##0.00</c:formatCode>
                <c:ptCount val="1"/>
                <c:pt idx="0">
                  <c:v>7.5</c:v>
                </c:pt>
              </c:numCache>
            </c:numRef>
          </c:val>
          <c:extLst xmlns:c16r2="http://schemas.microsoft.com/office/drawing/2015/06/chart">
            <c:ext xmlns:c16="http://schemas.microsoft.com/office/drawing/2014/chart" uri="{C3380CC4-5D6E-409C-BE32-E72D297353CC}">
              <c16:uniqueId val="{00000001-0048-41ED-9BE3-FF4C05E1DE87}"/>
            </c:ext>
          </c:extLst>
        </c:ser>
        <c:ser>
          <c:idx val="1"/>
          <c:order val="1"/>
          <c:tx>
            <c:strRef>
              <c:f>Лист1!$C$1</c:f>
              <c:strCache>
                <c:ptCount val="1"/>
                <c:pt idx="0">
                  <c:v>2022 г.</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c:spPr>
          <c:invertIfNegative val="0"/>
          <c:dLbls>
            <c:dLbl>
              <c:idx val="0"/>
              <c:layout>
                <c:manualLayout>
                  <c:x val="-0.15537297366644673"/>
                  <c:y val="-3.023477181278089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0048-41ED-9BE3-FF4C05E1DE87}"/>
                </c:ext>
              </c:extLst>
            </c:dLbl>
            <c:spPr>
              <a:noFill/>
              <a:ln>
                <a:noFill/>
              </a:ln>
              <a:effectLst/>
            </c:spPr>
            <c:txPr>
              <a:bodyPr/>
              <a:lstStyle/>
              <a:p>
                <a:pPr>
                  <a:defRPr sz="1200"/>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c:f>
              <c:strCache>
                <c:ptCount val="1"/>
                <c:pt idx="0">
                  <c:v>Производство мяса, тонн</c:v>
                </c:pt>
              </c:strCache>
            </c:strRef>
          </c:cat>
          <c:val>
            <c:numRef>
              <c:f>Лист1!$C$2</c:f>
              <c:numCache>
                <c:formatCode>#,##0.00</c:formatCode>
                <c:ptCount val="1"/>
                <c:pt idx="0">
                  <c:v>7.7</c:v>
                </c:pt>
              </c:numCache>
            </c:numRef>
          </c:val>
          <c:extLst xmlns:c16r2="http://schemas.microsoft.com/office/drawing/2015/06/chart">
            <c:ext xmlns:c16="http://schemas.microsoft.com/office/drawing/2014/chart" uri="{C3380CC4-5D6E-409C-BE32-E72D297353CC}">
              <c16:uniqueId val="{00000003-0048-41ED-9BE3-FF4C05E1DE87}"/>
            </c:ext>
          </c:extLst>
        </c:ser>
        <c:dLbls>
          <c:showLegendKey val="0"/>
          <c:showVal val="1"/>
          <c:showCatName val="0"/>
          <c:showSerName val="0"/>
          <c:showPercent val="0"/>
          <c:showBubbleSize val="0"/>
        </c:dLbls>
        <c:gapWidth val="150"/>
        <c:shape val="cylinder"/>
        <c:axId val="250569088"/>
        <c:axId val="250570624"/>
        <c:axId val="0"/>
      </c:bar3DChart>
      <c:catAx>
        <c:axId val="250569088"/>
        <c:scaling>
          <c:orientation val="minMax"/>
        </c:scaling>
        <c:delete val="0"/>
        <c:axPos val="l"/>
        <c:numFmt formatCode="General" sourceLinked="0"/>
        <c:majorTickMark val="none"/>
        <c:minorTickMark val="none"/>
        <c:tickLblPos val="nextTo"/>
        <c:crossAx val="250570624"/>
        <c:crosses val="autoZero"/>
        <c:auto val="1"/>
        <c:lblAlgn val="ctr"/>
        <c:lblOffset val="100"/>
        <c:noMultiLvlLbl val="0"/>
      </c:catAx>
      <c:valAx>
        <c:axId val="250570624"/>
        <c:scaling>
          <c:orientation val="minMax"/>
        </c:scaling>
        <c:delete val="1"/>
        <c:axPos val="b"/>
        <c:numFmt formatCode="#,##0.00" sourceLinked="1"/>
        <c:majorTickMark val="out"/>
        <c:minorTickMark val="none"/>
        <c:tickLblPos val="nextTo"/>
        <c:crossAx val="250569088"/>
        <c:crosses val="autoZero"/>
        <c:crossBetween val="between"/>
      </c:valAx>
    </c:plotArea>
    <c:legend>
      <c:legendPos val="t"/>
      <c:layout>
        <c:manualLayout>
          <c:xMode val="edge"/>
          <c:yMode val="edge"/>
          <c:x val="0.59893652671801756"/>
          <c:y val="0.82137798181154364"/>
          <c:w val="0.32960546209241742"/>
          <c:h val="0.1276645384614469"/>
        </c:manualLayout>
      </c:layout>
      <c:overlay val="0"/>
    </c:legend>
    <c:plotVisOnly val="1"/>
    <c:dispBlanksAs val="gap"/>
    <c:showDLblsOverMax val="0"/>
  </c:chart>
  <c:txPr>
    <a:bodyPr/>
    <a:lstStyle/>
    <a:p>
      <a:pPr>
        <a:defRPr sz="1400" b="1">
          <a:solidFill>
            <a:schemeClr val="tx1"/>
          </a:solidFill>
        </a:defRPr>
      </a:pPr>
      <a:endParaRPr lang="ru-RU"/>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bar"/>
        <c:grouping val="clustered"/>
        <c:varyColors val="0"/>
        <c:ser>
          <c:idx val="0"/>
          <c:order val="0"/>
          <c:tx>
            <c:strRef>
              <c:f>Лист1!$B$1</c:f>
              <c:strCache>
                <c:ptCount val="1"/>
                <c:pt idx="0">
                  <c:v>2021 г.</c:v>
                </c:pt>
              </c:strCache>
            </c:strRef>
          </c:tx>
          <c:spPr>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c:spPr>
          <c:invertIfNegative val="0"/>
          <c:dLbls>
            <c:dLbl>
              <c:idx val="0"/>
              <c:layout>
                <c:manualLayout>
                  <c:x val="2.999491199917945E-2"/>
                  <c:y val="-2.519564317731741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EC88-40F9-BB07-D45848B459F2}"/>
                </c:ext>
              </c:extLst>
            </c:dLbl>
            <c:spPr>
              <a:noFill/>
              <a:ln>
                <a:noFill/>
              </a:ln>
              <a:effectLst/>
            </c:spPr>
            <c:txPr>
              <a:bodyPr/>
              <a:lstStyle/>
              <a:p>
                <a:pPr>
                  <a:defRPr sz="1200"/>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c:f>
              <c:strCache>
                <c:ptCount val="1"/>
                <c:pt idx="0">
                  <c:v>Валовой сбор зерновых культур, тыс. тонн</c:v>
                </c:pt>
              </c:strCache>
            </c:strRef>
          </c:cat>
          <c:val>
            <c:numRef>
              <c:f>Лист1!$B$2</c:f>
              <c:numCache>
                <c:formatCode>General</c:formatCode>
                <c:ptCount val="1"/>
                <c:pt idx="0">
                  <c:v>222.4</c:v>
                </c:pt>
              </c:numCache>
            </c:numRef>
          </c:val>
          <c:extLst xmlns:c16r2="http://schemas.microsoft.com/office/drawing/2015/06/chart">
            <c:ext xmlns:c16="http://schemas.microsoft.com/office/drawing/2014/chart" uri="{C3380CC4-5D6E-409C-BE32-E72D297353CC}">
              <c16:uniqueId val="{00000001-EC88-40F9-BB07-D45848B459F2}"/>
            </c:ext>
          </c:extLst>
        </c:ser>
        <c:ser>
          <c:idx val="1"/>
          <c:order val="1"/>
          <c:tx>
            <c:strRef>
              <c:f>Лист1!$C$1</c:f>
              <c:strCache>
                <c:ptCount val="1"/>
                <c:pt idx="0">
                  <c:v>2022 г.</c:v>
                </c:pt>
              </c:strCache>
            </c:strRef>
          </c:tx>
          <c:spPr>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c:spPr>
          <c:invertIfNegative val="0"/>
          <c:dLbls>
            <c:dLbl>
              <c:idx val="0"/>
              <c:layout>
                <c:manualLayout>
                  <c:x val="3.8564886856087784E-2"/>
                  <c:y val="-2.5195643177317414E-2"/>
                </c:manualLayout>
              </c:layout>
              <c:tx>
                <c:rich>
                  <a:bodyPr/>
                  <a:lstStyle/>
                  <a:p>
                    <a:r>
                      <a:rPr lang="en-US" sz="1200" dirty="0" smtClean="0"/>
                      <a:t>193,10</a:t>
                    </a:r>
                    <a:endParaRPr lang="en-US" sz="1200"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EC88-40F9-BB07-D45848B459F2}"/>
                </c:ext>
              </c:extLst>
            </c:dLbl>
            <c:spPr>
              <a:noFill/>
              <a:ln>
                <a:noFill/>
              </a:ln>
              <a:effectLst/>
            </c:spPr>
            <c:txPr>
              <a:bodyPr/>
              <a:lstStyle/>
              <a:p>
                <a:pPr>
                  <a:defRPr sz="1200"/>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c:f>
              <c:strCache>
                <c:ptCount val="1"/>
                <c:pt idx="0">
                  <c:v>Валовой сбор зерновых культур, тыс. тонн</c:v>
                </c:pt>
              </c:strCache>
            </c:strRef>
          </c:cat>
          <c:val>
            <c:numRef>
              <c:f>Лист1!$C$2</c:f>
              <c:numCache>
                <c:formatCode>General</c:formatCode>
                <c:ptCount val="1"/>
                <c:pt idx="0">
                  <c:v>193.1</c:v>
                </c:pt>
              </c:numCache>
            </c:numRef>
          </c:val>
          <c:extLst xmlns:c16r2="http://schemas.microsoft.com/office/drawing/2015/06/chart">
            <c:ext xmlns:c16="http://schemas.microsoft.com/office/drawing/2014/chart" uri="{C3380CC4-5D6E-409C-BE32-E72D297353CC}">
              <c16:uniqueId val="{00000003-EC88-40F9-BB07-D45848B459F2}"/>
            </c:ext>
          </c:extLst>
        </c:ser>
        <c:dLbls>
          <c:showLegendKey val="0"/>
          <c:showVal val="1"/>
          <c:showCatName val="0"/>
          <c:showSerName val="0"/>
          <c:showPercent val="0"/>
          <c:showBubbleSize val="0"/>
        </c:dLbls>
        <c:gapWidth val="150"/>
        <c:shape val="cylinder"/>
        <c:axId val="254710912"/>
        <c:axId val="254712448"/>
        <c:axId val="0"/>
      </c:bar3DChart>
      <c:catAx>
        <c:axId val="254710912"/>
        <c:scaling>
          <c:orientation val="minMax"/>
        </c:scaling>
        <c:delete val="0"/>
        <c:axPos val="l"/>
        <c:numFmt formatCode="General" sourceLinked="0"/>
        <c:majorTickMark val="none"/>
        <c:minorTickMark val="none"/>
        <c:tickLblPos val="nextTo"/>
        <c:crossAx val="254712448"/>
        <c:crosses val="autoZero"/>
        <c:auto val="1"/>
        <c:lblAlgn val="ctr"/>
        <c:lblOffset val="100"/>
        <c:noMultiLvlLbl val="0"/>
      </c:catAx>
      <c:valAx>
        <c:axId val="254712448"/>
        <c:scaling>
          <c:orientation val="minMax"/>
        </c:scaling>
        <c:delete val="1"/>
        <c:axPos val="b"/>
        <c:numFmt formatCode="General" sourceLinked="1"/>
        <c:majorTickMark val="out"/>
        <c:minorTickMark val="none"/>
        <c:tickLblPos val="nextTo"/>
        <c:crossAx val="254710912"/>
        <c:crosses val="autoZero"/>
        <c:crossBetween val="between"/>
      </c:valAx>
    </c:plotArea>
    <c:legend>
      <c:legendPos val="t"/>
      <c:layout>
        <c:manualLayout>
          <c:xMode val="edge"/>
          <c:yMode val="edge"/>
          <c:x val="0.51415823022122231"/>
          <c:y val="0.84467763644929084"/>
          <c:w val="0.44893111778847572"/>
          <c:h val="0.1207635635216347"/>
        </c:manualLayout>
      </c:layout>
      <c:overlay val="0"/>
    </c:legend>
    <c:plotVisOnly val="1"/>
    <c:dispBlanksAs val="gap"/>
    <c:showDLblsOverMax val="0"/>
  </c:chart>
  <c:txPr>
    <a:bodyPr/>
    <a:lstStyle/>
    <a:p>
      <a:pPr>
        <a:defRPr sz="1400" b="1">
          <a:solidFill>
            <a:schemeClr val="tx1"/>
          </a:solidFill>
        </a:defRPr>
      </a:pPr>
      <a:endParaRPr lang="ru-RU"/>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2021 г.</c:v>
                </c:pt>
              </c:strCache>
            </c:strRef>
          </c:tx>
          <c:spPr>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c:spPr>
          <c:invertIfNegative val="0"/>
          <c:dLbls>
            <c:dLbl>
              <c:idx val="0"/>
              <c:layout>
                <c:manualLayout>
                  <c:x val="3.125E-2"/>
                  <c:y val="-0.05"/>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4EE6-472A-89C8-FB8C472661CF}"/>
                </c:ext>
              </c:extLst>
            </c:dLbl>
            <c:dLbl>
              <c:idx val="1"/>
              <c:layout>
                <c:manualLayout>
                  <c:x val="1.0416666666666742E-2"/>
                  <c:y val="-5.312499999999999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4EE6-472A-89C8-FB8C472661CF}"/>
                </c:ext>
              </c:extLst>
            </c:dLbl>
            <c:spPr>
              <a:noFill/>
              <a:ln>
                <a:noFill/>
              </a:ln>
              <a:effectLst/>
            </c:spPr>
            <c:txPr>
              <a:bodyPr/>
              <a:lstStyle/>
              <a:p>
                <a:pPr>
                  <a:defRPr sz="1000"/>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Лист1!$A$2:$A$3</c:f>
              <c:strCache>
                <c:ptCount val="2"/>
                <c:pt idx="0">
                  <c:v>Проведено мероприятий для молодежи</c:v>
                </c:pt>
                <c:pt idx="1">
                  <c:v>Проведено спортивных мероприятий</c:v>
                </c:pt>
              </c:strCache>
            </c:strRef>
          </c:cat>
          <c:val>
            <c:numRef>
              <c:f>Лист1!$B$2:$B$3</c:f>
              <c:numCache>
                <c:formatCode>General</c:formatCode>
                <c:ptCount val="2"/>
                <c:pt idx="0">
                  <c:v>168</c:v>
                </c:pt>
                <c:pt idx="1">
                  <c:v>138</c:v>
                </c:pt>
              </c:numCache>
            </c:numRef>
          </c:val>
          <c:extLst xmlns:c16r2="http://schemas.microsoft.com/office/drawing/2015/06/chart">
            <c:ext xmlns:c16="http://schemas.microsoft.com/office/drawing/2014/chart" uri="{C3380CC4-5D6E-409C-BE32-E72D297353CC}">
              <c16:uniqueId val="{00000002-4EE6-472A-89C8-FB8C472661CF}"/>
            </c:ext>
          </c:extLst>
        </c:ser>
        <c:ser>
          <c:idx val="1"/>
          <c:order val="1"/>
          <c:tx>
            <c:strRef>
              <c:f>Лист1!$C$1</c:f>
              <c:strCache>
                <c:ptCount val="1"/>
                <c:pt idx="0">
                  <c:v>2022 г.</c:v>
                </c:pt>
              </c:strCache>
            </c:strRef>
          </c:tx>
          <c:spPr>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c:spPr>
          <c:invertIfNegative val="0"/>
          <c:dLbls>
            <c:dLbl>
              <c:idx val="0"/>
              <c:layout>
                <c:manualLayout>
                  <c:x val="2.0833333333333395E-2"/>
                  <c:y val="-3.12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4EE6-472A-89C8-FB8C472661CF}"/>
                </c:ext>
              </c:extLst>
            </c:dLbl>
            <c:dLbl>
              <c:idx val="1"/>
              <c:layout>
                <c:manualLayout>
                  <c:x val="2.2916666666666672E-2"/>
                  <c:y val="-4.374999999999999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4EE6-472A-89C8-FB8C472661CF}"/>
                </c:ext>
              </c:extLst>
            </c:dLbl>
            <c:spPr>
              <a:noFill/>
              <a:ln>
                <a:noFill/>
              </a:ln>
              <a:effectLst/>
            </c:spPr>
            <c:txPr>
              <a:bodyPr/>
              <a:lstStyle/>
              <a:p>
                <a:pPr>
                  <a:defRPr sz="1000"/>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Лист1!$A$2:$A$3</c:f>
              <c:strCache>
                <c:ptCount val="2"/>
                <c:pt idx="0">
                  <c:v>Проведено мероприятий для молодежи</c:v>
                </c:pt>
                <c:pt idx="1">
                  <c:v>Проведено спортивных мероприятий</c:v>
                </c:pt>
              </c:strCache>
            </c:strRef>
          </c:cat>
          <c:val>
            <c:numRef>
              <c:f>Лист1!$C$2:$C$3</c:f>
              <c:numCache>
                <c:formatCode>General</c:formatCode>
                <c:ptCount val="2"/>
                <c:pt idx="0">
                  <c:v>105</c:v>
                </c:pt>
                <c:pt idx="1">
                  <c:v>136</c:v>
                </c:pt>
              </c:numCache>
            </c:numRef>
          </c:val>
          <c:extLst xmlns:c16r2="http://schemas.microsoft.com/office/drawing/2015/06/chart">
            <c:ext xmlns:c16="http://schemas.microsoft.com/office/drawing/2014/chart" uri="{C3380CC4-5D6E-409C-BE32-E72D297353CC}">
              <c16:uniqueId val="{00000005-4EE6-472A-89C8-FB8C472661CF}"/>
            </c:ext>
          </c:extLst>
        </c:ser>
        <c:dLbls>
          <c:showLegendKey val="0"/>
          <c:showVal val="1"/>
          <c:showCatName val="0"/>
          <c:showSerName val="0"/>
          <c:showPercent val="0"/>
          <c:showBubbleSize val="0"/>
        </c:dLbls>
        <c:gapWidth val="75"/>
        <c:shape val="cylinder"/>
        <c:axId val="255359616"/>
        <c:axId val="255381888"/>
        <c:axId val="0"/>
      </c:bar3DChart>
      <c:catAx>
        <c:axId val="255359616"/>
        <c:scaling>
          <c:orientation val="minMax"/>
        </c:scaling>
        <c:delete val="0"/>
        <c:axPos val="b"/>
        <c:numFmt formatCode="General" sourceLinked="0"/>
        <c:majorTickMark val="none"/>
        <c:minorTickMark val="none"/>
        <c:tickLblPos val="nextTo"/>
        <c:txPr>
          <a:bodyPr/>
          <a:lstStyle/>
          <a:p>
            <a:pPr>
              <a:defRPr sz="1200"/>
            </a:pPr>
            <a:endParaRPr lang="ru-RU"/>
          </a:p>
        </c:txPr>
        <c:crossAx val="255381888"/>
        <c:crosses val="autoZero"/>
        <c:auto val="1"/>
        <c:lblAlgn val="ctr"/>
        <c:lblOffset val="100"/>
        <c:noMultiLvlLbl val="0"/>
      </c:catAx>
      <c:valAx>
        <c:axId val="255381888"/>
        <c:scaling>
          <c:orientation val="minMax"/>
        </c:scaling>
        <c:delete val="0"/>
        <c:axPos val="l"/>
        <c:numFmt formatCode="General" sourceLinked="1"/>
        <c:majorTickMark val="none"/>
        <c:minorTickMark val="none"/>
        <c:tickLblPos val="nextTo"/>
        <c:txPr>
          <a:bodyPr/>
          <a:lstStyle/>
          <a:p>
            <a:pPr>
              <a:defRPr sz="1200"/>
            </a:pPr>
            <a:endParaRPr lang="ru-RU"/>
          </a:p>
        </c:txPr>
        <c:crossAx val="255359616"/>
        <c:crosses val="autoZero"/>
        <c:crossBetween val="between"/>
      </c:valAx>
    </c:plotArea>
    <c:legend>
      <c:legendPos val="b"/>
      <c:layout/>
      <c:overlay val="0"/>
      <c:txPr>
        <a:bodyPr/>
        <a:lstStyle/>
        <a:p>
          <a:pPr>
            <a:defRPr sz="1200"/>
          </a:pPr>
          <a:endParaRPr lang="ru-RU"/>
        </a:p>
      </c:txPr>
    </c:legend>
    <c:plotVisOnly val="1"/>
    <c:dispBlanksAs val="gap"/>
    <c:showDLblsOverMax val="0"/>
  </c:chart>
  <c:txPr>
    <a:bodyPr/>
    <a:lstStyle/>
    <a:p>
      <a:pPr>
        <a:defRPr sz="1400">
          <a:solidFill>
            <a:schemeClr val="tx1"/>
          </a:solidFill>
        </a:defRPr>
      </a:pPr>
      <a:endParaRPr lang="ru-RU"/>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Обращения граждан</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plosion val="25"/>
          <c:dPt>
            <c:idx val="0"/>
            <c:bubble3D val="0"/>
            <c:spPr>
              <a:solidFill>
                <a:srgbClr val="1621F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1-B7CA-48A4-B2D5-29F578D8E959}"/>
              </c:ext>
            </c:extLst>
          </c:dPt>
          <c:dPt>
            <c:idx val="1"/>
            <c:bubble3D val="0"/>
            <c:spPr>
              <a:solidFill>
                <a:srgbClr val="FF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3-B7CA-48A4-B2D5-29F578D8E959}"/>
              </c:ext>
            </c:extLst>
          </c:dPt>
          <c:dPt>
            <c:idx val="2"/>
            <c:bubble3D val="0"/>
            <c:spPr>
              <a:solidFill>
                <a:schemeClr val="bg1">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5-B7CA-48A4-B2D5-29F578D8E959}"/>
              </c:ext>
            </c:extLst>
          </c:dPt>
          <c:dLbls>
            <c:dLbl>
              <c:idx val="2"/>
              <c:layout>
                <c:manualLayout>
                  <c:x val="2.4196420810688634E-2"/>
                  <c:y val="-1.4774360236220472E-2"/>
                </c:manualLayout>
              </c:layout>
              <c:showLegendKey val="0"/>
              <c:showVal val="0"/>
              <c:showCatName val="0"/>
              <c:showSerName val="0"/>
              <c:showPercent val="1"/>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B7CA-48A4-B2D5-29F578D8E959}"/>
                </c:ext>
              </c:extLst>
            </c:dLbl>
            <c:spPr>
              <a:noFill/>
              <a:ln>
                <a:noFill/>
              </a:ln>
              <a:effectLst/>
            </c:spP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15:layout/>
              </c:ext>
            </c:extLst>
          </c:dLbls>
          <c:cat>
            <c:strRef>
              <c:f>Лист1!$A$2:$A$4</c:f>
              <c:strCache>
                <c:ptCount val="3"/>
                <c:pt idx="0">
                  <c:v>федеральные</c:v>
                </c:pt>
                <c:pt idx="1">
                  <c:v>региональные</c:v>
                </c:pt>
                <c:pt idx="2">
                  <c:v>муниципальные</c:v>
                </c:pt>
              </c:strCache>
            </c:strRef>
          </c:cat>
          <c:val>
            <c:numRef>
              <c:f>Лист1!$B$2:$B$4</c:f>
              <c:numCache>
                <c:formatCode>General</c:formatCode>
                <c:ptCount val="3"/>
                <c:pt idx="0">
                  <c:v>29605</c:v>
                </c:pt>
                <c:pt idx="1">
                  <c:v>1028</c:v>
                </c:pt>
                <c:pt idx="2">
                  <c:v>1505</c:v>
                </c:pt>
              </c:numCache>
            </c:numRef>
          </c:val>
          <c:extLst xmlns:c16r2="http://schemas.microsoft.com/office/drawing/2015/06/chart">
            <c:ext xmlns:c16="http://schemas.microsoft.com/office/drawing/2014/chart" uri="{C3380CC4-5D6E-409C-BE32-E72D297353CC}">
              <c16:uniqueId val="{00000006-B7CA-48A4-B2D5-29F578D8E959}"/>
            </c:ext>
          </c:extLst>
        </c:ser>
        <c:dLbls>
          <c:showLegendKey val="0"/>
          <c:showVal val="0"/>
          <c:showCatName val="0"/>
          <c:showSerName val="0"/>
          <c:showPercent val="1"/>
          <c:showBubbleSize val="0"/>
          <c:showLeaderLines val="1"/>
        </c:dLbls>
      </c:pie3DChart>
    </c:plotArea>
    <c:legend>
      <c:legendPos val="t"/>
      <c:layout/>
      <c:overlay val="0"/>
    </c:legend>
    <c:plotVisOnly val="1"/>
    <c:dispBlanksAs val="gap"/>
    <c:showDLblsOverMax val="0"/>
  </c:chart>
  <c:txPr>
    <a:bodyPr/>
    <a:lstStyle/>
    <a:p>
      <a:pPr>
        <a:defRPr sz="1100">
          <a:latin typeface="+mj-lt"/>
        </a:defRPr>
      </a:pPr>
      <a:endParaRPr lang="ru-RU"/>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20477327669567619"/>
          <c:y val="5.7291666666666713E-2"/>
          <c:w val="0.73393286365520094"/>
          <c:h val="0.69112819881890009"/>
        </c:manualLayout>
      </c:layout>
      <c:bar3DChart>
        <c:barDir val="bar"/>
        <c:grouping val="clustered"/>
        <c:varyColors val="0"/>
        <c:ser>
          <c:idx val="0"/>
          <c:order val="0"/>
          <c:tx>
            <c:strRef>
              <c:f>Лист1!$B$1</c:f>
              <c:strCache>
                <c:ptCount val="1"/>
                <c:pt idx="0">
                  <c:v>Доходы</c:v>
                </c:pt>
              </c:strCache>
            </c:strRef>
          </c:tx>
          <c:invertIfNegative val="0"/>
          <c:cat>
            <c:strRef>
              <c:f>Лист1!$A$2:$A$3</c:f>
              <c:strCache>
                <c:ptCount val="2"/>
                <c:pt idx="0">
                  <c:v>Исполнение (2022)</c:v>
                </c:pt>
                <c:pt idx="1">
                  <c:v>Исполнение (2023)</c:v>
                </c:pt>
              </c:strCache>
            </c:strRef>
          </c:cat>
          <c:val>
            <c:numRef>
              <c:f>Лист1!$B$2:$B$3</c:f>
              <c:numCache>
                <c:formatCode>#,##0.00</c:formatCode>
                <c:ptCount val="2"/>
                <c:pt idx="0">
                  <c:v>2327479.86</c:v>
                </c:pt>
                <c:pt idx="1">
                  <c:v>2719027.7</c:v>
                </c:pt>
              </c:numCache>
            </c:numRef>
          </c:val>
          <c:extLst xmlns:c16r2="http://schemas.microsoft.com/office/drawing/2015/06/chart">
            <c:ext xmlns:c16="http://schemas.microsoft.com/office/drawing/2014/chart" uri="{C3380CC4-5D6E-409C-BE32-E72D297353CC}">
              <c16:uniqueId val="{00000000-636E-4B84-B833-EF9138EBF68F}"/>
            </c:ext>
          </c:extLst>
        </c:ser>
        <c:ser>
          <c:idx val="1"/>
          <c:order val="1"/>
          <c:tx>
            <c:strRef>
              <c:f>Лист1!$C$1</c:f>
              <c:strCache>
                <c:ptCount val="1"/>
                <c:pt idx="0">
                  <c:v>Расходы</c:v>
                </c:pt>
              </c:strCache>
            </c:strRef>
          </c:tx>
          <c:spPr>
            <a:solidFill>
              <a:schemeClr val="tx2">
                <a:lumMod val="40000"/>
                <a:lumOff val="60000"/>
              </a:schemeClr>
            </a:solidFill>
          </c:spPr>
          <c:invertIfNegative val="0"/>
          <c:cat>
            <c:strRef>
              <c:f>Лист1!$A$2:$A$3</c:f>
              <c:strCache>
                <c:ptCount val="2"/>
                <c:pt idx="0">
                  <c:v>Исполнение (2022)</c:v>
                </c:pt>
                <c:pt idx="1">
                  <c:v>Исполнение (2023)</c:v>
                </c:pt>
              </c:strCache>
            </c:strRef>
          </c:cat>
          <c:val>
            <c:numRef>
              <c:f>Лист1!$C$2:$C$3</c:f>
              <c:numCache>
                <c:formatCode>General</c:formatCode>
                <c:ptCount val="2"/>
                <c:pt idx="0">
                  <c:v>2444576.54</c:v>
                </c:pt>
                <c:pt idx="1">
                  <c:v>2737760.97</c:v>
                </c:pt>
              </c:numCache>
            </c:numRef>
          </c:val>
          <c:extLst xmlns:c16r2="http://schemas.microsoft.com/office/drawing/2015/06/chart">
            <c:ext xmlns:c16="http://schemas.microsoft.com/office/drawing/2014/chart" uri="{C3380CC4-5D6E-409C-BE32-E72D297353CC}">
              <c16:uniqueId val="{00000001-636E-4B84-B833-EF9138EBF68F}"/>
            </c:ext>
          </c:extLst>
        </c:ser>
        <c:dLbls>
          <c:showLegendKey val="0"/>
          <c:showVal val="0"/>
          <c:showCatName val="0"/>
          <c:showSerName val="0"/>
          <c:showPercent val="0"/>
          <c:showBubbleSize val="0"/>
        </c:dLbls>
        <c:gapWidth val="150"/>
        <c:shape val="cylinder"/>
        <c:axId val="197904640"/>
        <c:axId val="197914624"/>
        <c:axId val="0"/>
      </c:bar3DChart>
      <c:catAx>
        <c:axId val="197904640"/>
        <c:scaling>
          <c:orientation val="minMax"/>
        </c:scaling>
        <c:delete val="0"/>
        <c:axPos val="l"/>
        <c:numFmt formatCode="General" sourceLinked="0"/>
        <c:majorTickMark val="out"/>
        <c:minorTickMark val="none"/>
        <c:tickLblPos val="nextTo"/>
        <c:txPr>
          <a:bodyPr/>
          <a:lstStyle/>
          <a:p>
            <a:pPr>
              <a:defRPr sz="900"/>
            </a:pPr>
            <a:endParaRPr lang="ru-RU"/>
          </a:p>
        </c:txPr>
        <c:crossAx val="197914624"/>
        <c:crosses val="autoZero"/>
        <c:auto val="1"/>
        <c:lblAlgn val="ctr"/>
        <c:lblOffset val="100"/>
        <c:noMultiLvlLbl val="0"/>
      </c:catAx>
      <c:valAx>
        <c:axId val="197914624"/>
        <c:scaling>
          <c:orientation val="minMax"/>
        </c:scaling>
        <c:delete val="0"/>
        <c:axPos val="b"/>
        <c:majorGridlines/>
        <c:numFmt formatCode="#,##0.00" sourceLinked="1"/>
        <c:majorTickMark val="out"/>
        <c:minorTickMark val="none"/>
        <c:tickLblPos val="nextTo"/>
        <c:txPr>
          <a:bodyPr/>
          <a:lstStyle/>
          <a:p>
            <a:pPr>
              <a:defRPr sz="800"/>
            </a:pPr>
            <a:endParaRPr lang="ru-RU"/>
          </a:p>
        </c:txPr>
        <c:crossAx val="197904640"/>
        <c:crosses val="autoZero"/>
        <c:crossBetween val="between"/>
      </c:valAx>
    </c:plotArea>
    <c:legend>
      <c:legendPos val="r"/>
      <c:layout>
        <c:manualLayout>
          <c:xMode val="edge"/>
          <c:yMode val="edge"/>
          <c:x val="0.28546475440569935"/>
          <c:y val="0.87766404199475068"/>
          <c:w val="0.42529433820772405"/>
          <c:h val="7.549089566929143E-2"/>
        </c:manualLayout>
      </c:layout>
      <c:overlay val="0"/>
      <c:txPr>
        <a:bodyPr/>
        <a:lstStyle/>
        <a:p>
          <a:pPr>
            <a:defRPr sz="1000"/>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6313354149696797E-2"/>
          <c:y val="0.30109375000000005"/>
          <c:w val="0.96521208683659998"/>
          <c:h val="0.69890612938088625"/>
        </c:manualLayout>
      </c:layout>
      <c:lineChart>
        <c:grouping val="standard"/>
        <c:varyColors val="0"/>
        <c:ser>
          <c:idx val="0"/>
          <c:order val="0"/>
          <c:tx>
            <c:strRef>
              <c:f>Лист1!$B$1</c:f>
              <c:strCache>
                <c:ptCount val="1"/>
                <c:pt idx="0">
                  <c:v>доходы</c:v>
                </c:pt>
              </c:strCache>
            </c:strRef>
          </c:tx>
          <c:spPr>
            <a:ln>
              <a:solidFill>
                <a:srgbClr val="0066FF"/>
              </a:solidFill>
            </a:ln>
          </c:spPr>
          <c:marker>
            <c:symbol val="circle"/>
            <c:size val="5"/>
            <c:spPr>
              <a:solidFill>
                <a:srgbClr val="FF0000"/>
              </a:solidFill>
            </c:spPr>
          </c:marker>
          <c:dLbls>
            <c:dLbl>
              <c:idx val="0"/>
              <c:layout>
                <c:manualLayout>
                  <c:x val="-3.5996412145729489E-2"/>
                  <c:y val="9.705886764154481E-2"/>
                </c:manualLayout>
              </c:layout>
              <c:tx>
                <c:rich>
                  <a:bodyPr/>
                  <a:lstStyle/>
                  <a:p>
                    <a:r>
                      <a:rPr lang="en-US" dirty="0" smtClean="0">
                        <a:latin typeface="Arial" pitchFamily="34" charset="0"/>
                        <a:cs typeface="Arial" pitchFamily="34" charset="0"/>
                      </a:rPr>
                      <a:t> 1214856,04</a:t>
                    </a:r>
                    <a:endParaRPr lang="en-US" dirty="0">
                      <a:latin typeface="Arial" pitchFamily="34" charset="0"/>
                      <a:cs typeface="Arial" pitchFamily="34" charset="0"/>
                    </a:endParaRP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D7D6-4914-9376-F91E1BB53689}"/>
                </c:ext>
              </c:extLst>
            </c:dLbl>
            <c:dLbl>
              <c:idx val="1"/>
              <c:layout>
                <c:manualLayout>
                  <c:x val="5.5555184839183834E-3"/>
                  <c:y val="7.25489313835770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D7D6-4914-9376-F91E1BB53689}"/>
                </c:ext>
              </c:extLst>
            </c:dLbl>
            <c:dLbl>
              <c:idx val="2"/>
              <c:layout>
                <c:manualLayout>
                  <c:x val="-5.7377615642081436E-2"/>
                  <c:y val="-0.1138653918260218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D7D6-4914-9376-F91E1BB53689}"/>
                </c:ext>
              </c:extLst>
            </c:dLbl>
            <c:dLbl>
              <c:idx val="3"/>
              <c:layout>
                <c:manualLayout>
                  <c:x val="0"/>
                  <c:y val="5.882352941176470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D7D6-4914-9376-F91E1BB53689}"/>
                </c:ext>
              </c:extLst>
            </c:dLbl>
            <c:dLbl>
              <c:idx val="4"/>
              <c:layout>
                <c:manualLayout>
                  <c:x val="-5.2357268414842804E-2"/>
                  <c:y val="-0.1109242594675665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D7D6-4914-9376-F91E1BB53689}"/>
                </c:ext>
              </c:extLst>
            </c:dLbl>
            <c:dLbl>
              <c:idx val="5"/>
              <c:layout>
                <c:manualLayout>
                  <c:x val="-2.6006886753834668E-2"/>
                  <c:y val="0.11428571428571428"/>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D7D6-4914-9376-F91E1BB53689}"/>
                </c:ext>
              </c:extLst>
            </c:dLbl>
            <c:spPr>
              <a:noFill/>
              <a:ln>
                <a:noFill/>
              </a:ln>
              <a:effectLst/>
            </c:spPr>
            <c:txPr>
              <a:bodyPr/>
              <a:lstStyle/>
              <a:p>
                <a:pPr>
                  <a:defRPr>
                    <a:latin typeface="Arial" pitchFamily="34" charset="0"/>
                    <a:cs typeface="Arial" pitchFamily="34"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Лист1!$A$2:$A$7</c:f>
              <c:numCache>
                <c:formatCode>General</c:formatCode>
                <c:ptCount val="6"/>
                <c:pt idx="0">
                  <c:v>2018</c:v>
                </c:pt>
                <c:pt idx="1">
                  <c:v>2019</c:v>
                </c:pt>
                <c:pt idx="2">
                  <c:v>2020</c:v>
                </c:pt>
                <c:pt idx="3">
                  <c:v>2021</c:v>
                </c:pt>
                <c:pt idx="4">
                  <c:v>2022</c:v>
                </c:pt>
                <c:pt idx="5">
                  <c:v>2023</c:v>
                </c:pt>
              </c:numCache>
            </c:numRef>
          </c:cat>
          <c:val>
            <c:numRef>
              <c:f>Лист1!$B$2:$B$7</c:f>
              <c:numCache>
                <c:formatCode>General</c:formatCode>
                <c:ptCount val="6"/>
                <c:pt idx="0">
                  <c:v>1450420.51</c:v>
                </c:pt>
                <c:pt idx="1">
                  <c:v>1572000.18</c:v>
                </c:pt>
                <c:pt idx="2">
                  <c:v>2092963.75</c:v>
                </c:pt>
                <c:pt idx="3">
                  <c:v>2330851.02</c:v>
                </c:pt>
                <c:pt idx="4">
                  <c:v>2327479.86</c:v>
                </c:pt>
                <c:pt idx="5">
                  <c:v>2719027.7</c:v>
                </c:pt>
              </c:numCache>
            </c:numRef>
          </c:val>
          <c:smooth val="0"/>
          <c:extLst xmlns:c16r2="http://schemas.microsoft.com/office/drawing/2015/06/chart">
            <c:ext xmlns:c16="http://schemas.microsoft.com/office/drawing/2014/chart" uri="{C3380CC4-5D6E-409C-BE32-E72D297353CC}">
              <c16:uniqueId val="{00000006-D7D6-4914-9376-F91E1BB53689}"/>
            </c:ext>
          </c:extLst>
        </c:ser>
        <c:ser>
          <c:idx val="1"/>
          <c:order val="1"/>
          <c:tx>
            <c:strRef>
              <c:f>Лист1!$C$1</c:f>
              <c:strCache>
                <c:ptCount val="1"/>
                <c:pt idx="0">
                  <c:v>расходы</c:v>
                </c:pt>
              </c:strCache>
            </c:strRef>
          </c:tx>
          <c:spPr>
            <a:ln>
              <a:solidFill>
                <a:srgbClr val="7030A0"/>
              </a:solidFill>
            </a:ln>
          </c:spPr>
          <c:marker>
            <c:symbol val="triangle"/>
            <c:size val="5"/>
            <c:spPr>
              <a:solidFill>
                <a:srgbClr val="FFFF00"/>
              </a:solidFill>
            </c:spPr>
          </c:marker>
          <c:dLbls>
            <c:dLbl>
              <c:idx val="0"/>
              <c:layout>
                <c:manualLayout>
                  <c:x val="-3.362638156468975E-2"/>
                  <c:y val="-6.484589426321710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7-D7D6-4914-9376-F91E1BB53689}"/>
                </c:ext>
              </c:extLst>
            </c:dLbl>
            <c:dLbl>
              <c:idx val="1"/>
              <c:layout>
                <c:manualLayout>
                  <c:x val="-1.8405331214332209E-2"/>
                  <c:y val="-0.1782913385826772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8-D7D6-4914-9376-F91E1BB53689}"/>
                </c:ext>
              </c:extLst>
            </c:dLbl>
            <c:dLbl>
              <c:idx val="2"/>
              <c:layout>
                <c:manualLayout>
                  <c:x val="-1.2500000000000001E-2"/>
                  <c:y val="3.977577802774681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9-D7D6-4914-9376-F91E1BB53689}"/>
                </c:ext>
              </c:extLst>
            </c:dLbl>
            <c:dLbl>
              <c:idx val="3"/>
              <c:layout>
                <c:manualLayout>
                  <c:x val="-7.3426882419514075E-2"/>
                  <c:y val="-7.885189351331092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A-D7D6-4914-9376-F91E1BB53689}"/>
                </c:ext>
              </c:extLst>
            </c:dLbl>
            <c:dLbl>
              <c:idx val="4"/>
              <c:layout>
                <c:manualLayout>
                  <c:x val="1.5290519877675841E-3"/>
                  <c:y val="9.187664041994750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B-D7D6-4914-9376-F91E1BB53689}"/>
                </c:ext>
              </c:extLst>
            </c:dLbl>
            <c:dLbl>
              <c:idx val="5"/>
              <c:layout>
                <c:manualLayout>
                  <c:x val="-8.3540658335139295E-2"/>
                  <c:y val="-3.809523809523809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C-D7D6-4914-9376-F91E1BB53689}"/>
                </c:ext>
              </c:extLst>
            </c:dLbl>
            <c:spPr>
              <a:noFill/>
              <a:ln>
                <a:noFill/>
              </a:ln>
              <a:effectLst/>
            </c:spPr>
            <c:txPr>
              <a:bodyPr/>
              <a:lstStyle/>
              <a:p>
                <a:pPr>
                  <a:defRPr>
                    <a:latin typeface="Arial" pitchFamily="34" charset="0"/>
                    <a:cs typeface="Arial" pitchFamily="34"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Лист1!$A$2:$A$7</c:f>
              <c:numCache>
                <c:formatCode>General</c:formatCode>
                <c:ptCount val="6"/>
                <c:pt idx="0">
                  <c:v>2018</c:v>
                </c:pt>
                <c:pt idx="1">
                  <c:v>2019</c:v>
                </c:pt>
                <c:pt idx="2">
                  <c:v>2020</c:v>
                </c:pt>
                <c:pt idx="3">
                  <c:v>2021</c:v>
                </c:pt>
                <c:pt idx="4">
                  <c:v>2022</c:v>
                </c:pt>
                <c:pt idx="5">
                  <c:v>2023</c:v>
                </c:pt>
              </c:numCache>
            </c:numRef>
          </c:cat>
          <c:val>
            <c:numRef>
              <c:f>Лист1!$C$2:$C$7</c:f>
              <c:numCache>
                <c:formatCode>General</c:formatCode>
                <c:ptCount val="6"/>
                <c:pt idx="0">
                  <c:v>1454443.69</c:v>
                </c:pt>
                <c:pt idx="1">
                  <c:v>1540621.11</c:v>
                </c:pt>
                <c:pt idx="2">
                  <c:v>1921149.16</c:v>
                </c:pt>
                <c:pt idx="3">
                  <c:v>2416112.2400000002</c:v>
                </c:pt>
                <c:pt idx="4">
                  <c:v>2444576.54</c:v>
                </c:pt>
                <c:pt idx="5">
                  <c:v>2737760.97</c:v>
                </c:pt>
              </c:numCache>
            </c:numRef>
          </c:val>
          <c:smooth val="0"/>
          <c:extLst xmlns:c16r2="http://schemas.microsoft.com/office/drawing/2015/06/chart">
            <c:ext xmlns:c16="http://schemas.microsoft.com/office/drawing/2014/chart" uri="{C3380CC4-5D6E-409C-BE32-E72D297353CC}">
              <c16:uniqueId val="{0000000D-D7D6-4914-9376-F91E1BB53689}"/>
            </c:ext>
          </c:extLst>
        </c:ser>
        <c:dLbls>
          <c:showLegendKey val="0"/>
          <c:showVal val="0"/>
          <c:showCatName val="0"/>
          <c:showSerName val="0"/>
          <c:showPercent val="0"/>
          <c:showBubbleSize val="0"/>
        </c:dLbls>
        <c:marker val="1"/>
        <c:smooth val="0"/>
        <c:axId val="198666112"/>
        <c:axId val="198667648"/>
      </c:lineChart>
      <c:catAx>
        <c:axId val="198666112"/>
        <c:scaling>
          <c:orientation val="minMax"/>
        </c:scaling>
        <c:delete val="1"/>
        <c:axPos val="b"/>
        <c:numFmt formatCode="General" sourceLinked="1"/>
        <c:majorTickMark val="out"/>
        <c:minorTickMark val="none"/>
        <c:tickLblPos val="none"/>
        <c:crossAx val="198667648"/>
        <c:crosses val="autoZero"/>
        <c:auto val="1"/>
        <c:lblAlgn val="ctr"/>
        <c:lblOffset val="100"/>
        <c:noMultiLvlLbl val="0"/>
      </c:catAx>
      <c:valAx>
        <c:axId val="198667648"/>
        <c:scaling>
          <c:orientation val="minMax"/>
          <c:min val="1100000"/>
        </c:scaling>
        <c:delete val="1"/>
        <c:axPos val="l"/>
        <c:majorGridlines/>
        <c:numFmt formatCode="General" sourceLinked="1"/>
        <c:majorTickMark val="out"/>
        <c:minorTickMark val="none"/>
        <c:tickLblPos val="none"/>
        <c:crossAx val="198666112"/>
        <c:crosses val="autoZero"/>
        <c:crossBetween val="between"/>
      </c:valAx>
    </c:plotArea>
    <c:legend>
      <c:legendPos val="r"/>
      <c:layout>
        <c:manualLayout>
          <c:xMode val="edge"/>
          <c:yMode val="edge"/>
          <c:x val="5.800925308065305E-2"/>
          <c:y val="0.10424842164999645"/>
          <c:w val="0.47523310645491329"/>
          <c:h val="0.23927971503562054"/>
        </c:manualLayout>
      </c:layout>
      <c:overlay val="0"/>
    </c:legend>
    <c:plotVisOnly val="1"/>
    <c:dispBlanksAs val="gap"/>
    <c:showDLblsOverMax val="0"/>
  </c:chart>
  <c:spPr>
    <a:noFill/>
    <a:ln>
      <a:noFill/>
    </a:ln>
  </c:spPr>
  <c:txPr>
    <a:bodyPr/>
    <a:lstStyle/>
    <a:p>
      <a:pPr>
        <a:defRPr sz="1000"/>
      </a:pPr>
      <a:endParaRPr lang="ru-RU"/>
    </a:p>
  </c:txPr>
  <c:externalData r:id="rId1">
    <c:autoUpdate val="0"/>
  </c:externalData>
  <c:userShapes r:id="rId2"/>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1073446327684287E-2"/>
          <c:y val="0.05"/>
          <c:w val="0.96892655367231662"/>
          <c:h val="0.81666666666666654"/>
        </c:manualLayout>
      </c:layout>
      <c:lineChart>
        <c:grouping val="standard"/>
        <c:varyColors val="0"/>
        <c:ser>
          <c:idx val="0"/>
          <c:order val="0"/>
          <c:tx>
            <c:strRef>
              <c:f>Лист1!$C$1</c:f>
              <c:strCache>
                <c:ptCount val="1"/>
                <c:pt idx="0">
                  <c:v>Столбец1</c:v>
                </c:pt>
              </c:strCache>
            </c:strRef>
          </c:tx>
          <c:spPr>
            <a:ln>
              <a:solidFill>
                <a:srgbClr val="009900"/>
              </a:solidFill>
            </a:ln>
          </c:spPr>
          <c:marker>
            <c:symbol val="diamond"/>
            <c:size val="5"/>
          </c:marker>
          <c:dLbls>
            <c:dLbl>
              <c:idx val="0"/>
              <c:layout>
                <c:manualLayout>
                  <c:x val="-8.3981193864528403E-2"/>
                  <c:y val="-8.333333333333334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5195-4985-BE2C-207749746F39}"/>
                </c:ext>
              </c:extLst>
            </c:dLbl>
            <c:dLbl>
              <c:idx val="1"/>
              <c:layout>
                <c:manualLayout>
                  <c:x val="-1.4590767897132147E-2"/>
                  <c:y val="7.500000000000001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5195-4985-BE2C-207749746F39}"/>
                </c:ext>
              </c:extLst>
            </c:dLbl>
            <c:dLbl>
              <c:idx val="2"/>
              <c:layout>
                <c:manualLayout>
                  <c:x val="-8.4771725781983748E-2"/>
                  <c:y val="-5.833333333333382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5195-4985-BE2C-207749746F39}"/>
                </c:ext>
              </c:extLst>
            </c:dLbl>
            <c:dLbl>
              <c:idx val="3"/>
              <c:layout>
                <c:manualLayout>
                  <c:x val="1.0340484962315566E-2"/>
                  <c:y val="1.438057742782152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5195-4985-BE2C-207749746F39}"/>
                </c:ext>
              </c:extLst>
            </c:dLbl>
            <c:dLbl>
              <c:idx val="4"/>
              <c:layout>
                <c:manualLayout>
                  <c:x val="-0.11467889908256831"/>
                  <c:y val="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5195-4985-BE2C-207749746F39}"/>
                </c:ext>
              </c:extLst>
            </c:dLbl>
            <c:dLbl>
              <c:idx val="5"/>
              <c:layout>
                <c:manualLayout>
                  <c:x val="0"/>
                  <c:y val="4.166666666666658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5195-4985-BE2C-207749746F39}"/>
                </c:ext>
              </c:extLst>
            </c:dLbl>
            <c:spPr>
              <a:noFill/>
              <a:ln>
                <a:noFill/>
              </a:ln>
              <a:effectLst/>
            </c:spPr>
            <c:txPr>
              <a:bodyPr/>
              <a:lstStyle/>
              <a:p>
                <a:pPr>
                  <a:defRPr>
                    <a:latin typeface="Arial" pitchFamily="34" charset="0"/>
                    <a:cs typeface="Arial" pitchFamily="34" charset="0"/>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Лист1!$A$2:$A$7</c:f>
              <c:numCache>
                <c:formatCode>General</c:formatCode>
                <c:ptCount val="6"/>
                <c:pt idx="0">
                  <c:v>2018</c:v>
                </c:pt>
                <c:pt idx="1">
                  <c:v>2019</c:v>
                </c:pt>
                <c:pt idx="2">
                  <c:v>2020</c:v>
                </c:pt>
                <c:pt idx="3">
                  <c:v>2021</c:v>
                </c:pt>
                <c:pt idx="4">
                  <c:v>2022</c:v>
                </c:pt>
                <c:pt idx="5">
                  <c:v>2023</c:v>
                </c:pt>
              </c:numCache>
            </c:numRef>
          </c:cat>
          <c:val>
            <c:numRef>
              <c:f>Лист1!$B$2:$B$7</c:f>
              <c:numCache>
                <c:formatCode>General</c:formatCode>
                <c:ptCount val="6"/>
                <c:pt idx="0">
                  <c:v>-4023.18</c:v>
                </c:pt>
                <c:pt idx="1">
                  <c:v>31379.07</c:v>
                </c:pt>
                <c:pt idx="2">
                  <c:v>171814.59</c:v>
                </c:pt>
                <c:pt idx="3">
                  <c:v>-267130.31</c:v>
                </c:pt>
                <c:pt idx="4">
                  <c:v>-117096.68</c:v>
                </c:pt>
                <c:pt idx="5">
                  <c:v>-18733.27</c:v>
                </c:pt>
              </c:numCache>
            </c:numRef>
          </c:val>
          <c:smooth val="0"/>
          <c:extLst xmlns:c16r2="http://schemas.microsoft.com/office/drawing/2015/06/chart">
            <c:ext xmlns:c16="http://schemas.microsoft.com/office/drawing/2014/chart" uri="{C3380CC4-5D6E-409C-BE32-E72D297353CC}">
              <c16:uniqueId val="{00000006-5195-4985-BE2C-207749746F39}"/>
            </c:ext>
          </c:extLst>
        </c:ser>
        <c:ser>
          <c:idx val="1"/>
          <c:order val="1"/>
          <c:tx>
            <c:strRef>
              <c:f>Лист1!#ССЫЛКА!</c:f>
              <c:strCache>
                <c:ptCount val="1"/>
                <c:pt idx="0">
                  <c:v>#REF!</c:v>
                </c:pt>
              </c:strCache>
            </c:strRef>
          </c:tx>
          <c:spPr>
            <a:ln>
              <a:solidFill>
                <a:srgbClr val="FF0000"/>
              </a:solidFill>
              <a:miter lim="800000"/>
            </a:ln>
          </c:spPr>
          <c:marker>
            <c:symbol val="none"/>
          </c:marker>
          <c:cat>
            <c:numRef>
              <c:f>Лист1!$A$2:$A$7</c:f>
              <c:numCache>
                <c:formatCode>General</c:formatCode>
                <c:ptCount val="6"/>
                <c:pt idx="0">
                  <c:v>2018</c:v>
                </c:pt>
                <c:pt idx="1">
                  <c:v>2019</c:v>
                </c:pt>
                <c:pt idx="2">
                  <c:v>2020</c:v>
                </c:pt>
                <c:pt idx="3">
                  <c:v>2021</c:v>
                </c:pt>
                <c:pt idx="4">
                  <c:v>2022</c:v>
                </c:pt>
                <c:pt idx="5">
                  <c:v>2023</c:v>
                </c:pt>
              </c:numCache>
            </c:numRef>
          </c:cat>
          <c:val>
            <c:numRef>
              <c:f>Лист1!$C$2:$C$7</c:f>
              <c:numCache>
                <c:formatCode>General</c:formatCode>
                <c:ptCount val="6"/>
                <c:pt idx="0">
                  <c:v>0</c:v>
                </c:pt>
                <c:pt idx="1">
                  <c:v>0</c:v>
                </c:pt>
                <c:pt idx="2">
                  <c:v>0</c:v>
                </c:pt>
                <c:pt idx="3">
                  <c:v>0</c:v>
                </c:pt>
                <c:pt idx="4">
                  <c:v>0</c:v>
                </c:pt>
                <c:pt idx="5">
                  <c:v>0</c:v>
                </c:pt>
              </c:numCache>
            </c:numRef>
          </c:val>
          <c:smooth val="0"/>
          <c:extLst xmlns:c16r2="http://schemas.microsoft.com/office/drawing/2015/06/chart">
            <c:ext xmlns:c16="http://schemas.microsoft.com/office/drawing/2014/chart" uri="{C3380CC4-5D6E-409C-BE32-E72D297353CC}">
              <c16:uniqueId val="{00000007-5195-4985-BE2C-207749746F39}"/>
            </c:ext>
          </c:extLst>
        </c:ser>
        <c:dLbls>
          <c:showLegendKey val="0"/>
          <c:showVal val="0"/>
          <c:showCatName val="0"/>
          <c:showSerName val="0"/>
          <c:showPercent val="0"/>
          <c:showBubbleSize val="0"/>
        </c:dLbls>
        <c:marker val="1"/>
        <c:smooth val="0"/>
        <c:axId val="198377856"/>
        <c:axId val="198379392"/>
      </c:lineChart>
      <c:catAx>
        <c:axId val="198377856"/>
        <c:scaling>
          <c:orientation val="minMax"/>
        </c:scaling>
        <c:delete val="1"/>
        <c:axPos val="b"/>
        <c:numFmt formatCode="General" sourceLinked="1"/>
        <c:majorTickMark val="out"/>
        <c:minorTickMark val="none"/>
        <c:tickLblPos val="none"/>
        <c:crossAx val="198379392"/>
        <c:crosses val="autoZero"/>
        <c:auto val="1"/>
        <c:lblAlgn val="ctr"/>
        <c:lblOffset val="100"/>
        <c:noMultiLvlLbl val="0"/>
      </c:catAx>
      <c:valAx>
        <c:axId val="198379392"/>
        <c:scaling>
          <c:orientation val="minMax"/>
        </c:scaling>
        <c:delete val="1"/>
        <c:axPos val="l"/>
        <c:majorGridlines/>
        <c:numFmt formatCode="General" sourceLinked="1"/>
        <c:majorTickMark val="out"/>
        <c:minorTickMark val="none"/>
        <c:tickLblPos val="none"/>
        <c:crossAx val="198377856"/>
        <c:crosses val="autoZero"/>
        <c:crossBetween val="between"/>
      </c:valAx>
      <c:spPr>
        <a:noFill/>
        <a:ln>
          <a:noFill/>
        </a:ln>
      </c:spPr>
    </c:plotArea>
    <c:plotVisOnly val="1"/>
    <c:dispBlanksAs val="gap"/>
    <c:showDLblsOverMax val="0"/>
  </c:chart>
  <c:spPr>
    <a:noFill/>
    <a:ln>
      <a:noFill/>
    </a:ln>
  </c:spPr>
  <c:txPr>
    <a:bodyPr/>
    <a:lstStyle/>
    <a:p>
      <a:pPr>
        <a:defRPr sz="1000"/>
      </a:pPr>
      <a:endParaRPr lang="ru-RU"/>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perspective val="30"/>
    </c:view3D>
    <c:floor>
      <c:thickness val="0"/>
    </c:floor>
    <c:sideWall>
      <c:thickness val="0"/>
    </c:sideWall>
    <c:backWall>
      <c:thickness val="0"/>
    </c:backWall>
    <c:plotArea>
      <c:layout>
        <c:manualLayout>
          <c:layoutTarget val="inner"/>
          <c:xMode val="edge"/>
          <c:yMode val="edge"/>
          <c:x val="0.11963791457885962"/>
          <c:y val="4.5833333333334114E-2"/>
          <c:w val="0.84862972317141239"/>
          <c:h val="0.72765288713912113"/>
        </c:manualLayout>
      </c:layout>
      <c:bar3DChart>
        <c:barDir val="col"/>
        <c:grouping val="stacked"/>
        <c:varyColors val="0"/>
        <c:ser>
          <c:idx val="0"/>
          <c:order val="0"/>
          <c:tx>
            <c:strRef>
              <c:f>Лист1!$B$1</c:f>
              <c:strCache>
                <c:ptCount val="1"/>
                <c:pt idx="0">
                  <c:v>налоговые и неналоговые</c:v>
                </c:pt>
              </c:strCache>
            </c:strRef>
          </c:tx>
          <c:spPr>
            <a:solidFill>
              <a:srgbClr val="92D050"/>
            </a:solidFill>
          </c:spPr>
          <c:invertIfNegative val="0"/>
          <c:cat>
            <c:strRef>
              <c:f>Лист1!$A$2:$A$7</c:f>
              <c:strCache>
                <c:ptCount val="6"/>
                <c:pt idx="0">
                  <c:v>2018год</c:v>
                </c:pt>
                <c:pt idx="1">
                  <c:v>2019 год </c:v>
                </c:pt>
                <c:pt idx="2">
                  <c:v>2020 год</c:v>
                </c:pt>
                <c:pt idx="3">
                  <c:v>2021 год </c:v>
                </c:pt>
                <c:pt idx="4">
                  <c:v>2022 год </c:v>
                </c:pt>
                <c:pt idx="5">
                  <c:v>2023 год </c:v>
                </c:pt>
              </c:strCache>
            </c:strRef>
          </c:cat>
          <c:val>
            <c:numRef>
              <c:f>Лист1!$B$2:$B$7</c:f>
              <c:numCache>
                <c:formatCode>General</c:formatCode>
                <c:ptCount val="6"/>
                <c:pt idx="0">
                  <c:v>312368.55</c:v>
                </c:pt>
                <c:pt idx="1">
                  <c:v>342667.22</c:v>
                </c:pt>
                <c:pt idx="2">
                  <c:v>345751.31</c:v>
                </c:pt>
                <c:pt idx="3">
                  <c:v>352343.8</c:v>
                </c:pt>
                <c:pt idx="4">
                  <c:v>382208.77</c:v>
                </c:pt>
                <c:pt idx="5">
                  <c:v>380521.18</c:v>
                </c:pt>
              </c:numCache>
            </c:numRef>
          </c:val>
          <c:extLst xmlns:c16r2="http://schemas.microsoft.com/office/drawing/2015/06/chart">
            <c:ext xmlns:c16="http://schemas.microsoft.com/office/drawing/2014/chart" uri="{C3380CC4-5D6E-409C-BE32-E72D297353CC}">
              <c16:uniqueId val="{00000000-C170-4EBC-97EB-80D164DB5E1B}"/>
            </c:ext>
          </c:extLst>
        </c:ser>
        <c:ser>
          <c:idx val="1"/>
          <c:order val="1"/>
          <c:tx>
            <c:strRef>
              <c:f>Лист1!$C$1</c:f>
              <c:strCache>
                <c:ptCount val="1"/>
                <c:pt idx="0">
                  <c:v>безвозмездные поступления</c:v>
                </c:pt>
              </c:strCache>
            </c:strRef>
          </c:tx>
          <c:spPr>
            <a:solidFill>
              <a:schemeClr val="accent4">
                <a:lumMod val="60000"/>
                <a:lumOff val="40000"/>
              </a:schemeClr>
            </a:solidFill>
          </c:spPr>
          <c:invertIfNegative val="0"/>
          <c:cat>
            <c:strRef>
              <c:f>Лист1!$A$2:$A$7</c:f>
              <c:strCache>
                <c:ptCount val="6"/>
                <c:pt idx="0">
                  <c:v>2018год</c:v>
                </c:pt>
                <c:pt idx="1">
                  <c:v>2019 год </c:v>
                </c:pt>
                <c:pt idx="2">
                  <c:v>2020 год</c:v>
                </c:pt>
                <c:pt idx="3">
                  <c:v>2021 год </c:v>
                </c:pt>
                <c:pt idx="4">
                  <c:v>2022 год </c:v>
                </c:pt>
                <c:pt idx="5">
                  <c:v>2023 год </c:v>
                </c:pt>
              </c:strCache>
            </c:strRef>
          </c:cat>
          <c:val>
            <c:numRef>
              <c:f>Лист1!$C$2:$C$7</c:f>
              <c:numCache>
                <c:formatCode>General</c:formatCode>
                <c:ptCount val="6"/>
                <c:pt idx="0">
                  <c:v>1138051.96</c:v>
                </c:pt>
                <c:pt idx="1">
                  <c:v>1229332.96</c:v>
                </c:pt>
                <c:pt idx="2">
                  <c:v>1747212.44</c:v>
                </c:pt>
                <c:pt idx="3">
                  <c:v>1978507.22</c:v>
                </c:pt>
                <c:pt idx="4">
                  <c:v>1945271.09</c:v>
                </c:pt>
                <c:pt idx="5">
                  <c:v>2338506.52</c:v>
                </c:pt>
              </c:numCache>
            </c:numRef>
          </c:val>
          <c:extLst xmlns:c16r2="http://schemas.microsoft.com/office/drawing/2015/06/chart">
            <c:ext xmlns:c16="http://schemas.microsoft.com/office/drawing/2014/chart" uri="{C3380CC4-5D6E-409C-BE32-E72D297353CC}">
              <c16:uniqueId val="{00000001-C170-4EBC-97EB-80D164DB5E1B}"/>
            </c:ext>
          </c:extLst>
        </c:ser>
        <c:dLbls>
          <c:showLegendKey val="0"/>
          <c:showVal val="0"/>
          <c:showCatName val="0"/>
          <c:showSerName val="0"/>
          <c:showPercent val="0"/>
          <c:showBubbleSize val="0"/>
        </c:dLbls>
        <c:gapWidth val="150"/>
        <c:shape val="box"/>
        <c:axId val="198498176"/>
        <c:axId val="198499712"/>
        <c:axId val="0"/>
      </c:bar3DChart>
      <c:catAx>
        <c:axId val="198498176"/>
        <c:scaling>
          <c:orientation val="minMax"/>
        </c:scaling>
        <c:delete val="0"/>
        <c:axPos val="b"/>
        <c:numFmt formatCode="General" sourceLinked="0"/>
        <c:majorTickMark val="out"/>
        <c:minorTickMark val="none"/>
        <c:tickLblPos val="nextTo"/>
        <c:txPr>
          <a:bodyPr/>
          <a:lstStyle/>
          <a:p>
            <a:pPr>
              <a:defRPr sz="900"/>
            </a:pPr>
            <a:endParaRPr lang="ru-RU"/>
          </a:p>
        </c:txPr>
        <c:crossAx val="198499712"/>
        <c:crosses val="autoZero"/>
        <c:auto val="1"/>
        <c:lblAlgn val="ctr"/>
        <c:lblOffset val="100"/>
        <c:noMultiLvlLbl val="0"/>
      </c:catAx>
      <c:valAx>
        <c:axId val="198499712"/>
        <c:scaling>
          <c:orientation val="minMax"/>
        </c:scaling>
        <c:delete val="0"/>
        <c:axPos val="l"/>
        <c:majorGridlines/>
        <c:numFmt formatCode="General" sourceLinked="1"/>
        <c:majorTickMark val="out"/>
        <c:minorTickMark val="none"/>
        <c:tickLblPos val="nextTo"/>
        <c:txPr>
          <a:bodyPr/>
          <a:lstStyle/>
          <a:p>
            <a:pPr>
              <a:defRPr sz="800"/>
            </a:pPr>
            <a:endParaRPr lang="ru-RU"/>
          </a:p>
        </c:txPr>
        <c:crossAx val="198498176"/>
        <c:crosses val="autoZero"/>
        <c:crossBetween val="between"/>
      </c:valAx>
    </c:plotArea>
    <c:legend>
      <c:legendPos val="r"/>
      <c:layout>
        <c:manualLayout>
          <c:xMode val="edge"/>
          <c:yMode val="edge"/>
          <c:x val="4.5454584570371319E-2"/>
          <c:y val="0.84470051820445524"/>
          <c:w val="0.90240308076243259"/>
          <c:h val="0.10401743051349351"/>
        </c:manualLayout>
      </c:layout>
      <c:overlay val="0"/>
      <c:txPr>
        <a:bodyPr/>
        <a:lstStyle/>
        <a:p>
          <a:pPr>
            <a:defRPr sz="1000"/>
          </a:pPr>
          <a:endParaRPr lang="ru-RU"/>
        </a:p>
      </c:txPr>
    </c:legend>
    <c:plotVisOnly val="1"/>
    <c:dispBlanksAs val="gap"/>
    <c:showDLblsOverMax val="0"/>
  </c:chart>
  <c:txPr>
    <a:bodyPr/>
    <a:lstStyle/>
    <a:p>
      <a:pPr>
        <a:defRPr sz="1400"/>
      </a:pPr>
      <a:endParaRPr lang="ru-RU"/>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75"/>
      <c:rotY val="0"/>
      <c:rAngAx val="0"/>
      <c:perspective val="30"/>
    </c:view3D>
    <c:floor>
      <c:thickness val="0"/>
    </c:floor>
    <c:sideWall>
      <c:thickness val="0"/>
    </c:sideWall>
    <c:backWall>
      <c:thickness val="0"/>
    </c:backWall>
    <c:plotArea>
      <c:layout>
        <c:manualLayout>
          <c:layoutTarget val="inner"/>
          <c:xMode val="edge"/>
          <c:yMode val="edge"/>
          <c:x val="0.24146831646044614"/>
          <c:y val="0"/>
          <c:w val="0.61519610048743911"/>
          <c:h val="0.66596053505360064"/>
        </c:manualLayout>
      </c:layout>
      <c:pie3DChart>
        <c:varyColors val="1"/>
        <c:ser>
          <c:idx val="0"/>
          <c:order val="0"/>
          <c:tx>
            <c:strRef>
              <c:f>Лист1!$B$1</c:f>
              <c:strCache>
                <c:ptCount val="1"/>
                <c:pt idx="0">
                  <c:v>Продажи</c:v>
                </c:pt>
              </c:strCache>
            </c:strRef>
          </c:tx>
          <c:explosion val="22"/>
          <c:dPt>
            <c:idx val="3"/>
            <c:bubble3D val="0"/>
            <c:spPr>
              <a:solidFill>
                <a:srgbClr val="002060"/>
              </a:solidFill>
            </c:spPr>
            <c:extLst xmlns:c16r2="http://schemas.microsoft.com/office/drawing/2015/06/chart">
              <c:ext xmlns:c16="http://schemas.microsoft.com/office/drawing/2014/chart" uri="{C3380CC4-5D6E-409C-BE32-E72D297353CC}">
                <c16:uniqueId val="{00000000-7697-4B26-B04E-A030FD33597B}"/>
              </c:ext>
            </c:extLst>
          </c:dPt>
          <c:dPt>
            <c:idx val="13"/>
            <c:bubble3D val="0"/>
            <c:spPr>
              <a:solidFill>
                <a:schemeClr val="accent5">
                  <a:lumMod val="75000"/>
                </a:schemeClr>
              </a:solidFill>
            </c:spPr>
            <c:extLst xmlns:c16r2="http://schemas.microsoft.com/office/drawing/2015/06/chart">
              <c:ext xmlns:c16="http://schemas.microsoft.com/office/drawing/2014/chart" uri="{C3380CC4-5D6E-409C-BE32-E72D297353CC}">
                <c16:uniqueId val="{00000001-7697-4B26-B04E-A030FD33597B}"/>
              </c:ext>
            </c:extLst>
          </c:dPt>
          <c:dLbls>
            <c:dLbl>
              <c:idx val="0"/>
              <c:layout>
                <c:manualLayout>
                  <c:x val="4.4705533383669505E-2"/>
                  <c:y val="0.18696646252552068"/>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7697-4B26-B04E-A030FD33597B}"/>
                </c:ext>
              </c:extLst>
            </c:dLbl>
            <c:dLbl>
              <c:idx val="1"/>
              <c:layout>
                <c:manualLayout>
                  <c:x val="8.2953740157480707E-2"/>
                  <c:y val="7.472157599618232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7697-4B26-B04E-A030FD33597B}"/>
                </c:ext>
              </c:extLst>
            </c:dLbl>
            <c:dLbl>
              <c:idx val="2"/>
              <c:layout>
                <c:manualLayout>
                  <c:x val="2.616786964129484E-2"/>
                  <c:y val="4.045081722739202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7697-4B26-B04E-A030FD33597B}"/>
                </c:ext>
              </c:extLst>
            </c:dLbl>
            <c:dLbl>
              <c:idx val="3"/>
              <c:layout>
                <c:manualLayout>
                  <c:x val="-7.1338043361018233E-2"/>
                  <c:y val="-4.8725374845385114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7697-4B26-B04E-A030FD33597B}"/>
                </c:ext>
              </c:extLst>
            </c:dLbl>
            <c:dLbl>
              <c:idx val="5"/>
              <c:layout>
                <c:manualLayout>
                  <c:x val="-1.8521734440729201E-2"/>
                  <c:y val="-9.9363441638760704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7697-4B26-B04E-A030FD33597B}"/>
                </c:ext>
              </c:extLst>
            </c:dLbl>
            <c:dLbl>
              <c:idx val="6"/>
              <c:layout>
                <c:manualLayout>
                  <c:x val="-5.9732319418977511E-2"/>
                  <c:y val="-3.529052402932399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6-7697-4B26-B04E-A030FD33597B}"/>
                </c:ext>
              </c:extLst>
            </c:dLbl>
            <c:dLbl>
              <c:idx val="7"/>
              <c:layout>
                <c:manualLayout>
                  <c:x val="-1.5355589113004721E-2"/>
                  <c:y val="-5.5158837903882913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7-7697-4B26-B04E-A030FD33597B}"/>
                </c:ext>
              </c:extLst>
            </c:dLbl>
            <c:dLbl>
              <c:idx val="8"/>
              <c:layout>
                <c:manualLayout>
                  <c:x val="-4.4499125109361402E-2"/>
                  <c:y val="8.9435695538061626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8-7697-4B26-B04E-A030FD33597B}"/>
                </c:ext>
              </c:extLst>
            </c:dLbl>
            <c:dLbl>
              <c:idx val="9"/>
              <c:layout>
                <c:manualLayout>
                  <c:x val="-0.10664271653543322"/>
                  <c:y val="-2.9529050345979478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9-7697-4B26-B04E-A030FD33597B}"/>
                </c:ext>
              </c:extLst>
            </c:dLbl>
            <c:dLbl>
              <c:idx val="10"/>
              <c:layout>
                <c:manualLayout>
                  <c:x val="-3.8467410323709615E-2"/>
                  <c:y val="-3.689289549033645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A-7697-4B26-B04E-A030FD33597B}"/>
                </c:ext>
              </c:extLst>
            </c:dLbl>
            <c:dLbl>
              <c:idx val="11"/>
              <c:layout>
                <c:manualLayout>
                  <c:x val="-3.6173731708194477E-3"/>
                  <c:y val="-4.009699218632242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B-7697-4B26-B04E-A030FD33597B}"/>
                </c:ext>
              </c:extLst>
            </c:dLbl>
            <c:spPr>
              <a:noFill/>
              <a:ln>
                <a:noFill/>
              </a:ln>
              <a:effectLst/>
            </c:sp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15:layout/>
              </c:ext>
            </c:extLst>
          </c:dLbls>
          <c:cat>
            <c:strRef>
              <c:f>Лист1!$A$2:$A$15</c:f>
              <c:strCache>
                <c:ptCount val="14"/>
                <c:pt idx="0">
                  <c:v>налог на доходы физических лиц</c:v>
                </c:pt>
                <c:pt idx="1">
                  <c:v>доходы от уплаты акцизов</c:v>
                </c:pt>
                <c:pt idx="2">
                  <c:v>налог, взимаемый в связи с применением упрощенной системы налообложения</c:v>
                </c:pt>
                <c:pt idx="3">
                  <c:v>единый сельскохозяйственный налог</c:v>
                </c:pt>
                <c:pt idx="4">
                  <c:v>налог, взимаемый в связи с применением патентной системы налогообложения</c:v>
                </c:pt>
                <c:pt idx="5">
                  <c:v>налог на имущество физических лиц</c:v>
                </c:pt>
                <c:pt idx="6">
                  <c:v>земельный налог</c:v>
                </c:pt>
                <c:pt idx="7">
                  <c:v>госпошлина</c:v>
                </c:pt>
                <c:pt idx="8">
                  <c:v>доходы от использования имущества, находящегося в муниципальной собственности</c:v>
                </c:pt>
                <c:pt idx="9">
                  <c:v>плата за негативное воздействие на окружающую среду</c:v>
                </c:pt>
                <c:pt idx="10">
                  <c:v>доходы от оказания платных услуг</c:v>
                </c:pt>
                <c:pt idx="11">
                  <c:v>доходы от продажи материальных и нематериальных активов</c:v>
                </c:pt>
                <c:pt idx="12">
                  <c:v>штрафы</c:v>
                </c:pt>
                <c:pt idx="13">
                  <c:v>прочие неналоговые</c:v>
                </c:pt>
              </c:strCache>
            </c:strRef>
          </c:cat>
          <c:val>
            <c:numRef>
              <c:f>Лист1!$B$2:$B$15</c:f>
              <c:numCache>
                <c:formatCode>General</c:formatCode>
                <c:ptCount val="14"/>
                <c:pt idx="0">
                  <c:v>45.7</c:v>
                </c:pt>
                <c:pt idx="1">
                  <c:v>12.9</c:v>
                </c:pt>
                <c:pt idx="2">
                  <c:v>3.9</c:v>
                </c:pt>
                <c:pt idx="3">
                  <c:v>4.7</c:v>
                </c:pt>
                <c:pt idx="4">
                  <c:v>0.2</c:v>
                </c:pt>
                <c:pt idx="5">
                  <c:v>3.5</c:v>
                </c:pt>
                <c:pt idx="6">
                  <c:v>7.7</c:v>
                </c:pt>
                <c:pt idx="7">
                  <c:v>1.5</c:v>
                </c:pt>
                <c:pt idx="8">
                  <c:v>7.7</c:v>
                </c:pt>
                <c:pt idx="9">
                  <c:v>0.1</c:v>
                </c:pt>
                <c:pt idx="10">
                  <c:v>8</c:v>
                </c:pt>
                <c:pt idx="11">
                  <c:v>2</c:v>
                </c:pt>
                <c:pt idx="12">
                  <c:v>0.8</c:v>
                </c:pt>
                <c:pt idx="13">
                  <c:v>1.3</c:v>
                </c:pt>
              </c:numCache>
            </c:numRef>
          </c:val>
          <c:extLst xmlns:c16r2="http://schemas.microsoft.com/office/drawing/2015/06/chart">
            <c:ext xmlns:c16="http://schemas.microsoft.com/office/drawing/2014/chart" uri="{C3380CC4-5D6E-409C-BE32-E72D297353CC}">
              <c16:uniqueId val="{0000000C-7697-4B26-B04E-A030FD33597B}"/>
            </c:ext>
          </c:extLst>
        </c:ser>
        <c:dLbls>
          <c:showLegendKey val="0"/>
          <c:showVal val="0"/>
          <c:showCatName val="0"/>
          <c:showSerName val="0"/>
          <c:showPercent val="0"/>
          <c:showBubbleSize val="0"/>
          <c:showLeaderLines val="1"/>
        </c:dLbls>
      </c:pie3DChart>
    </c:plotArea>
    <c:legend>
      <c:legendPos val="r"/>
      <c:layout>
        <c:manualLayout>
          <c:xMode val="edge"/>
          <c:yMode val="edge"/>
          <c:x val="7.945960522058032E-2"/>
          <c:y val="0.6208477388602287"/>
          <c:w val="0.8267204185093423"/>
          <c:h val="0.37267874648199095"/>
        </c:manualLayout>
      </c:layout>
      <c:overlay val="0"/>
      <c:txPr>
        <a:bodyPr/>
        <a:lstStyle/>
        <a:p>
          <a:pPr>
            <a:defRPr sz="900"/>
          </a:pPr>
          <a:endParaRPr lang="ru-RU"/>
        </a:p>
      </c:txPr>
    </c:legend>
    <c:plotVisOnly val="1"/>
    <c:dispBlanksAs val="gap"/>
    <c:showDLblsOverMax val="0"/>
  </c:chart>
  <c:spPr>
    <a:noFill/>
  </c:spPr>
  <c:txPr>
    <a:bodyPr/>
    <a:lstStyle/>
    <a:p>
      <a:pPr>
        <a:defRPr sz="900">
          <a:latin typeface="Calibri" pitchFamily="34" charset="0"/>
          <a:cs typeface="Calibri" pitchFamily="34" charset="0"/>
        </a:defRPr>
      </a:pPr>
      <a:endParaRPr lang="ru-RU"/>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7.4275613177663138E-2"/>
          <c:y val="5.4515854437114313E-2"/>
          <c:w val="0.84919494976920951"/>
          <c:h val="0.80367844222175222"/>
        </c:manualLayout>
      </c:layout>
      <c:bar3DChart>
        <c:barDir val="col"/>
        <c:grouping val="clustered"/>
        <c:varyColors val="0"/>
        <c:ser>
          <c:idx val="0"/>
          <c:order val="0"/>
          <c:tx>
            <c:strRef>
              <c:f>Лист1!$B$1</c:f>
              <c:strCache>
                <c:ptCount val="1"/>
                <c:pt idx="0">
                  <c:v>2022</c:v>
                </c:pt>
              </c:strCache>
            </c:strRef>
          </c:tx>
          <c:invertIfNegative val="0"/>
          <c:dLbls>
            <c:dLbl>
              <c:idx val="0"/>
              <c:layout>
                <c:manualLayout>
                  <c:x val="-7.2343651009141099E-3"/>
                  <c:y val="-3.665035113854015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6D6D-49B5-A2FB-5C820829D731}"/>
                </c:ext>
              </c:extLst>
            </c:dLbl>
            <c:dLbl>
              <c:idx val="1"/>
              <c:layout>
                <c:manualLayout>
                  <c:x val="-1.461988304093568E-2"/>
                  <c:y val="-6.36363636363636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6D6D-49B5-A2FB-5C820829D731}"/>
                </c:ext>
              </c:extLst>
            </c:dLbl>
            <c:dLbl>
              <c:idx val="2"/>
              <c:layout>
                <c:manualLayout>
                  <c:x val="-4.6379762874468279E-3"/>
                  <c:y val="-5.933673831311683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6D6D-49B5-A2FB-5C820829D731}"/>
                </c:ext>
              </c:extLst>
            </c:dLbl>
            <c:dLbl>
              <c:idx val="3"/>
              <c:layout>
                <c:manualLayout>
                  <c:x val="-4.978323830210879E-2"/>
                  <c:y val="-1.793608569199122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6D6D-49B5-A2FB-5C820829D731}"/>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Лист1!$A$2:$A$5</c:f>
              <c:strCache>
                <c:ptCount val="4"/>
                <c:pt idx="0">
                  <c:v>I  квартал</c:v>
                </c:pt>
                <c:pt idx="1">
                  <c:v>II квартал</c:v>
                </c:pt>
                <c:pt idx="2">
                  <c:v>III квартал</c:v>
                </c:pt>
                <c:pt idx="3">
                  <c:v>IV квартал</c:v>
                </c:pt>
              </c:strCache>
            </c:strRef>
          </c:cat>
          <c:val>
            <c:numRef>
              <c:f>Лист1!$B$2:$B$5</c:f>
              <c:numCache>
                <c:formatCode>General</c:formatCode>
                <c:ptCount val="4"/>
                <c:pt idx="0">
                  <c:v>85709.42</c:v>
                </c:pt>
                <c:pt idx="1">
                  <c:v>76891.3</c:v>
                </c:pt>
                <c:pt idx="2">
                  <c:v>83179.070000000007</c:v>
                </c:pt>
                <c:pt idx="3">
                  <c:v>136428.93</c:v>
                </c:pt>
              </c:numCache>
            </c:numRef>
          </c:val>
          <c:extLst xmlns:c16r2="http://schemas.microsoft.com/office/drawing/2015/06/chart">
            <c:ext xmlns:c16="http://schemas.microsoft.com/office/drawing/2014/chart" uri="{C3380CC4-5D6E-409C-BE32-E72D297353CC}">
              <c16:uniqueId val="{00000004-6D6D-49B5-A2FB-5C820829D731}"/>
            </c:ext>
          </c:extLst>
        </c:ser>
        <c:ser>
          <c:idx val="1"/>
          <c:order val="1"/>
          <c:tx>
            <c:strRef>
              <c:f>Лист1!$C$1</c:f>
              <c:strCache>
                <c:ptCount val="1"/>
                <c:pt idx="0">
                  <c:v>2023</c:v>
                </c:pt>
              </c:strCache>
            </c:strRef>
          </c:tx>
          <c:invertIfNegative val="0"/>
          <c:dLbls>
            <c:dLbl>
              <c:idx val="0"/>
              <c:layout>
                <c:manualLayout>
                  <c:x val="3.5919540229885055E-2"/>
                  <c:y val="-4.054054054054054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6D6D-49B5-A2FB-5C820829D731}"/>
                </c:ext>
              </c:extLst>
            </c:dLbl>
            <c:dLbl>
              <c:idx val="1"/>
              <c:layout>
                <c:manualLayout>
                  <c:x val="2.0114942528735632E-2"/>
                  <c:y val="-5.405405405405409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6-6D6D-49B5-A2FB-5C820829D731}"/>
                </c:ext>
              </c:extLst>
            </c:dLbl>
            <c:dLbl>
              <c:idx val="2"/>
              <c:layout>
                <c:manualLayout>
                  <c:x val="2.1551724137931036E-2"/>
                  <c:y val="-4.504504504504504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7-6D6D-49B5-A2FB-5C820829D731}"/>
                </c:ext>
              </c:extLst>
            </c:dLbl>
            <c:dLbl>
              <c:idx val="3"/>
              <c:layout>
                <c:manualLayout>
                  <c:x val="2.7298850574712645E-2"/>
                  <c:y val="-3.153153153153152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8-6D6D-49B5-A2FB-5C820829D731}"/>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Лист1!$A$2:$A$5</c:f>
              <c:strCache>
                <c:ptCount val="4"/>
                <c:pt idx="0">
                  <c:v>I  квартал</c:v>
                </c:pt>
                <c:pt idx="1">
                  <c:v>II квартал</c:v>
                </c:pt>
                <c:pt idx="2">
                  <c:v>III квартал</c:v>
                </c:pt>
                <c:pt idx="3">
                  <c:v>IV квартал</c:v>
                </c:pt>
              </c:strCache>
            </c:strRef>
          </c:cat>
          <c:val>
            <c:numRef>
              <c:f>Лист1!$C$2:$C$5</c:f>
              <c:numCache>
                <c:formatCode>General</c:formatCode>
                <c:ptCount val="4"/>
                <c:pt idx="0">
                  <c:v>67211.95</c:v>
                </c:pt>
                <c:pt idx="1">
                  <c:v>82975.01999999999</c:v>
                </c:pt>
                <c:pt idx="2">
                  <c:v>81591.959999999992</c:v>
                </c:pt>
                <c:pt idx="3">
                  <c:v>148742.25</c:v>
                </c:pt>
              </c:numCache>
            </c:numRef>
          </c:val>
          <c:extLst xmlns:c16r2="http://schemas.microsoft.com/office/drawing/2015/06/chart">
            <c:ext xmlns:c16="http://schemas.microsoft.com/office/drawing/2014/chart" uri="{C3380CC4-5D6E-409C-BE32-E72D297353CC}">
              <c16:uniqueId val="{00000009-6D6D-49B5-A2FB-5C820829D731}"/>
            </c:ext>
          </c:extLst>
        </c:ser>
        <c:dLbls>
          <c:showLegendKey val="0"/>
          <c:showVal val="0"/>
          <c:showCatName val="0"/>
          <c:showSerName val="0"/>
          <c:showPercent val="0"/>
          <c:showBubbleSize val="0"/>
        </c:dLbls>
        <c:gapWidth val="150"/>
        <c:shape val="box"/>
        <c:axId val="199948928"/>
        <c:axId val="199647616"/>
        <c:axId val="0"/>
      </c:bar3DChart>
      <c:catAx>
        <c:axId val="199948928"/>
        <c:scaling>
          <c:orientation val="minMax"/>
        </c:scaling>
        <c:delete val="0"/>
        <c:axPos val="b"/>
        <c:numFmt formatCode="General" sourceLinked="0"/>
        <c:majorTickMark val="out"/>
        <c:minorTickMark val="none"/>
        <c:tickLblPos val="nextTo"/>
        <c:crossAx val="199647616"/>
        <c:crosses val="autoZero"/>
        <c:auto val="1"/>
        <c:lblAlgn val="ctr"/>
        <c:lblOffset val="100"/>
        <c:noMultiLvlLbl val="0"/>
      </c:catAx>
      <c:valAx>
        <c:axId val="199647616"/>
        <c:scaling>
          <c:orientation val="minMax"/>
        </c:scaling>
        <c:delete val="0"/>
        <c:axPos val="l"/>
        <c:majorGridlines/>
        <c:numFmt formatCode="General" sourceLinked="1"/>
        <c:majorTickMark val="out"/>
        <c:minorTickMark val="none"/>
        <c:tickLblPos val="nextTo"/>
        <c:crossAx val="199948928"/>
        <c:crosses val="autoZero"/>
        <c:crossBetween val="between"/>
      </c:valAx>
    </c:plotArea>
    <c:legend>
      <c:legendPos val="r"/>
      <c:overlay val="0"/>
    </c:legend>
    <c:plotVisOnly val="1"/>
    <c:dispBlanksAs val="gap"/>
    <c:showDLblsOverMax val="0"/>
  </c:chart>
  <c:txPr>
    <a:bodyPr/>
    <a:lstStyle/>
    <a:p>
      <a:pPr>
        <a:defRPr sz="1000">
          <a:latin typeface="+mj-lt"/>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Лист1!$B$1</c:f>
              <c:strCache>
                <c:ptCount val="1"/>
                <c:pt idx="0">
                  <c:v>Ряд 1</c:v>
                </c:pt>
              </c:strCache>
            </c:strRef>
          </c:tx>
          <c:dLbls>
            <c:dLbl>
              <c:idx val="0"/>
              <c:layout>
                <c:manualLayout>
                  <c:x val="-0.12083333333333333"/>
                  <c:y val="-0.14687524606299254"/>
                </c:manualLayout>
              </c:layout>
              <c:tx>
                <c:rich>
                  <a:bodyPr/>
                  <a:lstStyle/>
                  <a:p>
                    <a:r>
                      <a:rPr lang="en-US" sz="1000" dirty="0" smtClean="0"/>
                      <a:t>1 291,30</a:t>
                    </a:r>
                    <a:endParaRPr lang="en-US" sz="1000"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BC09-4C3E-9AB8-9C3108EFBB0F}"/>
                </c:ext>
              </c:extLst>
            </c:dLbl>
            <c:dLbl>
              <c:idx val="1"/>
              <c:layout>
                <c:manualLayout>
                  <c:x val="-9.7916666666666666E-2"/>
                  <c:y val="-9.0625000000000289E-2"/>
                </c:manualLayout>
              </c:layout>
              <c:tx>
                <c:rich>
                  <a:bodyPr/>
                  <a:lstStyle/>
                  <a:p>
                    <a:r>
                      <a:rPr lang="en-US" sz="1000" dirty="0" smtClean="0"/>
                      <a:t>1 465,30</a:t>
                    </a:r>
                    <a:endParaRPr lang="en-US" sz="1000"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BC09-4C3E-9AB8-9C3108EFBB0F}"/>
                </c:ext>
              </c:extLst>
            </c:dLbl>
            <c:dLbl>
              <c:idx val="2"/>
              <c:layout>
                <c:manualLayout>
                  <c:x val="-2.3809523809523933E-2"/>
                  <c:y val="9.5238095238095247E-2"/>
                </c:manualLayout>
              </c:layout>
              <c:tx>
                <c:rich>
                  <a:bodyPr/>
                  <a:lstStyle/>
                  <a:p>
                    <a:r>
                      <a:rPr lang="en-US" sz="1000" dirty="0" smtClean="0"/>
                      <a:t>1 684,30</a:t>
                    </a:r>
                    <a:endParaRPr lang="en-US" sz="1000"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BC09-4C3E-9AB8-9C3108EFBB0F}"/>
                </c:ext>
              </c:extLst>
            </c:dLbl>
            <c:dLbl>
              <c:idx val="3"/>
              <c:layout>
                <c:manualLayout>
                  <c:x val="-9.2261904761904864E-2"/>
                  <c:y val="-7.142857142857145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BC09-4C3E-9AB8-9C3108EFBB0F}"/>
                </c:ext>
              </c:extLst>
            </c:dLbl>
            <c:spPr>
              <a:noFill/>
              <a:ln>
                <a:noFill/>
              </a:ln>
              <a:effectLst/>
            </c:spPr>
            <c:txPr>
              <a:bodyPr/>
              <a:lstStyle/>
              <a:p>
                <a:pPr>
                  <a:defRPr sz="1000">
                    <a:latin typeface="+mj-l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Лист1!$A$2:$A$5</c:f>
              <c:strCache>
                <c:ptCount val="4"/>
                <c:pt idx="0">
                  <c:v>2020 г.</c:v>
                </c:pt>
                <c:pt idx="1">
                  <c:v>2021 г.</c:v>
                </c:pt>
                <c:pt idx="2">
                  <c:v>2022 г.</c:v>
                </c:pt>
                <c:pt idx="3">
                  <c:v>2023 г.</c:v>
                </c:pt>
              </c:strCache>
            </c:strRef>
          </c:cat>
          <c:val>
            <c:numRef>
              <c:f>Лист1!$B$2:$B$5</c:f>
              <c:numCache>
                <c:formatCode>General</c:formatCode>
                <c:ptCount val="4"/>
                <c:pt idx="0">
                  <c:v>1164.7</c:v>
                </c:pt>
                <c:pt idx="1">
                  <c:v>1465.3</c:v>
                </c:pt>
                <c:pt idx="2">
                  <c:v>1684.3</c:v>
                </c:pt>
                <c:pt idx="3">
                  <c:v>2072.85</c:v>
                </c:pt>
              </c:numCache>
            </c:numRef>
          </c:val>
          <c:smooth val="0"/>
          <c:extLst xmlns:c16r2="http://schemas.microsoft.com/office/drawing/2015/06/chart">
            <c:ext xmlns:c16="http://schemas.microsoft.com/office/drawing/2014/chart" uri="{C3380CC4-5D6E-409C-BE32-E72D297353CC}">
              <c16:uniqueId val="{00000004-BC09-4C3E-9AB8-9C3108EFBB0F}"/>
            </c:ext>
          </c:extLst>
        </c:ser>
        <c:dLbls>
          <c:showLegendKey val="0"/>
          <c:showVal val="1"/>
          <c:showCatName val="0"/>
          <c:showSerName val="0"/>
          <c:showPercent val="0"/>
          <c:showBubbleSize val="0"/>
        </c:dLbls>
        <c:marker val="1"/>
        <c:smooth val="0"/>
        <c:axId val="254436096"/>
        <c:axId val="254438784"/>
      </c:lineChart>
      <c:catAx>
        <c:axId val="254436096"/>
        <c:scaling>
          <c:orientation val="minMax"/>
        </c:scaling>
        <c:delete val="0"/>
        <c:axPos val="b"/>
        <c:numFmt formatCode="General" sourceLinked="1"/>
        <c:majorTickMark val="none"/>
        <c:minorTickMark val="none"/>
        <c:tickLblPos val="nextTo"/>
        <c:txPr>
          <a:bodyPr/>
          <a:lstStyle/>
          <a:p>
            <a:pPr>
              <a:defRPr sz="1000">
                <a:latin typeface="+mj-lt"/>
              </a:defRPr>
            </a:pPr>
            <a:endParaRPr lang="ru-RU"/>
          </a:p>
        </c:txPr>
        <c:crossAx val="254438784"/>
        <c:crosses val="autoZero"/>
        <c:auto val="1"/>
        <c:lblAlgn val="ctr"/>
        <c:lblOffset val="100"/>
        <c:noMultiLvlLbl val="0"/>
      </c:catAx>
      <c:valAx>
        <c:axId val="254438784"/>
        <c:scaling>
          <c:orientation val="minMax"/>
        </c:scaling>
        <c:delete val="0"/>
        <c:axPos val="l"/>
        <c:majorGridlines/>
        <c:numFmt formatCode="General" sourceLinked="1"/>
        <c:majorTickMark val="none"/>
        <c:minorTickMark val="none"/>
        <c:tickLblPos val="nextTo"/>
        <c:txPr>
          <a:bodyPr/>
          <a:lstStyle/>
          <a:p>
            <a:pPr>
              <a:defRPr sz="800">
                <a:latin typeface="+mj-lt"/>
              </a:defRPr>
            </a:pPr>
            <a:endParaRPr lang="ru-RU"/>
          </a:p>
        </c:txPr>
        <c:crossAx val="254436096"/>
        <c:crosses val="autoZero"/>
        <c:crossBetween val="between"/>
      </c:valAx>
    </c:plotArea>
    <c:plotVisOnly val="1"/>
    <c:dispBlanksAs val="gap"/>
    <c:showDLblsOverMax val="0"/>
  </c:chart>
  <c:txPr>
    <a:bodyPr/>
    <a:lstStyle/>
    <a:p>
      <a:pPr>
        <a:defRPr sz="1400">
          <a:solidFill>
            <a:schemeClr val="tx1"/>
          </a:solidFill>
        </a:defRPr>
      </a:pPr>
      <a:endParaRPr lang="ru-RU"/>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7391304347826087E-2"/>
          <c:y val="0.13917585301837271"/>
          <c:w val="0.88655072463768114"/>
          <c:h val="0.79971303587051623"/>
        </c:manualLayout>
      </c:layout>
      <c:lineChart>
        <c:grouping val="stacked"/>
        <c:varyColors val="0"/>
        <c:ser>
          <c:idx val="0"/>
          <c:order val="0"/>
          <c:tx>
            <c:strRef>
              <c:f>Лист1!$B$1</c:f>
              <c:strCache>
                <c:ptCount val="1"/>
                <c:pt idx="0">
                  <c:v>2022</c:v>
                </c:pt>
              </c:strCache>
            </c:strRef>
          </c:tx>
          <c:marker>
            <c:spPr>
              <a:solidFill>
                <a:schemeClr val="accent3">
                  <a:lumMod val="60000"/>
                  <a:lumOff val="40000"/>
                </a:schemeClr>
              </a:solidFill>
            </c:spPr>
          </c:marker>
          <c:dLbls>
            <c:dLbl>
              <c:idx val="0"/>
              <c:layout>
                <c:manualLayout>
                  <c:x val="1.5942028985507332E-2"/>
                  <c:y val="2.222178477690289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3E95-45F8-A9FA-83053CFEF23C}"/>
                </c:ext>
              </c:extLst>
            </c:dLbl>
            <c:dLbl>
              <c:idx val="1"/>
              <c:layout>
                <c:manualLayout>
                  <c:x val="1.1594202898550725E-2"/>
                  <c:y val="1.111111111111112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3E95-45F8-A9FA-83053CFEF23C}"/>
                </c:ext>
              </c:extLst>
            </c:dLbl>
            <c:dLbl>
              <c:idx val="2"/>
              <c:layout>
                <c:manualLayout>
                  <c:x val="-2.7536231884057998E-2"/>
                  <c:y val="-6.666666666666666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3E95-45F8-A9FA-83053CFEF23C}"/>
                </c:ext>
              </c:extLst>
            </c:dLbl>
            <c:dLbl>
              <c:idx val="3"/>
              <c:layout>
                <c:manualLayout>
                  <c:x val="-3.9130434782608699E-2"/>
                  <c:y val="0.05"/>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3E95-45F8-A9FA-83053CFEF23C}"/>
                </c:ext>
              </c:extLst>
            </c:dLbl>
            <c:dLbl>
              <c:idx val="4"/>
              <c:layout>
                <c:manualLayout>
                  <c:x val="-4.3478260869565223E-2"/>
                  <c:y val="6.111111111111112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3E95-45F8-A9FA-83053CFEF23C}"/>
                </c:ext>
              </c:extLst>
            </c:dLbl>
            <c:dLbl>
              <c:idx val="5"/>
              <c:layout>
                <c:manualLayout>
                  <c:x val="-3.0434782608695692E-2"/>
                  <c:y val="0.05"/>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3E95-45F8-A9FA-83053CFEF23C}"/>
                </c:ext>
              </c:extLst>
            </c:dLbl>
            <c:dLbl>
              <c:idx val="6"/>
              <c:layout>
                <c:manualLayout>
                  <c:x val="-1.7391304347826087E-2"/>
                  <c:y val="7.222222222222242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6-3E95-45F8-A9FA-83053CFEF23C}"/>
                </c:ext>
              </c:extLst>
            </c:dLbl>
            <c:dLbl>
              <c:idx val="7"/>
              <c:layout>
                <c:manualLayout>
                  <c:x val="-4.3478260869565313E-3"/>
                  <c:y val="7.222222222222211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7-3E95-45F8-A9FA-83053CFEF23C}"/>
                </c:ext>
              </c:extLst>
            </c:dLbl>
            <c:dLbl>
              <c:idx val="8"/>
              <c:layout>
                <c:manualLayout>
                  <c:x val="0"/>
                  <c:y val="6.111111111111112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8-3E95-45F8-A9FA-83053CFEF23C}"/>
                </c:ext>
              </c:extLst>
            </c:dLbl>
            <c:dLbl>
              <c:idx val="9"/>
              <c:layout>
                <c:manualLayout>
                  <c:x val="-4.3478260869565313E-3"/>
                  <c:y val="3.88888888888888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9-3E95-45F8-A9FA-83053CFEF23C}"/>
                </c:ext>
              </c:extLst>
            </c:dLbl>
            <c:dLbl>
              <c:idx val="10"/>
              <c:layout>
                <c:manualLayout>
                  <c:x val="7.2463768115942472E-3"/>
                  <c:y val="1.666666666666670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A-3E95-45F8-A9FA-83053CFEF23C}"/>
                </c:ext>
              </c:extLst>
            </c:dLbl>
            <c:spPr>
              <a:noFill/>
              <a:ln>
                <a:noFill/>
              </a:ln>
              <a:effectLst/>
            </c:spPr>
            <c:txPr>
              <a:bodyPr/>
              <a:lstStyle/>
              <a:p>
                <a:pPr>
                  <a:defRPr sz="800"/>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Лист1!$A$2:$A$13</c:f>
              <c:strCache>
                <c:ptCount val="12"/>
                <c:pt idx="0">
                  <c:v>январь</c:v>
                </c:pt>
                <c:pt idx="1">
                  <c:v>февраль</c:v>
                </c:pt>
                <c:pt idx="2">
                  <c:v>март</c:v>
                </c:pt>
                <c:pt idx="3">
                  <c:v>апрель</c:v>
                </c:pt>
                <c:pt idx="4">
                  <c:v>май</c:v>
                </c:pt>
                <c:pt idx="5">
                  <c:v>июнь</c:v>
                </c:pt>
                <c:pt idx="6">
                  <c:v>июль</c:v>
                </c:pt>
                <c:pt idx="7">
                  <c:v>август</c:v>
                </c:pt>
                <c:pt idx="8">
                  <c:v>сентябрь</c:v>
                </c:pt>
                <c:pt idx="9">
                  <c:v>октябрь</c:v>
                </c:pt>
                <c:pt idx="10">
                  <c:v>ноябрь</c:v>
                </c:pt>
                <c:pt idx="11">
                  <c:v>декабрь</c:v>
                </c:pt>
              </c:strCache>
            </c:strRef>
          </c:cat>
          <c:val>
            <c:numRef>
              <c:f>Лист1!$B$2:$B$13</c:f>
              <c:numCache>
                <c:formatCode>General</c:formatCode>
                <c:ptCount val="12"/>
                <c:pt idx="0">
                  <c:v>15968.21</c:v>
                </c:pt>
                <c:pt idx="1">
                  <c:v>19412.18</c:v>
                </c:pt>
                <c:pt idx="2">
                  <c:v>50329.03</c:v>
                </c:pt>
                <c:pt idx="3">
                  <c:v>24429.74</c:v>
                </c:pt>
                <c:pt idx="4">
                  <c:v>24037.37</c:v>
                </c:pt>
                <c:pt idx="5">
                  <c:v>28424.19</c:v>
                </c:pt>
                <c:pt idx="6">
                  <c:v>28401.01</c:v>
                </c:pt>
                <c:pt idx="7">
                  <c:v>28075.79</c:v>
                </c:pt>
                <c:pt idx="8">
                  <c:v>26702.27</c:v>
                </c:pt>
                <c:pt idx="9">
                  <c:v>31093.57</c:v>
                </c:pt>
                <c:pt idx="10">
                  <c:v>48431.38</c:v>
                </c:pt>
                <c:pt idx="11">
                  <c:v>56904.03</c:v>
                </c:pt>
              </c:numCache>
            </c:numRef>
          </c:val>
          <c:smooth val="0"/>
          <c:extLst xmlns:c16r2="http://schemas.microsoft.com/office/drawing/2015/06/chart">
            <c:ext xmlns:c16="http://schemas.microsoft.com/office/drawing/2014/chart" uri="{C3380CC4-5D6E-409C-BE32-E72D297353CC}">
              <c16:uniqueId val="{0000000B-3E95-45F8-A9FA-83053CFEF23C}"/>
            </c:ext>
          </c:extLst>
        </c:ser>
        <c:ser>
          <c:idx val="1"/>
          <c:order val="1"/>
          <c:tx>
            <c:strRef>
              <c:f>Лист1!$C$1</c:f>
              <c:strCache>
                <c:ptCount val="1"/>
                <c:pt idx="0">
                  <c:v>2023</c:v>
                </c:pt>
              </c:strCache>
            </c:strRef>
          </c:tx>
          <c:marker>
            <c:spPr>
              <a:solidFill>
                <a:srgbClr val="0066FF"/>
              </a:solidFill>
            </c:spPr>
          </c:marker>
          <c:dLbls>
            <c:dLbl>
              <c:idx val="0"/>
              <c:layout>
                <c:manualLayout>
                  <c:x val="-2.6086956521739136E-2"/>
                  <c:y val="-5.555555555555555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C-3E95-45F8-A9FA-83053CFEF23C}"/>
                </c:ext>
              </c:extLst>
            </c:dLbl>
            <c:dLbl>
              <c:idx val="1"/>
              <c:layout>
                <c:manualLayout>
                  <c:x val="-4.7826086956521741E-2"/>
                  <c:y val="-0.12777777777777788"/>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D-3E95-45F8-A9FA-83053CFEF23C}"/>
                </c:ext>
              </c:extLst>
            </c:dLbl>
            <c:dLbl>
              <c:idx val="3"/>
              <c:layout>
                <c:manualLayout>
                  <c:x val="2.8985507246376812E-3"/>
                  <c:y val="-3.88888888888888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F-3E95-45F8-A9FA-83053CFEF23C}"/>
                </c:ext>
              </c:extLst>
            </c:dLbl>
            <c:dLbl>
              <c:idx val="4"/>
              <c:layout>
                <c:manualLayout>
                  <c:x val="-1.4492753623188406E-3"/>
                  <c:y val="0.05"/>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0-3E95-45F8-A9FA-83053CFEF23C}"/>
                </c:ext>
              </c:extLst>
            </c:dLbl>
            <c:dLbl>
              <c:idx val="5"/>
              <c:layout>
                <c:manualLayout>
                  <c:x val="1.4492753623187875E-3"/>
                  <c:y val="7.777777777777768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1-3E95-45F8-A9FA-83053CFEF23C}"/>
                </c:ext>
              </c:extLst>
            </c:dLbl>
            <c:dLbl>
              <c:idx val="6"/>
              <c:layout>
                <c:manualLayout>
                  <c:x val="-5.7971014492753624E-3"/>
                  <c:y val="-7.777777777777777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2-3E95-45F8-A9FA-83053CFEF23C}"/>
                </c:ext>
              </c:extLst>
            </c:dLbl>
            <c:dLbl>
              <c:idx val="7"/>
              <c:layout>
                <c:manualLayout>
                  <c:x val="-4.9275362318840582E-2"/>
                  <c:y val="4.999999999999989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3-3E95-45F8-A9FA-83053CFEF23C}"/>
                </c:ext>
              </c:extLst>
            </c:dLbl>
            <c:dLbl>
              <c:idx val="9"/>
              <c:layout>
                <c:manualLayout>
                  <c:x val="1.4492753623188406E-3"/>
                  <c:y val="3.333333333333333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5-3E95-45F8-A9FA-83053CFEF23C}"/>
                </c:ext>
              </c:extLst>
            </c:dLbl>
            <c:dLbl>
              <c:idx val="10"/>
              <c:layout>
                <c:manualLayout>
                  <c:x val="-1.4492753623188406E-3"/>
                  <c:y val="0.05"/>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8-3E95-45F8-A9FA-83053CFEF23C}"/>
                </c:ext>
              </c:extLst>
            </c:dLbl>
            <c:dLbl>
              <c:idx val="11"/>
              <c:layout>
                <c:manualLayout>
                  <c:x val="-4.0579710144927644E-2"/>
                  <c:y val="-7.222222222222221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6-3E95-45F8-A9FA-83053CFEF23C}"/>
                </c:ext>
              </c:extLst>
            </c:dLbl>
            <c:spPr>
              <a:noFill/>
              <a:ln>
                <a:noFill/>
              </a:ln>
              <a:effectLst/>
            </c:spPr>
            <c:txPr>
              <a:bodyPr wrap="square" lIns="38100" tIns="19050" rIns="38100" bIns="19050" anchor="ctr">
                <a:spAutoFit/>
              </a:bodyPr>
              <a:lstStyle/>
              <a:p>
                <a:pPr>
                  <a:defRPr sz="800"/>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ext>
            </c:extLst>
          </c:dLbls>
          <c:cat>
            <c:strRef>
              <c:f>Лист1!$A$2:$A$13</c:f>
              <c:strCache>
                <c:ptCount val="12"/>
                <c:pt idx="0">
                  <c:v>январь</c:v>
                </c:pt>
                <c:pt idx="1">
                  <c:v>февраль</c:v>
                </c:pt>
                <c:pt idx="2">
                  <c:v>март</c:v>
                </c:pt>
                <c:pt idx="3">
                  <c:v>апрель</c:v>
                </c:pt>
                <c:pt idx="4">
                  <c:v>май</c:v>
                </c:pt>
                <c:pt idx="5">
                  <c:v>июнь</c:v>
                </c:pt>
                <c:pt idx="6">
                  <c:v>июль</c:v>
                </c:pt>
                <c:pt idx="7">
                  <c:v>август</c:v>
                </c:pt>
                <c:pt idx="8">
                  <c:v>сентябрь</c:v>
                </c:pt>
                <c:pt idx="9">
                  <c:v>октябрь</c:v>
                </c:pt>
                <c:pt idx="10">
                  <c:v>ноябрь</c:v>
                </c:pt>
                <c:pt idx="11">
                  <c:v>декабрь</c:v>
                </c:pt>
              </c:strCache>
            </c:strRef>
          </c:cat>
          <c:val>
            <c:numRef>
              <c:f>Лист1!$C$2:$C$13</c:f>
              <c:numCache>
                <c:formatCode>General</c:formatCode>
                <c:ptCount val="12"/>
                <c:pt idx="0">
                  <c:v>9666.0300000000007</c:v>
                </c:pt>
                <c:pt idx="1">
                  <c:v>6079.78</c:v>
                </c:pt>
                <c:pt idx="2">
                  <c:v>51466.14</c:v>
                </c:pt>
                <c:pt idx="3">
                  <c:v>32337.42</c:v>
                </c:pt>
                <c:pt idx="4">
                  <c:v>21383.51</c:v>
                </c:pt>
                <c:pt idx="5">
                  <c:v>29254.09</c:v>
                </c:pt>
                <c:pt idx="6">
                  <c:v>36987.949999999997</c:v>
                </c:pt>
                <c:pt idx="7">
                  <c:v>25019.47</c:v>
                </c:pt>
                <c:pt idx="8">
                  <c:v>19584.54</c:v>
                </c:pt>
                <c:pt idx="9">
                  <c:v>51049.04</c:v>
                </c:pt>
                <c:pt idx="10">
                  <c:v>44208.19</c:v>
                </c:pt>
                <c:pt idx="11">
                  <c:v>53485.02</c:v>
                </c:pt>
              </c:numCache>
            </c:numRef>
          </c:val>
          <c:smooth val="0"/>
          <c:extLst xmlns:c16r2="http://schemas.microsoft.com/office/drawing/2015/06/chart">
            <c:ext xmlns:c16="http://schemas.microsoft.com/office/drawing/2014/chart" uri="{C3380CC4-5D6E-409C-BE32-E72D297353CC}">
              <c16:uniqueId val="{00000017-3E95-45F8-A9FA-83053CFEF23C}"/>
            </c:ext>
          </c:extLst>
        </c:ser>
        <c:dLbls>
          <c:showLegendKey val="0"/>
          <c:showVal val="0"/>
          <c:showCatName val="0"/>
          <c:showSerName val="0"/>
          <c:showPercent val="0"/>
          <c:showBubbleSize val="0"/>
        </c:dLbls>
        <c:marker val="1"/>
        <c:smooth val="0"/>
        <c:axId val="199757184"/>
        <c:axId val="199771264"/>
      </c:lineChart>
      <c:catAx>
        <c:axId val="199757184"/>
        <c:scaling>
          <c:orientation val="minMax"/>
        </c:scaling>
        <c:delete val="0"/>
        <c:axPos val="t"/>
        <c:numFmt formatCode="General" sourceLinked="0"/>
        <c:majorTickMark val="out"/>
        <c:minorTickMark val="none"/>
        <c:tickLblPos val="nextTo"/>
        <c:crossAx val="199771264"/>
        <c:crosses val="max"/>
        <c:auto val="1"/>
        <c:lblAlgn val="ctr"/>
        <c:lblOffset val="100"/>
        <c:noMultiLvlLbl val="0"/>
      </c:catAx>
      <c:valAx>
        <c:axId val="199771264"/>
        <c:scaling>
          <c:orientation val="minMax"/>
          <c:max val="150000"/>
          <c:min val="0"/>
        </c:scaling>
        <c:delete val="1"/>
        <c:axPos val="l"/>
        <c:majorGridlines/>
        <c:numFmt formatCode="General" sourceLinked="1"/>
        <c:majorTickMark val="out"/>
        <c:minorTickMark val="none"/>
        <c:tickLblPos val="nextTo"/>
        <c:crossAx val="199757184"/>
        <c:crosses val="autoZero"/>
        <c:crossBetween val="between"/>
        <c:majorUnit val="10000"/>
        <c:minorUnit val="1000"/>
      </c:valAx>
    </c:plotArea>
    <c:legend>
      <c:legendPos val="r"/>
      <c:overlay val="0"/>
    </c:legend>
    <c:plotVisOnly val="1"/>
    <c:dispBlanksAs val="zero"/>
    <c:showDLblsOverMax val="0"/>
  </c:chart>
  <c:txPr>
    <a:bodyPr/>
    <a:lstStyle/>
    <a:p>
      <a:pPr>
        <a:defRPr sz="1000">
          <a:solidFill>
            <a:schemeClr val="tx1"/>
          </a:solidFill>
          <a:latin typeface="+mj-lt"/>
        </a:defRPr>
      </a:pPr>
      <a:endParaRPr lang="ru-RU"/>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endParaRPr lang="ru-RU" dirty="0" smtClean="0"/>
          </a:p>
          <a:p>
            <a:pPr>
              <a:defRPr/>
            </a:pPr>
            <a:endParaRPr lang="ru-RU" dirty="0"/>
          </a:p>
        </c:rich>
      </c:tx>
      <c:overlay val="0"/>
    </c:title>
    <c:autoTitleDeleted val="0"/>
    <c:plotArea>
      <c:layout>
        <c:manualLayout>
          <c:layoutTarget val="inner"/>
          <c:xMode val="edge"/>
          <c:yMode val="edge"/>
          <c:x val="9.5997594050743665E-2"/>
          <c:y val="0.15390726159230614"/>
          <c:w val="0.88872462817148634"/>
          <c:h val="0.69395100612424065"/>
        </c:manualLayout>
      </c:layout>
      <c:lineChart>
        <c:grouping val="standard"/>
        <c:varyColors val="0"/>
        <c:ser>
          <c:idx val="0"/>
          <c:order val="0"/>
          <c:tx>
            <c:strRef>
              <c:f>Лист1!$B$1</c:f>
              <c:strCache>
                <c:ptCount val="1"/>
                <c:pt idx="0">
                  <c:v>Столбец1</c:v>
                </c:pt>
              </c:strCache>
            </c:strRef>
          </c:tx>
          <c:dLbls>
            <c:dLbl>
              <c:idx val="0"/>
              <c:layout>
                <c:manualLayout>
                  <c:x val="1.1594202898550671E-2"/>
                  <c:y val="7.9365079365079361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C36C-4744-BA48-181A2900EB4A}"/>
                </c:ext>
              </c:extLst>
            </c:dLbl>
            <c:dLbl>
              <c:idx val="1"/>
              <c:layout>
                <c:manualLayout>
                  <c:x val="-5.7971014492753624E-3"/>
                  <c:y val="2.777777777777777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C36C-4744-BA48-181A2900EB4A}"/>
                </c:ext>
              </c:extLst>
            </c:dLbl>
            <c:dLbl>
              <c:idx val="2"/>
              <c:layout>
                <c:manualLayout>
                  <c:x val="-4.3478260869565218E-3"/>
                  <c:y val="3.571428571428571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C36C-4744-BA48-181A2900EB4A}"/>
                </c:ext>
              </c:extLst>
            </c:dLbl>
            <c:dLbl>
              <c:idx val="3"/>
              <c:layout>
                <c:manualLayout>
                  <c:x val="-5.7971014492753624E-3"/>
                  <c:y val="4.365079365079364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C36C-4744-BA48-181A2900EB4A}"/>
                </c:ext>
              </c:extLst>
            </c:dLbl>
            <c:dLbl>
              <c:idx val="4"/>
              <c:layout>
                <c:manualLayout>
                  <c:x val="-3.1884057971014387E-2"/>
                  <c:y val="5.158730158730158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C36C-4744-BA48-181A2900EB4A}"/>
                </c:ext>
              </c:extLst>
            </c:dLbl>
            <c:spPr>
              <a:noFill/>
              <a:ln>
                <a:noFill/>
              </a:ln>
              <a:effectLst/>
            </c:spPr>
            <c:txPr>
              <a:bodyPr wrap="square" lIns="38100" tIns="19050" rIns="38100" bIns="19050" anchor="ctr">
                <a:spAutoFit/>
              </a:bodyPr>
              <a:lstStyle/>
              <a:p>
                <a:pPr>
                  <a:defRPr sz="1100">
                    <a:latin typeface="+mj-l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ext>
            </c:extLst>
          </c:dLbls>
          <c:cat>
            <c:numRef>
              <c:f>Лист1!$A$2:$A$7</c:f>
              <c:numCache>
                <c:formatCode>General</c:formatCode>
                <c:ptCount val="6"/>
                <c:pt idx="0">
                  <c:v>2018</c:v>
                </c:pt>
                <c:pt idx="1">
                  <c:v>2019</c:v>
                </c:pt>
                <c:pt idx="2">
                  <c:v>2020</c:v>
                </c:pt>
                <c:pt idx="3">
                  <c:v>2021</c:v>
                </c:pt>
                <c:pt idx="4">
                  <c:v>2022</c:v>
                </c:pt>
                <c:pt idx="5">
                  <c:v>2023</c:v>
                </c:pt>
              </c:numCache>
            </c:numRef>
          </c:cat>
          <c:val>
            <c:numRef>
              <c:f>Лист1!$B$2:$B$7</c:f>
              <c:numCache>
                <c:formatCode>General</c:formatCode>
                <c:ptCount val="6"/>
                <c:pt idx="0">
                  <c:v>312368.55</c:v>
                </c:pt>
                <c:pt idx="1">
                  <c:v>342667.22</c:v>
                </c:pt>
                <c:pt idx="2">
                  <c:v>345751.31</c:v>
                </c:pt>
                <c:pt idx="3">
                  <c:v>352343.8</c:v>
                </c:pt>
                <c:pt idx="4">
                  <c:v>382208.77</c:v>
                </c:pt>
                <c:pt idx="5">
                  <c:v>380521.18</c:v>
                </c:pt>
              </c:numCache>
            </c:numRef>
          </c:val>
          <c:smooth val="0"/>
          <c:extLst xmlns:c16r2="http://schemas.microsoft.com/office/drawing/2015/06/chart">
            <c:ext xmlns:c16="http://schemas.microsoft.com/office/drawing/2014/chart" uri="{C3380CC4-5D6E-409C-BE32-E72D297353CC}">
              <c16:uniqueId val="{00000000-C36C-4744-BA48-181A2900EB4A}"/>
            </c:ext>
          </c:extLst>
        </c:ser>
        <c:dLbls>
          <c:showLegendKey val="0"/>
          <c:showVal val="0"/>
          <c:showCatName val="0"/>
          <c:showSerName val="0"/>
          <c:showPercent val="0"/>
          <c:showBubbleSize val="0"/>
        </c:dLbls>
        <c:marker val="1"/>
        <c:smooth val="0"/>
        <c:axId val="199826048"/>
        <c:axId val="199836032"/>
      </c:lineChart>
      <c:catAx>
        <c:axId val="199826048"/>
        <c:scaling>
          <c:orientation val="minMax"/>
        </c:scaling>
        <c:delete val="0"/>
        <c:axPos val="b"/>
        <c:numFmt formatCode="General" sourceLinked="1"/>
        <c:majorTickMark val="out"/>
        <c:minorTickMark val="none"/>
        <c:tickLblPos val="nextTo"/>
        <c:txPr>
          <a:bodyPr/>
          <a:lstStyle/>
          <a:p>
            <a:pPr>
              <a:defRPr b="1"/>
            </a:pPr>
            <a:endParaRPr lang="ru-RU"/>
          </a:p>
        </c:txPr>
        <c:crossAx val="199836032"/>
        <c:crosses val="autoZero"/>
        <c:auto val="1"/>
        <c:lblAlgn val="ctr"/>
        <c:lblOffset val="100"/>
        <c:noMultiLvlLbl val="0"/>
      </c:catAx>
      <c:valAx>
        <c:axId val="199836032"/>
        <c:scaling>
          <c:orientation val="minMax"/>
          <c:max val="400000"/>
          <c:min val="200000"/>
        </c:scaling>
        <c:delete val="0"/>
        <c:axPos val="l"/>
        <c:majorGridlines/>
        <c:numFmt formatCode="General" sourceLinked="1"/>
        <c:majorTickMark val="out"/>
        <c:minorTickMark val="none"/>
        <c:tickLblPos val="nextTo"/>
        <c:txPr>
          <a:bodyPr/>
          <a:lstStyle/>
          <a:p>
            <a:pPr>
              <a:defRPr sz="1000"/>
            </a:pPr>
            <a:endParaRPr lang="ru-RU"/>
          </a:p>
        </c:txPr>
        <c:crossAx val="199826048"/>
        <c:crosses val="autoZero"/>
        <c:crossBetween val="between"/>
        <c:majorUnit val="25000"/>
        <c:minorUnit val="25000"/>
      </c:valAx>
    </c:plotArea>
    <c:plotVisOnly val="1"/>
    <c:dispBlanksAs val="gap"/>
    <c:showDLblsOverMax val="0"/>
  </c:chart>
  <c:txPr>
    <a:bodyPr/>
    <a:lstStyle/>
    <a:p>
      <a:pPr>
        <a:defRPr sz="1400"/>
      </a:pPr>
      <a:endParaRPr lang="ru-RU"/>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992816091954851"/>
          <c:y val="0"/>
        </c:manualLayout>
      </c:layout>
      <c:overlay val="0"/>
    </c:title>
    <c:autoTitleDeleted val="0"/>
    <c:plotArea>
      <c:layout>
        <c:manualLayout>
          <c:layoutTarget val="inner"/>
          <c:xMode val="edge"/>
          <c:yMode val="edge"/>
          <c:x val="6.172888949226174E-2"/>
          <c:y val="0.11142857142857172"/>
          <c:w val="0.91959294958819804"/>
          <c:h val="0.74571428571428566"/>
        </c:manualLayout>
      </c:layout>
      <c:lineChart>
        <c:grouping val="standard"/>
        <c:varyColors val="0"/>
        <c:ser>
          <c:idx val="0"/>
          <c:order val="0"/>
          <c:tx>
            <c:strRef>
              <c:f>Лист1!$B$1</c:f>
              <c:strCache>
                <c:ptCount val="1"/>
                <c:pt idx="0">
                  <c:v>налог на доходы физических лиц</c:v>
                </c:pt>
              </c:strCache>
            </c:strRef>
          </c:tx>
          <c:dLbls>
            <c:dLbl>
              <c:idx val="0"/>
              <c:layout>
                <c:manualLayout>
                  <c:x val="0"/>
                  <c:y val="8.333333333333334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B9D1-4823-B2D5-B016765B0760}"/>
                </c:ext>
              </c:extLst>
            </c:dLbl>
            <c:dLbl>
              <c:idx val="1"/>
              <c:layout>
                <c:manualLayout>
                  <c:x val="-7.1839080459770114E-3"/>
                  <c:y val="6.469987447221271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B9D1-4823-B2D5-B016765B0760}"/>
                </c:ext>
              </c:extLst>
            </c:dLbl>
            <c:dLbl>
              <c:idx val="2"/>
              <c:layout>
                <c:manualLayout>
                  <c:x val="-5.7471264367816334E-3"/>
                  <c:y val="6.599395184297721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B9D1-4823-B2D5-B016765B0760}"/>
                </c:ext>
              </c:extLst>
            </c:dLbl>
            <c:dLbl>
              <c:idx val="3"/>
              <c:layout>
                <c:manualLayout>
                  <c:x val="5.7471264367816334E-3"/>
                  <c:y val="6.262923656282094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B9D1-4823-B2D5-B016765B0760}"/>
                </c:ext>
              </c:extLst>
            </c:dLbl>
            <c:dLbl>
              <c:idx val="4"/>
              <c:layout>
                <c:manualLayout>
                  <c:x val="-3.5919540229884951E-2"/>
                  <c:y val="0.12085929476206735"/>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B9D1-4823-B2D5-B016765B0760}"/>
                </c:ext>
              </c:extLst>
            </c:dLbl>
            <c:dLbl>
              <c:idx val="5"/>
              <c:layout>
                <c:manualLayout>
                  <c:x val="0"/>
                  <c:y val="-4.347826086956522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B9D1-4823-B2D5-B016765B0760}"/>
                </c:ext>
              </c:extLst>
            </c:dLbl>
            <c:spPr>
              <a:noFill/>
              <a:ln>
                <a:noFill/>
              </a:ln>
              <a:effectLst/>
            </c:spPr>
            <c:txPr>
              <a:bodyPr/>
              <a:lstStyle/>
              <a:p>
                <a:pPr>
                  <a:defRPr>
                    <a:latin typeface="+mj-l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Лист1!$A$2:$A$7</c:f>
              <c:numCache>
                <c:formatCode>General</c:formatCode>
                <c:ptCount val="6"/>
                <c:pt idx="0">
                  <c:v>2018</c:v>
                </c:pt>
                <c:pt idx="1">
                  <c:v>2019</c:v>
                </c:pt>
                <c:pt idx="2">
                  <c:v>2020</c:v>
                </c:pt>
                <c:pt idx="3">
                  <c:v>2021</c:v>
                </c:pt>
                <c:pt idx="4">
                  <c:v>2022</c:v>
                </c:pt>
                <c:pt idx="5">
                  <c:v>2023</c:v>
                </c:pt>
              </c:numCache>
            </c:numRef>
          </c:cat>
          <c:val>
            <c:numRef>
              <c:f>Лист1!$B$2:$B$7</c:f>
              <c:numCache>
                <c:formatCode>General</c:formatCode>
                <c:ptCount val="6"/>
                <c:pt idx="0">
                  <c:v>141009.03</c:v>
                </c:pt>
                <c:pt idx="1">
                  <c:v>156674.97</c:v>
                </c:pt>
                <c:pt idx="2">
                  <c:v>173453.81</c:v>
                </c:pt>
                <c:pt idx="3">
                  <c:v>167361.53</c:v>
                </c:pt>
                <c:pt idx="4">
                  <c:v>171080.9</c:v>
                </c:pt>
                <c:pt idx="5">
                  <c:v>173914.74</c:v>
                </c:pt>
              </c:numCache>
            </c:numRef>
          </c:val>
          <c:smooth val="0"/>
          <c:extLst xmlns:c16r2="http://schemas.microsoft.com/office/drawing/2015/06/chart">
            <c:ext xmlns:c16="http://schemas.microsoft.com/office/drawing/2014/chart" uri="{C3380CC4-5D6E-409C-BE32-E72D297353CC}">
              <c16:uniqueId val="{00000006-B9D1-4823-B2D5-B016765B0760}"/>
            </c:ext>
          </c:extLst>
        </c:ser>
        <c:dLbls>
          <c:showLegendKey val="0"/>
          <c:showVal val="0"/>
          <c:showCatName val="0"/>
          <c:showSerName val="0"/>
          <c:showPercent val="0"/>
          <c:showBubbleSize val="0"/>
        </c:dLbls>
        <c:marker val="1"/>
        <c:smooth val="0"/>
        <c:axId val="199980928"/>
        <c:axId val="199982464"/>
      </c:lineChart>
      <c:catAx>
        <c:axId val="199980928"/>
        <c:scaling>
          <c:orientation val="minMax"/>
        </c:scaling>
        <c:delete val="1"/>
        <c:axPos val="b"/>
        <c:numFmt formatCode="General" sourceLinked="1"/>
        <c:majorTickMark val="out"/>
        <c:minorTickMark val="none"/>
        <c:tickLblPos val="none"/>
        <c:crossAx val="199982464"/>
        <c:crosses val="autoZero"/>
        <c:auto val="1"/>
        <c:lblAlgn val="ctr"/>
        <c:lblOffset val="100"/>
        <c:noMultiLvlLbl val="0"/>
      </c:catAx>
      <c:valAx>
        <c:axId val="199982464"/>
        <c:scaling>
          <c:orientation val="minMax"/>
        </c:scaling>
        <c:delete val="0"/>
        <c:axPos val="l"/>
        <c:majorGridlines/>
        <c:numFmt formatCode="General" sourceLinked="1"/>
        <c:majorTickMark val="out"/>
        <c:minorTickMark val="none"/>
        <c:tickLblPos val="nextTo"/>
        <c:crossAx val="199980928"/>
        <c:crosses val="autoZero"/>
        <c:crossBetween val="between"/>
      </c:valAx>
    </c:plotArea>
    <c:plotVisOnly val="1"/>
    <c:dispBlanksAs val="gap"/>
    <c:showDLblsOverMax val="0"/>
  </c:chart>
  <c:txPr>
    <a:bodyPr/>
    <a:lstStyle/>
    <a:p>
      <a:pPr>
        <a:defRPr sz="800"/>
      </a:pPr>
      <a:endParaRPr lang="ru-RU"/>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992816091954884"/>
          <c:y val="0"/>
        </c:manualLayout>
      </c:layout>
      <c:overlay val="0"/>
    </c:title>
    <c:autoTitleDeleted val="0"/>
    <c:plotArea>
      <c:layout>
        <c:manualLayout>
          <c:layoutTarget val="inner"/>
          <c:xMode val="edge"/>
          <c:yMode val="edge"/>
          <c:x val="6.172888949226174E-2"/>
          <c:y val="0.11142857142857172"/>
          <c:w val="0.91959294958819804"/>
          <c:h val="0.74571428571428566"/>
        </c:manualLayout>
      </c:layout>
      <c:lineChart>
        <c:grouping val="standard"/>
        <c:varyColors val="0"/>
        <c:ser>
          <c:idx val="0"/>
          <c:order val="0"/>
          <c:tx>
            <c:strRef>
              <c:f>Лист1!$B$1</c:f>
              <c:strCache>
                <c:ptCount val="1"/>
                <c:pt idx="0">
                  <c:v>доходы от уплаты акцизов </c:v>
                </c:pt>
              </c:strCache>
            </c:strRef>
          </c:tx>
          <c:spPr>
            <a:ln>
              <a:solidFill>
                <a:srgbClr val="00B050"/>
              </a:solidFill>
            </a:ln>
          </c:spPr>
          <c:marker>
            <c:symbol val="star"/>
            <c:size val="7"/>
            <c:spPr>
              <a:solidFill>
                <a:srgbClr val="92D050"/>
              </a:solidFill>
            </c:spPr>
          </c:marker>
          <c:dLbls>
            <c:dLbl>
              <c:idx val="0"/>
              <c:layout>
                <c:manualLayout>
                  <c:x val="0"/>
                  <c:y val="8.333333333333334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B6A8-460E-8601-C613E9277D1F}"/>
                </c:ext>
              </c:extLst>
            </c:dLbl>
            <c:dLbl>
              <c:idx val="1"/>
              <c:layout>
                <c:manualLayout>
                  <c:x val="0"/>
                  <c:y val="3.571428571428577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B6A8-460E-8601-C613E9277D1F}"/>
                </c:ext>
              </c:extLst>
            </c:dLbl>
            <c:dLbl>
              <c:idx val="2"/>
              <c:layout>
                <c:manualLayout>
                  <c:x val="-1.4367816091954019E-2"/>
                  <c:y val="9.22621391076115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B6A8-460E-8601-C613E9277D1F}"/>
                </c:ext>
              </c:extLst>
            </c:dLbl>
            <c:dLbl>
              <c:idx val="3"/>
              <c:layout>
                <c:manualLayout>
                  <c:x val="5.7471264367816334E-3"/>
                  <c:y val="5.357119422572178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B6A8-460E-8601-C613E9277D1F}"/>
                </c:ext>
              </c:extLst>
            </c:dLbl>
            <c:dLbl>
              <c:idx val="4"/>
              <c:layout>
                <c:manualLayout>
                  <c:x val="5.7471264367817184E-3"/>
                  <c:y val="6.349190726159230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B6A8-460E-8601-C613E9277D1F}"/>
                </c:ext>
              </c:extLst>
            </c:dLbl>
            <c:spPr>
              <a:noFill/>
              <a:ln>
                <a:noFill/>
              </a:ln>
              <a:effectLst/>
            </c:spPr>
            <c:txPr>
              <a:bodyPr/>
              <a:lstStyle/>
              <a:p>
                <a:pPr>
                  <a:defRPr>
                    <a:latin typeface="+mj-l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Лист1!$A$2:$A$7</c:f>
              <c:numCache>
                <c:formatCode>General</c:formatCode>
                <c:ptCount val="6"/>
                <c:pt idx="0">
                  <c:v>2018</c:v>
                </c:pt>
                <c:pt idx="1">
                  <c:v>2019</c:v>
                </c:pt>
                <c:pt idx="2">
                  <c:v>2020</c:v>
                </c:pt>
                <c:pt idx="3">
                  <c:v>2021</c:v>
                </c:pt>
                <c:pt idx="4">
                  <c:v>2022</c:v>
                </c:pt>
                <c:pt idx="5">
                  <c:v>2023</c:v>
                </c:pt>
              </c:numCache>
            </c:numRef>
          </c:cat>
          <c:val>
            <c:numRef>
              <c:f>Лист1!$B$2:$B$7</c:f>
              <c:numCache>
                <c:formatCode>General</c:formatCode>
                <c:ptCount val="6"/>
                <c:pt idx="0">
                  <c:v>32925.64</c:v>
                </c:pt>
                <c:pt idx="1">
                  <c:v>38562.559999999998</c:v>
                </c:pt>
                <c:pt idx="2">
                  <c:v>35992.61</c:v>
                </c:pt>
                <c:pt idx="3">
                  <c:v>41896.43</c:v>
                </c:pt>
                <c:pt idx="4">
                  <c:v>48455.87</c:v>
                </c:pt>
                <c:pt idx="5">
                  <c:v>49270.26</c:v>
                </c:pt>
              </c:numCache>
            </c:numRef>
          </c:val>
          <c:smooth val="0"/>
          <c:extLst xmlns:c16r2="http://schemas.microsoft.com/office/drawing/2015/06/chart">
            <c:ext xmlns:c16="http://schemas.microsoft.com/office/drawing/2014/chart" uri="{C3380CC4-5D6E-409C-BE32-E72D297353CC}">
              <c16:uniqueId val="{00000005-B6A8-460E-8601-C613E9277D1F}"/>
            </c:ext>
          </c:extLst>
        </c:ser>
        <c:dLbls>
          <c:showLegendKey val="0"/>
          <c:showVal val="0"/>
          <c:showCatName val="0"/>
          <c:showSerName val="0"/>
          <c:showPercent val="0"/>
          <c:showBubbleSize val="0"/>
        </c:dLbls>
        <c:marker val="1"/>
        <c:smooth val="0"/>
        <c:axId val="200022272"/>
        <c:axId val="200032256"/>
      </c:lineChart>
      <c:catAx>
        <c:axId val="200022272"/>
        <c:scaling>
          <c:orientation val="minMax"/>
        </c:scaling>
        <c:delete val="1"/>
        <c:axPos val="b"/>
        <c:numFmt formatCode="General" sourceLinked="1"/>
        <c:majorTickMark val="out"/>
        <c:minorTickMark val="none"/>
        <c:tickLblPos val="none"/>
        <c:crossAx val="200032256"/>
        <c:crosses val="autoZero"/>
        <c:auto val="1"/>
        <c:lblAlgn val="ctr"/>
        <c:lblOffset val="100"/>
        <c:noMultiLvlLbl val="0"/>
      </c:catAx>
      <c:valAx>
        <c:axId val="200032256"/>
        <c:scaling>
          <c:orientation val="minMax"/>
        </c:scaling>
        <c:delete val="0"/>
        <c:axPos val="l"/>
        <c:majorGridlines/>
        <c:numFmt formatCode="General" sourceLinked="1"/>
        <c:majorTickMark val="out"/>
        <c:minorTickMark val="none"/>
        <c:tickLblPos val="nextTo"/>
        <c:crossAx val="200022272"/>
        <c:crosses val="autoZero"/>
        <c:crossBetween val="between"/>
      </c:valAx>
      <c:spPr>
        <a:ln>
          <a:solidFill>
            <a:srgbClr val="FFCCCC"/>
          </a:solidFill>
        </a:ln>
      </c:spPr>
    </c:plotArea>
    <c:plotVisOnly val="1"/>
    <c:dispBlanksAs val="gap"/>
    <c:showDLblsOverMax val="0"/>
  </c:chart>
  <c:txPr>
    <a:bodyPr/>
    <a:lstStyle/>
    <a:p>
      <a:pPr>
        <a:defRPr sz="800"/>
      </a:pPr>
      <a:endParaRPr lang="ru-RU"/>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992816091954917"/>
          <c:y val="0"/>
        </c:manualLayout>
      </c:layout>
      <c:overlay val="0"/>
    </c:title>
    <c:autoTitleDeleted val="0"/>
    <c:plotArea>
      <c:layout>
        <c:manualLayout>
          <c:layoutTarget val="inner"/>
          <c:xMode val="edge"/>
          <c:yMode val="edge"/>
          <c:x val="6.172888949226174E-2"/>
          <c:y val="0.11142857142857172"/>
          <c:w val="0.91959294958819804"/>
          <c:h val="0.74571428571428566"/>
        </c:manualLayout>
      </c:layout>
      <c:lineChart>
        <c:grouping val="standard"/>
        <c:varyColors val="0"/>
        <c:ser>
          <c:idx val="0"/>
          <c:order val="0"/>
          <c:tx>
            <c:strRef>
              <c:f>Лист1!$B$1</c:f>
              <c:strCache>
                <c:ptCount val="1"/>
                <c:pt idx="0">
                  <c:v>единый налог на вмененный доход</c:v>
                </c:pt>
              </c:strCache>
            </c:strRef>
          </c:tx>
          <c:spPr>
            <a:ln>
              <a:solidFill>
                <a:srgbClr val="7030A0"/>
              </a:solidFill>
            </a:ln>
          </c:spPr>
          <c:marker>
            <c:symbol val="triangle"/>
            <c:size val="7"/>
            <c:spPr>
              <a:solidFill>
                <a:srgbClr val="7030A0"/>
              </a:solidFill>
            </c:spPr>
          </c:marker>
          <c:dLbls>
            <c:dLbl>
              <c:idx val="0"/>
              <c:layout>
                <c:manualLayout>
                  <c:x val="-8.6206896551724223E-3"/>
                  <c:y val="0.11363636363636358"/>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BF64-48BD-835C-BF1FB2F0378B}"/>
                </c:ext>
              </c:extLst>
            </c:dLbl>
            <c:dLbl>
              <c:idx val="1"/>
              <c:layout>
                <c:manualLayout>
                  <c:x val="-2.442528735632184E-2"/>
                  <c:y val="9.523809523809524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BF64-48BD-835C-BF1FB2F0378B}"/>
                </c:ext>
              </c:extLst>
            </c:dLbl>
            <c:dLbl>
              <c:idx val="2"/>
              <c:layout>
                <c:manualLayout>
                  <c:x val="-3.1609195402299332E-2"/>
                  <c:y val="0.1055195657361012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BF64-48BD-835C-BF1FB2F0378B}"/>
                </c:ext>
              </c:extLst>
            </c:dLbl>
            <c:dLbl>
              <c:idx val="3"/>
              <c:layout>
                <c:manualLayout>
                  <c:x val="-1.2931034482758621E-2"/>
                  <c:y val="-0.11525948460987714"/>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BF64-48BD-835C-BF1FB2F0378B}"/>
                </c:ext>
              </c:extLst>
            </c:dLbl>
            <c:dLbl>
              <c:idx val="4"/>
              <c:layout>
                <c:manualLayout>
                  <c:x val="-2.0114942528735656E-2"/>
                  <c:y val="-0.1493503937007874"/>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BF64-48BD-835C-BF1FB2F0378B}"/>
                </c:ext>
              </c:extLst>
            </c:dLbl>
            <c:dLbl>
              <c:idx val="5"/>
              <c:layout>
                <c:manualLayout>
                  <c:x val="-8.6206896551724223E-3"/>
                  <c:y val="-6.060606060606062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BF64-48BD-835C-BF1FB2F0378B}"/>
                </c:ext>
              </c:extLst>
            </c:dLbl>
            <c:spPr>
              <a:noFill/>
              <a:ln>
                <a:noFill/>
              </a:ln>
              <a:effectLst/>
            </c:spPr>
            <c:txPr>
              <a:bodyPr/>
              <a:lstStyle/>
              <a:p>
                <a:pPr>
                  <a:defRPr>
                    <a:latin typeface="+mj-l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Лист1!$A$2:$A$7</c:f>
              <c:numCache>
                <c:formatCode>General</c:formatCode>
                <c:ptCount val="6"/>
                <c:pt idx="0">
                  <c:v>2018</c:v>
                </c:pt>
                <c:pt idx="1">
                  <c:v>2019</c:v>
                </c:pt>
                <c:pt idx="2">
                  <c:v>2020</c:v>
                </c:pt>
                <c:pt idx="3">
                  <c:v>2021</c:v>
                </c:pt>
                <c:pt idx="4">
                  <c:v>2022</c:v>
                </c:pt>
                <c:pt idx="5">
                  <c:v>2023</c:v>
                </c:pt>
              </c:numCache>
            </c:numRef>
          </c:cat>
          <c:val>
            <c:numRef>
              <c:f>Лист1!$B$2:$B$7</c:f>
              <c:numCache>
                <c:formatCode>General</c:formatCode>
                <c:ptCount val="6"/>
                <c:pt idx="0">
                  <c:v>8042.71</c:v>
                </c:pt>
                <c:pt idx="1">
                  <c:v>7457.76</c:v>
                </c:pt>
                <c:pt idx="2">
                  <c:v>6992.19</c:v>
                </c:pt>
                <c:pt idx="3">
                  <c:v>2018.27</c:v>
                </c:pt>
                <c:pt idx="4">
                  <c:v>120.34</c:v>
                </c:pt>
                <c:pt idx="5">
                  <c:v>-75.39</c:v>
                </c:pt>
              </c:numCache>
            </c:numRef>
          </c:val>
          <c:smooth val="0"/>
          <c:extLst xmlns:c16r2="http://schemas.microsoft.com/office/drawing/2015/06/chart">
            <c:ext xmlns:c16="http://schemas.microsoft.com/office/drawing/2014/chart" uri="{C3380CC4-5D6E-409C-BE32-E72D297353CC}">
              <c16:uniqueId val="{00000006-BF64-48BD-835C-BF1FB2F0378B}"/>
            </c:ext>
          </c:extLst>
        </c:ser>
        <c:dLbls>
          <c:showLegendKey val="0"/>
          <c:showVal val="0"/>
          <c:showCatName val="0"/>
          <c:showSerName val="0"/>
          <c:showPercent val="0"/>
          <c:showBubbleSize val="0"/>
        </c:dLbls>
        <c:marker val="1"/>
        <c:smooth val="0"/>
        <c:axId val="200088192"/>
        <c:axId val="200089984"/>
      </c:lineChart>
      <c:catAx>
        <c:axId val="200088192"/>
        <c:scaling>
          <c:orientation val="minMax"/>
        </c:scaling>
        <c:delete val="1"/>
        <c:axPos val="b"/>
        <c:numFmt formatCode="General" sourceLinked="1"/>
        <c:majorTickMark val="out"/>
        <c:minorTickMark val="none"/>
        <c:tickLblPos val="none"/>
        <c:crossAx val="200089984"/>
        <c:crosses val="autoZero"/>
        <c:auto val="1"/>
        <c:lblAlgn val="ctr"/>
        <c:lblOffset val="100"/>
        <c:noMultiLvlLbl val="0"/>
      </c:catAx>
      <c:valAx>
        <c:axId val="200089984"/>
        <c:scaling>
          <c:orientation val="minMax"/>
        </c:scaling>
        <c:delete val="0"/>
        <c:axPos val="l"/>
        <c:majorGridlines/>
        <c:numFmt formatCode="General" sourceLinked="1"/>
        <c:majorTickMark val="out"/>
        <c:minorTickMark val="none"/>
        <c:tickLblPos val="nextTo"/>
        <c:crossAx val="200088192"/>
        <c:crosses val="autoZero"/>
        <c:crossBetween val="between"/>
      </c:valAx>
    </c:plotArea>
    <c:plotVisOnly val="1"/>
    <c:dispBlanksAs val="gap"/>
    <c:showDLblsOverMax val="0"/>
  </c:chart>
  <c:txPr>
    <a:bodyPr/>
    <a:lstStyle/>
    <a:p>
      <a:pPr>
        <a:defRPr sz="800"/>
      </a:pPr>
      <a:endParaRPr lang="ru-RU"/>
    </a:p>
  </c:txPr>
  <c:externalData r:id="rId1">
    <c:autoUpdate val="0"/>
  </c:externalData>
  <c:userShapes r:id="rId2"/>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992816091954917"/>
          <c:y val="0"/>
        </c:manualLayout>
      </c:layout>
      <c:overlay val="0"/>
    </c:title>
    <c:autoTitleDeleted val="0"/>
    <c:plotArea>
      <c:layout>
        <c:manualLayout>
          <c:layoutTarget val="inner"/>
          <c:xMode val="edge"/>
          <c:yMode val="edge"/>
          <c:x val="6.172888949226174E-2"/>
          <c:y val="0.11142857142857172"/>
          <c:w val="0.91959294958819804"/>
          <c:h val="0.74571428571428566"/>
        </c:manualLayout>
      </c:layout>
      <c:lineChart>
        <c:grouping val="standard"/>
        <c:varyColors val="0"/>
        <c:ser>
          <c:idx val="0"/>
          <c:order val="0"/>
          <c:tx>
            <c:strRef>
              <c:f>Лист1!$B$1</c:f>
              <c:strCache>
                <c:ptCount val="1"/>
                <c:pt idx="0">
                  <c:v>государственная пошлина</c:v>
                </c:pt>
              </c:strCache>
            </c:strRef>
          </c:tx>
          <c:spPr>
            <a:ln>
              <a:solidFill>
                <a:srgbClr val="FF9966"/>
              </a:solidFill>
            </a:ln>
          </c:spPr>
          <c:marker>
            <c:symbol val="square"/>
            <c:size val="7"/>
            <c:spPr>
              <a:solidFill>
                <a:srgbClr val="FF7C80"/>
              </a:solidFill>
            </c:spPr>
          </c:marker>
          <c:dLbls>
            <c:dLbl>
              <c:idx val="0"/>
              <c:layout>
                <c:manualLayout>
                  <c:x val="0"/>
                  <c:y val="8.333333333333334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0DC7-4C0B-8BEC-5023BC070BC8}"/>
                </c:ext>
              </c:extLst>
            </c:dLbl>
            <c:dLbl>
              <c:idx val="1"/>
              <c:layout>
                <c:manualLayout>
                  <c:x val="0"/>
                  <c:y val="3.571428571428577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0DC7-4C0B-8BEC-5023BC070BC8}"/>
                </c:ext>
              </c:extLst>
            </c:dLbl>
            <c:dLbl>
              <c:idx val="2"/>
              <c:layout>
                <c:manualLayout>
                  <c:x val="-5.7471264367816334E-3"/>
                  <c:y val="9.036805058458606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0DC7-4C0B-8BEC-5023BC070BC8}"/>
                </c:ext>
              </c:extLst>
            </c:dLbl>
            <c:dLbl>
              <c:idx val="3"/>
              <c:layout>
                <c:manualLayout>
                  <c:x val="-1.1494252873563218E-2"/>
                  <c:y val="0.16341982820329271"/>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0DC7-4C0B-8BEC-5023BC070BC8}"/>
                </c:ext>
              </c:extLst>
            </c:dLbl>
            <c:dLbl>
              <c:idx val="4"/>
              <c:layout>
                <c:manualLayout>
                  <c:x val="-1.005747126436797E-2"/>
                  <c:y val="7.738095238095238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0DC7-4C0B-8BEC-5023BC070BC8}"/>
                </c:ext>
              </c:extLst>
            </c:dLbl>
            <c:spPr>
              <a:noFill/>
              <a:ln>
                <a:noFill/>
              </a:ln>
              <a:effectLst/>
            </c:spPr>
            <c:txPr>
              <a:bodyPr/>
              <a:lstStyle/>
              <a:p>
                <a:pPr>
                  <a:defRPr>
                    <a:latin typeface="+mj-l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Лист1!$A$2:$A$7</c:f>
              <c:numCache>
                <c:formatCode>General</c:formatCode>
                <c:ptCount val="6"/>
                <c:pt idx="0">
                  <c:v>2018</c:v>
                </c:pt>
                <c:pt idx="1">
                  <c:v>2019</c:v>
                </c:pt>
                <c:pt idx="2">
                  <c:v>2020</c:v>
                </c:pt>
                <c:pt idx="3">
                  <c:v>2021</c:v>
                </c:pt>
                <c:pt idx="4">
                  <c:v>2022</c:v>
                </c:pt>
                <c:pt idx="5">
                  <c:v>2023</c:v>
                </c:pt>
              </c:numCache>
            </c:numRef>
          </c:cat>
          <c:val>
            <c:numRef>
              <c:f>Лист1!$B$2:$B$7</c:f>
              <c:numCache>
                <c:formatCode>General</c:formatCode>
                <c:ptCount val="6"/>
                <c:pt idx="0">
                  <c:v>3856.93</c:v>
                </c:pt>
                <c:pt idx="1">
                  <c:v>5132.26</c:v>
                </c:pt>
                <c:pt idx="2">
                  <c:v>4970.12</c:v>
                </c:pt>
                <c:pt idx="3">
                  <c:v>6672.31</c:v>
                </c:pt>
                <c:pt idx="4">
                  <c:v>5686.93</c:v>
                </c:pt>
                <c:pt idx="5">
                  <c:v>5598.74</c:v>
                </c:pt>
              </c:numCache>
            </c:numRef>
          </c:val>
          <c:smooth val="0"/>
          <c:extLst xmlns:c16r2="http://schemas.microsoft.com/office/drawing/2015/06/chart">
            <c:ext xmlns:c16="http://schemas.microsoft.com/office/drawing/2014/chart" uri="{C3380CC4-5D6E-409C-BE32-E72D297353CC}">
              <c16:uniqueId val="{00000005-0DC7-4C0B-8BEC-5023BC070BC8}"/>
            </c:ext>
          </c:extLst>
        </c:ser>
        <c:dLbls>
          <c:showLegendKey val="0"/>
          <c:showVal val="0"/>
          <c:showCatName val="0"/>
          <c:showSerName val="0"/>
          <c:showPercent val="0"/>
          <c:showBubbleSize val="0"/>
        </c:dLbls>
        <c:marker val="1"/>
        <c:smooth val="0"/>
        <c:axId val="233186432"/>
        <c:axId val="233187968"/>
      </c:lineChart>
      <c:catAx>
        <c:axId val="233186432"/>
        <c:scaling>
          <c:orientation val="minMax"/>
        </c:scaling>
        <c:delete val="1"/>
        <c:axPos val="b"/>
        <c:numFmt formatCode="General" sourceLinked="1"/>
        <c:majorTickMark val="out"/>
        <c:minorTickMark val="none"/>
        <c:tickLblPos val="none"/>
        <c:crossAx val="233187968"/>
        <c:crosses val="autoZero"/>
        <c:auto val="1"/>
        <c:lblAlgn val="ctr"/>
        <c:lblOffset val="100"/>
        <c:noMultiLvlLbl val="0"/>
      </c:catAx>
      <c:valAx>
        <c:axId val="233187968"/>
        <c:scaling>
          <c:orientation val="minMax"/>
        </c:scaling>
        <c:delete val="0"/>
        <c:axPos val="l"/>
        <c:majorGridlines/>
        <c:numFmt formatCode="General" sourceLinked="1"/>
        <c:majorTickMark val="out"/>
        <c:minorTickMark val="none"/>
        <c:tickLblPos val="nextTo"/>
        <c:crossAx val="233186432"/>
        <c:crosses val="autoZero"/>
        <c:crossBetween val="between"/>
      </c:valAx>
      <c:spPr>
        <a:noFill/>
        <a:ln>
          <a:solidFill>
            <a:srgbClr val="FFCCCC"/>
          </a:solidFill>
        </a:ln>
      </c:spPr>
    </c:plotArea>
    <c:plotVisOnly val="1"/>
    <c:dispBlanksAs val="gap"/>
    <c:showDLblsOverMax val="0"/>
  </c:chart>
  <c:txPr>
    <a:bodyPr/>
    <a:lstStyle/>
    <a:p>
      <a:pPr>
        <a:defRPr sz="800"/>
      </a:pPr>
      <a:endParaRPr lang="ru-RU"/>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992816091954884"/>
          <c:y val="0"/>
        </c:manualLayout>
      </c:layout>
      <c:overlay val="0"/>
    </c:title>
    <c:autoTitleDeleted val="0"/>
    <c:plotArea>
      <c:layout>
        <c:manualLayout>
          <c:layoutTarget val="inner"/>
          <c:xMode val="edge"/>
          <c:yMode val="edge"/>
          <c:x val="6.172888949226174E-2"/>
          <c:y val="0.11142857142857172"/>
          <c:w val="0.91959294958819804"/>
          <c:h val="0.74571428571428566"/>
        </c:manualLayout>
      </c:layout>
      <c:lineChart>
        <c:grouping val="standard"/>
        <c:varyColors val="0"/>
        <c:ser>
          <c:idx val="0"/>
          <c:order val="0"/>
          <c:tx>
            <c:strRef>
              <c:f>Лист1!$B$1</c:f>
              <c:strCache>
                <c:ptCount val="1"/>
                <c:pt idx="0">
                  <c:v>единый сельскохозяйственный налог </c:v>
                </c:pt>
              </c:strCache>
            </c:strRef>
          </c:tx>
          <c:spPr>
            <a:ln>
              <a:solidFill>
                <a:srgbClr val="FFC000"/>
              </a:solidFill>
            </a:ln>
          </c:spPr>
          <c:marker>
            <c:symbol val="x"/>
            <c:size val="7"/>
            <c:spPr>
              <a:solidFill>
                <a:srgbClr val="FFC000"/>
              </a:solidFill>
            </c:spPr>
          </c:marker>
          <c:dLbls>
            <c:dLbl>
              <c:idx val="0"/>
              <c:layout>
                <c:manualLayout>
                  <c:x val="0"/>
                  <c:y val="8.333333333333334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8EF0-4662-B32E-B035A286A211}"/>
                </c:ext>
              </c:extLst>
            </c:dLbl>
            <c:dLbl>
              <c:idx val="1"/>
              <c:layout>
                <c:manualLayout>
                  <c:x val="-1.7241379310344827E-2"/>
                  <c:y val="0.1023805774278215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8EF0-4662-B32E-B035A286A211}"/>
                </c:ext>
              </c:extLst>
            </c:dLbl>
            <c:dLbl>
              <c:idx val="2"/>
              <c:layout>
                <c:manualLayout>
                  <c:x val="-5.7471264367816334E-3"/>
                  <c:y val="0.1030950131233597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8EF0-4662-B32E-B035A286A211}"/>
                </c:ext>
              </c:extLst>
            </c:dLbl>
            <c:dLbl>
              <c:idx val="3"/>
              <c:layout>
                <c:manualLayout>
                  <c:x val="-1.1494252873563218E-2"/>
                  <c:y val="8.523832020997379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8EF0-4662-B32E-B035A286A211}"/>
                </c:ext>
              </c:extLst>
            </c:dLbl>
            <c:dLbl>
              <c:idx val="4"/>
              <c:layout>
                <c:manualLayout>
                  <c:x val="-5.3160919540229792E-2"/>
                  <c:y val="5.738110236220468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8EF0-4662-B32E-B035A286A211}"/>
                </c:ext>
              </c:extLst>
            </c:dLbl>
            <c:dLbl>
              <c:idx val="5"/>
              <c:layout>
                <c:manualLayout>
                  <c:x val="0"/>
                  <c:y val="-4.000000000000002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8EF0-4662-B32E-B035A286A211}"/>
                </c:ext>
              </c:extLst>
            </c:dLbl>
            <c:spPr>
              <a:noFill/>
              <a:ln>
                <a:noFill/>
              </a:ln>
              <a:effectLst/>
            </c:spPr>
            <c:txPr>
              <a:bodyPr/>
              <a:lstStyle/>
              <a:p>
                <a:pPr>
                  <a:defRPr>
                    <a:latin typeface="+mj-l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Лист1!$A$2:$A$7</c:f>
              <c:numCache>
                <c:formatCode>General</c:formatCode>
                <c:ptCount val="6"/>
                <c:pt idx="0">
                  <c:v>2018</c:v>
                </c:pt>
                <c:pt idx="1">
                  <c:v>2019</c:v>
                </c:pt>
                <c:pt idx="2">
                  <c:v>2020</c:v>
                </c:pt>
                <c:pt idx="3">
                  <c:v>2021</c:v>
                </c:pt>
                <c:pt idx="4">
                  <c:v>2022</c:v>
                </c:pt>
                <c:pt idx="5">
                  <c:v>2023</c:v>
                </c:pt>
              </c:numCache>
            </c:numRef>
          </c:cat>
          <c:val>
            <c:numRef>
              <c:f>Лист1!$B$2:$B$7</c:f>
              <c:numCache>
                <c:formatCode>General</c:formatCode>
                <c:ptCount val="6"/>
                <c:pt idx="0">
                  <c:v>16821.560000000001</c:v>
                </c:pt>
                <c:pt idx="1">
                  <c:v>31053.35</c:v>
                </c:pt>
                <c:pt idx="2">
                  <c:v>29540.89</c:v>
                </c:pt>
                <c:pt idx="3">
                  <c:v>15407.9</c:v>
                </c:pt>
                <c:pt idx="4">
                  <c:v>29996.07</c:v>
                </c:pt>
                <c:pt idx="5">
                  <c:v>17903.650000000001</c:v>
                </c:pt>
              </c:numCache>
            </c:numRef>
          </c:val>
          <c:smooth val="0"/>
          <c:extLst xmlns:c16r2="http://schemas.microsoft.com/office/drawing/2015/06/chart">
            <c:ext xmlns:c16="http://schemas.microsoft.com/office/drawing/2014/chart" uri="{C3380CC4-5D6E-409C-BE32-E72D297353CC}">
              <c16:uniqueId val="{00000006-8EF0-4662-B32E-B035A286A211}"/>
            </c:ext>
          </c:extLst>
        </c:ser>
        <c:dLbls>
          <c:showLegendKey val="0"/>
          <c:showVal val="0"/>
          <c:showCatName val="0"/>
          <c:showSerName val="0"/>
          <c:showPercent val="0"/>
          <c:showBubbleSize val="0"/>
        </c:dLbls>
        <c:marker val="1"/>
        <c:smooth val="0"/>
        <c:axId val="233798656"/>
        <c:axId val="233800448"/>
      </c:lineChart>
      <c:catAx>
        <c:axId val="233798656"/>
        <c:scaling>
          <c:orientation val="minMax"/>
        </c:scaling>
        <c:delete val="1"/>
        <c:axPos val="b"/>
        <c:numFmt formatCode="General" sourceLinked="1"/>
        <c:majorTickMark val="out"/>
        <c:minorTickMark val="none"/>
        <c:tickLblPos val="none"/>
        <c:crossAx val="233800448"/>
        <c:crosses val="autoZero"/>
        <c:auto val="1"/>
        <c:lblAlgn val="ctr"/>
        <c:lblOffset val="100"/>
        <c:noMultiLvlLbl val="0"/>
      </c:catAx>
      <c:valAx>
        <c:axId val="233800448"/>
        <c:scaling>
          <c:orientation val="minMax"/>
        </c:scaling>
        <c:delete val="0"/>
        <c:axPos val="l"/>
        <c:majorGridlines/>
        <c:numFmt formatCode="General" sourceLinked="1"/>
        <c:majorTickMark val="out"/>
        <c:minorTickMark val="none"/>
        <c:tickLblPos val="nextTo"/>
        <c:crossAx val="233798656"/>
        <c:crosses val="autoZero"/>
        <c:crossBetween val="between"/>
      </c:valAx>
    </c:plotArea>
    <c:plotVisOnly val="1"/>
    <c:dispBlanksAs val="gap"/>
    <c:showDLblsOverMax val="0"/>
  </c:chart>
  <c:txPr>
    <a:bodyPr/>
    <a:lstStyle/>
    <a:p>
      <a:pPr>
        <a:defRPr sz="800"/>
      </a:pPr>
      <a:endParaRPr lang="ru-RU"/>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992816091954917"/>
          <c:y val="0"/>
        </c:manualLayout>
      </c:layout>
      <c:overlay val="0"/>
    </c:title>
    <c:autoTitleDeleted val="0"/>
    <c:plotArea>
      <c:layout>
        <c:manualLayout>
          <c:layoutTarget val="inner"/>
          <c:xMode val="edge"/>
          <c:yMode val="edge"/>
          <c:x val="6.172888949226174E-2"/>
          <c:y val="0.11142857142857172"/>
          <c:w val="0.91959294958819804"/>
          <c:h val="0.74571428571428566"/>
        </c:manualLayout>
      </c:layout>
      <c:lineChart>
        <c:grouping val="standard"/>
        <c:varyColors val="0"/>
        <c:ser>
          <c:idx val="0"/>
          <c:order val="0"/>
          <c:tx>
            <c:strRef>
              <c:f>Лист1!$B$1</c:f>
              <c:strCache>
                <c:ptCount val="1"/>
                <c:pt idx="0">
                  <c:v>налог на имущество физических лиц</c:v>
                </c:pt>
              </c:strCache>
            </c:strRef>
          </c:tx>
          <c:spPr>
            <a:ln>
              <a:solidFill>
                <a:srgbClr val="00B050"/>
              </a:solidFill>
            </a:ln>
          </c:spPr>
          <c:marker>
            <c:symbol val="star"/>
            <c:size val="7"/>
            <c:spPr>
              <a:solidFill>
                <a:srgbClr val="92D050"/>
              </a:solidFill>
            </c:spPr>
          </c:marker>
          <c:dLbls>
            <c:dLbl>
              <c:idx val="0"/>
              <c:layout>
                <c:manualLayout>
                  <c:x val="0"/>
                  <c:y val="8.333333333333334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183C-40DF-AB8C-CBA93CD117B4}"/>
                </c:ext>
              </c:extLst>
            </c:dLbl>
            <c:dLbl>
              <c:idx val="1"/>
              <c:layout>
                <c:manualLayout>
                  <c:x val="0"/>
                  <c:y val="3.571428571428577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183C-40DF-AB8C-CBA93CD117B4}"/>
                </c:ext>
              </c:extLst>
            </c:dLbl>
            <c:dLbl>
              <c:idx val="2"/>
              <c:layout>
                <c:manualLayout>
                  <c:x val="-5.7471264367816334E-3"/>
                  <c:y val="2.976190476190479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183C-40DF-AB8C-CBA93CD117B4}"/>
                </c:ext>
              </c:extLst>
            </c:dLbl>
            <c:dLbl>
              <c:idx val="3"/>
              <c:layout>
                <c:manualLayout>
                  <c:x val="1.2931034482758621E-2"/>
                  <c:y val="7.440452755905513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183C-40DF-AB8C-CBA93CD117B4}"/>
                </c:ext>
              </c:extLst>
            </c:dLbl>
            <c:dLbl>
              <c:idx val="4"/>
              <c:layout>
                <c:manualLayout>
                  <c:x val="5.7471264367817184E-3"/>
                  <c:y val="1.48807961504811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183C-40DF-AB8C-CBA93CD117B4}"/>
                </c:ext>
              </c:extLst>
            </c:dLbl>
            <c:spPr>
              <a:noFill/>
              <a:ln>
                <a:noFill/>
              </a:ln>
              <a:effectLst/>
            </c:spPr>
            <c:txPr>
              <a:bodyPr/>
              <a:lstStyle/>
              <a:p>
                <a:pPr>
                  <a:defRPr>
                    <a:latin typeface="+mj-l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Лист1!$A$2:$A$7</c:f>
              <c:numCache>
                <c:formatCode>General</c:formatCode>
                <c:ptCount val="6"/>
                <c:pt idx="0">
                  <c:v>2018</c:v>
                </c:pt>
                <c:pt idx="1">
                  <c:v>2019</c:v>
                </c:pt>
                <c:pt idx="2">
                  <c:v>2020</c:v>
                </c:pt>
                <c:pt idx="3">
                  <c:v>2021</c:v>
                </c:pt>
                <c:pt idx="4">
                  <c:v>2022</c:v>
                </c:pt>
                <c:pt idx="5">
                  <c:v>2023</c:v>
                </c:pt>
              </c:numCache>
            </c:numRef>
          </c:cat>
          <c:val>
            <c:numRef>
              <c:f>Лист1!$B$2:$B$7</c:f>
              <c:numCache>
                <c:formatCode>General</c:formatCode>
                <c:ptCount val="6"/>
                <c:pt idx="0">
                  <c:v>5284.68</c:v>
                </c:pt>
                <c:pt idx="1">
                  <c:v>6268.94</c:v>
                </c:pt>
                <c:pt idx="2">
                  <c:v>9236.2099999999991</c:v>
                </c:pt>
                <c:pt idx="3">
                  <c:v>11362.75</c:v>
                </c:pt>
                <c:pt idx="4">
                  <c:v>12581.19</c:v>
                </c:pt>
                <c:pt idx="5">
                  <c:v>13339.2</c:v>
                </c:pt>
              </c:numCache>
            </c:numRef>
          </c:val>
          <c:smooth val="0"/>
          <c:extLst xmlns:c16r2="http://schemas.microsoft.com/office/drawing/2015/06/chart">
            <c:ext xmlns:c16="http://schemas.microsoft.com/office/drawing/2014/chart" uri="{C3380CC4-5D6E-409C-BE32-E72D297353CC}">
              <c16:uniqueId val="{00000005-183C-40DF-AB8C-CBA93CD117B4}"/>
            </c:ext>
          </c:extLst>
        </c:ser>
        <c:dLbls>
          <c:showLegendKey val="0"/>
          <c:showVal val="0"/>
          <c:showCatName val="0"/>
          <c:showSerName val="0"/>
          <c:showPercent val="0"/>
          <c:showBubbleSize val="0"/>
        </c:dLbls>
        <c:marker val="1"/>
        <c:smooth val="0"/>
        <c:axId val="234110336"/>
        <c:axId val="234116224"/>
      </c:lineChart>
      <c:catAx>
        <c:axId val="234110336"/>
        <c:scaling>
          <c:orientation val="minMax"/>
        </c:scaling>
        <c:delete val="1"/>
        <c:axPos val="b"/>
        <c:numFmt formatCode="General" sourceLinked="1"/>
        <c:majorTickMark val="out"/>
        <c:minorTickMark val="none"/>
        <c:tickLblPos val="none"/>
        <c:crossAx val="234116224"/>
        <c:crosses val="autoZero"/>
        <c:auto val="1"/>
        <c:lblAlgn val="ctr"/>
        <c:lblOffset val="100"/>
        <c:noMultiLvlLbl val="0"/>
      </c:catAx>
      <c:valAx>
        <c:axId val="234116224"/>
        <c:scaling>
          <c:orientation val="minMax"/>
        </c:scaling>
        <c:delete val="0"/>
        <c:axPos val="l"/>
        <c:majorGridlines/>
        <c:numFmt formatCode="General" sourceLinked="1"/>
        <c:majorTickMark val="out"/>
        <c:minorTickMark val="none"/>
        <c:tickLblPos val="nextTo"/>
        <c:crossAx val="234110336"/>
        <c:crosses val="autoZero"/>
        <c:crossBetween val="between"/>
      </c:valAx>
      <c:spPr>
        <a:ln>
          <a:solidFill>
            <a:srgbClr val="FFCCCC"/>
          </a:solidFill>
        </a:ln>
      </c:spPr>
    </c:plotArea>
    <c:plotVisOnly val="1"/>
    <c:dispBlanksAs val="gap"/>
    <c:showDLblsOverMax val="0"/>
  </c:chart>
  <c:txPr>
    <a:bodyPr/>
    <a:lstStyle/>
    <a:p>
      <a:pPr>
        <a:defRPr sz="800"/>
      </a:pPr>
      <a:endParaRPr lang="ru-RU"/>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4199712643678328"/>
          <c:y val="0"/>
        </c:manualLayout>
      </c:layout>
      <c:overlay val="0"/>
    </c:title>
    <c:autoTitleDeleted val="0"/>
    <c:plotArea>
      <c:layout>
        <c:manualLayout>
          <c:layoutTarget val="inner"/>
          <c:xMode val="edge"/>
          <c:yMode val="edge"/>
          <c:x val="6.172888949226174E-2"/>
          <c:y val="0.11142857142857172"/>
          <c:w val="0.91959294958819804"/>
          <c:h val="0.61692615127654504"/>
        </c:manualLayout>
      </c:layout>
      <c:lineChart>
        <c:grouping val="standard"/>
        <c:varyColors val="0"/>
        <c:ser>
          <c:idx val="0"/>
          <c:order val="0"/>
          <c:tx>
            <c:strRef>
              <c:f>Лист1!$B$1</c:f>
              <c:strCache>
                <c:ptCount val="1"/>
                <c:pt idx="0">
                  <c:v>налог, взимаемый в связи с применением патентной системы налогообложения </c:v>
                </c:pt>
              </c:strCache>
            </c:strRef>
          </c:tx>
          <c:spPr>
            <a:ln>
              <a:solidFill>
                <a:srgbClr val="7030A0"/>
              </a:solidFill>
            </a:ln>
          </c:spPr>
          <c:marker>
            <c:symbol val="triangle"/>
            <c:size val="7"/>
            <c:spPr>
              <a:solidFill>
                <a:srgbClr val="7030A0"/>
              </a:solidFill>
            </c:spPr>
          </c:marker>
          <c:dLbls>
            <c:dLbl>
              <c:idx val="0"/>
              <c:layout>
                <c:manualLayout>
                  <c:x val="0"/>
                  <c:y val="8.333333333333334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1249-46FF-9394-8F9F0D5571CC}"/>
                </c:ext>
              </c:extLst>
            </c:dLbl>
            <c:dLbl>
              <c:idx val="1"/>
              <c:layout>
                <c:manualLayout>
                  <c:x val="-2.442528735632184E-2"/>
                  <c:y val="9.523809523809524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1249-46FF-9394-8F9F0D5571CC}"/>
                </c:ext>
              </c:extLst>
            </c:dLbl>
            <c:dLbl>
              <c:idx val="2"/>
              <c:layout>
                <c:manualLayout>
                  <c:x val="-2.442528735632184E-2"/>
                  <c:y val="-8.134897200349956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1249-46FF-9394-8F9F0D5571CC}"/>
                </c:ext>
              </c:extLst>
            </c:dLbl>
            <c:dLbl>
              <c:idx val="3"/>
              <c:layout>
                <c:manualLayout>
                  <c:x val="-3.017241379310345E-2"/>
                  <c:y val="8.928571428571398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1249-46FF-9394-8F9F0D5571CC}"/>
                </c:ext>
              </c:extLst>
            </c:dLbl>
            <c:dLbl>
              <c:idx val="4"/>
              <c:layout>
                <c:manualLayout>
                  <c:x val="-7.9022988505747474E-2"/>
                  <c:y val="5.9525371828521899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1249-46FF-9394-8F9F0D5571CC}"/>
                </c:ext>
              </c:extLst>
            </c:dLbl>
            <c:dLbl>
              <c:idx val="5"/>
              <c:layout>
                <c:manualLayout>
                  <c:x val="0"/>
                  <c:y val="-5.555555555555545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1249-46FF-9394-8F9F0D5571CC}"/>
                </c:ext>
              </c:extLst>
            </c:dLbl>
            <c:spPr>
              <a:noFill/>
              <a:ln>
                <a:noFill/>
              </a:ln>
              <a:effectLst/>
            </c:spPr>
            <c:txPr>
              <a:bodyPr/>
              <a:lstStyle/>
              <a:p>
                <a:pPr>
                  <a:defRPr>
                    <a:latin typeface="+mj-l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Лист1!$A$2:$A$7</c:f>
              <c:numCache>
                <c:formatCode>General</c:formatCode>
                <c:ptCount val="6"/>
                <c:pt idx="0">
                  <c:v>2018</c:v>
                </c:pt>
                <c:pt idx="1">
                  <c:v>2019</c:v>
                </c:pt>
                <c:pt idx="2">
                  <c:v>2020</c:v>
                </c:pt>
                <c:pt idx="3">
                  <c:v>2021</c:v>
                </c:pt>
                <c:pt idx="4">
                  <c:v>2022</c:v>
                </c:pt>
                <c:pt idx="5">
                  <c:v>2023</c:v>
                </c:pt>
              </c:numCache>
            </c:numRef>
          </c:cat>
          <c:val>
            <c:numRef>
              <c:f>Лист1!$B$2:$B$7</c:f>
              <c:numCache>
                <c:formatCode>General</c:formatCode>
                <c:ptCount val="6"/>
                <c:pt idx="0">
                  <c:v>15.68</c:v>
                </c:pt>
                <c:pt idx="1">
                  <c:v>136.18</c:v>
                </c:pt>
                <c:pt idx="2">
                  <c:v>157.54</c:v>
                </c:pt>
                <c:pt idx="3">
                  <c:v>3218.3</c:v>
                </c:pt>
                <c:pt idx="4">
                  <c:v>4075.77</c:v>
                </c:pt>
                <c:pt idx="5">
                  <c:v>646.62</c:v>
                </c:pt>
              </c:numCache>
            </c:numRef>
          </c:val>
          <c:smooth val="0"/>
          <c:extLst xmlns:c16r2="http://schemas.microsoft.com/office/drawing/2015/06/chart">
            <c:ext xmlns:c16="http://schemas.microsoft.com/office/drawing/2014/chart" uri="{C3380CC4-5D6E-409C-BE32-E72D297353CC}">
              <c16:uniqueId val="{00000006-1249-46FF-9394-8F9F0D5571CC}"/>
            </c:ext>
          </c:extLst>
        </c:ser>
        <c:dLbls>
          <c:showLegendKey val="0"/>
          <c:showVal val="0"/>
          <c:showCatName val="0"/>
          <c:showSerName val="0"/>
          <c:showPercent val="0"/>
          <c:showBubbleSize val="0"/>
        </c:dLbls>
        <c:marker val="1"/>
        <c:smooth val="0"/>
        <c:axId val="234205184"/>
        <c:axId val="234206720"/>
      </c:lineChart>
      <c:catAx>
        <c:axId val="234205184"/>
        <c:scaling>
          <c:orientation val="minMax"/>
        </c:scaling>
        <c:delete val="1"/>
        <c:axPos val="b"/>
        <c:numFmt formatCode="General" sourceLinked="1"/>
        <c:majorTickMark val="out"/>
        <c:minorTickMark val="none"/>
        <c:tickLblPos val="none"/>
        <c:crossAx val="234206720"/>
        <c:crosses val="autoZero"/>
        <c:auto val="1"/>
        <c:lblAlgn val="ctr"/>
        <c:lblOffset val="100"/>
        <c:noMultiLvlLbl val="0"/>
      </c:catAx>
      <c:valAx>
        <c:axId val="234206720"/>
        <c:scaling>
          <c:orientation val="minMax"/>
        </c:scaling>
        <c:delete val="0"/>
        <c:axPos val="l"/>
        <c:majorGridlines/>
        <c:numFmt formatCode="General" sourceLinked="1"/>
        <c:majorTickMark val="out"/>
        <c:minorTickMark val="none"/>
        <c:tickLblPos val="nextTo"/>
        <c:crossAx val="234205184"/>
        <c:crosses val="autoZero"/>
        <c:crossBetween val="between"/>
      </c:valAx>
    </c:plotArea>
    <c:plotVisOnly val="1"/>
    <c:dispBlanksAs val="gap"/>
    <c:showDLblsOverMax val="0"/>
  </c:chart>
  <c:txPr>
    <a:bodyPr/>
    <a:lstStyle/>
    <a:p>
      <a:pPr>
        <a:defRPr sz="800"/>
      </a:pPr>
      <a:endParaRPr lang="ru-RU"/>
    </a:p>
  </c:txPr>
  <c:externalData r:id="rId1">
    <c:autoUpdate val="0"/>
  </c:externalData>
  <c:userShapes r:id="rId2"/>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4027298850574731"/>
          <c:y val="0"/>
        </c:manualLayout>
      </c:layout>
      <c:overlay val="0"/>
    </c:title>
    <c:autoTitleDeleted val="0"/>
    <c:plotArea>
      <c:layout>
        <c:manualLayout>
          <c:layoutTarget val="inner"/>
          <c:xMode val="edge"/>
          <c:yMode val="edge"/>
          <c:x val="6.172888949226174E-2"/>
          <c:y val="0.11142857142857172"/>
          <c:w val="0.91959294958819804"/>
          <c:h val="0.74571428571428566"/>
        </c:manualLayout>
      </c:layout>
      <c:lineChart>
        <c:grouping val="standard"/>
        <c:varyColors val="0"/>
        <c:ser>
          <c:idx val="0"/>
          <c:order val="0"/>
          <c:tx>
            <c:strRef>
              <c:f>Лист1!$B$1</c:f>
              <c:strCache>
                <c:ptCount val="1"/>
                <c:pt idx="0">
                  <c:v>земельный налог</c:v>
                </c:pt>
              </c:strCache>
            </c:strRef>
          </c:tx>
          <c:spPr>
            <a:ln>
              <a:solidFill>
                <a:schemeClr val="bg1">
                  <a:lumMod val="75000"/>
                </a:schemeClr>
              </a:solidFill>
            </a:ln>
          </c:spPr>
          <c:marker>
            <c:symbol val="diamond"/>
            <c:size val="7"/>
            <c:spPr>
              <a:solidFill>
                <a:schemeClr val="bg1">
                  <a:lumMod val="75000"/>
                </a:schemeClr>
              </a:solidFill>
            </c:spPr>
          </c:marker>
          <c:dLbls>
            <c:dLbl>
              <c:idx val="0"/>
              <c:layout>
                <c:manualLayout>
                  <c:x val="-3.4482758620689655E-2"/>
                  <c:y val="0.125"/>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D130-41A1-B22D-6B1EE692733C}"/>
                </c:ext>
              </c:extLst>
            </c:dLbl>
            <c:dLbl>
              <c:idx val="1"/>
              <c:layout>
                <c:manualLayout>
                  <c:x val="1.7241379310344827E-2"/>
                  <c:y val="3.571412948381461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D130-41A1-B22D-6B1EE692733C}"/>
                </c:ext>
              </c:extLst>
            </c:dLbl>
            <c:dLbl>
              <c:idx val="2"/>
              <c:layout>
                <c:manualLayout>
                  <c:x val="-5.7471264367816334E-3"/>
                  <c:y val="2.976190476190479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D130-41A1-B22D-6B1EE692733C}"/>
                </c:ext>
              </c:extLst>
            </c:dLbl>
            <c:dLbl>
              <c:idx val="3"/>
              <c:layout>
                <c:manualLayout>
                  <c:x val="1.2931034482758621E-2"/>
                  <c:y val="1.190476190476192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D130-41A1-B22D-6B1EE692733C}"/>
                </c:ext>
              </c:extLst>
            </c:dLbl>
            <c:dLbl>
              <c:idx val="4"/>
              <c:layout>
                <c:manualLayout>
                  <c:x val="-1.0057471264367982E-2"/>
                  <c:y val="7.738095238095238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D130-41A1-B22D-6B1EE692733C}"/>
                </c:ext>
              </c:extLst>
            </c:dLbl>
            <c:spPr>
              <a:noFill/>
              <a:ln>
                <a:noFill/>
              </a:ln>
              <a:effectLst/>
            </c:spPr>
            <c:txPr>
              <a:bodyPr/>
              <a:lstStyle/>
              <a:p>
                <a:pPr>
                  <a:defRPr>
                    <a:latin typeface="+mj-l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Лист1!$A$2:$A$7</c:f>
              <c:numCache>
                <c:formatCode>General</c:formatCode>
                <c:ptCount val="6"/>
                <c:pt idx="0">
                  <c:v>2018</c:v>
                </c:pt>
                <c:pt idx="1">
                  <c:v>2019</c:v>
                </c:pt>
                <c:pt idx="2">
                  <c:v>2020</c:v>
                </c:pt>
                <c:pt idx="3">
                  <c:v>2021</c:v>
                </c:pt>
                <c:pt idx="4">
                  <c:v>2022</c:v>
                </c:pt>
                <c:pt idx="5">
                  <c:v>2023</c:v>
                </c:pt>
              </c:numCache>
            </c:numRef>
          </c:cat>
          <c:val>
            <c:numRef>
              <c:f>Лист1!$B$2:$B$7</c:f>
              <c:numCache>
                <c:formatCode>General</c:formatCode>
                <c:ptCount val="6"/>
                <c:pt idx="0">
                  <c:v>35728.129999999997</c:v>
                </c:pt>
                <c:pt idx="1">
                  <c:v>38537.160000000003</c:v>
                </c:pt>
                <c:pt idx="2">
                  <c:v>35369.56</c:v>
                </c:pt>
                <c:pt idx="3">
                  <c:v>36601.15</c:v>
                </c:pt>
                <c:pt idx="4">
                  <c:v>29173.96</c:v>
                </c:pt>
                <c:pt idx="5">
                  <c:v>29111.47</c:v>
                </c:pt>
              </c:numCache>
            </c:numRef>
          </c:val>
          <c:smooth val="0"/>
          <c:extLst xmlns:c16r2="http://schemas.microsoft.com/office/drawing/2015/06/chart">
            <c:ext xmlns:c16="http://schemas.microsoft.com/office/drawing/2014/chart" uri="{C3380CC4-5D6E-409C-BE32-E72D297353CC}">
              <c16:uniqueId val="{00000005-D130-41A1-B22D-6B1EE692733C}"/>
            </c:ext>
          </c:extLst>
        </c:ser>
        <c:dLbls>
          <c:showLegendKey val="0"/>
          <c:showVal val="0"/>
          <c:showCatName val="0"/>
          <c:showSerName val="0"/>
          <c:showPercent val="0"/>
          <c:showBubbleSize val="0"/>
        </c:dLbls>
        <c:marker val="1"/>
        <c:smooth val="0"/>
        <c:axId val="234367232"/>
        <c:axId val="234389504"/>
      </c:lineChart>
      <c:catAx>
        <c:axId val="234367232"/>
        <c:scaling>
          <c:orientation val="minMax"/>
        </c:scaling>
        <c:delete val="1"/>
        <c:axPos val="b"/>
        <c:numFmt formatCode="General" sourceLinked="1"/>
        <c:majorTickMark val="out"/>
        <c:minorTickMark val="none"/>
        <c:tickLblPos val="none"/>
        <c:crossAx val="234389504"/>
        <c:crosses val="autoZero"/>
        <c:auto val="1"/>
        <c:lblAlgn val="ctr"/>
        <c:lblOffset val="100"/>
        <c:noMultiLvlLbl val="0"/>
      </c:catAx>
      <c:valAx>
        <c:axId val="234389504"/>
        <c:scaling>
          <c:orientation val="minMax"/>
        </c:scaling>
        <c:delete val="0"/>
        <c:axPos val="l"/>
        <c:majorGridlines/>
        <c:numFmt formatCode="General" sourceLinked="1"/>
        <c:majorTickMark val="out"/>
        <c:minorTickMark val="none"/>
        <c:tickLblPos val="nextTo"/>
        <c:crossAx val="234367232"/>
        <c:crosses val="autoZero"/>
        <c:crossBetween val="between"/>
      </c:valAx>
      <c:spPr>
        <a:ln>
          <a:solidFill>
            <a:srgbClr val="FFCCCC"/>
          </a:solidFill>
        </a:ln>
      </c:spPr>
    </c:plotArea>
    <c:plotVisOnly val="1"/>
    <c:dispBlanksAs val="gap"/>
    <c:showDLblsOverMax val="0"/>
  </c:chart>
  <c:txPr>
    <a:bodyPr/>
    <a:lstStyle/>
    <a:p>
      <a:pPr>
        <a:defRPr sz="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bar"/>
        <c:grouping val="clustered"/>
        <c:varyColors val="0"/>
        <c:ser>
          <c:idx val="0"/>
          <c:order val="0"/>
          <c:tx>
            <c:strRef>
              <c:f>Лист1!$B$1</c:f>
              <c:strCache>
                <c:ptCount val="1"/>
                <c:pt idx="0">
                  <c:v>Ряд 1</c:v>
                </c:pt>
              </c:strCache>
            </c:strRef>
          </c:tx>
          <c:invertIfNegative val="0"/>
          <c:dPt>
            <c:idx val="0"/>
            <c:invertIfNegative val="0"/>
            <c:bubble3D val="0"/>
            <c:spPr>
              <a:solidFill>
                <a:srgbClr val="00B0F0"/>
              </a:solidFill>
            </c:spPr>
            <c:extLst xmlns:c16r2="http://schemas.microsoft.com/office/drawing/2015/06/chart">
              <c:ext xmlns:c16="http://schemas.microsoft.com/office/drawing/2014/chart" uri="{C3380CC4-5D6E-409C-BE32-E72D297353CC}">
                <c16:uniqueId val="{00000001-F7F2-4D2B-9237-FB5ED164E996}"/>
              </c:ext>
            </c:extLst>
          </c:dPt>
          <c:dPt>
            <c:idx val="1"/>
            <c:invertIfNegative val="0"/>
            <c:bubble3D val="0"/>
            <c:spPr>
              <a:solidFill>
                <a:srgbClr val="92D050"/>
              </a:solidFill>
            </c:spPr>
            <c:extLst xmlns:c16r2="http://schemas.microsoft.com/office/drawing/2015/06/chart">
              <c:ext xmlns:c16="http://schemas.microsoft.com/office/drawing/2014/chart" uri="{C3380CC4-5D6E-409C-BE32-E72D297353CC}">
                <c16:uniqueId val="{00000003-F7F2-4D2B-9237-FB5ED164E996}"/>
              </c:ext>
            </c:extLst>
          </c:dPt>
          <c:dLbls>
            <c:dLbl>
              <c:idx val="0"/>
              <c:layout>
                <c:manualLayout>
                  <c:x val="3.3163456671955728E-2"/>
                  <c:y val="-2.812500000000000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F7F2-4D2B-9237-FB5ED164E996}"/>
                </c:ext>
              </c:extLst>
            </c:dLbl>
            <c:dLbl>
              <c:idx val="1"/>
              <c:layout>
                <c:manualLayout>
                  <c:x val="3.6178316369406251E-2"/>
                  <c:y val="-0.05"/>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F7F2-4D2B-9237-FB5ED164E996}"/>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Лист1!$A$2:$A$3</c:f>
              <c:strCache>
                <c:ptCount val="2"/>
                <c:pt idx="0">
                  <c:v>Начальная стоимость, млн. руб.</c:v>
                </c:pt>
                <c:pt idx="1">
                  <c:v>Фактическая стоимость, млн. руб.</c:v>
                </c:pt>
              </c:strCache>
            </c:strRef>
          </c:cat>
          <c:val>
            <c:numRef>
              <c:f>Лист1!$B$2:$B$3</c:f>
              <c:numCache>
                <c:formatCode>General</c:formatCode>
                <c:ptCount val="2"/>
                <c:pt idx="0">
                  <c:v>498</c:v>
                </c:pt>
                <c:pt idx="1">
                  <c:v>422</c:v>
                </c:pt>
              </c:numCache>
            </c:numRef>
          </c:val>
          <c:extLst xmlns:c16r2="http://schemas.microsoft.com/office/drawing/2015/06/chart">
            <c:ext xmlns:c16="http://schemas.microsoft.com/office/drawing/2014/chart" uri="{C3380CC4-5D6E-409C-BE32-E72D297353CC}">
              <c16:uniqueId val="{00000004-F7F2-4D2B-9237-FB5ED164E996}"/>
            </c:ext>
          </c:extLst>
        </c:ser>
        <c:dLbls>
          <c:showLegendKey val="0"/>
          <c:showVal val="1"/>
          <c:showCatName val="0"/>
          <c:showSerName val="0"/>
          <c:showPercent val="0"/>
          <c:showBubbleSize val="0"/>
        </c:dLbls>
        <c:gapWidth val="75"/>
        <c:shape val="cylinder"/>
        <c:axId val="254742912"/>
        <c:axId val="254746624"/>
        <c:axId val="0"/>
      </c:bar3DChart>
      <c:catAx>
        <c:axId val="254742912"/>
        <c:scaling>
          <c:orientation val="minMax"/>
        </c:scaling>
        <c:delete val="0"/>
        <c:axPos val="l"/>
        <c:numFmt formatCode="General" sourceLinked="0"/>
        <c:majorTickMark val="none"/>
        <c:minorTickMark val="none"/>
        <c:tickLblPos val="nextTo"/>
        <c:crossAx val="254746624"/>
        <c:crosses val="autoZero"/>
        <c:auto val="1"/>
        <c:lblAlgn val="ctr"/>
        <c:lblOffset val="100"/>
        <c:noMultiLvlLbl val="0"/>
      </c:catAx>
      <c:valAx>
        <c:axId val="254746624"/>
        <c:scaling>
          <c:orientation val="minMax"/>
        </c:scaling>
        <c:delete val="0"/>
        <c:axPos val="b"/>
        <c:numFmt formatCode="General" sourceLinked="1"/>
        <c:majorTickMark val="none"/>
        <c:minorTickMark val="none"/>
        <c:tickLblPos val="nextTo"/>
        <c:crossAx val="254742912"/>
        <c:crosses val="autoZero"/>
        <c:crossBetween val="between"/>
      </c:valAx>
    </c:plotArea>
    <c:plotVisOnly val="1"/>
    <c:dispBlanksAs val="gap"/>
    <c:showDLblsOverMax val="0"/>
  </c:chart>
  <c:txPr>
    <a:bodyPr/>
    <a:lstStyle/>
    <a:p>
      <a:pPr>
        <a:defRPr sz="900">
          <a:latin typeface="+mj-lt"/>
        </a:defRPr>
      </a:pPr>
      <a:endParaRPr lang="ru-RU"/>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2531609195402341"/>
          <c:y val="0"/>
        </c:manualLayout>
      </c:layout>
      <c:overlay val="0"/>
    </c:title>
    <c:autoTitleDeleted val="0"/>
    <c:plotArea>
      <c:layout>
        <c:manualLayout>
          <c:layoutTarget val="inner"/>
          <c:xMode val="edge"/>
          <c:yMode val="edge"/>
          <c:x val="6.172888949226174E-2"/>
          <c:y val="0.11142857142857172"/>
          <c:w val="0.91959294958819804"/>
          <c:h val="0.74571428571428566"/>
        </c:manualLayout>
      </c:layout>
      <c:lineChart>
        <c:grouping val="standard"/>
        <c:varyColors val="0"/>
        <c:ser>
          <c:idx val="0"/>
          <c:order val="0"/>
          <c:tx>
            <c:strRef>
              <c:f>Лист1!$B$1</c:f>
              <c:strCache>
                <c:ptCount val="1"/>
                <c:pt idx="0">
                  <c:v>доходы от использования имущества, находящегося в муниципальной собственности </c:v>
                </c:pt>
              </c:strCache>
            </c:strRef>
          </c:tx>
          <c:spPr>
            <a:ln>
              <a:solidFill>
                <a:srgbClr val="FF33CC"/>
              </a:solidFill>
            </a:ln>
          </c:spPr>
          <c:marker>
            <c:symbol val="square"/>
            <c:size val="5"/>
            <c:spPr>
              <a:solidFill>
                <a:srgbClr val="FF33CC"/>
              </a:solidFill>
            </c:spPr>
          </c:marker>
          <c:dLbls>
            <c:dLbl>
              <c:idx val="0"/>
              <c:layout>
                <c:manualLayout>
                  <c:x val="-4.1666666666666664E-2"/>
                  <c:y val="0.1233333333333333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4498-4B38-BDD2-3F4616E60960}"/>
                </c:ext>
              </c:extLst>
            </c:dLbl>
            <c:dLbl>
              <c:idx val="1"/>
              <c:layout>
                <c:manualLayout>
                  <c:x val="-4.0229885057471264E-2"/>
                  <c:y val="8.469973753280840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4498-4B38-BDD2-3F4616E60960}"/>
                </c:ext>
              </c:extLst>
            </c:dLbl>
            <c:dLbl>
              <c:idx val="2"/>
              <c:layout>
                <c:manualLayout>
                  <c:x val="-5.7471264367816317E-3"/>
                  <c:y val="8.628346456692914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4498-4B38-BDD2-3F4616E60960}"/>
                </c:ext>
              </c:extLst>
            </c:dLbl>
            <c:dLbl>
              <c:idx val="3"/>
              <c:layout>
                <c:manualLayout>
                  <c:x val="-1.1494252873563218E-2"/>
                  <c:y val="8.929606299212686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4498-4B38-BDD2-3F4616E60960}"/>
                </c:ext>
              </c:extLst>
            </c:dLbl>
            <c:dLbl>
              <c:idx val="4"/>
              <c:layout>
                <c:manualLayout>
                  <c:x val="7.1839080459771493E-3"/>
                  <c:y val="6.752598425196851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4498-4B38-BDD2-3F4616E60960}"/>
                </c:ext>
              </c:extLst>
            </c:dLbl>
            <c:dLbl>
              <c:idx val="5"/>
              <c:layout>
                <c:manualLayout>
                  <c:x val="-3.4482758620689655E-2"/>
                  <c:y val="-0.11014488188976335"/>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4498-4B38-BDD2-3F4616E60960}"/>
                </c:ext>
              </c:extLst>
            </c:dLbl>
            <c:spPr>
              <a:noFill/>
              <a:ln>
                <a:noFill/>
              </a:ln>
              <a:effectLst/>
            </c:spPr>
            <c:txPr>
              <a:bodyPr/>
              <a:lstStyle/>
              <a:p>
                <a:pPr>
                  <a:defRPr>
                    <a:latin typeface="+mj-l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Лист1!$A$2:$A$7</c:f>
              <c:numCache>
                <c:formatCode>General</c:formatCode>
                <c:ptCount val="6"/>
                <c:pt idx="0">
                  <c:v>2018</c:v>
                </c:pt>
                <c:pt idx="1">
                  <c:v>2019</c:v>
                </c:pt>
                <c:pt idx="2">
                  <c:v>2020</c:v>
                </c:pt>
                <c:pt idx="3">
                  <c:v>2021</c:v>
                </c:pt>
                <c:pt idx="4">
                  <c:v>2022</c:v>
                </c:pt>
                <c:pt idx="5">
                  <c:v>2023</c:v>
                </c:pt>
              </c:numCache>
            </c:numRef>
          </c:cat>
          <c:val>
            <c:numRef>
              <c:f>Лист1!$B$2:$B$7</c:f>
              <c:numCache>
                <c:formatCode>General</c:formatCode>
                <c:ptCount val="6"/>
                <c:pt idx="0">
                  <c:v>24774.52</c:v>
                </c:pt>
                <c:pt idx="1">
                  <c:v>16926</c:v>
                </c:pt>
                <c:pt idx="2">
                  <c:v>21634.78</c:v>
                </c:pt>
                <c:pt idx="3">
                  <c:v>24010.33</c:v>
                </c:pt>
                <c:pt idx="4">
                  <c:v>23275.34</c:v>
                </c:pt>
                <c:pt idx="5">
                  <c:v>29324.47</c:v>
                </c:pt>
              </c:numCache>
            </c:numRef>
          </c:val>
          <c:smooth val="0"/>
          <c:extLst xmlns:c16r2="http://schemas.microsoft.com/office/drawing/2015/06/chart">
            <c:ext xmlns:c16="http://schemas.microsoft.com/office/drawing/2014/chart" uri="{C3380CC4-5D6E-409C-BE32-E72D297353CC}">
              <c16:uniqueId val="{00000006-4498-4B38-BDD2-3F4616E60960}"/>
            </c:ext>
          </c:extLst>
        </c:ser>
        <c:dLbls>
          <c:showLegendKey val="0"/>
          <c:showVal val="0"/>
          <c:showCatName val="0"/>
          <c:showSerName val="0"/>
          <c:showPercent val="0"/>
          <c:showBubbleSize val="0"/>
        </c:dLbls>
        <c:marker val="1"/>
        <c:smooth val="0"/>
        <c:axId val="234417152"/>
        <c:axId val="234292736"/>
      </c:lineChart>
      <c:catAx>
        <c:axId val="234417152"/>
        <c:scaling>
          <c:orientation val="minMax"/>
        </c:scaling>
        <c:delete val="1"/>
        <c:axPos val="b"/>
        <c:numFmt formatCode="General" sourceLinked="1"/>
        <c:majorTickMark val="out"/>
        <c:minorTickMark val="none"/>
        <c:tickLblPos val="none"/>
        <c:crossAx val="234292736"/>
        <c:crosses val="autoZero"/>
        <c:auto val="1"/>
        <c:lblAlgn val="ctr"/>
        <c:lblOffset val="100"/>
        <c:noMultiLvlLbl val="0"/>
      </c:catAx>
      <c:valAx>
        <c:axId val="234292736"/>
        <c:scaling>
          <c:orientation val="minMax"/>
        </c:scaling>
        <c:delete val="0"/>
        <c:axPos val="l"/>
        <c:majorGridlines/>
        <c:numFmt formatCode="General" sourceLinked="1"/>
        <c:majorTickMark val="out"/>
        <c:minorTickMark val="none"/>
        <c:tickLblPos val="nextTo"/>
        <c:crossAx val="234417152"/>
        <c:crosses val="autoZero"/>
        <c:crossBetween val="between"/>
      </c:valAx>
    </c:plotArea>
    <c:plotVisOnly val="1"/>
    <c:dispBlanksAs val="gap"/>
    <c:showDLblsOverMax val="0"/>
  </c:chart>
  <c:txPr>
    <a:bodyPr/>
    <a:lstStyle/>
    <a:p>
      <a:pPr>
        <a:defRPr sz="800"/>
      </a:pPr>
      <a:endParaRPr lang="ru-RU"/>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7356321839080471"/>
          <c:y val="0"/>
        </c:manualLayout>
      </c:layout>
      <c:overlay val="0"/>
    </c:title>
    <c:autoTitleDeleted val="0"/>
    <c:plotArea>
      <c:layout>
        <c:manualLayout>
          <c:layoutTarget val="inner"/>
          <c:xMode val="edge"/>
          <c:yMode val="edge"/>
          <c:x val="6.172888949226174E-2"/>
          <c:y val="0.11142857142857172"/>
          <c:w val="0.91959294958819804"/>
          <c:h val="0.74571428571428566"/>
        </c:manualLayout>
      </c:layout>
      <c:lineChart>
        <c:grouping val="standard"/>
        <c:varyColors val="0"/>
        <c:ser>
          <c:idx val="0"/>
          <c:order val="0"/>
          <c:tx>
            <c:strRef>
              <c:f>Лист1!$B$1</c:f>
              <c:strCache>
                <c:ptCount val="1"/>
                <c:pt idx="0">
                  <c:v>доходы от перечисления части прибыли, остающейся после уплаты налогов и иных обязательных платежей муниципальными унитарными предприятиями</c:v>
                </c:pt>
              </c:strCache>
            </c:strRef>
          </c:tx>
          <c:spPr>
            <a:ln>
              <a:solidFill>
                <a:srgbClr val="00B050"/>
              </a:solidFill>
            </a:ln>
          </c:spPr>
          <c:marker>
            <c:symbol val="star"/>
            <c:size val="7"/>
            <c:spPr>
              <a:solidFill>
                <a:srgbClr val="92D050"/>
              </a:solidFill>
            </c:spPr>
          </c:marker>
          <c:dLbls>
            <c:dLbl>
              <c:idx val="0"/>
              <c:layout>
                <c:manualLayout>
                  <c:x val="0"/>
                  <c:y val="8.333333333333334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6A4C-48BA-A3A6-3F6DB9872B0A}"/>
                </c:ext>
              </c:extLst>
            </c:dLbl>
            <c:dLbl>
              <c:idx val="1"/>
              <c:layout>
                <c:manualLayout>
                  <c:x val="8.6206896551724137E-3"/>
                  <c:y val="-6.684988895618816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6A4C-48BA-A3A6-3F6DB9872B0A}"/>
                </c:ext>
              </c:extLst>
            </c:dLbl>
            <c:dLbl>
              <c:idx val="2"/>
              <c:layout>
                <c:manualLayout>
                  <c:x val="4.3103448275862068E-3"/>
                  <c:y val="2.815970119119725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6A4C-48BA-A3A6-3F6DB9872B0A}"/>
                </c:ext>
              </c:extLst>
            </c:dLbl>
            <c:dLbl>
              <c:idx val="3"/>
              <c:layout>
                <c:manualLayout>
                  <c:x val="3.017241379310345E-2"/>
                  <c:y val="0.1048531193216232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6A4C-48BA-A3A6-3F6DB9872B0A}"/>
                </c:ext>
              </c:extLst>
            </c:dLbl>
            <c:dLbl>
              <c:idx val="4"/>
              <c:layout>
                <c:manualLayout>
                  <c:x val="1.4367816091952969E-3"/>
                  <c:y val="-0.1159953563496870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6A4C-48BA-A3A6-3F6DB9872B0A}"/>
                </c:ext>
              </c:extLst>
            </c:dLbl>
            <c:spPr>
              <a:noFill/>
              <a:ln>
                <a:noFill/>
              </a:ln>
              <a:effectLst/>
            </c:spPr>
            <c:txPr>
              <a:bodyPr/>
              <a:lstStyle/>
              <a:p>
                <a:pPr>
                  <a:defRPr>
                    <a:latin typeface="+mj-l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Лист1!$A$2:$A$7</c:f>
              <c:numCache>
                <c:formatCode>General</c:formatCode>
                <c:ptCount val="6"/>
                <c:pt idx="0">
                  <c:v>2018</c:v>
                </c:pt>
                <c:pt idx="1">
                  <c:v>2019</c:v>
                </c:pt>
                <c:pt idx="2">
                  <c:v>2020</c:v>
                </c:pt>
                <c:pt idx="3">
                  <c:v>2021</c:v>
                </c:pt>
                <c:pt idx="4">
                  <c:v>2022</c:v>
                </c:pt>
                <c:pt idx="5">
                  <c:v>2023</c:v>
                </c:pt>
              </c:numCache>
            </c:numRef>
          </c:cat>
          <c:val>
            <c:numRef>
              <c:f>Лист1!$B$2:$B$7</c:f>
              <c:numCache>
                <c:formatCode>General</c:formatCode>
                <c:ptCount val="6"/>
                <c:pt idx="0">
                  <c:v>283.52999999999997</c:v>
                </c:pt>
                <c:pt idx="1">
                  <c:v>577.63</c:v>
                </c:pt>
                <c:pt idx="2">
                  <c:v>181.75</c:v>
                </c:pt>
                <c:pt idx="3">
                  <c:v>1287.6500000000001</c:v>
                </c:pt>
                <c:pt idx="4">
                  <c:v>85.3</c:v>
                </c:pt>
                <c:pt idx="5">
                  <c:v>52.61</c:v>
                </c:pt>
              </c:numCache>
            </c:numRef>
          </c:val>
          <c:smooth val="0"/>
          <c:extLst xmlns:c16r2="http://schemas.microsoft.com/office/drawing/2015/06/chart">
            <c:ext xmlns:c16="http://schemas.microsoft.com/office/drawing/2014/chart" uri="{C3380CC4-5D6E-409C-BE32-E72D297353CC}">
              <c16:uniqueId val="{00000005-6A4C-48BA-A3A6-3F6DB9872B0A}"/>
            </c:ext>
          </c:extLst>
        </c:ser>
        <c:dLbls>
          <c:showLegendKey val="0"/>
          <c:showVal val="0"/>
          <c:showCatName val="0"/>
          <c:showSerName val="0"/>
          <c:showPercent val="0"/>
          <c:showBubbleSize val="0"/>
        </c:dLbls>
        <c:marker val="1"/>
        <c:smooth val="0"/>
        <c:axId val="234353024"/>
        <c:axId val="234354560"/>
      </c:lineChart>
      <c:catAx>
        <c:axId val="234353024"/>
        <c:scaling>
          <c:orientation val="minMax"/>
        </c:scaling>
        <c:delete val="1"/>
        <c:axPos val="b"/>
        <c:numFmt formatCode="General" sourceLinked="1"/>
        <c:majorTickMark val="out"/>
        <c:minorTickMark val="none"/>
        <c:tickLblPos val="none"/>
        <c:crossAx val="234354560"/>
        <c:crosses val="autoZero"/>
        <c:auto val="1"/>
        <c:lblAlgn val="ctr"/>
        <c:lblOffset val="100"/>
        <c:noMultiLvlLbl val="0"/>
      </c:catAx>
      <c:valAx>
        <c:axId val="234354560"/>
        <c:scaling>
          <c:orientation val="minMax"/>
        </c:scaling>
        <c:delete val="0"/>
        <c:axPos val="l"/>
        <c:majorGridlines/>
        <c:numFmt formatCode="General" sourceLinked="1"/>
        <c:majorTickMark val="out"/>
        <c:minorTickMark val="none"/>
        <c:tickLblPos val="nextTo"/>
        <c:crossAx val="234353024"/>
        <c:crosses val="autoZero"/>
        <c:crossBetween val="between"/>
      </c:valAx>
      <c:spPr>
        <a:ln>
          <a:solidFill>
            <a:srgbClr val="FFCCCC"/>
          </a:solidFill>
        </a:ln>
      </c:spPr>
    </c:plotArea>
    <c:plotVisOnly val="1"/>
    <c:dispBlanksAs val="gap"/>
    <c:showDLblsOverMax val="0"/>
  </c:chart>
  <c:txPr>
    <a:bodyPr/>
    <a:lstStyle/>
    <a:p>
      <a:pPr>
        <a:defRPr sz="800"/>
      </a:pPr>
      <a:endParaRPr lang="ru-RU"/>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1096264367816406"/>
          <c:y val="0"/>
        </c:manualLayout>
      </c:layout>
      <c:overlay val="0"/>
    </c:title>
    <c:autoTitleDeleted val="0"/>
    <c:plotArea>
      <c:layout>
        <c:manualLayout>
          <c:layoutTarget val="inner"/>
          <c:xMode val="edge"/>
          <c:yMode val="edge"/>
          <c:x val="6.172888949226174E-2"/>
          <c:y val="0.11142857142857172"/>
          <c:w val="0.91959294958819804"/>
          <c:h val="0.74571428571428566"/>
        </c:manualLayout>
      </c:layout>
      <c:lineChart>
        <c:grouping val="standard"/>
        <c:varyColors val="0"/>
        <c:ser>
          <c:idx val="0"/>
          <c:order val="0"/>
          <c:tx>
            <c:strRef>
              <c:f>Лист1!$B$1</c:f>
              <c:strCache>
                <c:ptCount val="1"/>
                <c:pt idx="0">
                  <c:v>доходы от продажи материальных и нематериальных активов </c:v>
                </c:pt>
              </c:strCache>
            </c:strRef>
          </c:tx>
          <c:spPr>
            <a:ln>
              <a:solidFill>
                <a:srgbClr val="FF9966"/>
              </a:solidFill>
            </a:ln>
          </c:spPr>
          <c:marker>
            <c:symbol val="square"/>
            <c:size val="7"/>
            <c:spPr>
              <a:solidFill>
                <a:srgbClr val="FF9966"/>
              </a:solidFill>
            </c:spPr>
          </c:marker>
          <c:dLbls>
            <c:dLbl>
              <c:idx val="0"/>
              <c:layout>
                <c:manualLayout>
                  <c:x val="-6.8965517241379309E-2"/>
                  <c:y val="5.302970651395847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2C1C-48F9-B666-861DF3CD9B0A}"/>
                </c:ext>
              </c:extLst>
            </c:dLbl>
            <c:dLbl>
              <c:idx val="1"/>
              <c:layout>
                <c:manualLayout>
                  <c:x val="-1.5804597701149427E-2"/>
                  <c:y val="-0.13095263660224291"/>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2C1C-48F9-B666-861DF3CD9B0A}"/>
                </c:ext>
              </c:extLst>
            </c:dLbl>
            <c:dLbl>
              <c:idx val="2"/>
              <c:layout>
                <c:manualLayout>
                  <c:x val="-1.4367816091954019E-2"/>
                  <c:y val="0.12461049868766404"/>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2C1C-48F9-B666-861DF3CD9B0A}"/>
                </c:ext>
              </c:extLst>
            </c:dLbl>
            <c:dLbl>
              <c:idx val="3"/>
              <c:layout>
                <c:manualLayout>
                  <c:x val="-1.1494252873563218E-2"/>
                  <c:y val="-0.12415590551181198"/>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2C1C-48F9-B666-861DF3CD9B0A}"/>
                </c:ext>
              </c:extLst>
            </c:dLbl>
            <c:dLbl>
              <c:idx val="4"/>
              <c:layout>
                <c:manualLayout>
                  <c:x val="-3.5919540229884951E-2"/>
                  <c:y val="-6.171023622047252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2C1C-48F9-B666-861DF3CD9B0A}"/>
                </c:ext>
              </c:extLst>
            </c:dLbl>
            <c:dLbl>
              <c:idx val="5"/>
              <c:layout>
                <c:manualLayout>
                  <c:x val="-8.6206896551724223E-3"/>
                  <c:y val="6.939370078740210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2C1C-48F9-B666-861DF3CD9B0A}"/>
                </c:ext>
              </c:extLst>
            </c:dLbl>
            <c:spPr>
              <a:noFill/>
              <a:ln>
                <a:noFill/>
              </a:ln>
              <a:effectLst/>
            </c:spPr>
            <c:txPr>
              <a:bodyPr/>
              <a:lstStyle/>
              <a:p>
                <a:pPr>
                  <a:defRPr>
                    <a:latin typeface="+mj-l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Лист1!$A$2:$A$7</c:f>
              <c:numCache>
                <c:formatCode>General</c:formatCode>
                <c:ptCount val="6"/>
                <c:pt idx="0">
                  <c:v>2018</c:v>
                </c:pt>
                <c:pt idx="1">
                  <c:v>2019</c:v>
                </c:pt>
                <c:pt idx="2">
                  <c:v>2020</c:v>
                </c:pt>
                <c:pt idx="3">
                  <c:v>2021</c:v>
                </c:pt>
                <c:pt idx="4">
                  <c:v>2022</c:v>
                </c:pt>
                <c:pt idx="5">
                  <c:v>2023</c:v>
                </c:pt>
              </c:numCache>
            </c:numRef>
          </c:cat>
          <c:val>
            <c:numRef>
              <c:f>Лист1!$B$2:$B$7</c:f>
              <c:numCache>
                <c:formatCode>General</c:formatCode>
                <c:ptCount val="6"/>
                <c:pt idx="0">
                  <c:v>3557.79</c:v>
                </c:pt>
                <c:pt idx="1">
                  <c:v>2386.1999999999998</c:v>
                </c:pt>
                <c:pt idx="2">
                  <c:v>3330.49</c:v>
                </c:pt>
                <c:pt idx="3">
                  <c:v>3745.31</c:v>
                </c:pt>
                <c:pt idx="4">
                  <c:v>6447.24</c:v>
                </c:pt>
                <c:pt idx="5">
                  <c:v>7712.27</c:v>
                </c:pt>
              </c:numCache>
            </c:numRef>
          </c:val>
          <c:smooth val="0"/>
          <c:extLst xmlns:c16r2="http://schemas.microsoft.com/office/drawing/2015/06/chart">
            <c:ext xmlns:c16="http://schemas.microsoft.com/office/drawing/2014/chart" uri="{C3380CC4-5D6E-409C-BE32-E72D297353CC}">
              <c16:uniqueId val="{00000006-2C1C-48F9-B666-861DF3CD9B0A}"/>
            </c:ext>
          </c:extLst>
        </c:ser>
        <c:dLbls>
          <c:showLegendKey val="0"/>
          <c:showVal val="0"/>
          <c:showCatName val="0"/>
          <c:showSerName val="0"/>
          <c:showPercent val="0"/>
          <c:showBubbleSize val="0"/>
        </c:dLbls>
        <c:marker val="1"/>
        <c:smooth val="0"/>
        <c:axId val="234578688"/>
        <c:axId val="234580224"/>
      </c:lineChart>
      <c:catAx>
        <c:axId val="234578688"/>
        <c:scaling>
          <c:orientation val="minMax"/>
        </c:scaling>
        <c:delete val="1"/>
        <c:axPos val="b"/>
        <c:numFmt formatCode="General" sourceLinked="1"/>
        <c:majorTickMark val="out"/>
        <c:minorTickMark val="none"/>
        <c:tickLblPos val="none"/>
        <c:crossAx val="234580224"/>
        <c:crosses val="autoZero"/>
        <c:auto val="1"/>
        <c:lblAlgn val="ctr"/>
        <c:lblOffset val="100"/>
        <c:noMultiLvlLbl val="0"/>
      </c:catAx>
      <c:valAx>
        <c:axId val="234580224"/>
        <c:scaling>
          <c:orientation val="minMax"/>
        </c:scaling>
        <c:delete val="0"/>
        <c:axPos val="l"/>
        <c:majorGridlines/>
        <c:numFmt formatCode="General" sourceLinked="1"/>
        <c:majorTickMark val="out"/>
        <c:minorTickMark val="none"/>
        <c:tickLblPos val="nextTo"/>
        <c:crossAx val="234578688"/>
        <c:crosses val="autoZero"/>
        <c:crossBetween val="between"/>
      </c:valAx>
      <c:spPr>
        <a:noFill/>
        <a:ln>
          <a:solidFill>
            <a:srgbClr val="FFCCCC"/>
          </a:solidFill>
        </a:ln>
      </c:spPr>
    </c:plotArea>
    <c:plotVisOnly val="1"/>
    <c:dispBlanksAs val="gap"/>
    <c:showDLblsOverMax val="0"/>
  </c:chart>
  <c:txPr>
    <a:bodyPr/>
    <a:lstStyle/>
    <a:p>
      <a:pPr>
        <a:defRPr sz="800"/>
      </a:pPr>
      <a:endParaRPr lang="ru-RU"/>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04310344827586"/>
          <c:y val="0"/>
        </c:manualLayout>
      </c:layout>
      <c:overlay val="0"/>
    </c:title>
    <c:autoTitleDeleted val="0"/>
    <c:plotArea>
      <c:layout>
        <c:manualLayout>
          <c:layoutTarget val="inner"/>
          <c:xMode val="edge"/>
          <c:yMode val="edge"/>
          <c:x val="6.172888949226174E-2"/>
          <c:y val="0.11142857142857172"/>
          <c:w val="0.91959294958819804"/>
          <c:h val="0.74571428571428566"/>
        </c:manualLayout>
      </c:layout>
      <c:lineChart>
        <c:grouping val="standard"/>
        <c:varyColors val="0"/>
        <c:ser>
          <c:idx val="0"/>
          <c:order val="0"/>
          <c:tx>
            <c:strRef>
              <c:f>Лист1!$B$1</c:f>
              <c:strCache>
                <c:ptCount val="1"/>
                <c:pt idx="0">
                  <c:v>доходы от оказания платных услуг</c:v>
                </c:pt>
              </c:strCache>
            </c:strRef>
          </c:tx>
          <c:spPr>
            <a:ln>
              <a:solidFill>
                <a:srgbClr val="FF0000"/>
              </a:solidFill>
            </a:ln>
          </c:spPr>
          <c:marker>
            <c:symbol val="square"/>
            <c:size val="5"/>
            <c:spPr>
              <a:solidFill>
                <a:srgbClr val="FF0000"/>
              </a:solidFill>
            </c:spPr>
          </c:marker>
          <c:dLbls>
            <c:dLbl>
              <c:idx val="0"/>
              <c:layout>
                <c:manualLayout>
                  <c:x val="-7.1839080459770114E-3"/>
                  <c:y val="0.1366666666666666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D74B-4E55-8BDD-D38C0F6EBF59}"/>
                </c:ext>
              </c:extLst>
            </c:dLbl>
            <c:dLbl>
              <c:idx val="1"/>
              <c:layout>
                <c:manualLayout>
                  <c:x val="-2.442528735632184E-2"/>
                  <c:y val="0.13803307086614194"/>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D74B-4E55-8BDD-D38C0F6EBF59}"/>
                </c:ext>
              </c:extLst>
            </c:dLbl>
            <c:dLbl>
              <c:idx val="2"/>
              <c:layout>
                <c:manualLayout>
                  <c:x val="-1.4367816091954019E-2"/>
                  <c:y val="0.112950656167979"/>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D74B-4E55-8BDD-D38C0F6EBF59}"/>
                </c:ext>
              </c:extLst>
            </c:dLbl>
            <c:dLbl>
              <c:idx val="3"/>
              <c:layout>
                <c:manualLayout>
                  <c:x val="-3.5919540229885055E-2"/>
                  <c:y val="8.929553805774306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D74B-4E55-8BDD-D38C0F6EBF59}"/>
                </c:ext>
              </c:extLst>
            </c:dLbl>
            <c:dLbl>
              <c:idx val="4"/>
              <c:layout>
                <c:manualLayout>
                  <c:x val="-3.5919540229885055E-2"/>
                  <c:y val="8.752598425196850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D74B-4E55-8BDD-D38C0F6EBF59}"/>
                </c:ext>
              </c:extLst>
            </c:dLbl>
            <c:dLbl>
              <c:idx val="5"/>
              <c:layout>
                <c:manualLayout>
                  <c:x val="-3.4482758620689655E-2"/>
                  <c:y val="-0.11014488188976335"/>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D74B-4E55-8BDD-D38C0F6EBF59}"/>
                </c:ext>
              </c:extLst>
            </c:dLbl>
            <c:spPr>
              <a:noFill/>
              <a:ln>
                <a:noFill/>
              </a:ln>
              <a:effectLst/>
            </c:spPr>
            <c:txPr>
              <a:bodyPr/>
              <a:lstStyle/>
              <a:p>
                <a:pPr>
                  <a:defRPr>
                    <a:latin typeface="+mj-l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Лист1!$A$2:$A$7</c:f>
              <c:numCache>
                <c:formatCode>General</c:formatCode>
                <c:ptCount val="6"/>
                <c:pt idx="0">
                  <c:v>2018</c:v>
                </c:pt>
                <c:pt idx="1">
                  <c:v>2019</c:v>
                </c:pt>
                <c:pt idx="2">
                  <c:v>2020</c:v>
                </c:pt>
                <c:pt idx="3">
                  <c:v>2021</c:v>
                </c:pt>
                <c:pt idx="4">
                  <c:v>2022</c:v>
                </c:pt>
                <c:pt idx="5">
                  <c:v>2023</c:v>
                </c:pt>
              </c:numCache>
            </c:numRef>
          </c:cat>
          <c:val>
            <c:numRef>
              <c:f>Лист1!$B$2:$B$7</c:f>
              <c:numCache>
                <c:formatCode>General</c:formatCode>
                <c:ptCount val="6"/>
                <c:pt idx="0">
                  <c:v>34780.28</c:v>
                </c:pt>
                <c:pt idx="1">
                  <c:v>34183.42</c:v>
                </c:pt>
                <c:pt idx="2">
                  <c:v>22539.91</c:v>
                </c:pt>
                <c:pt idx="3">
                  <c:v>22633.07</c:v>
                </c:pt>
                <c:pt idx="4">
                  <c:v>30700.38</c:v>
                </c:pt>
                <c:pt idx="5">
                  <c:v>30478.79</c:v>
                </c:pt>
              </c:numCache>
            </c:numRef>
          </c:val>
          <c:smooth val="0"/>
          <c:extLst xmlns:c16r2="http://schemas.microsoft.com/office/drawing/2015/06/chart">
            <c:ext xmlns:c16="http://schemas.microsoft.com/office/drawing/2014/chart" uri="{C3380CC4-5D6E-409C-BE32-E72D297353CC}">
              <c16:uniqueId val="{00000006-D74B-4E55-8BDD-D38C0F6EBF59}"/>
            </c:ext>
          </c:extLst>
        </c:ser>
        <c:dLbls>
          <c:showLegendKey val="0"/>
          <c:showVal val="0"/>
          <c:showCatName val="0"/>
          <c:showSerName val="0"/>
          <c:showPercent val="0"/>
          <c:showBubbleSize val="0"/>
        </c:dLbls>
        <c:marker val="1"/>
        <c:smooth val="0"/>
        <c:axId val="234652416"/>
        <c:axId val="234653952"/>
      </c:lineChart>
      <c:catAx>
        <c:axId val="234652416"/>
        <c:scaling>
          <c:orientation val="minMax"/>
        </c:scaling>
        <c:delete val="1"/>
        <c:axPos val="b"/>
        <c:numFmt formatCode="General" sourceLinked="1"/>
        <c:majorTickMark val="out"/>
        <c:minorTickMark val="none"/>
        <c:tickLblPos val="none"/>
        <c:crossAx val="234653952"/>
        <c:crosses val="autoZero"/>
        <c:auto val="1"/>
        <c:lblAlgn val="ctr"/>
        <c:lblOffset val="100"/>
        <c:noMultiLvlLbl val="0"/>
      </c:catAx>
      <c:valAx>
        <c:axId val="234653952"/>
        <c:scaling>
          <c:orientation val="minMax"/>
        </c:scaling>
        <c:delete val="0"/>
        <c:axPos val="l"/>
        <c:majorGridlines/>
        <c:numFmt formatCode="General" sourceLinked="1"/>
        <c:majorTickMark val="out"/>
        <c:minorTickMark val="none"/>
        <c:tickLblPos val="nextTo"/>
        <c:crossAx val="234652416"/>
        <c:crosses val="autoZero"/>
        <c:crossBetween val="between"/>
      </c:valAx>
    </c:plotArea>
    <c:plotVisOnly val="1"/>
    <c:dispBlanksAs val="gap"/>
    <c:showDLblsOverMax val="0"/>
  </c:chart>
  <c:txPr>
    <a:bodyPr/>
    <a:lstStyle/>
    <a:p>
      <a:pPr>
        <a:defRPr sz="800"/>
      </a:pPr>
      <a:endParaRPr lang="ru-RU"/>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114942528735633"/>
          <c:y val="0"/>
        </c:manualLayout>
      </c:layout>
      <c:overlay val="0"/>
    </c:title>
    <c:autoTitleDeleted val="0"/>
    <c:plotArea>
      <c:layout>
        <c:manualLayout>
          <c:layoutTarget val="inner"/>
          <c:xMode val="edge"/>
          <c:yMode val="edge"/>
          <c:x val="6.172888949226174E-2"/>
          <c:y val="0.11142857142857172"/>
          <c:w val="0.91959294958819804"/>
          <c:h val="0.74571428571428566"/>
        </c:manualLayout>
      </c:layout>
      <c:lineChart>
        <c:grouping val="standard"/>
        <c:varyColors val="0"/>
        <c:ser>
          <c:idx val="0"/>
          <c:order val="0"/>
          <c:tx>
            <c:strRef>
              <c:f>Лист1!$B$1</c:f>
              <c:strCache>
                <c:ptCount val="1"/>
                <c:pt idx="0">
                  <c:v>плата за негативное воздействие на окружающую среду </c:v>
                </c:pt>
              </c:strCache>
            </c:strRef>
          </c:tx>
          <c:spPr>
            <a:ln>
              <a:solidFill>
                <a:srgbClr val="00B050"/>
              </a:solidFill>
            </a:ln>
          </c:spPr>
          <c:marker>
            <c:symbol val="star"/>
            <c:size val="7"/>
            <c:spPr>
              <a:solidFill>
                <a:srgbClr val="92D050"/>
              </a:solidFill>
            </c:spPr>
          </c:marker>
          <c:dLbls>
            <c:dLbl>
              <c:idx val="0"/>
              <c:layout>
                <c:manualLayout>
                  <c:x val="0"/>
                  <c:y val="8.333333333333334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7537-4154-8D97-8B00F3C3AC23}"/>
                </c:ext>
              </c:extLst>
            </c:dLbl>
            <c:dLbl>
              <c:idx val="1"/>
              <c:layout>
                <c:manualLayout>
                  <c:x val="8.6206896551724223E-3"/>
                  <c:y val="-6.043963254593213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7537-4154-8D97-8B00F3C3AC23}"/>
                </c:ext>
              </c:extLst>
            </c:dLbl>
            <c:dLbl>
              <c:idx val="2"/>
              <c:layout>
                <c:manualLayout>
                  <c:x val="-1.4367816091954019E-2"/>
                  <c:y val="9.22621391076115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7537-4154-8D97-8B00F3C3AC23}"/>
                </c:ext>
              </c:extLst>
            </c:dLbl>
            <c:dLbl>
              <c:idx val="3"/>
              <c:layout>
                <c:manualLayout>
                  <c:x val="-2.8735632183908056E-2"/>
                  <c:y val="-0.1195058550373511"/>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7537-4154-8D97-8B00F3C3AC23}"/>
                </c:ext>
              </c:extLst>
            </c:dLbl>
            <c:dLbl>
              <c:idx val="4"/>
              <c:layout>
                <c:manualLayout>
                  <c:x val="5.7471264367817184E-3"/>
                  <c:y val="6.349190726159230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7537-4154-8D97-8B00F3C3AC23}"/>
                </c:ext>
              </c:extLst>
            </c:dLbl>
            <c:spPr>
              <a:noFill/>
              <a:ln>
                <a:noFill/>
              </a:ln>
              <a:effectLst/>
            </c:spPr>
            <c:txPr>
              <a:bodyPr/>
              <a:lstStyle/>
              <a:p>
                <a:pPr>
                  <a:defRPr>
                    <a:latin typeface="+mj-l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Лист1!$A$2:$A$7</c:f>
              <c:numCache>
                <c:formatCode>General</c:formatCode>
                <c:ptCount val="6"/>
                <c:pt idx="0">
                  <c:v>2018</c:v>
                </c:pt>
                <c:pt idx="1">
                  <c:v>2019</c:v>
                </c:pt>
                <c:pt idx="2">
                  <c:v>2020</c:v>
                </c:pt>
                <c:pt idx="3">
                  <c:v>2021</c:v>
                </c:pt>
                <c:pt idx="4">
                  <c:v>2022</c:v>
                </c:pt>
                <c:pt idx="5">
                  <c:v>2023</c:v>
                </c:pt>
              </c:numCache>
            </c:numRef>
          </c:cat>
          <c:val>
            <c:numRef>
              <c:f>Лист1!$B$2:$B$7</c:f>
              <c:numCache>
                <c:formatCode>General</c:formatCode>
                <c:ptCount val="6"/>
                <c:pt idx="0">
                  <c:v>185.33</c:v>
                </c:pt>
                <c:pt idx="1">
                  <c:v>182.12</c:v>
                </c:pt>
                <c:pt idx="2">
                  <c:v>-174.19</c:v>
                </c:pt>
                <c:pt idx="3">
                  <c:v>206.86</c:v>
                </c:pt>
                <c:pt idx="4">
                  <c:v>149.49</c:v>
                </c:pt>
                <c:pt idx="5">
                  <c:v>63.18</c:v>
                </c:pt>
              </c:numCache>
            </c:numRef>
          </c:val>
          <c:smooth val="0"/>
          <c:extLst xmlns:c16r2="http://schemas.microsoft.com/office/drawing/2015/06/chart">
            <c:ext xmlns:c16="http://schemas.microsoft.com/office/drawing/2014/chart" uri="{C3380CC4-5D6E-409C-BE32-E72D297353CC}">
              <c16:uniqueId val="{00000005-7537-4154-8D97-8B00F3C3AC23}"/>
            </c:ext>
          </c:extLst>
        </c:ser>
        <c:dLbls>
          <c:showLegendKey val="0"/>
          <c:showVal val="0"/>
          <c:showCatName val="0"/>
          <c:showSerName val="0"/>
          <c:showPercent val="0"/>
          <c:showBubbleSize val="0"/>
        </c:dLbls>
        <c:marker val="1"/>
        <c:smooth val="0"/>
        <c:axId val="234726528"/>
        <c:axId val="234728064"/>
      </c:lineChart>
      <c:catAx>
        <c:axId val="234726528"/>
        <c:scaling>
          <c:orientation val="minMax"/>
        </c:scaling>
        <c:delete val="1"/>
        <c:axPos val="b"/>
        <c:numFmt formatCode="General" sourceLinked="1"/>
        <c:majorTickMark val="out"/>
        <c:minorTickMark val="none"/>
        <c:tickLblPos val="none"/>
        <c:crossAx val="234728064"/>
        <c:crosses val="autoZero"/>
        <c:auto val="1"/>
        <c:lblAlgn val="ctr"/>
        <c:lblOffset val="100"/>
        <c:noMultiLvlLbl val="0"/>
      </c:catAx>
      <c:valAx>
        <c:axId val="234728064"/>
        <c:scaling>
          <c:orientation val="minMax"/>
        </c:scaling>
        <c:delete val="0"/>
        <c:axPos val="l"/>
        <c:majorGridlines/>
        <c:numFmt formatCode="General" sourceLinked="1"/>
        <c:majorTickMark val="out"/>
        <c:minorTickMark val="none"/>
        <c:tickLblPos val="nextTo"/>
        <c:crossAx val="234726528"/>
        <c:crosses val="autoZero"/>
        <c:crossBetween val="between"/>
      </c:valAx>
      <c:spPr>
        <a:ln>
          <a:solidFill>
            <a:srgbClr val="FFCCCC"/>
          </a:solidFill>
        </a:ln>
      </c:spPr>
    </c:plotArea>
    <c:plotVisOnly val="1"/>
    <c:dispBlanksAs val="gap"/>
    <c:showDLblsOverMax val="0"/>
  </c:chart>
  <c:txPr>
    <a:bodyPr/>
    <a:lstStyle/>
    <a:p>
      <a:pPr>
        <a:defRPr sz="800"/>
      </a:pPr>
      <a:endParaRPr lang="ru-RU"/>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7849137931034965"/>
          <c:y val="0"/>
        </c:manualLayout>
      </c:layout>
      <c:overlay val="0"/>
    </c:title>
    <c:autoTitleDeleted val="0"/>
    <c:plotArea>
      <c:layout>
        <c:manualLayout>
          <c:layoutTarget val="inner"/>
          <c:xMode val="edge"/>
          <c:yMode val="edge"/>
          <c:x val="6.172888949226174E-2"/>
          <c:y val="0.11142857142857172"/>
          <c:w val="0.91959294958819804"/>
          <c:h val="0.74571428571428566"/>
        </c:manualLayout>
      </c:layout>
      <c:lineChart>
        <c:grouping val="standard"/>
        <c:varyColors val="0"/>
        <c:ser>
          <c:idx val="0"/>
          <c:order val="0"/>
          <c:tx>
            <c:strRef>
              <c:f>Лист1!$B$1</c:f>
              <c:strCache>
                <c:ptCount val="1"/>
                <c:pt idx="0">
                  <c:v>штрафы, санкции, возмещение ущерба</c:v>
                </c:pt>
              </c:strCache>
            </c:strRef>
          </c:tx>
          <c:spPr>
            <a:ln>
              <a:solidFill>
                <a:schemeClr val="bg2">
                  <a:lumMod val="50000"/>
                </a:schemeClr>
              </a:solidFill>
            </a:ln>
          </c:spPr>
          <c:marker>
            <c:symbol val="square"/>
            <c:size val="7"/>
            <c:spPr>
              <a:solidFill>
                <a:schemeClr val="bg2">
                  <a:lumMod val="50000"/>
                </a:schemeClr>
              </a:solidFill>
            </c:spPr>
          </c:marker>
          <c:dLbls>
            <c:dLbl>
              <c:idx val="0"/>
              <c:layout>
                <c:manualLayout>
                  <c:x val="-6.8965517241379309E-2"/>
                  <c:y val="5.302970651395847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7051-4790-BB4B-219DE48E9E9D}"/>
                </c:ext>
              </c:extLst>
            </c:dLbl>
            <c:dLbl>
              <c:idx val="1"/>
              <c:layout>
                <c:manualLayout>
                  <c:x val="-1.5804597701149427E-2"/>
                  <c:y val="-0.13095263660224291"/>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7051-4790-BB4B-219DE48E9E9D}"/>
                </c:ext>
              </c:extLst>
            </c:dLbl>
            <c:dLbl>
              <c:idx val="2"/>
              <c:layout>
                <c:manualLayout>
                  <c:x val="-1.4367816091954019E-2"/>
                  <c:y val="0.1312771653543307"/>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7051-4790-BB4B-219DE48E9E9D}"/>
                </c:ext>
              </c:extLst>
            </c:dLbl>
            <c:dLbl>
              <c:idx val="3"/>
              <c:layout>
                <c:manualLayout>
                  <c:x val="4.3103448275861956E-3"/>
                  <c:y val="-6.415643044619459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7051-4790-BB4B-219DE48E9E9D}"/>
                </c:ext>
              </c:extLst>
            </c:dLbl>
            <c:dLbl>
              <c:idx val="4"/>
              <c:layout>
                <c:manualLayout>
                  <c:x val="-2.8735632183907052E-3"/>
                  <c:y val="-8.171021235981865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7051-4790-BB4B-219DE48E9E9D}"/>
                </c:ext>
              </c:extLst>
            </c:dLbl>
            <c:dLbl>
              <c:idx val="5"/>
              <c:layout>
                <c:manualLayout>
                  <c:x val="-8.6206896551724223E-3"/>
                  <c:y val="6.939370078740210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7051-4790-BB4B-219DE48E9E9D}"/>
                </c:ext>
              </c:extLst>
            </c:dLbl>
            <c:spPr>
              <a:noFill/>
              <a:ln>
                <a:noFill/>
              </a:ln>
              <a:effectLst/>
            </c:spPr>
            <c:txPr>
              <a:bodyPr/>
              <a:lstStyle/>
              <a:p>
                <a:pPr>
                  <a:defRPr>
                    <a:latin typeface="+mj-l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Лист1!$A$2:$A$7</c:f>
              <c:numCache>
                <c:formatCode>General</c:formatCode>
                <c:ptCount val="6"/>
                <c:pt idx="0">
                  <c:v>2018</c:v>
                </c:pt>
                <c:pt idx="1">
                  <c:v>2019</c:v>
                </c:pt>
                <c:pt idx="2">
                  <c:v>2020</c:v>
                </c:pt>
                <c:pt idx="3">
                  <c:v>2021</c:v>
                </c:pt>
                <c:pt idx="4">
                  <c:v>2022</c:v>
                </c:pt>
                <c:pt idx="5">
                  <c:v>2023</c:v>
                </c:pt>
              </c:numCache>
            </c:numRef>
          </c:cat>
          <c:val>
            <c:numRef>
              <c:f>Лист1!$B$2:$B$7</c:f>
              <c:numCache>
                <c:formatCode>General</c:formatCode>
                <c:ptCount val="6"/>
                <c:pt idx="0">
                  <c:v>4497.99</c:v>
                </c:pt>
                <c:pt idx="1">
                  <c:v>4470.5600000000004</c:v>
                </c:pt>
                <c:pt idx="2">
                  <c:v>2068.25</c:v>
                </c:pt>
                <c:pt idx="3">
                  <c:v>2182.91</c:v>
                </c:pt>
                <c:pt idx="4">
                  <c:v>2081.33</c:v>
                </c:pt>
                <c:pt idx="5">
                  <c:v>3214.64</c:v>
                </c:pt>
              </c:numCache>
            </c:numRef>
          </c:val>
          <c:smooth val="0"/>
          <c:extLst xmlns:c16r2="http://schemas.microsoft.com/office/drawing/2015/06/chart">
            <c:ext xmlns:c16="http://schemas.microsoft.com/office/drawing/2014/chart" uri="{C3380CC4-5D6E-409C-BE32-E72D297353CC}">
              <c16:uniqueId val="{00000006-7051-4790-BB4B-219DE48E9E9D}"/>
            </c:ext>
          </c:extLst>
        </c:ser>
        <c:dLbls>
          <c:showLegendKey val="0"/>
          <c:showVal val="0"/>
          <c:showCatName val="0"/>
          <c:showSerName val="0"/>
          <c:showPercent val="0"/>
          <c:showBubbleSize val="0"/>
        </c:dLbls>
        <c:marker val="1"/>
        <c:smooth val="0"/>
        <c:axId val="234497536"/>
        <c:axId val="234499072"/>
      </c:lineChart>
      <c:catAx>
        <c:axId val="234497536"/>
        <c:scaling>
          <c:orientation val="minMax"/>
        </c:scaling>
        <c:delete val="1"/>
        <c:axPos val="b"/>
        <c:numFmt formatCode="General" sourceLinked="1"/>
        <c:majorTickMark val="out"/>
        <c:minorTickMark val="none"/>
        <c:tickLblPos val="none"/>
        <c:crossAx val="234499072"/>
        <c:crosses val="autoZero"/>
        <c:auto val="1"/>
        <c:lblAlgn val="ctr"/>
        <c:lblOffset val="100"/>
        <c:noMultiLvlLbl val="0"/>
      </c:catAx>
      <c:valAx>
        <c:axId val="234499072"/>
        <c:scaling>
          <c:orientation val="minMax"/>
        </c:scaling>
        <c:delete val="0"/>
        <c:axPos val="l"/>
        <c:majorGridlines/>
        <c:numFmt formatCode="General" sourceLinked="1"/>
        <c:majorTickMark val="out"/>
        <c:minorTickMark val="none"/>
        <c:tickLblPos val="nextTo"/>
        <c:crossAx val="234497536"/>
        <c:crosses val="autoZero"/>
        <c:crossBetween val="between"/>
      </c:valAx>
      <c:spPr>
        <a:noFill/>
        <a:ln>
          <a:solidFill>
            <a:srgbClr val="FFCCCC"/>
          </a:solidFill>
        </a:ln>
      </c:spPr>
    </c:plotArea>
    <c:plotVisOnly val="1"/>
    <c:dispBlanksAs val="gap"/>
    <c:showDLblsOverMax val="0"/>
  </c:chart>
  <c:txPr>
    <a:bodyPr/>
    <a:lstStyle/>
    <a:p>
      <a:pPr>
        <a:defRPr sz="800"/>
      </a:pPr>
      <a:endParaRPr lang="ru-RU"/>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400007834841542E-2"/>
          <c:y val="7.4215706589307914E-2"/>
          <c:w val="0.54142946683903315"/>
          <c:h val="0.92578429341069979"/>
        </c:manualLayout>
      </c:layout>
      <c:doughnutChart>
        <c:varyColors val="1"/>
        <c:ser>
          <c:idx val="0"/>
          <c:order val="0"/>
          <c:tx>
            <c:strRef>
              <c:f>Лист1!$B$1</c:f>
              <c:strCache>
                <c:ptCount val="1"/>
                <c:pt idx="0">
                  <c:v>Продажи</c:v>
                </c:pt>
              </c:strCache>
            </c:strRef>
          </c:tx>
          <c:explosion val="25"/>
          <c:dPt>
            <c:idx val="0"/>
            <c:bubble3D val="0"/>
            <c:explosion val="9"/>
            <c:extLst xmlns:c16r2="http://schemas.microsoft.com/office/drawing/2015/06/chart">
              <c:ext xmlns:c16="http://schemas.microsoft.com/office/drawing/2014/chart" uri="{C3380CC4-5D6E-409C-BE32-E72D297353CC}">
                <c16:uniqueId val="{00000000-A1FE-4D9C-AB23-2966FA0D0607}"/>
              </c:ext>
            </c:extLst>
          </c:dPt>
          <c:dPt>
            <c:idx val="1"/>
            <c:bubble3D val="0"/>
            <c:spPr>
              <a:solidFill>
                <a:srgbClr val="FF7C80"/>
              </a:solidFill>
            </c:spPr>
            <c:extLst xmlns:c16r2="http://schemas.microsoft.com/office/drawing/2015/06/chart">
              <c:ext xmlns:c16="http://schemas.microsoft.com/office/drawing/2014/chart" uri="{C3380CC4-5D6E-409C-BE32-E72D297353CC}">
                <c16:uniqueId val="{00000001-A1FE-4D9C-AB23-2966FA0D0607}"/>
              </c:ext>
            </c:extLst>
          </c:dPt>
          <c:dPt>
            <c:idx val="2"/>
            <c:bubble3D val="0"/>
            <c:explosion val="23"/>
            <c:extLst xmlns:c16r2="http://schemas.microsoft.com/office/drawing/2015/06/chart">
              <c:ext xmlns:c16="http://schemas.microsoft.com/office/drawing/2014/chart" uri="{C3380CC4-5D6E-409C-BE32-E72D297353CC}">
                <c16:uniqueId val="{00000002-A1FE-4D9C-AB23-2966FA0D0607}"/>
              </c:ext>
            </c:extLst>
          </c:dPt>
          <c:dPt>
            <c:idx val="3"/>
            <c:bubble3D val="0"/>
            <c:explosion val="10"/>
            <c:extLst xmlns:c16r2="http://schemas.microsoft.com/office/drawing/2015/06/chart">
              <c:ext xmlns:c16="http://schemas.microsoft.com/office/drawing/2014/chart" uri="{C3380CC4-5D6E-409C-BE32-E72D297353CC}">
                <c16:uniqueId val="{00000003-A1FE-4D9C-AB23-2966FA0D0607}"/>
              </c:ext>
            </c:extLst>
          </c:dPt>
          <c:dPt>
            <c:idx val="4"/>
            <c:bubble3D val="0"/>
            <c:spPr>
              <a:solidFill>
                <a:srgbClr val="FF0000"/>
              </a:solidFill>
            </c:spPr>
            <c:extLst xmlns:c16r2="http://schemas.microsoft.com/office/drawing/2015/06/chart">
              <c:ext xmlns:c16="http://schemas.microsoft.com/office/drawing/2014/chart" uri="{C3380CC4-5D6E-409C-BE32-E72D297353CC}">
                <c16:uniqueId val="{00000004-A1FE-4D9C-AB23-2966FA0D0607}"/>
              </c:ext>
            </c:extLst>
          </c:dPt>
          <c:dLbls>
            <c:dLbl>
              <c:idx val="1"/>
              <c:layout>
                <c:manualLayout>
                  <c:x val="7.5757575757575924E-3"/>
                  <c:y val="-2.500000000000000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A1FE-4D9C-AB23-2966FA0D0607}"/>
                </c:ext>
              </c:extLst>
            </c:dLbl>
            <c:dLbl>
              <c:idx val="2"/>
              <c:layout>
                <c:manualLayout>
                  <c:x val="0"/>
                  <c:y val="0.1190476190476191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A1FE-4D9C-AB23-2966FA0D0607}"/>
                </c:ext>
              </c:extLst>
            </c:dLbl>
            <c:dLbl>
              <c:idx val="3"/>
              <c:layout>
                <c:manualLayout>
                  <c:x val="2.5250536864710091E-3"/>
                  <c:y val="4.1666666666667395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A1FE-4D9C-AB23-2966FA0D0607}"/>
                </c:ext>
              </c:extLst>
            </c:dLbl>
            <c:spPr>
              <a:noFill/>
              <a:ln>
                <a:noFill/>
              </a:ln>
              <a:effectLst/>
            </c:spPr>
            <c:txPr>
              <a:bodyPr/>
              <a:lstStyle/>
              <a:p>
                <a:pPr>
                  <a:defRPr sz="1100">
                    <a:latin typeface="+mj-lt"/>
                  </a:defRPr>
                </a:pPr>
                <a:endParaRPr lang="ru-RU"/>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15:layout/>
              </c:ext>
            </c:extLst>
          </c:dLbls>
          <c:cat>
            <c:strRef>
              <c:f>Лист1!$A$2:$A$6</c:f>
              <c:strCache>
                <c:ptCount val="5"/>
                <c:pt idx="0">
                  <c:v>дотации</c:v>
                </c:pt>
                <c:pt idx="1">
                  <c:v>субсидии</c:v>
                </c:pt>
                <c:pt idx="2">
                  <c:v>инные межбюджетные трансферты</c:v>
                </c:pt>
                <c:pt idx="3">
                  <c:v>субвенции </c:v>
                </c:pt>
                <c:pt idx="4">
                  <c:v>прочие безвозмездные поступления</c:v>
                </c:pt>
              </c:strCache>
            </c:strRef>
          </c:cat>
          <c:val>
            <c:numRef>
              <c:f>Лист1!$B$2:$B$6</c:f>
              <c:numCache>
                <c:formatCode>General</c:formatCode>
                <c:ptCount val="5"/>
                <c:pt idx="0">
                  <c:v>544961</c:v>
                </c:pt>
                <c:pt idx="1">
                  <c:v>750078.71</c:v>
                </c:pt>
                <c:pt idx="2">
                  <c:v>27769.83</c:v>
                </c:pt>
                <c:pt idx="3">
                  <c:v>1022416.5</c:v>
                </c:pt>
                <c:pt idx="4">
                  <c:v>310</c:v>
                </c:pt>
              </c:numCache>
            </c:numRef>
          </c:val>
          <c:extLst xmlns:c16r2="http://schemas.microsoft.com/office/drawing/2015/06/chart">
            <c:ext xmlns:c16="http://schemas.microsoft.com/office/drawing/2014/chart" uri="{C3380CC4-5D6E-409C-BE32-E72D297353CC}">
              <c16:uniqueId val="{00000005-A1FE-4D9C-AB23-2966FA0D0607}"/>
            </c:ext>
          </c:extLst>
        </c:ser>
        <c:dLbls>
          <c:showLegendKey val="0"/>
          <c:showVal val="0"/>
          <c:showCatName val="0"/>
          <c:showSerName val="0"/>
          <c:showPercent val="0"/>
          <c:showBubbleSize val="0"/>
          <c:showLeaderLines val="1"/>
        </c:dLbls>
        <c:firstSliceAng val="0"/>
        <c:holeSize val="50"/>
      </c:doughnutChart>
    </c:plotArea>
    <c:legend>
      <c:legendPos val="r"/>
      <c:legendEntry>
        <c:idx val="4"/>
        <c:delete val="1"/>
      </c:legendEntry>
      <c:layout>
        <c:manualLayout>
          <c:xMode val="edge"/>
          <c:yMode val="edge"/>
          <c:x val="0.6213964447625866"/>
          <c:y val="0.17795603674541177"/>
          <c:w val="0.36345204008589838"/>
          <c:h val="0.62742125984251973"/>
        </c:manualLayout>
      </c:layout>
      <c:overlay val="0"/>
      <c:txPr>
        <a:bodyPr/>
        <a:lstStyle/>
        <a:p>
          <a:pPr>
            <a:defRPr sz="1100"/>
          </a:pPr>
          <a:endParaRPr lang="ru-RU"/>
        </a:p>
      </c:txPr>
    </c:legend>
    <c:plotVisOnly val="1"/>
    <c:dispBlanksAs val="gap"/>
    <c:showDLblsOverMax val="0"/>
  </c:chart>
  <c:txPr>
    <a:bodyPr/>
    <a:lstStyle/>
    <a:p>
      <a:pPr>
        <a:defRPr sz="900"/>
      </a:pPr>
      <a:endParaRPr lang="ru-RU"/>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130"/>
      <c:rAngAx val="0"/>
      <c:perspective val="30"/>
    </c:view3D>
    <c:floor>
      <c:thickness val="0"/>
    </c:floor>
    <c:sideWall>
      <c:thickness val="0"/>
    </c:sideWall>
    <c:backWall>
      <c:thickness val="0"/>
    </c:backWall>
    <c:plotArea>
      <c:layout>
        <c:manualLayout>
          <c:layoutTarget val="inner"/>
          <c:xMode val="edge"/>
          <c:yMode val="edge"/>
          <c:x val="0.18534334370994437"/>
          <c:y val="0"/>
          <c:w val="0.80824971006531265"/>
          <c:h val="1"/>
        </c:manualLayout>
      </c:layout>
      <c:pie3DChart>
        <c:varyColors val="1"/>
        <c:dLbls>
          <c:showLegendKey val="0"/>
          <c:showVal val="0"/>
          <c:showCatName val="0"/>
          <c:showSerName val="0"/>
          <c:showPercent val="0"/>
          <c:showBubbleSize val="0"/>
          <c:showLeaderLines val="0"/>
        </c:dLbls>
      </c:pie3DChart>
    </c:plotArea>
    <c:plotVisOnly val="1"/>
    <c:dispBlanksAs val="gap"/>
    <c:showDLblsOverMax val="0"/>
  </c:chart>
  <c:txPr>
    <a:bodyPr/>
    <a:lstStyle/>
    <a:p>
      <a:pPr>
        <a:defRPr sz="900">
          <a:latin typeface="+mj-lt"/>
        </a:defRPr>
      </a:pPr>
      <a:endParaRPr lang="ru-RU"/>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5.8169028871391075E-2"/>
          <c:y val="5.6767675424784357E-2"/>
          <c:w val="0.80103359580052491"/>
          <c:h val="0.82436540968663718"/>
        </c:manualLayout>
      </c:layout>
      <c:pie3DChart>
        <c:varyColors val="1"/>
        <c:ser>
          <c:idx val="0"/>
          <c:order val="0"/>
          <c:tx>
            <c:strRef>
              <c:f>Лист1!$B$1</c:f>
              <c:strCache>
                <c:ptCount val="1"/>
                <c:pt idx="0">
                  <c:v>Продажи</c:v>
                </c:pt>
              </c:strCache>
            </c:strRef>
          </c:tx>
          <c:explosion val="25"/>
          <c:dLbls>
            <c:dLbl>
              <c:idx val="0"/>
              <c:layout>
                <c:manualLayout>
                  <c:x val="-5.0172404919973615E-2"/>
                  <c:y val="-2.812245452077106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F7C7-4D82-872C-390A8769D1EB}"/>
                </c:ext>
              </c:extLst>
            </c:dLbl>
            <c:dLbl>
              <c:idx val="3"/>
              <c:layout>
                <c:manualLayout>
                  <c:x val="6.0343394575678083E-2"/>
                  <c:y val="-7.4495429450629602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F7C7-4D82-872C-390A8769D1EB}"/>
                </c:ext>
              </c:extLst>
            </c:dLbl>
            <c:dLbl>
              <c:idx val="4"/>
              <c:layout>
                <c:manualLayout>
                  <c:x val="3.9605655910658226E-2"/>
                  <c:y val="-3.4324373246447638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F7C7-4D82-872C-390A8769D1EB}"/>
                </c:ext>
              </c:extLst>
            </c:dLbl>
            <c:dLbl>
              <c:idx val="5"/>
              <c:layout>
                <c:manualLayout>
                  <c:x val="-6.9948293963254596E-2"/>
                  <c:y val="4.300149647733721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FE70-462E-8D1F-308E5F2F02D1}"/>
                </c:ext>
              </c:extLst>
            </c:dLbl>
            <c:dLbl>
              <c:idx val="7"/>
              <c:layout>
                <c:manualLayout>
                  <c:x val="-6.5564304461942407E-3"/>
                  <c:y val="-4.715565441593765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F7C7-4D82-872C-390A8769D1EB}"/>
                </c:ext>
              </c:extLst>
            </c:dLbl>
            <c:dLbl>
              <c:idx val="8"/>
              <c:layout>
                <c:manualLayout>
                  <c:x val="-9.7977587360403476E-2"/>
                  <c:y val="-2.104489094035659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F7C7-4D82-872C-390A8769D1EB}"/>
                </c:ext>
              </c:extLst>
            </c:dLbl>
            <c:spPr>
              <a:noFill/>
              <a:ln>
                <a:noFill/>
              </a:ln>
              <a:effectLst/>
            </c:spPr>
            <c:txPr>
              <a:bodyPr/>
              <a:lstStyle/>
              <a:p>
                <a:pPr>
                  <a:defRPr sz="800"/>
                </a:pPr>
                <a:endParaRPr lang="ru-RU"/>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15:layout/>
              </c:ext>
            </c:extLst>
          </c:dLbls>
          <c:cat>
            <c:numRef>
              <c:f>Лист1!$A$2:$A$11</c:f>
              <c:numCache>
                <c:formatCode>General</c:formatCode>
                <c:ptCount val="10"/>
              </c:numCache>
            </c:numRef>
          </c:cat>
          <c:val>
            <c:numRef>
              <c:f>Лист1!$B$2:$B$11</c:f>
              <c:numCache>
                <c:formatCode>General</c:formatCode>
                <c:ptCount val="10"/>
                <c:pt idx="0">
                  <c:v>6.7</c:v>
                </c:pt>
                <c:pt idx="1">
                  <c:v>0.1</c:v>
                </c:pt>
                <c:pt idx="2">
                  <c:v>0.4</c:v>
                </c:pt>
                <c:pt idx="3">
                  <c:v>23.6</c:v>
                </c:pt>
                <c:pt idx="4">
                  <c:v>4</c:v>
                </c:pt>
                <c:pt idx="5">
                  <c:v>0.1</c:v>
                </c:pt>
                <c:pt idx="6">
                  <c:v>39.799999999999997</c:v>
                </c:pt>
                <c:pt idx="7">
                  <c:v>6</c:v>
                </c:pt>
                <c:pt idx="8">
                  <c:v>18.399999999999999</c:v>
                </c:pt>
                <c:pt idx="9">
                  <c:v>0.9</c:v>
                </c:pt>
              </c:numCache>
            </c:numRef>
          </c:val>
          <c:extLst xmlns:c16r2="http://schemas.microsoft.com/office/drawing/2015/06/chart">
            <c:ext xmlns:c16="http://schemas.microsoft.com/office/drawing/2014/chart" uri="{C3380CC4-5D6E-409C-BE32-E72D297353CC}">
              <c16:uniqueId val="{00000005-F7C7-4D82-872C-390A8769D1EB}"/>
            </c:ext>
          </c:extLst>
        </c:ser>
        <c:dLbls>
          <c:showLegendKey val="0"/>
          <c:showVal val="0"/>
          <c:showCatName val="0"/>
          <c:showSerName val="0"/>
          <c:showPercent val="0"/>
          <c:showBubbleSize val="0"/>
          <c:showLeaderLines val="1"/>
        </c:dLbls>
      </c:pie3DChart>
    </c:plotArea>
    <c:legend>
      <c:legendPos val="r"/>
      <c:layout>
        <c:manualLayout>
          <c:xMode val="edge"/>
          <c:yMode val="edge"/>
          <c:x val="0.92781777277840261"/>
          <c:y val="0.14555857673131065"/>
          <c:w val="5.1348972003499561E-2"/>
          <c:h val="0.83336508339683346"/>
        </c:manualLayout>
      </c:layout>
      <c:overlay val="0"/>
      <c:txPr>
        <a:bodyPr/>
        <a:lstStyle/>
        <a:p>
          <a:pPr>
            <a:defRPr sz="800"/>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5"/>
          <c:dLbls>
            <c:dLbl>
              <c:idx val="0"/>
              <c:layout>
                <c:manualLayout>
                  <c:x val="-5.0172404919973615E-2"/>
                  <c:y val="-2.812245452077106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D3AF-4159-94C9-7A82360AE546}"/>
                </c:ext>
              </c:extLst>
            </c:dLbl>
            <c:dLbl>
              <c:idx val="3"/>
              <c:layout>
                <c:manualLayout>
                  <c:x val="6.0343394575678083E-2"/>
                  <c:y val="-7.4495429450629602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D3AF-4159-94C9-7A82360AE546}"/>
                </c:ext>
              </c:extLst>
            </c:dLbl>
            <c:dLbl>
              <c:idx val="4"/>
              <c:layout>
                <c:manualLayout>
                  <c:x val="3.9605655910658226E-2"/>
                  <c:y val="-3.4324373246447638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D3AF-4159-94C9-7A82360AE546}"/>
                </c:ext>
              </c:extLst>
            </c:dLbl>
            <c:dLbl>
              <c:idx val="7"/>
              <c:layout>
                <c:manualLayout>
                  <c:x val="0.11677679995882879"/>
                  <c:y val="2.671282469001718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D3AF-4159-94C9-7A82360AE546}"/>
                </c:ext>
              </c:extLst>
            </c:dLbl>
            <c:dLbl>
              <c:idx val="8"/>
              <c:layout>
                <c:manualLayout>
                  <c:x val="-9.7977587360403476E-2"/>
                  <c:y val="-2.104489094035659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D3AF-4159-94C9-7A82360AE546}"/>
                </c:ext>
              </c:extLst>
            </c:dLbl>
            <c:spPr>
              <a:noFill/>
              <a:ln>
                <a:noFill/>
              </a:ln>
              <a:effectLst/>
            </c:spPr>
            <c:txPr>
              <a:bodyPr/>
              <a:lstStyle/>
              <a:p>
                <a:pPr>
                  <a:defRPr sz="800"/>
                </a:pPr>
                <a:endParaRPr lang="ru-RU"/>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15:layout/>
              </c:ext>
            </c:extLst>
          </c:dLbls>
          <c:cat>
            <c:strRef>
              <c:f>Лист1!$A$2:$A$11</c:f>
              <c:strCache>
                <c:ptCount val="10"/>
                <c:pt idx="0">
                  <c:v>общегосударственные вопросы</c:v>
                </c:pt>
                <c:pt idx="1">
                  <c:v>нац оборона</c:v>
                </c:pt>
                <c:pt idx="2">
                  <c:v>нац безопасность</c:v>
                </c:pt>
                <c:pt idx="3">
                  <c:v>нац экономика</c:v>
                </c:pt>
                <c:pt idx="4">
                  <c:v>ЖКХ</c:v>
                </c:pt>
                <c:pt idx="5">
                  <c:v>ООС</c:v>
                </c:pt>
                <c:pt idx="6">
                  <c:v>образование</c:v>
                </c:pt>
                <c:pt idx="7">
                  <c:v>культура, кинематография</c:v>
                </c:pt>
                <c:pt idx="8">
                  <c:v>социальная политика</c:v>
                </c:pt>
                <c:pt idx="9">
                  <c:v>ФК и Спорт</c:v>
                </c:pt>
              </c:strCache>
            </c:strRef>
          </c:cat>
          <c:val>
            <c:numRef>
              <c:f>Лист1!$B$2:$B$11</c:f>
              <c:numCache>
                <c:formatCode>General</c:formatCode>
                <c:ptCount val="10"/>
                <c:pt idx="0">
                  <c:v>7.3</c:v>
                </c:pt>
                <c:pt idx="1">
                  <c:v>0.1</c:v>
                </c:pt>
                <c:pt idx="2">
                  <c:v>0.3</c:v>
                </c:pt>
                <c:pt idx="3">
                  <c:v>5.4</c:v>
                </c:pt>
                <c:pt idx="4">
                  <c:v>4.0999999999999996</c:v>
                </c:pt>
                <c:pt idx="5">
                  <c:v>0.02</c:v>
                </c:pt>
                <c:pt idx="6">
                  <c:v>41.7</c:v>
                </c:pt>
                <c:pt idx="7">
                  <c:v>5.5</c:v>
                </c:pt>
                <c:pt idx="8">
                  <c:v>35</c:v>
                </c:pt>
                <c:pt idx="9">
                  <c:v>0.6</c:v>
                </c:pt>
              </c:numCache>
            </c:numRef>
          </c:val>
          <c:extLst xmlns:c16r2="http://schemas.microsoft.com/office/drawing/2015/06/chart">
            <c:ext xmlns:c16="http://schemas.microsoft.com/office/drawing/2014/chart" uri="{C3380CC4-5D6E-409C-BE32-E72D297353CC}">
              <c16:uniqueId val="{00000005-D3AF-4159-94C9-7A82360AE546}"/>
            </c:ext>
          </c:extLst>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perspective val="30"/>
    </c:view3D>
    <c:floor>
      <c:thickness val="0"/>
    </c:floor>
    <c:sideWall>
      <c:thickness val="0"/>
    </c:sideWall>
    <c:backWall>
      <c:thickness val="0"/>
    </c:backWall>
    <c:plotArea>
      <c:layout/>
      <c:line3DChart>
        <c:grouping val="standard"/>
        <c:varyColors val="0"/>
        <c:ser>
          <c:idx val="0"/>
          <c:order val="0"/>
          <c:tx>
            <c:strRef>
              <c:f>Лист1!$B$1</c:f>
              <c:strCache>
                <c:ptCount val="1"/>
                <c:pt idx="0">
                  <c:v>Ряд 1</c:v>
                </c:pt>
              </c:strCache>
            </c:strRef>
          </c:tx>
          <c:spPr>
            <a:solidFill>
              <a:srgbClr val="FF0000"/>
            </a:solidFill>
          </c:spPr>
          <c:dLbls>
            <c:dLbl>
              <c:idx val="0"/>
              <c:layout>
                <c:manualLayout>
                  <c:x val="-7.8407082567332378E-2"/>
                  <c:y val="-8.924054190792062E-2"/>
                </c:manualLayout>
              </c:layout>
              <c:tx>
                <c:rich>
                  <a:bodyPr/>
                  <a:lstStyle/>
                  <a:p>
                    <a:r>
                      <a:rPr lang="ru-RU" dirty="0" smtClean="0"/>
                      <a:t>1 749,96 млн. руб.</a:t>
                    </a:r>
                    <a:endParaRPr lang="ru-RU"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2283-43BF-A19C-B9616D82499D}"/>
                </c:ext>
              </c:extLst>
            </c:dLbl>
            <c:dLbl>
              <c:idx val="1"/>
              <c:layout>
                <c:manualLayout>
                  <c:x val="-3.5203179928190047E-2"/>
                  <c:y val="-4.5972400376807596E-2"/>
                </c:manualLayout>
              </c:layout>
              <c:tx>
                <c:rich>
                  <a:bodyPr/>
                  <a:lstStyle/>
                  <a:p>
                    <a:r>
                      <a:rPr lang="ru-RU" dirty="0" smtClean="0"/>
                      <a:t>2 159,59 млн. руб.</a:t>
                    </a:r>
                    <a:endParaRPr lang="ru-RU"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2283-43BF-A19C-B9616D82499D}"/>
                </c:ext>
              </c:extLst>
            </c:dLbl>
            <c:dLbl>
              <c:idx val="2"/>
              <c:layout>
                <c:manualLayout>
                  <c:x val="-1.4401300879714111E-2"/>
                  <c:y val="-0.10005757729069886"/>
                </c:manualLayout>
              </c:layout>
              <c:tx>
                <c:rich>
                  <a:bodyPr/>
                  <a:lstStyle/>
                  <a:p>
                    <a:r>
                      <a:rPr lang="ru-RU" dirty="0" smtClean="0"/>
                      <a:t>1 900,22 млн. руб.</a:t>
                    </a:r>
                    <a:endParaRPr lang="ru-RU"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2283-43BF-A19C-B9616D82499D}"/>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Лист1!$A$2:$A$4</c:f>
              <c:strCache>
                <c:ptCount val="3"/>
                <c:pt idx="0">
                  <c:v>2021 г.</c:v>
                </c:pt>
                <c:pt idx="1">
                  <c:v>2022 г.</c:v>
                </c:pt>
                <c:pt idx="2">
                  <c:v>2023 г.</c:v>
                </c:pt>
              </c:strCache>
            </c:strRef>
          </c:cat>
          <c:val>
            <c:numRef>
              <c:f>Лист1!$B$2:$B$4</c:f>
              <c:numCache>
                <c:formatCode>General</c:formatCode>
                <c:ptCount val="3"/>
                <c:pt idx="0">
                  <c:v>1749.96</c:v>
                </c:pt>
                <c:pt idx="1">
                  <c:v>2159.59</c:v>
                </c:pt>
                <c:pt idx="2">
                  <c:v>1900.22</c:v>
                </c:pt>
              </c:numCache>
            </c:numRef>
          </c:val>
          <c:smooth val="0"/>
          <c:extLst xmlns:c16r2="http://schemas.microsoft.com/office/drawing/2015/06/chart">
            <c:ext xmlns:c16="http://schemas.microsoft.com/office/drawing/2014/chart" uri="{C3380CC4-5D6E-409C-BE32-E72D297353CC}">
              <c16:uniqueId val="{00000003-2283-43BF-A19C-B9616D82499D}"/>
            </c:ext>
          </c:extLst>
        </c:ser>
        <c:dLbls>
          <c:showLegendKey val="0"/>
          <c:showVal val="1"/>
          <c:showCatName val="0"/>
          <c:showSerName val="0"/>
          <c:showPercent val="0"/>
          <c:showBubbleSize val="0"/>
        </c:dLbls>
        <c:axId val="254552704"/>
        <c:axId val="254555648"/>
        <c:axId val="251381504"/>
      </c:line3DChart>
      <c:catAx>
        <c:axId val="254552704"/>
        <c:scaling>
          <c:orientation val="minMax"/>
        </c:scaling>
        <c:delete val="0"/>
        <c:axPos val="b"/>
        <c:numFmt formatCode="General" sourceLinked="0"/>
        <c:majorTickMark val="none"/>
        <c:minorTickMark val="none"/>
        <c:tickLblPos val="nextTo"/>
        <c:crossAx val="254555648"/>
        <c:crosses val="autoZero"/>
        <c:auto val="1"/>
        <c:lblAlgn val="ctr"/>
        <c:lblOffset val="100"/>
        <c:noMultiLvlLbl val="0"/>
      </c:catAx>
      <c:valAx>
        <c:axId val="254555648"/>
        <c:scaling>
          <c:orientation val="minMax"/>
        </c:scaling>
        <c:delete val="0"/>
        <c:axPos val="l"/>
        <c:majorGridlines/>
        <c:numFmt formatCode="General" sourceLinked="1"/>
        <c:majorTickMark val="none"/>
        <c:minorTickMark val="none"/>
        <c:tickLblPos val="nextTo"/>
        <c:crossAx val="254552704"/>
        <c:crosses val="autoZero"/>
        <c:crossBetween val="between"/>
      </c:valAx>
      <c:serAx>
        <c:axId val="251381504"/>
        <c:scaling>
          <c:orientation val="minMax"/>
        </c:scaling>
        <c:delete val="1"/>
        <c:axPos val="b"/>
        <c:majorTickMark val="none"/>
        <c:minorTickMark val="none"/>
        <c:tickLblPos val="nextTo"/>
        <c:crossAx val="254555648"/>
        <c:crosses val="autoZero"/>
      </c:serAx>
    </c:plotArea>
    <c:plotVisOnly val="1"/>
    <c:dispBlanksAs val="gap"/>
    <c:showDLblsOverMax val="0"/>
  </c:chart>
  <c:txPr>
    <a:bodyPr/>
    <a:lstStyle/>
    <a:p>
      <a:pPr>
        <a:defRPr sz="900">
          <a:latin typeface="+mj-lt"/>
        </a:defRPr>
      </a:pPr>
      <a:endParaRPr lang="ru-RU"/>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180451802499046E-2"/>
          <c:y val="7.8398495984755678E-2"/>
          <c:w val="0.90848917322834644"/>
          <c:h val="0.7470962637023314"/>
        </c:manualLayout>
      </c:layout>
      <c:lineChart>
        <c:grouping val="standard"/>
        <c:varyColors val="0"/>
        <c:ser>
          <c:idx val="0"/>
          <c:order val="0"/>
          <c:tx>
            <c:strRef>
              <c:f>Лист1!$B$1</c:f>
              <c:strCache>
                <c:ptCount val="1"/>
                <c:pt idx="0">
                  <c:v>Продажи</c:v>
                </c:pt>
              </c:strCache>
            </c:strRef>
          </c:tx>
          <c:spPr>
            <a:ln w="22225" cap="flat" cmpd="sng">
              <a:solidFill>
                <a:srgbClr val="009999"/>
              </a:solidFill>
              <a:headEnd w="lg" len="lg"/>
            </a:ln>
          </c:spPr>
          <c:marker>
            <c:symbol val="circle"/>
            <c:size val="12"/>
            <c:spPr>
              <a:solidFill>
                <a:srgbClr val="009999"/>
              </a:solidFill>
              <a:ln w="9525"/>
              <a:scene3d>
                <a:camera prst="orthographicFront"/>
                <a:lightRig rig="threePt" dir="t"/>
              </a:scene3d>
              <a:sp3d>
                <a:bevelT w="63500" h="0"/>
              </a:sp3d>
            </c:spPr>
          </c:marker>
          <c:dLbls>
            <c:dLbl>
              <c:idx val="0"/>
              <c:layout>
                <c:manualLayout>
                  <c:x val="-7.1225071225071226E-2"/>
                  <c:y val="0.14661851776235188"/>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D0E6-4993-A4F8-BE351C383B47}"/>
                </c:ext>
              </c:extLst>
            </c:dLbl>
            <c:dLbl>
              <c:idx val="1"/>
              <c:layout>
                <c:manualLayout>
                  <c:x val="1.4244902079547749E-2"/>
                  <c:y val="-7.724156118143460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D0E6-4993-A4F8-BE351C383B47}"/>
                </c:ext>
              </c:extLst>
            </c:dLbl>
            <c:dLbl>
              <c:idx val="2"/>
              <c:layout>
                <c:manualLayout>
                  <c:x val="-9.9715099715099714E-3"/>
                  <c:y val="7.685534912209060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D0E6-4993-A4F8-BE351C383B47}"/>
                </c:ext>
              </c:extLst>
            </c:dLbl>
            <c:dLbl>
              <c:idx val="3"/>
              <c:layout>
                <c:manualLayout>
                  <c:x val="-4.2735042735042739E-3"/>
                  <c:y val="-9.075558050905131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D0E6-4993-A4F8-BE351C383B47}"/>
                </c:ext>
              </c:extLst>
            </c:dLbl>
            <c:spPr>
              <a:noFill/>
              <a:ln>
                <a:noFill/>
              </a:ln>
              <a:effectLst/>
            </c:spPr>
            <c:txPr>
              <a:bodyPr/>
              <a:lstStyle/>
              <a:p>
                <a:pPr>
                  <a:defRPr sz="800"/>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Лист1!$A$2:$A$5</c:f>
              <c:strCache>
                <c:ptCount val="4"/>
                <c:pt idx="0">
                  <c:v>18,75% Квартал I</c:v>
                </c:pt>
                <c:pt idx="1">
                  <c:v>29,97% Квартал II</c:v>
                </c:pt>
                <c:pt idx="2">
                  <c:v>22,08% Квартал III</c:v>
                </c:pt>
                <c:pt idx="3">
                  <c:v>29,20% Квартал IV</c:v>
                </c:pt>
              </c:strCache>
            </c:strRef>
          </c:cat>
          <c:val>
            <c:numRef>
              <c:f>Лист1!$B$2:$B$5</c:f>
              <c:numCache>
                <c:formatCode>General</c:formatCode>
                <c:ptCount val="4"/>
                <c:pt idx="0">
                  <c:v>513234.65</c:v>
                </c:pt>
                <c:pt idx="1">
                  <c:v>820384.65</c:v>
                </c:pt>
                <c:pt idx="2">
                  <c:v>604625.06999999995</c:v>
                </c:pt>
                <c:pt idx="3">
                  <c:v>799516.6</c:v>
                </c:pt>
              </c:numCache>
            </c:numRef>
          </c:val>
          <c:smooth val="0"/>
          <c:extLst xmlns:c16r2="http://schemas.microsoft.com/office/drawing/2015/06/chart">
            <c:ext xmlns:c16="http://schemas.microsoft.com/office/drawing/2014/chart" uri="{C3380CC4-5D6E-409C-BE32-E72D297353CC}">
              <c16:uniqueId val="{00000004-D0E6-4993-A4F8-BE351C383B47}"/>
            </c:ext>
          </c:extLst>
        </c:ser>
        <c:dLbls>
          <c:showLegendKey val="0"/>
          <c:showVal val="0"/>
          <c:showCatName val="0"/>
          <c:showSerName val="0"/>
          <c:showPercent val="0"/>
          <c:showBubbleSize val="0"/>
        </c:dLbls>
        <c:marker val="1"/>
        <c:smooth val="0"/>
        <c:axId val="257808640"/>
        <c:axId val="257814528"/>
      </c:lineChart>
      <c:catAx>
        <c:axId val="257808640"/>
        <c:scaling>
          <c:orientation val="minMax"/>
        </c:scaling>
        <c:delete val="0"/>
        <c:axPos val="b"/>
        <c:numFmt formatCode="General" sourceLinked="0"/>
        <c:majorTickMark val="out"/>
        <c:minorTickMark val="none"/>
        <c:tickLblPos val="nextTo"/>
        <c:crossAx val="257814528"/>
        <c:crosses val="autoZero"/>
        <c:auto val="1"/>
        <c:lblAlgn val="ctr"/>
        <c:lblOffset val="100"/>
        <c:noMultiLvlLbl val="0"/>
      </c:catAx>
      <c:valAx>
        <c:axId val="257814528"/>
        <c:scaling>
          <c:orientation val="minMax"/>
        </c:scaling>
        <c:delete val="0"/>
        <c:axPos val="l"/>
        <c:majorGridlines/>
        <c:numFmt formatCode="General" sourceLinked="1"/>
        <c:majorTickMark val="out"/>
        <c:minorTickMark val="none"/>
        <c:tickLblPos val="nextTo"/>
        <c:txPr>
          <a:bodyPr/>
          <a:lstStyle/>
          <a:p>
            <a:pPr>
              <a:defRPr sz="800"/>
            </a:pPr>
            <a:endParaRPr lang="ru-RU"/>
          </a:p>
        </c:txPr>
        <c:crossAx val="257808640"/>
        <c:crosses val="autoZero"/>
        <c:crossBetween val="between"/>
      </c:valAx>
    </c:plotArea>
    <c:plotVisOnly val="1"/>
    <c:dispBlanksAs val="gap"/>
    <c:showDLblsOverMax val="0"/>
  </c:chart>
  <c:txPr>
    <a:bodyPr/>
    <a:lstStyle/>
    <a:p>
      <a:pPr>
        <a:defRPr sz="900">
          <a:latin typeface="Calibri" pitchFamily="34" charset="0"/>
          <a:cs typeface="Calibri" pitchFamily="34" charset="0"/>
        </a:defRPr>
      </a:pPr>
      <a:endParaRPr lang="ru-RU"/>
    </a:p>
  </c:txPr>
  <c:externalData r:id="rId1">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7.2663057259609032E-2"/>
          <c:y val="6.1111111111111123E-2"/>
          <c:w val="0.75447843498498168"/>
          <c:h val="0.77212029746283373"/>
        </c:manualLayout>
      </c:layout>
      <c:bar3DChart>
        <c:barDir val="col"/>
        <c:grouping val="clustered"/>
        <c:varyColors val="0"/>
        <c:ser>
          <c:idx val="0"/>
          <c:order val="0"/>
          <c:tx>
            <c:strRef>
              <c:f>Лист1!$B$1</c:f>
              <c:strCache>
                <c:ptCount val="1"/>
                <c:pt idx="0">
                  <c:v>всего расходы</c:v>
                </c:pt>
              </c:strCache>
            </c:strRef>
          </c:tx>
          <c:spPr>
            <a:solidFill>
              <a:srgbClr val="92D050"/>
            </a:solidFill>
          </c:spPr>
          <c:invertIfNegative val="0"/>
          <c:dLbls>
            <c:dLbl>
              <c:idx val="0"/>
              <c:layout>
                <c:manualLayout>
                  <c:x val="-5.8969816272965879E-3"/>
                  <c:y val="-5.731894624283081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3303-40B1-BF72-77A96CAD4C89}"/>
                </c:ext>
              </c:extLst>
            </c:dLbl>
            <c:dLbl>
              <c:idx val="1"/>
              <c:layout>
                <c:manualLayout>
                  <c:x val="-2.9143700787401575E-3"/>
                  <c:y val="-7.9012345679012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3303-40B1-BF72-77A96CAD4C89}"/>
                </c:ext>
              </c:extLst>
            </c:dLbl>
            <c:dLbl>
              <c:idx val="2"/>
              <c:layout>
                <c:manualLayout>
                  <c:x val="4.8955599300087487E-3"/>
                  <c:y val="-5.202828813065033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3303-40B1-BF72-77A96CAD4C89}"/>
                </c:ext>
              </c:extLst>
            </c:dLbl>
            <c:dLbl>
              <c:idx val="3"/>
              <c:layout>
                <c:manualLayout>
                  <c:x val="2.7777777777777779E-3"/>
                  <c:y val="-8.0246913580246909E-2"/>
                </c:manualLayout>
              </c:layout>
              <c:tx>
                <c:rich>
                  <a:bodyPr/>
                  <a:lstStyle/>
                  <a:p>
                    <a:r>
                      <a:rPr lang="en-US" sz="800" smtClean="0">
                        <a:latin typeface="+mj-lt"/>
                      </a:rPr>
                      <a:t>1 699 023,52</a:t>
                    </a:r>
                    <a:endParaRPr lang="en-US" sz="800" dirty="0">
                      <a:latin typeface="+mj-lt"/>
                    </a:endParaRP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3303-40B1-BF72-77A96CAD4C89}"/>
                </c:ext>
              </c:extLst>
            </c:dLbl>
            <c:dLbl>
              <c:idx val="4"/>
              <c:layout>
                <c:manualLayout>
                  <c:x val="-1.2431758530183731E-2"/>
                  <c:y val="-7.834742879362303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3303-40B1-BF72-77A96CAD4C89}"/>
                </c:ext>
              </c:extLst>
            </c:dLbl>
            <c:dLbl>
              <c:idx val="5"/>
              <c:layout>
                <c:manualLayout>
                  <c:x val="-1.527777777777788E-2"/>
                  <c:y val="-3.086419753086419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3303-40B1-BF72-77A96CAD4C89}"/>
                </c:ext>
              </c:extLst>
            </c:dLbl>
            <c:spPr>
              <a:noFill/>
              <a:ln>
                <a:noFill/>
              </a:ln>
              <a:effectLst/>
            </c:spPr>
            <c:txPr>
              <a:bodyPr/>
              <a:lstStyle/>
              <a:p>
                <a:pPr>
                  <a:defRPr sz="800">
                    <a:latin typeface="+mj-l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Лист1!$A$2:$A$7</c:f>
              <c:strCache>
                <c:ptCount val="6"/>
                <c:pt idx="0">
                  <c:v>2018  год (факт)</c:v>
                </c:pt>
                <c:pt idx="1">
                  <c:v>2019 год (факт)</c:v>
                </c:pt>
                <c:pt idx="2">
                  <c:v>2020 год (факт)</c:v>
                </c:pt>
                <c:pt idx="3">
                  <c:v>2021 год (факт)</c:v>
                </c:pt>
                <c:pt idx="4">
                  <c:v>2022 год (факт)</c:v>
                </c:pt>
                <c:pt idx="5">
                  <c:v>2023 год (факт)</c:v>
                </c:pt>
              </c:strCache>
            </c:strRef>
          </c:cat>
          <c:val>
            <c:numRef>
              <c:f>Лист1!$B$2:$B$7</c:f>
              <c:numCache>
                <c:formatCode>General</c:formatCode>
                <c:ptCount val="6"/>
                <c:pt idx="0">
                  <c:v>1454443.69</c:v>
                </c:pt>
                <c:pt idx="1">
                  <c:v>1540621.11</c:v>
                </c:pt>
                <c:pt idx="2">
                  <c:v>1921149.16</c:v>
                </c:pt>
                <c:pt idx="3">
                  <c:v>2416112.2400000002</c:v>
                </c:pt>
                <c:pt idx="4">
                  <c:v>2444576.54</c:v>
                </c:pt>
                <c:pt idx="5">
                  <c:v>2737760.97</c:v>
                </c:pt>
              </c:numCache>
            </c:numRef>
          </c:val>
          <c:extLst xmlns:c16r2="http://schemas.microsoft.com/office/drawing/2015/06/chart">
            <c:ext xmlns:c16="http://schemas.microsoft.com/office/drawing/2014/chart" uri="{C3380CC4-5D6E-409C-BE32-E72D297353CC}">
              <c16:uniqueId val="{00000006-3303-40B1-BF72-77A96CAD4C89}"/>
            </c:ext>
          </c:extLst>
        </c:ser>
        <c:ser>
          <c:idx val="1"/>
          <c:order val="1"/>
          <c:tx>
            <c:strRef>
              <c:f>Лист1!$C$1</c:f>
              <c:strCache>
                <c:ptCount val="1"/>
                <c:pt idx="0">
                  <c:v>расходы на социально-культурную сферу</c:v>
                </c:pt>
              </c:strCache>
            </c:strRef>
          </c:tx>
          <c:spPr>
            <a:solidFill>
              <a:schemeClr val="accent4">
                <a:lumMod val="60000"/>
                <a:lumOff val="40000"/>
              </a:schemeClr>
            </a:solidFill>
          </c:spPr>
          <c:invertIfNegative val="0"/>
          <c:dLbls>
            <c:dLbl>
              <c:idx val="0"/>
              <c:layout>
                <c:manualLayout>
                  <c:x val="3.0600831146106761E-2"/>
                  <c:y val="-4.494604841061534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7-3303-40B1-BF72-77A96CAD4C89}"/>
                </c:ext>
              </c:extLst>
            </c:dLbl>
            <c:dLbl>
              <c:idx val="1"/>
              <c:layout>
                <c:manualLayout>
                  <c:x val="3.1784776902887141E-2"/>
                  <c:y val="-0.1044089627685428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8-3303-40B1-BF72-77A96CAD4C89}"/>
                </c:ext>
              </c:extLst>
            </c:dLbl>
            <c:dLbl>
              <c:idx val="2"/>
              <c:layout>
                <c:manualLayout>
                  <c:x val="3.2877515310586573E-2"/>
                  <c:y val="-5.139059006513082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9-3303-40B1-BF72-77A96CAD4C89}"/>
                </c:ext>
              </c:extLst>
            </c:dLbl>
            <c:dLbl>
              <c:idx val="3"/>
              <c:layout>
                <c:manualLayout>
                  <c:x val="2.6502515310586075E-2"/>
                  <c:y val="-6.1158257995528334E-2"/>
                </c:manualLayout>
              </c:layout>
              <c:tx>
                <c:rich>
                  <a:bodyPr/>
                  <a:lstStyle/>
                  <a:p>
                    <a:r>
                      <a:rPr lang="en-US" sz="800" dirty="0" smtClean="0">
                        <a:latin typeface="+mj-lt"/>
                      </a:rPr>
                      <a:t>1 429 430,16</a:t>
                    </a:r>
                    <a:endParaRPr lang="en-US" sz="800" dirty="0">
                      <a:latin typeface="+mj-lt"/>
                    </a:endParaRP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A-3303-40B1-BF72-77A96CAD4C89}"/>
                </c:ext>
              </c:extLst>
            </c:dLbl>
            <c:dLbl>
              <c:idx val="4"/>
              <c:layout>
                <c:manualLayout>
                  <c:x val="2.7686461067366601E-2"/>
                  <c:y val="-5.849956255468067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B-3303-40B1-BF72-77A96CAD4C89}"/>
                </c:ext>
              </c:extLst>
            </c:dLbl>
            <c:dLbl>
              <c:idx val="5"/>
              <c:layout>
                <c:manualLayout>
                  <c:x val="2.5000000000000001E-2"/>
                  <c:y val="-9.259259259259437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C-3303-40B1-BF72-77A96CAD4C89}"/>
                </c:ext>
              </c:extLst>
            </c:dLbl>
            <c:spPr>
              <a:noFill/>
              <a:ln>
                <a:noFill/>
              </a:ln>
              <a:effectLst/>
            </c:spPr>
            <c:txPr>
              <a:bodyPr/>
              <a:lstStyle/>
              <a:p>
                <a:pPr>
                  <a:defRPr sz="800">
                    <a:latin typeface="+mj-l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Лист1!$A$2:$A$7</c:f>
              <c:strCache>
                <c:ptCount val="6"/>
                <c:pt idx="0">
                  <c:v>2018  год (факт)</c:v>
                </c:pt>
                <c:pt idx="1">
                  <c:v>2019 год (факт)</c:v>
                </c:pt>
                <c:pt idx="2">
                  <c:v>2020 год (факт)</c:v>
                </c:pt>
                <c:pt idx="3">
                  <c:v>2021 год (факт)</c:v>
                </c:pt>
                <c:pt idx="4">
                  <c:v>2022 год (факт)</c:v>
                </c:pt>
                <c:pt idx="5">
                  <c:v>2023 год (факт)</c:v>
                </c:pt>
              </c:strCache>
            </c:strRef>
          </c:cat>
          <c:val>
            <c:numRef>
              <c:f>Лист1!$C$2:$C$7</c:f>
              <c:numCache>
                <c:formatCode>General</c:formatCode>
                <c:ptCount val="6"/>
                <c:pt idx="0">
                  <c:v>1188936.0900000001</c:v>
                </c:pt>
                <c:pt idx="1">
                  <c:v>1236378.17</c:v>
                </c:pt>
                <c:pt idx="2">
                  <c:v>1562978.76</c:v>
                </c:pt>
                <c:pt idx="3">
                  <c:v>1871231.05</c:v>
                </c:pt>
                <c:pt idx="4">
                  <c:v>2024138.73</c:v>
                </c:pt>
                <c:pt idx="5">
                  <c:v>1781594.29</c:v>
                </c:pt>
              </c:numCache>
            </c:numRef>
          </c:val>
          <c:extLst xmlns:c16r2="http://schemas.microsoft.com/office/drawing/2015/06/chart">
            <c:ext xmlns:c16="http://schemas.microsoft.com/office/drawing/2014/chart" uri="{C3380CC4-5D6E-409C-BE32-E72D297353CC}">
              <c16:uniqueId val="{0000000D-3303-40B1-BF72-77A96CAD4C89}"/>
            </c:ext>
          </c:extLst>
        </c:ser>
        <c:dLbls>
          <c:showLegendKey val="0"/>
          <c:showVal val="0"/>
          <c:showCatName val="0"/>
          <c:showSerName val="0"/>
          <c:showPercent val="0"/>
          <c:showBubbleSize val="0"/>
        </c:dLbls>
        <c:gapWidth val="150"/>
        <c:shape val="box"/>
        <c:axId val="258941312"/>
        <c:axId val="258942848"/>
        <c:axId val="0"/>
      </c:bar3DChart>
      <c:catAx>
        <c:axId val="258941312"/>
        <c:scaling>
          <c:orientation val="minMax"/>
        </c:scaling>
        <c:delete val="0"/>
        <c:axPos val="b"/>
        <c:numFmt formatCode="General" sourceLinked="0"/>
        <c:majorTickMark val="out"/>
        <c:minorTickMark val="none"/>
        <c:tickLblPos val="nextTo"/>
        <c:crossAx val="258942848"/>
        <c:crosses val="autoZero"/>
        <c:auto val="1"/>
        <c:lblAlgn val="ctr"/>
        <c:lblOffset val="100"/>
        <c:noMultiLvlLbl val="0"/>
      </c:catAx>
      <c:valAx>
        <c:axId val="258942848"/>
        <c:scaling>
          <c:orientation val="minMax"/>
        </c:scaling>
        <c:delete val="0"/>
        <c:axPos val="l"/>
        <c:majorGridlines/>
        <c:numFmt formatCode="General" sourceLinked="1"/>
        <c:majorTickMark val="out"/>
        <c:minorTickMark val="none"/>
        <c:tickLblPos val="nextTo"/>
        <c:crossAx val="258941312"/>
        <c:crosses val="autoZero"/>
        <c:crossBetween val="between"/>
      </c:valAx>
    </c:plotArea>
    <c:legend>
      <c:legendPos val="r"/>
      <c:layout>
        <c:manualLayout>
          <c:xMode val="edge"/>
          <c:yMode val="edge"/>
          <c:x val="0.79085269028871463"/>
          <c:y val="0.25409983474287934"/>
          <c:w val="0.20914730971128792"/>
          <c:h val="0.30349275784971708"/>
        </c:manualLayout>
      </c:layout>
      <c:overlay val="0"/>
      <c:txPr>
        <a:bodyPr/>
        <a:lstStyle/>
        <a:p>
          <a:pPr>
            <a:defRPr sz="1000"/>
          </a:pPr>
          <a:endParaRPr lang="ru-RU"/>
        </a:p>
      </c:txPr>
    </c:legend>
    <c:plotVisOnly val="1"/>
    <c:dispBlanksAs val="gap"/>
    <c:showDLblsOverMax val="0"/>
  </c:chart>
  <c:txPr>
    <a:bodyPr/>
    <a:lstStyle/>
    <a:p>
      <a:pPr>
        <a:defRPr sz="900"/>
      </a:pPr>
      <a:endParaRPr lang="ru-RU"/>
    </a:p>
  </c:txPr>
  <c:externalData r:id="rId1">
    <c:autoUpdate val="0"/>
  </c:externalData>
  <c:userShapes r:id="rId2"/>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3815789473684211E-2"/>
          <c:y val="5.2173913043478522E-2"/>
          <c:w val="0.70593567251463774"/>
          <c:h val="0.81534782608695655"/>
        </c:manualLayout>
      </c:layout>
      <c:lineChart>
        <c:grouping val="standard"/>
        <c:varyColors val="0"/>
        <c:ser>
          <c:idx val="0"/>
          <c:order val="0"/>
          <c:tx>
            <c:strRef>
              <c:f>Лист1!$B$1</c:f>
              <c:strCache>
                <c:ptCount val="1"/>
                <c:pt idx="0">
                  <c:v>образование</c:v>
                </c:pt>
              </c:strCache>
            </c:strRef>
          </c:tx>
          <c:dLbls>
            <c:dLbl>
              <c:idx val="0"/>
              <c:layout>
                <c:manualLayout>
                  <c:x val="-2.0467836257309982E-2"/>
                  <c:y val="7.391304347826087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0B5E-49E1-BD55-873BBA11214F}"/>
                </c:ext>
              </c:extLst>
            </c:dLbl>
            <c:dLbl>
              <c:idx val="1"/>
              <c:layout>
                <c:manualLayout>
                  <c:x val="-1.4622185384721741E-3"/>
                  <c:y val="5.531047543107751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0B5E-49E1-BD55-873BBA11214F}"/>
                </c:ext>
              </c:extLst>
            </c:dLbl>
            <c:dLbl>
              <c:idx val="2"/>
              <c:layout>
                <c:manualLayout>
                  <c:x val="-8.7719298245614568E-3"/>
                  <c:y val="-8.213277219657887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0B5E-49E1-BD55-873BBA11214F}"/>
                </c:ext>
              </c:extLst>
            </c:dLbl>
            <c:dLbl>
              <c:idx val="3"/>
              <c:layout>
                <c:manualLayout>
                  <c:x val="0"/>
                  <c:y val="-5.3397140012670832E-2"/>
                </c:manualLayout>
              </c:layout>
              <c:tx>
                <c:rich>
                  <a:bodyPr/>
                  <a:lstStyle/>
                  <a:p>
                    <a:r>
                      <a:rPr lang="en-US" smtClean="0"/>
                      <a:t>52,5</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0B5E-49E1-BD55-873BBA11214F}"/>
                </c:ext>
              </c:extLst>
            </c:dLbl>
            <c:dLbl>
              <c:idx val="4"/>
              <c:layout>
                <c:manualLayout>
                  <c:x val="-2.9239766081871343E-2"/>
                  <c:y val="-0.15357181645397777"/>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0B5E-49E1-BD55-873BBA11214F}"/>
                </c:ext>
              </c:extLst>
            </c:dLbl>
            <c:dLbl>
              <c:idx val="5"/>
              <c:layout>
                <c:manualLayout>
                  <c:x val="-7.3099415204678523E-3"/>
                  <c:y val="-8.227848101265818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0B5E-49E1-BD55-873BBA11214F}"/>
                </c:ext>
              </c:extLst>
            </c:dLbl>
            <c:spPr>
              <a:noFill/>
              <a:ln>
                <a:noFill/>
              </a:ln>
              <a:effectLst/>
            </c:spPr>
            <c:txPr>
              <a:bodyPr/>
              <a:lstStyle/>
              <a:p>
                <a:pPr>
                  <a:defRPr>
                    <a:solidFill>
                      <a:schemeClr val="accent1">
                        <a:lumMod val="75000"/>
                      </a:schemeClr>
                    </a:solidFill>
                    <a:latin typeface="+mj-l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Лист1!$A$2:$A$7</c:f>
              <c:strCache>
                <c:ptCount val="6"/>
                <c:pt idx="0">
                  <c:v>2018 год</c:v>
                </c:pt>
                <c:pt idx="1">
                  <c:v>2019 год</c:v>
                </c:pt>
                <c:pt idx="2">
                  <c:v>2020 год</c:v>
                </c:pt>
                <c:pt idx="3">
                  <c:v>2021 год</c:v>
                </c:pt>
                <c:pt idx="4">
                  <c:v>2022 год</c:v>
                </c:pt>
                <c:pt idx="5">
                  <c:v>2023 год</c:v>
                </c:pt>
              </c:strCache>
            </c:strRef>
          </c:cat>
          <c:val>
            <c:numRef>
              <c:f>Лист1!$B$2:$B$7</c:f>
              <c:numCache>
                <c:formatCode>General</c:formatCode>
                <c:ptCount val="6"/>
                <c:pt idx="0">
                  <c:v>58.1</c:v>
                </c:pt>
                <c:pt idx="1">
                  <c:v>58.2</c:v>
                </c:pt>
                <c:pt idx="2">
                  <c:v>48</c:v>
                </c:pt>
                <c:pt idx="3">
                  <c:v>50.2</c:v>
                </c:pt>
                <c:pt idx="4">
                  <c:v>41.67</c:v>
                </c:pt>
                <c:pt idx="5">
                  <c:v>61.2</c:v>
                </c:pt>
              </c:numCache>
            </c:numRef>
          </c:val>
          <c:smooth val="0"/>
          <c:extLst xmlns:c16r2="http://schemas.microsoft.com/office/drawing/2015/06/chart">
            <c:ext xmlns:c16="http://schemas.microsoft.com/office/drawing/2014/chart" uri="{C3380CC4-5D6E-409C-BE32-E72D297353CC}">
              <c16:uniqueId val="{00000006-0B5E-49E1-BD55-873BBA11214F}"/>
            </c:ext>
          </c:extLst>
        </c:ser>
        <c:ser>
          <c:idx val="1"/>
          <c:order val="1"/>
          <c:tx>
            <c:strRef>
              <c:f>Лист1!$C$1</c:f>
              <c:strCache>
                <c:ptCount val="1"/>
                <c:pt idx="0">
                  <c:v>культура</c:v>
                </c:pt>
              </c:strCache>
            </c:strRef>
          </c:tx>
          <c:dLbls>
            <c:dLbl>
              <c:idx val="0"/>
              <c:layout>
                <c:manualLayout>
                  <c:x val="-4.9707602339182151E-2"/>
                  <c:y val="-7.79308282667198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7-0B5E-49E1-BD55-873BBA11214F}"/>
                </c:ext>
              </c:extLst>
            </c:dLbl>
            <c:dLbl>
              <c:idx val="1"/>
              <c:layout>
                <c:manualLayout>
                  <c:x val="5.8479532163742158E-3"/>
                  <c:y val="-6.956521739130443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8-0B5E-49E1-BD55-873BBA11214F}"/>
                </c:ext>
              </c:extLst>
            </c:dLbl>
            <c:dLbl>
              <c:idx val="2"/>
              <c:layout>
                <c:manualLayout>
                  <c:x val="-1.7543859649123424E-2"/>
                  <c:y val="-0.1"/>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9-0B5E-49E1-BD55-873BBA11214F}"/>
                </c:ext>
              </c:extLst>
            </c:dLbl>
            <c:dLbl>
              <c:idx val="3"/>
              <c:layout>
                <c:manualLayout>
                  <c:x val="-1.4621034212828842E-3"/>
                  <c:y val="-7.4738363400777483E-2"/>
                </c:manualLayout>
              </c:layout>
              <c:tx>
                <c:rich>
                  <a:bodyPr/>
                  <a:lstStyle/>
                  <a:p>
                    <a:r>
                      <a:rPr lang="en-US" dirty="0" smtClean="0">
                        <a:solidFill>
                          <a:schemeClr val="accent2">
                            <a:lumMod val="75000"/>
                          </a:schemeClr>
                        </a:solidFill>
                      </a:rPr>
                      <a:t>3,4</a:t>
                    </a:r>
                    <a:endParaRPr lang="en-US" dirty="0">
                      <a:solidFill>
                        <a:schemeClr val="accent2">
                          <a:lumMod val="75000"/>
                        </a:schemeClr>
                      </a:solidFill>
                    </a:endParaRP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A-0B5E-49E1-BD55-873BBA11214F}"/>
                </c:ext>
              </c:extLst>
            </c:dLbl>
            <c:dLbl>
              <c:idx val="4"/>
              <c:layout>
                <c:manualLayout>
                  <c:x val="4.3859649122807015E-3"/>
                  <c:y val="-6.329113924050633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B-0B5E-49E1-BD55-873BBA11214F}"/>
                </c:ext>
              </c:extLst>
            </c:dLbl>
            <c:spPr>
              <a:noFill/>
              <a:ln>
                <a:noFill/>
              </a:ln>
              <a:effectLst/>
            </c:spPr>
            <c:txPr>
              <a:bodyPr/>
              <a:lstStyle/>
              <a:p>
                <a:pPr>
                  <a:defRPr>
                    <a:solidFill>
                      <a:schemeClr val="accent2">
                        <a:lumMod val="75000"/>
                      </a:schemeClr>
                    </a:solidFill>
                    <a:latin typeface="+mj-l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Лист1!$A$2:$A$7</c:f>
              <c:strCache>
                <c:ptCount val="6"/>
                <c:pt idx="0">
                  <c:v>2018 год</c:v>
                </c:pt>
                <c:pt idx="1">
                  <c:v>2019 год</c:v>
                </c:pt>
                <c:pt idx="2">
                  <c:v>2020 год</c:v>
                </c:pt>
                <c:pt idx="3">
                  <c:v>2021 год</c:v>
                </c:pt>
                <c:pt idx="4">
                  <c:v>2022 год</c:v>
                </c:pt>
                <c:pt idx="5">
                  <c:v>2023 год</c:v>
                </c:pt>
              </c:strCache>
            </c:strRef>
          </c:cat>
          <c:val>
            <c:numRef>
              <c:f>Лист1!$C$2:$C$7</c:f>
              <c:numCache>
                <c:formatCode>General</c:formatCode>
                <c:ptCount val="6"/>
                <c:pt idx="0">
                  <c:v>10.9</c:v>
                </c:pt>
                <c:pt idx="1">
                  <c:v>11.6</c:v>
                </c:pt>
                <c:pt idx="2">
                  <c:v>9.1</c:v>
                </c:pt>
                <c:pt idx="3">
                  <c:v>7.5</c:v>
                </c:pt>
                <c:pt idx="4">
                  <c:v>5.5</c:v>
                </c:pt>
                <c:pt idx="5">
                  <c:v>9.1999999999999993</c:v>
                </c:pt>
              </c:numCache>
            </c:numRef>
          </c:val>
          <c:smooth val="0"/>
          <c:extLst xmlns:c16r2="http://schemas.microsoft.com/office/drawing/2015/06/chart">
            <c:ext xmlns:c16="http://schemas.microsoft.com/office/drawing/2014/chart" uri="{C3380CC4-5D6E-409C-BE32-E72D297353CC}">
              <c16:uniqueId val="{0000000C-0B5E-49E1-BD55-873BBA11214F}"/>
            </c:ext>
          </c:extLst>
        </c:ser>
        <c:ser>
          <c:idx val="2"/>
          <c:order val="2"/>
          <c:tx>
            <c:strRef>
              <c:f>Лист1!$D$1</c:f>
              <c:strCache>
                <c:ptCount val="1"/>
                <c:pt idx="0">
                  <c:v>социальная политика </c:v>
                </c:pt>
              </c:strCache>
            </c:strRef>
          </c:tx>
          <c:dLbls>
            <c:dLbl>
              <c:idx val="0"/>
              <c:layout>
                <c:manualLayout>
                  <c:x val="-2.9239766081872215E-3"/>
                  <c:y val="-4.347826086956522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D-0B5E-49E1-BD55-873BBA11214F}"/>
                </c:ext>
              </c:extLst>
            </c:dLbl>
            <c:dLbl>
              <c:idx val="1"/>
              <c:layout>
                <c:manualLayout>
                  <c:x val="-1.4619883040936209E-3"/>
                  <c:y val="-3.478260869565217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E-0B5E-49E1-BD55-873BBA11214F}"/>
                </c:ext>
              </c:extLst>
            </c:dLbl>
            <c:dLbl>
              <c:idx val="2"/>
              <c:layout>
                <c:manualLayout>
                  <c:x val="-4.3859649122807553E-3"/>
                  <c:y val="8.015974296316404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F-0B5E-49E1-BD55-873BBA11214F}"/>
                </c:ext>
              </c:extLst>
            </c:dLbl>
            <c:dLbl>
              <c:idx val="3"/>
              <c:tx>
                <c:rich>
                  <a:bodyPr/>
                  <a:lstStyle/>
                  <a:p>
                    <a:r>
                      <a:rPr lang="en-US" smtClean="0"/>
                      <a:t>43,6</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0-0B5E-49E1-BD55-873BBA11214F}"/>
                </c:ext>
              </c:extLst>
            </c:dLbl>
            <c:dLbl>
              <c:idx val="4"/>
              <c:layout>
                <c:manualLayout>
                  <c:x val="-2.9239766081871838E-3"/>
                  <c:y val="8.860759493670886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1-0B5E-49E1-BD55-873BBA11214F}"/>
                </c:ext>
              </c:extLst>
            </c:dLbl>
            <c:dLbl>
              <c:idx val="5"/>
              <c:layout>
                <c:manualLayout>
                  <c:x val="-7.3099415204678523E-3"/>
                  <c:y val="8.227848101265818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2-0B5E-49E1-BD55-873BBA11214F}"/>
                </c:ext>
              </c:extLst>
            </c:dLbl>
            <c:spPr>
              <a:noFill/>
              <a:ln>
                <a:noFill/>
              </a:ln>
              <a:effectLst/>
            </c:spPr>
            <c:txPr>
              <a:bodyPr/>
              <a:lstStyle/>
              <a:p>
                <a:pPr>
                  <a:defRPr>
                    <a:solidFill>
                      <a:schemeClr val="accent3">
                        <a:lumMod val="50000"/>
                      </a:schemeClr>
                    </a:solidFill>
                    <a:latin typeface="+mj-l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Лист1!$A$2:$A$7</c:f>
              <c:strCache>
                <c:ptCount val="6"/>
                <c:pt idx="0">
                  <c:v>2018 год</c:v>
                </c:pt>
                <c:pt idx="1">
                  <c:v>2019 год</c:v>
                </c:pt>
                <c:pt idx="2">
                  <c:v>2020 год</c:v>
                </c:pt>
                <c:pt idx="3">
                  <c:v>2021 год</c:v>
                </c:pt>
                <c:pt idx="4">
                  <c:v>2022 год</c:v>
                </c:pt>
                <c:pt idx="5">
                  <c:v>2023 год</c:v>
                </c:pt>
              </c:strCache>
            </c:strRef>
          </c:cat>
          <c:val>
            <c:numRef>
              <c:f>Лист1!$D$2:$D$7</c:f>
              <c:numCache>
                <c:formatCode>General</c:formatCode>
                <c:ptCount val="6"/>
                <c:pt idx="0">
                  <c:v>30.1</c:v>
                </c:pt>
                <c:pt idx="1">
                  <c:v>29.2</c:v>
                </c:pt>
                <c:pt idx="2">
                  <c:v>42.2</c:v>
                </c:pt>
                <c:pt idx="3">
                  <c:v>41.7</c:v>
                </c:pt>
                <c:pt idx="4">
                  <c:v>35</c:v>
                </c:pt>
                <c:pt idx="5">
                  <c:v>28.3</c:v>
                </c:pt>
              </c:numCache>
            </c:numRef>
          </c:val>
          <c:smooth val="0"/>
          <c:extLst xmlns:c16r2="http://schemas.microsoft.com/office/drawing/2015/06/chart">
            <c:ext xmlns:c16="http://schemas.microsoft.com/office/drawing/2014/chart" uri="{C3380CC4-5D6E-409C-BE32-E72D297353CC}">
              <c16:uniqueId val="{00000013-0B5E-49E1-BD55-873BBA11214F}"/>
            </c:ext>
          </c:extLst>
        </c:ser>
        <c:ser>
          <c:idx val="3"/>
          <c:order val="3"/>
          <c:tx>
            <c:strRef>
              <c:f>Лист1!$E$1</c:f>
              <c:strCache>
                <c:ptCount val="1"/>
                <c:pt idx="0">
                  <c:v>физическая культура и спорт</c:v>
                </c:pt>
              </c:strCache>
            </c:strRef>
          </c:tx>
          <c:dLbls>
            <c:dLbl>
              <c:idx val="0"/>
              <c:layout>
                <c:manualLayout>
                  <c:x val="-5.1169590643274865E-2"/>
                  <c:y val="3.043456593242305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4-0B5E-49E1-BD55-873BBA11214F}"/>
                </c:ext>
              </c:extLst>
            </c:dLbl>
            <c:dLbl>
              <c:idx val="1"/>
              <c:layout>
                <c:manualLayout>
                  <c:x val="-3.8011695906432719E-2"/>
                  <c:y val="-4.551529951161182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5-0B5E-49E1-BD55-873BBA11214F}"/>
                </c:ext>
              </c:extLst>
            </c:dLbl>
            <c:dLbl>
              <c:idx val="2"/>
              <c:layout>
                <c:manualLayout>
                  <c:x val="-4.8245614035087717E-2"/>
                  <c:y val="-4.903667895943513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6-0B5E-49E1-BD55-873BBA11214F}"/>
                </c:ext>
              </c:extLst>
            </c:dLbl>
            <c:dLbl>
              <c:idx val="3"/>
              <c:layout>
                <c:manualLayout>
                  <c:x val="-5.2631578947368474E-2"/>
                  <c:y val="-4.4303797468354431E-2"/>
                </c:manualLayout>
              </c:layout>
              <c:tx>
                <c:rich>
                  <a:bodyPr/>
                  <a:lstStyle/>
                  <a:p>
                    <a:r>
                      <a:rPr lang="en-US" smtClean="0">
                        <a:solidFill>
                          <a:schemeClr val="accent4">
                            <a:lumMod val="75000"/>
                          </a:schemeClr>
                        </a:solidFill>
                      </a:rPr>
                      <a:t>0,5</a:t>
                    </a:r>
                    <a:endParaRPr lang="en-US" dirty="0">
                      <a:solidFill>
                        <a:schemeClr val="accent4">
                          <a:lumMod val="75000"/>
                        </a:schemeClr>
                      </a:solidFill>
                    </a:endParaRP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7-0B5E-49E1-BD55-873BBA11214F}"/>
                </c:ext>
              </c:extLst>
            </c:dLbl>
            <c:dLbl>
              <c:idx val="4"/>
              <c:layout>
                <c:manualLayout>
                  <c:x val="-4.6783625730994163E-2"/>
                  <c:y val="-5.063291139240513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8-0B5E-49E1-BD55-873BBA11214F}"/>
                </c:ext>
              </c:extLst>
            </c:dLbl>
            <c:dLbl>
              <c:idx val="5"/>
              <c:layout>
                <c:manualLayout>
                  <c:x val="1.9005847953216373E-2"/>
                  <c:y val="-2.298850574712640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9-0B5E-49E1-BD55-873BBA11214F}"/>
                </c:ext>
              </c:extLst>
            </c:dLbl>
            <c:spPr>
              <a:noFill/>
              <a:ln>
                <a:noFill/>
              </a:ln>
              <a:effectLst/>
            </c:spPr>
            <c:txPr>
              <a:bodyPr/>
              <a:lstStyle/>
              <a:p>
                <a:pPr>
                  <a:defRPr>
                    <a:solidFill>
                      <a:schemeClr val="accent4">
                        <a:lumMod val="75000"/>
                      </a:schemeClr>
                    </a:solidFill>
                    <a:latin typeface="+mj-l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Лист1!$A$2:$A$7</c:f>
              <c:strCache>
                <c:ptCount val="6"/>
                <c:pt idx="0">
                  <c:v>2018 год</c:v>
                </c:pt>
                <c:pt idx="1">
                  <c:v>2019 год</c:v>
                </c:pt>
                <c:pt idx="2">
                  <c:v>2020 год</c:v>
                </c:pt>
                <c:pt idx="3">
                  <c:v>2021 год</c:v>
                </c:pt>
                <c:pt idx="4">
                  <c:v>2022 год</c:v>
                </c:pt>
                <c:pt idx="5">
                  <c:v>2023 год</c:v>
                </c:pt>
              </c:strCache>
            </c:strRef>
          </c:cat>
          <c:val>
            <c:numRef>
              <c:f>Лист1!$E$2:$E$7</c:f>
              <c:numCache>
                <c:formatCode>General</c:formatCode>
                <c:ptCount val="6"/>
                <c:pt idx="0">
                  <c:v>0.9</c:v>
                </c:pt>
                <c:pt idx="1">
                  <c:v>1</c:v>
                </c:pt>
                <c:pt idx="2">
                  <c:v>0.7</c:v>
                </c:pt>
                <c:pt idx="3">
                  <c:v>0.6</c:v>
                </c:pt>
                <c:pt idx="4">
                  <c:v>0.6</c:v>
                </c:pt>
                <c:pt idx="5">
                  <c:v>1.3</c:v>
                </c:pt>
              </c:numCache>
            </c:numRef>
          </c:val>
          <c:smooth val="0"/>
          <c:extLst xmlns:c16r2="http://schemas.microsoft.com/office/drawing/2015/06/chart">
            <c:ext xmlns:c16="http://schemas.microsoft.com/office/drawing/2014/chart" uri="{C3380CC4-5D6E-409C-BE32-E72D297353CC}">
              <c16:uniqueId val="{0000001A-0B5E-49E1-BD55-873BBA11214F}"/>
            </c:ext>
          </c:extLst>
        </c:ser>
        <c:dLbls>
          <c:showLegendKey val="0"/>
          <c:showVal val="0"/>
          <c:showCatName val="0"/>
          <c:showSerName val="0"/>
          <c:showPercent val="0"/>
          <c:showBubbleSize val="0"/>
        </c:dLbls>
        <c:marker val="1"/>
        <c:smooth val="0"/>
        <c:axId val="259314816"/>
        <c:axId val="259316352"/>
      </c:lineChart>
      <c:catAx>
        <c:axId val="259314816"/>
        <c:scaling>
          <c:orientation val="minMax"/>
        </c:scaling>
        <c:delete val="0"/>
        <c:axPos val="b"/>
        <c:numFmt formatCode="General" sourceLinked="0"/>
        <c:majorTickMark val="out"/>
        <c:minorTickMark val="none"/>
        <c:tickLblPos val="nextTo"/>
        <c:txPr>
          <a:bodyPr/>
          <a:lstStyle/>
          <a:p>
            <a:pPr>
              <a:defRPr sz="900">
                <a:latin typeface="+mj-lt"/>
              </a:defRPr>
            </a:pPr>
            <a:endParaRPr lang="ru-RU"/>
          </a:p>
        </c:txPr>
        <c:crossAx val="259316352"/>
        <c:crosses val="autoZero"/>
        <c:auto val="1"/>
        <c:lblAlgn val="ctr"/>
        <c:lblOffset val="100"/>
        <c:noMultiLvlLbl val="0"/>
      </c:catAx>
      <c:valAx>
        <c:axId val="259316352"/>
        <c:scaling>
          <c:orientation val="minMax"/>
        </c:scaling>
        <c:delete val="1"/>
        <c:axPos val="l"/>
        <c:majorGridlines/>
        <c:numFmt formatCode="General" sourceLinked="1"/>
        <c:majorTickMark val="out"/>
        <c:minorTickMark val="none"/>
        <c:tickLblPos val="none"/>
        <c:crossAx val="259314816"/>
        <c:crosses val="autoZero"/>
        <c:crossBetween val="between"/>
      </c:valAx>
    </c:plotArea>
    <c:legend>
      <c:legendPos val="r"/>
      <c:overlay val="0"/>
    </c:legend>
    <c:plotVisOnly val="1"/>
    <c:dispBlanksAs val="gap"/>
    <c:showDLblsOverMax val="0"/>
  </c:chart>
  <c:txPr>
    <a:bodyPr/>
    <a:lstStyle/>
    <a:p>
      <a:pPr>
        <a:defRPr sz="1000"/>
      </a:pPr>
      <a:endParaRPr lang="ru-RU"/>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perspective val="30"/>
    </c:view3D>
    <c:floor>
      <c:thickness val="0"/>
    </c:floor>
    <c:sideWall>
      <c:thickness val="0"/>
    </c:sideWall>
    <c:backWall>
      <c:thickness val="0"/>
    </c:backWall>
    <c:plotArea>
      <c:layout>
        <c:manualLayout>
          <c:layoutTarget val="inner"/>
          <c:xMode val="edge"/>
          <c:yMode val="edge"/>
          <c:x val="0.1324258530183727"/>
          <c:y val="6.3157894736842107E-2"/>
          <c:w val="0.8397963692038497"/>
          <c:h val="0.77647368421052665"/>
        </c:manualLayout>
      </c:layout>
      <c:bar3DChart>
        <c:barDir val="col"/>
        <c:grouping val="stacked"/>
        <c:varyColors val="0"/>
        <c:ser>
          <c:idx val="0"/>
          <c:order val="0"/>
          <c:tx>
            <c:strRef>
              <c:f>Лист1!$B$1</c:f>
              <c:strCache>
                <c:ptCount val="1"/>
                <c:pt idx="0">
                  <c:v>Ряд 1</c:v>
                </c:pt>
              </c:strCache>
            </c:strRef>
          </c:tx>
          <c:spPr>
            <a:solidFill>
              <a:srgbClr val="92D050"/>
            </a:solidFill>
          </c:spPr>
          <c:invertIfNegative val="0"/>
          <c:dLbls>
            <c:dLbl>
              <c:idx val="0"/>
              <c:layout>
                <c:manualLayout>
                  <c:x val="-3.0864197530864755E-3"/>
                  <c:y val="-0.22105263157894736"/>
                </c:manualLayout>
              </c:layout>
              <c:tx>
                <c:rich>
                  <a:bodyPr/>
                  <a:lstStyle/>
                  <a:p>
                    <a:r>
                      <a:rPr lang="en-US" sz="900" dirty="0" smtClean="0"/>
                      <a:t>639 127,71</a:t>
                    </a:r>
                    <a:endParaRPr lang="en-US" sz="900"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C065-4C34-AF88-F4F7D75BB117}"/>
                </c:ext>
              </c:extLst>
            </c:dLbl>
            <c:dLbl>
              <c:idx val="1"/>
              <c:layout>
                <c:manualLayout>
                  <c:x val="-3.08641975308642E-3"/>
                  <c:y val="-0.26315789473684231"/>
                </c:manualLayout>
              </c:layout>
              <c:tx>
                <c:rich>
                  <a:bodyPr/>
                  <a:lstStyle/>
                  <a:p>
                    <a:r>
                      <a:rPr lang="en-US" sz="900" dirty="0" smtClean="0"/>
                      <a:t>690 789,22</a:t>
                    </a:r>
                    <a:endParaRPr lang="en-US" sz="900"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C065-4C34-AF88-F4F7D75BB117}"/>
                </c:ext>
              </c:extLst>
            </c:dLbl>
            <c:dLbl>
              <c:idx val="2"/>
              <c:layout>
                <c:manualLayout>
                  <c:x val="3.0864197530864755E-3"/>
                  <c:y val="-0.30526315789473685"/>
                </c:manualLayout>
              </c:layout>
              <c:tx>
                <c:rich>
                  <a:bodyPr/>
                  <a:lstStyle/>
                  <a:p>
                    <a:r>
                      <a:rPr lang="en-US" sz="900" dirty="0" smtClean="0"/>
                      <a:t>719 042,35</a:t>
                    </a:r>
                    <a:endParaRPr lang="en-US" sz="900"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C065-4C34-AF88-F4F7D75BB117}"/>
                </c:ext>
              </c:extLst>
            </c:dLbl>
            <c:dLbl>
              <c:idx val="3"/>
              <c:layout>
                <c:manualLayout>
                  <c:x val="-6.1728395061728392E-3"/>
                  <c:y val="-0.34210526315790007"/>
                </c:manualLayout>
              </c:layout>
              <c:tx>
                <c:rich>
                  <a:bodyPr/>
                  <a:lstStyle/>
                  <a:p>
                    <a:r>
                      <a:rPr lang="en-US" sz="900" dirty="0" smtClean="0"/>
                      <a:t>750 709,48</a:t>
                    </a:r>
                    <a:endParaRPr lang="en-US" sz="900"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C065-4C34-AF88-F4F7D75BB117}"/>
                </c:ext>
              </c:extLst>
            </c:dLbl>
            <c:dLbl>
              <c:idx val="4"/>
              <c:layout>
                <c:manualLayout>
                  <c:x val="1.6224188790560784E-2"/>
                  <c:y val="-0.28985507246376818"/>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C065-4C34-AF88-F4F7D75BB117}"/>
                </c:ext>
              </c:extLst>
            </c:dLbl>
            <c:dLbl>
              <c:idx val="5"/>
              <c:layout>
                <c:manualLayout>
                  <c:x val="2.9498525073746309E-2"/>
                  <c:y val="-0.41304347826087295"/>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C065-4C34-AF88-F4F7D75BB117}"/>
                </c:ext>
              </c:extLst>
            </c:dLbl>
            <c:spPr>
              <a:noFill/>
              <a:ln>
                <a:noFill/>
              </a:ln>
              <a:effectLst/>
            </c:spPr>
            <c:txPr>
              <a:bodyPr/>
              <a:lstStyle/>
              <a:p>
                <a:pPr>
                  <a:defRPr sz="800">
                    <a:latin typeface="+mj-l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Лист1!$A$2:$A$7</c:f>
              <c:strCache>
                <c:ptCount val="6"/>
                <c:pt idx="0">
                  <c:v>2018 год</c:v>
                </c:pt>
                <c:pt idx="1">
                  <c:v>2019 год</c:v>
                </c:pt>
                <c:pt idx="2">
                  <c:v>2020 год</c:v>
                </c:pt>
                <c:pt idx="3">
                  <c:v>2021 год</c:v>
                </c:pt>
                <c:pt idx="4">
                  <c:v>2022 год</c:v>
                </c:pt>
                <c:pt idx="5">
                  <c:v>2023 год</c:v>
                </c:pt>
              </c:strCache>
            </c:strRef>
          </c:cat>
          <c:val>
            <c:numRef>
              <c:f>Лист1!$B$2:$B$7</c:f>
              <c:numCache>
                <c:formatCode>General</c:formatCode>
                <c:ptCount val="6"/>
                <c:pt idx="0">
                  <c:v>690789.21</c:v>
                </c:pt>
                <c:pt idx="1">
                  <c:v>719042.34</c:v>
                </c:pt>
                <c:pt idx="2">
                  <c:v>750709.47</c:v>
                </c:pt>
                <c:pt idx="3" formatCode="#,##0.00">
                  <c:v>939600.45</c:v>
                </c:pt>
                <c:pt idx="4" formatCode="#,##0.00">
                  <c:v>1018634.68</c:v>
                </c:pt>
                <c:pt idx="5" formatCode="#,##0.00">
                  <c:v>1090020.8500000001</c:v>
                </c:pt>
              </c:numCache>
            </c:numRef>
          </c:val>
          <c:extLst xmlns:c16r2="http://schemas.microsoft.com/office/drawing/2015/06/chart">
            <c:ext xmlns:c16="http://schemas.microsoft.com/office/drawing/2014/chart" uri="{C3380CC4-5D6E-409C-BE32-E72D297353CC}">
              <c16:uniqueId val="{00000006-C065-4C34-AF88-F4F7D75BB117}"/>
            </c:ext>
          </c:extLst>
        </c:ser>
        <c:dLbls>
          <c:showLegendKey val="0"/>
          <c:showVal val="0"/>
          <c:showCatName val="0"/>
          <c:showSerName val="0"/>
          <c:showPercent val="0"/>
          <c:showBubbleSize val="0"/>
        </c:dLbls>
        <c:gapWidth val="150"/>
        <c:shape val="box"/>
        <c:axId val="259097728"/>
        <c:axId val="259099264"/>
        <c:axId val="0"/>
      </c:bar3DChart>
      <c:catAx>
        <c:axId val="259097728"/>
        <c:scaling>
          <c:orientation val="minMax"/>
        </c:scaling>
        <c:delete val="0"/>
        <c:axPos val="b"/>
        <c:numFmt formatCode="General" sourceLinked="0"/>
        <c:majorTickMark val="out"/>
        <c:minorTickMark val="none"/>
        <c:tickLblPos val="nextTo"/>
        <c:txPr>
          <a:bodyPr/>
          <a:lstStyle/>
          <a:p>
            <a:pPr>
              <a:defRPr>
                <a:latin typeface="+mn-lt"/>
              </a:defRPr>
            </a:pPr>
            <a:endParaRPr lang="ru-RU"/>
          </a:p>
        </c:txPr>
        <c:crossAx val="259099264"/>
        <c:crosses val="autoZero"/>
        <c:auto val="1"/>
        <c:lblAlgn val="ctr"/>
        <c:lblOffset val="100"/>
        <c:noMultiLvlLbl val="0"/>
      </c:catAx>
      <c:valAx>
        <c:axId val="259099264"/>
        <c:scaling>
          <c:orientation val="minMax"/>
        </c:scaling>
        <c:delete val="0"/>
        <c:axPos val="l"/>
        <c:majorGridlines/>
        <c:numFmt formatCode="General" sourceLinked="1"/>
        <c:majorTickMark val="out"/>
        <c:minorTickMark val="none"/>
        <c:tickLblPos val="nextTo"/>
        <c:txPr>
          <a:bodyPr/>
          <a:lstStyle/>
          <a:p>
            <a:pPr>
              <a:defRPr sz="900"/>
            </a:pPr>
            <a:endParaRPr lang="ru-RU"/>
          </a:p>
        </c:txPr>
        <c:crossAx val="259097728"/>
        <c:crosses val="autoZero"/>
        <c:crossBetween val="between"/>
      </c:valAx>
    </c:plotArea>
    <c:plotVisOnly val="1"/>
    <c:dispBlanksAs val="gap"/>
    <c:showDLblsOverMax val="0"/>
  </c:chart>
  <c:txPr>
    <a:bodyPr/>
    <a:lstStyle/>
    <a:p>
      <a:pPr>
        <a:defRPr sz="1000"/>
      </a:pPr>
      <a:endParaRPr lang="ru-RU"/>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128034776902888E-2"/>
          <c:y val="0.1"/>
          <c:w val="0.93452380952380965"/>
          <c:h val="0.63765944881891112"/>
        </c:manualLayout>
      </c:layout>
      <c:lineChart>
        <c:grouping val="standard"/>
        <c:varyColors val="0"/>
        <c:ser>
          <c:idx val="0"/>
          <c:order val="0"/>
          <c:tx>
            <c:strRef>
              <c:f>Лист1!$B$1</c:f>
              <c:strCache>
                <c:ptCount val="1"/>
                <c:pt idx="0">
                  <c:v>2017</c:v>
                </c:pt>
              </c:strCache>
            </c:strRef>
          </c:tx>
          <c:dLbls>
            <c:dLbl>
              <c:idx val="0"/>
              <c:layout>
                <c:manualLayout>
                  <c:x val="-9.6354166666667768E-2"/>
                  <c:y val="-0.16018518518518521"/>
                </c:manualLayout>
              </c:layout>
              <c:tx>
                <c:rich>
                  <a:bodyPr/>
                  <a:lstStyle/>
                  <a:p>
                    <a:r>
                      <a:rPr lang="en-US" dirty="0" smtClean="0"/>
                      <a:t> 11799,64</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F6E1-4365-9E9F-EB1A00CF4408}"/>
                </c:ext>
              </c:extLst>
            </c:dLbl>
            <c:dLbl>
              <c:idx val="1"/>
              <c:layout>
                <c:manualLayout>
                  <c:x val="-9.3750000000001402E-2"/>
                  <c:y val="0.10636628754739012"/>
                </c:manualLayout>
              </c:layout>
              <c:tx>
                <c:rich>
                  <a:bodyPr/>
                  <a:lstStyle/>
                  <a:p>
                    <a:r>
                      <a:rPr lang="en-US" dirty="0" smtClean="0"/>
                      <a:t> 12743,07</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F6E1-4365-9E9F-EB1A00CF4408}"/>
                </c:ext>
              </c:extLst>
            </c:dLbl>
            <c:dLbl>
              <c:idx val="2"/>
              <c:layout>
                <c:manualLayout>
                  <c:x val="-5.9895833333334134E-2"/>
                  <c:y val="0.12037037037037036"/>
                </c:manualLayout>
              </c:layout>
              <c:tx>
                <c:rich>
                  <a:bodyPr/>
                  <a:lstStyle/>
                  <a:p>
                    <a:r>
                      <a:rPr lang="en-US" smtClean="0"/>
                      <a:t>13 263,38</a:t>
                    </a:r>
                    <a:endParaRPr lang="en-US"/>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F6E1-4365-9E9F-EB1A00CF4408}"/>
                </c:ext>
              </c:extLst>
            </c:dLbl>
            <c:dLbl>
              <c:idx val="3"/>
              <c:layout>
                <c:manualLayout>
                  <c:x val="-1.3020833333333514E-2"/>
                  <c:y val="0.13888888888888881"/>
                </c:manualLayout>
              </c:layout>
              <c:tx>
                <c:rich>
                  <a:bodyPr/>
                  <a:lstStyle/>
                  <a:p>
                    <a:r>
                      <a:rPr lang="en-US" dirty="0" smtClean="0"/>
                      <a:t>13 879,92</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F6E1-4365-9E9F-EB1A00CF4408}"/>
                </c:ext>
              </c:extLst>
            </c:dLbl>
            <c:dLbl>
              <c:idx val="4"/>
              <c:layout>
                <c:manualLayout>
                  <c:x val="-0.10677083333333323"/>
                  <c:y val="-0.1203703703703703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F6E1-4365-9E9F-EB1A00CF4408}"/>
                </c:ext>
              </c:extLst>
            </c:dLbl>
            <c:dLbl>
              <c:idx val="5"/>
              <c:layout>
                <c:manualLayout>
                  <c:x val="-1.0416666666666666E-2"/>
                  <c:y val="0.1759259259259259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F6E1-4365-9E9F-EB1A00CF4408}"/>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Лист1!$A$2:$A$7</c:f>
              <c:numCache>
                <c:formatCode>General</c:formatCode>
                <c:ptCount val="6"/>
                <c:pt idx="0">
                  <c:v>2018</c:v>
                </c:pt>
                <c:pt idx="1">
                  <c:v>2019</c:v>
                </c:pt>
                <c:pt idx="2">
                  <c:v>2020</c:v>
                </c:pt>
                <c:pt idx="3">
                  <c:v>2021</c:v>
                </c:pt>
                <c:pt idx="4">
                  <c:v>2022</c:v>
                </c:pt>
                <c:pt idx="5">
                  <c:v>2023</c:v>
                </c:pt>
              </c:numCache>
            </c:numRef>
          </c:cat>
          <c:val>
            <c:numRef>
              <c:f>Лист1!$B$2:$B$7</c:f>
              <c:numCache>
                <c:formatCode>General</c:formatCode>
                <c:ptCount val="6"/>
                <c:pt idx="0">
                  <c:v>12742.6</c:v>
                </c:pt>
                <c:pt idx="1">
                  <c:v>13294.4</c:v>
                </c:pt>
                <c:pt idx="2">
                  <c:v>13494.45</c:v>
                </c:pt>
                <c:pt idx="3">
                  <c:v>17368.48</c:v>
                </c:pt>
                <c:pt idx="4">
                  <c:v>19371.55</c:v>
                </c:pt>
                <c:pt idx="5">
                  <c:v>20801.919999999998</c:v>
                </c:pt>
              </c:numCache>
            </c:numRef>
          </c:val>
          <c:smooth val="0"/>
          <c:extLst xmlns:c16r2="http://schemas.microsoft.com/office/drawing/2015/06/chart">
            <c:ext xmlns:c16="http://schemas.microsoft.com/office/drawing/2014/chart" uri="{C3380CC4-5D6E-409C-BE32-E72D297353CC}">
              <c16:uniqueId val="{00000006-F6E1-4365-9E9F-EB1A00CF4408}"/>
            </c:ext>
          </c:extLst>
        </c:ser>
        <c:dLbls>
          <c:showLegendKey val="0"/>
          <c:showVal val="0"/>
          <c:showCatName val="0"/>
          <c:showSerName val="0"/>
          <c:showPercent val="0"/>
          <c:showBubbleSize val="0"/>
        </c:dLbls>
        <c:marker val="1"/>
        <c:smooth val="0"/>
        <c:axId val="259155456"/>
        <c:axId val="259156992"/>
      </c:lineChart>
      <c:catAx>
        <c:axId val="259155456"/>
        <c:scaling>
          <c:orientation val="minMax"/>
        </c:scaling>
        <c:delete val="0"/>
        <c:axPos val="b"/>
        <c:numFmt formatCode="General" sourceLinked="1"/>
        <c:majorTickMark val="out"/>
        <c:minorTickMark val="none"/>
        <c:tickLblPos val="nextTo"/>
        <c:crossAx val="259156992"/>
        <c:crosses val="autoZero"/>
        <c:auto val="1"/>
        <c:lblAlgn val="ctr"/>
        <c:lblOffset val="100"/>
        <c:noMultiLvlLbl val="0"/>
      </c:catAx>
      <c:valAx>
        <c:axId val="259156992"/>
        <c:scaling>
          <c:orientation val="minMax"/>
        </c:scaling>
        <c:delete val="1"/>
        <c:axPos val="l"/>
        <c:majorGridlines/>
        <c:numFmt formatCode="General" sourceLinked="1"/>
        <c:majorTickMark val="out"/>
        <c:minorTickMark val="none"/>
        <c:tickLblPos val="none"/>
        <c:crossAx val="259155456"/>
        <c:crosses val="autoZero"/>
        <c:crossBetween val="between"/>
      </c:valAx>
    </c:plotArea>
    <c:plotVisOnly val="1"/>
    <c:dispBlanksAs val="gap"/>
    <c:showDLblsOverMax val="0"/>
  </c:chart>
  <c:txPr>
    <a:bodyPr/>
    <a:lstStyle/>
    <a:p>
      <a:pPr>
        <a:defRPr sz="1000">
          <a:latin typeface="Calibri" pitchFamily="34" charset="0"/>
          <a:cs typeface="Calibri" pitchFamily="34" charset="0"/>
        </a:defRPr>
      </a:pPr>
      <a:endParaRPr lang="ru-RU"/>
    </a:p>
  </c:txPr>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50302566345867"/>
          <c:y val="3.1578947368421893E-2"/>
          <c:w val="0.8664969743365416"/>
          <c:h val="0.77647368421052665"/>
        </c:manualLayout>
      </c:layout>
      <c:barChart>
        <c:barDir val="col"/>
        <c:grouping val="stacked"/>
        <c:varyColors val="0"/>
        <c:ser>
          <c:idx val="0"/>
          <c:order val="0"/>
          <c:tx>
            <c:strRef>
              <c:f>Лист1!$B$1</c:f>
              <c:strCache>
                <c:ptCount val="1"/>
                <c:pt idx="0">
                  <c:v>Ряд 1</c:v>
                </c:pt>
              </c:strCache>
            </c:strRef>
          </c:tx>
          <c:spPr>
            <a:solidFill>
              <a:srgbClr val="92D050"/>
            </a:solidFill>
          </c:spPr>
          <c:invertIfNegative val="0"/>
          <c:dLbls>
            <c:dLbl>
              <c:idx val="0"/>
              <c:layout>
                <c:manualLayout>
                  <c:x val="2.151774829524615E-17"/>
                  <c:y val="-0.2263157894736842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2233-47D4-991D-DF194D1C756D}"/>
                </c:ext>
              </c:extLst>
            </c:dLbl>
            <c:dLbl>
              <c:idx val="1"/>
              <c:layout>
                <c:manualLayout>
                  <c:x val="0"/>
                  <c:y val="-0.2210526315789473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2233-47D4-991D-DF194D1C756D}"/>
                </c:ext>
              </c:extLst>
            </c:dLbl>
            <c:dLbl>
              <c:idx val="2"/>
              <c:layout>
                <c:manualLayout>
                  <c:x val="-2.1126760563380278E-2"/>
                  <c:y val="-0.294736842105263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2233-47D4-991D-DF194D1C756D}"/>
                </c:ext>
              </c:extLst>
            </c:dLbl>
            <c:dLbl>
              <c:idx val="3"/>
              <c:layout>
                <c:manualLayout>
                  <c:x val="-1.6431924882629109E-2"/>
                  <c:y val="-0.37894736842105264"/>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2233-47D4-991D-DF194D1C756D}"/>
                </c:ext>
              </c:extLst>
            </c:dLbl>
            <c:dLbl>
              <c:idx val="4"/>
              <c:layout>
                <c:manualLayout>
                  <c:x val="4.6948356807511738E-3"/>
                  <c:y val="-0.3631578947368421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2233-47D4-991D-DF194D1C756D}"/>
                </c:ext>
              </c:extLst>
            </c:dLbl>
            <c:dLbl>
              <c:idx val="5"/>
              <c:layout>
                <c:manualLayout>
                  <c:x val="-1.1737089201878007E-2"/>
                  <c:y val="-0.3421052631578963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2233-47D4-991D-DF194D1C756D}"/>
                </c:ext>
              </c:extLst>
            </c:dLbl>
            <c:spPr>
              <a:noFill/>
              <a:ln>
                <a:noFill/>
              </a:ln>
              <a:effectLst/>
            </c:spPr>
            <c:txPr>
              <a:bodyPr/>
              <a:lstStyle/>
              <a:p>
                <a:pPr>
                  <a:defRPr>
                    <a:solidFill>
                      <a:schemeClr val="tx1"/>
                    </a:solidFill>
                    <a:latin typeface="+mj-l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Лист1!$A$2:$A$7</c:f>
              <c:strCache>
                <c:ptCount val="6"/>
                <c:pt idx="0">
                  <c:v>2018 год</c:v>
                </c:pt>
                <c:pt idx="1">
                  <c:v>2019 год</c:v>
                </c:pt>
                <c:pt idx="2">
                  <c:v>2020 год</c:v>
                </c:pt>
                <c:pt idx="3">
                  <c:v>2021 год</c:v>
                </c:pt>
                <c:pt idx="4">
                  <c:v>2022 год</c:v>
                </c:pt>
                <c:pt idx="5">
                  <c:v>2023 год</c:v>
                </c:pt>
              </c:strCache>
            </c:strRef>
          </c:cat>
          <c:val>
            <c:numRef>
              <c:f>Лист1!$B$2:$B$7</c:f>
              <c:numCache>
                <c:formatCode>General</c:formatCode>
                <c:ptCount val="6"/>
                <c:pt idx="0">
                  <c:v>165818.46</c:v>
                </c:pt>
                <c:pt idx="1">
                  <c:v>173512.52</c:v>
                </c:pt>
                <c:pt idx="2">
                  <c:v>179516.95</c:v>
                </c:pt>
                <c:pt idx="3">
                  <c:v>305026.58</c:v>
                </c:pt>
                <c:pt idx="4">
                  <c:v>244579.28</c:v>
                </c:pt>
                <c:pt idx="5">
                  <c:v>320350.5</c:v>
                </c:pt>
              </c:numCache>
            </c:numRef>
          </c:val>
          <c:extLst xmlns:c16r2="http://schemas.microsoft.com/office/drawing/2015/06/chart">
            <c:ext xmlns:c16="http://schemas.microsoft.com/office/drawing/2014/chart" uri="{C3380CC4-5D6E-409C-BE32-E72D297353CC}">
              <c16:uniqueId val="{00000006-2233-47D4-991D-DF194D1C756D}"/>
            </c:ext>
          </c:extLst>
        </c:ser>
        <c:dLbls>
          <c:showLegendKey val="0"/>
          <c:showVal val="0"/>
          <c:showCatName val="0"/>
          <c:showSerName val="0"/>
          <c:showPercent val="0"/>
          <c:showBubbleSize val="0"/>
        </c:dLbls>
        <c:gapWidth val="150"/>
        <c:overlap val="100"/>
        <c:axId val="259503616"/>
        <c:axId val="259505152"/>
      </c:barChart>
      <c:catAx>
        <c:axId val="259503616"/>
        <c:scaling>
          <c:orientation val="minMax"/>
        </c:scaling>
        <c:delete val="0"/>
        <c:axPos val="b"/>
        <c:numFmt formatCode="General" sourceLinked="0"/>
        <c:majorTickMark val="out"/>
        <c:minorTickMark val="none"/>
        <c:tickLblPos val="nextTo"/>
        <c:crossAx val="259505152"/>
        <c:crosses val="autoZero"/>
        <c:auto val="1"/>
        <c:lblAlgn val="ctr"/>
        <c:lblOffset val="100"/>
        <c:noMultiLvlLbl val="0"/>
      </c:catAx>
      <c:valAx>
        <c:axId val="259505152"/>
        <c:scaling>
          <c:orientation val="minMax"/>
        </c:scaling>
        <c:delete val="0"/>
        <c:axPos val="l"/>
        <c:majorGridlines/>
        <c:numFmt formatCode="General" sourceLinked="1"/>
        <c:majorTickMark val="out"/>
        <c:minorTickMark val="none"/>
        <c:tickLblPos val="nextTo"/>
        <c:txPr>
          <a:bodyPr/>
          <a:lstStyle/>
          <a:p>
            <a:pPr>
              <a:defRPr sz="900"/>
            </a:pPr>
            <a:endParaRPr lang="ru-RU"/>
          </a:p>
        </c:txPr>
        <c:crossAx val="259503616"/>
        <c:crosses val="autoZero"/>
        <c:crossBetween val="between"/>
      </c:valAx>
    </c:plotArea>
    <c:plotVisOnly val="1"/>
    <c:dispBlanksAs val="gap"/>
    <c:showDLblsOverMax val="0"/>
  </c:chart>
  <c:txPr>
    <a:bodyPr/>
    <a:lstStyle/>
    <a:p>
      <a:pPr>
        <a:defRPr sz="1000"/>
      </a:pPr>
      <a:endParaRPr lang="ru-RU"/>
    </a:p>
  </c:txPr>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1080498687664042"/>
          <c:w val="0.91269841269844521"/>
          <c:h val="0.66294291338583189"/>
        </c:manualLayout>
      </c:layout>
      <c:lineChart>
        <c:grouping val="standard"/>
        <c:varyColors val="0"/>
        <c:ser>
          <c:idx val="0"/>
          <c:order val="0"/>
          <c:tx>
            <c:strRef>
              <c:f>Лист1!$B$1</c:f>
              <c:strCache>
                <c:ptCount val="1"/>
                <c:pt idx="0">
                  <c:v>2017</c:v>
                </c:pt>
              </c:strCache>
            </c:strRef>
          </c:tx>
          <c:dLbls>
            <c:dLbl>
              <c:idx val="0"/>
              <c:layout>
                <c:manualLayout>
                  <c:x val="-3.7037037037037056E-2"/>
                  <c:y val="0.12878787878787878"/>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482F-412D-A4D9-12A0288B506C}"/>
                </c:ext>
              </c:extLst>
            </c:dLbl>
            <c:dLbl>
              <c:idx val="1"/>
              <c:layout>
                <c:manualLayout>
                  <c:x val="-1.5432098765432251E-2"/>
                  <c:y val="0.12168575518969314"/>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482F-412D-A4D9-12A0288B506C}"/>
                </c:ext>
              </c:extLst>
            </c:dLbl>
            <c:dLbl>
              <c:idx val="2"/>
              <c:layout>
                <c:manualLayout>
                  <c:x val="-3.0864197530864296E-2"/>
                  <c:y val="9.090909090909106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482F-412D-A4D9-12A0288B506C}"/>
                </c:ext>
              </c:extLst>
            </c:dLbl>
            <c:dLbl>
              <c:idx val="3"/>
              <c:layout>
                <c:manualLayout>
                  <c:x val="6.1728395061728392E-3"/>
                  <c:y val="7.575757575757577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482F-412D-A4D9-12A0288B506C}"/>
                </c:ext>
              </c:extLst>
            </c:dLbl>
            <c:dLbl>
              <c:idx val="4"/>
              <c:layout>
                <c:manualLayout>
                  <c:x val="6.6666666666666714E-3"/>
                  <c:y val="-0.1176470588235294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482F-412D-A4D9-12A0288B506C}"/>
                </c:ext>
              </c:extLst>
            </c:dLbl>
            <c:dLbl>
              <c:idx val="5"/>
              <c:layout>
                <c:manualLayout>
                  <c:x val="-8.8888888888889531E-3"/>
                  <c:y val="8.823529411764748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482F-412D-A4D9-12A0288B506C}"/>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Лист1!$A$2:$A$7</c:f>
              <c:strCache>
                <c:ptCount val="6"/>
                <c:pt idx="0">
                  <c:v>2018/2019</c:v>
                </c:pt>
                <c:pt idx="1">
                  <c:v>2019/2020</c:v>
                </c:pt>
                <c:pt idx="2">
                  <c:v>2020/2021</c:v>
                </c:pt>
                <c:pt idx="3">
                  <c:v>2021/2022</c:v>
                </c:pt>
                <c:pt idx="4">
                  <c:v>2022/2023</c:v>
                </c:pt>
                <c:pt idx="5">
                  <c:v>2023/2024</c:v>
                </c:pt>
              </c:strCache>
            </c:strRef>
          </c:cat>
          <c:val>
            <c:numRef>
              <c:f>Лист1!$B$2:$B$7</c:f>
              <c:numCache>
                <c:formatCode>General</c:formatCode>
                <c:ptCount val="6"/>
                <c:pt idx="0">
                  <c:v>2357</c:v>
                </c:pt>
                <c:pt idx="1">
                  <c:v>2238</c:v>
                </c:pt>
                <c:pt idx="2" formatCode="#,##0">
                  <c:v>1974</c:v>
                </c:pt>
                <c:pt idx="3" formatCode="#,##0">
                  <c:v>2048</c:v>
                </c:pt>
                <c:pt idx="4" formatCode="#,##0">
                  <c:v>1998</c:v>
                </c:pt>
                <c:pt idx="5" formatCode="#,##0">
                  <c:v>1998</c:v>
                </c:pt>
              </c:numCache>
            </c:numRef>
          </c:val>
          <c:smooth val="0"/>
          <c:extLst xmlns:c16r2="http://schemas.microsoft.com/office/drawing/2015/06/chart">
            <c:ext xmlns:c16="http://schemas.microsoft.com/office/drawing/2014/chart" uri="{C3380CC4-5D6E-409C-BE32-E72D297353CC}">
              <c16:uniqueId val="{00000006-482F-412D-A4D9-12A0288B506C}"/>
            </c:ext>
          </c:extLst>
        </c:ser>
        <c:dLbls>
          <c:showLegendKey val="0"/>
          <c:showVal val="0"/>
          <c:showCatName val="0"/>
          <c:showSerName val="0"/>
          <c:showPercent val="0"/>
          <c:showBubbleSize val="0"/>
        </c:dLbls>
        <c:marker val="1"/>
        <c:smooth val="0"/>
        <c:axId val="259853312"/>
        <c:axId val="259863296"/>
      </c:lineChart>
      <c:catAx>
        <c:axId val="259853312"/>
        <c:scaling>
          <c:orientation val="minMax"/>
        </c:scaling>
        <c:delete val="0"/>
        <c:axPos val="b"/>
        <c:numFmt formatCode="General" sourceLinked="1"/>
        <c:majorTickMark val="out"/>
        <c:minorTickMark val="none"/>
        <c:tickLblPos val="nextTo"/>
        <c:crossAx val="259863296"/>
        <c:crosses val="autoZero"/>
        <c:auto val="1"/>
        <c:lblAlgn val="ctr"/>
        <c:lblOffset val="100"/>
        <c:noMultiLvlLbl val="0"/>
      </c:catAx>
      <c:valAx>
        <c:axId val="259863296"/>
        <c:scaling>
          <c:orientation val="minMax"/>
        </c:scaling>
        <c:delete val="1"/>
        <c:axPos val="l"/>
        <c:majorGridlines/>
        <c:numFmt formatCode="General" sourceLinked="1"/>
        <c:majorTickMark val="out"/>
        <c:minorTickMark val="none"/>
        <c:tickLblPos val="none"/>
        <c:crossAx val="259853312"/>
        <c:crosses val="autoZero"/>
        <c:crossBetween val="between"/>
      </c:valAx>
    </c:plotArea>
    <c:plotVisOnly val="1"/>
    <c:dispBlanksAs val="gap"/>
    <c:showDLblsOverMax val="0"/>
  </c:chart>
  <c:txPr>
    <a:bodyPr/>
    <a:lstStyle/>
    <a:p>
      <a:pPr>
        <a:defRPr sz="1000">
          <a:latin typeface="Calibri" pitchFamily="34" charset="0"/>
          <a:cs typeface="Calibri" pitchFamily="34" charset="0"/>
        </a:defRPr>
      </a:pPr>
      <a:endParaRPr lang="ru-RU"/>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50302566345867"/>
          <c:y val="3.1578947368421907E-2"/>
          <c:w val="0.76927475211433405"/>
          <c:h val="0.77647368421052665"/>
        </c:manualLayout>
      </c:layout>
      <c:barChart>
        <c:barDir val="col"/>
        <c:grouping val="stacked"/>
        <c:varyColors val="0"/>
        <c:ser>
          <c:idx val="0"/>
          <c:order val="0"/>
          <c:tx>
            <c:strRef>
              <c:f>Лист1!$B$1</c:f>
              <c:strCache>
                <c:ptCount val="1"/>
                <c:pt idx="0">
                  <c:v>Ряд 1</c:v>
                </c:pt>
              </c:strCache>
            </c:strRef>
          </c:tx>
          <c:spPr>
            <a:solidFill>
              <a:srgbClr val="92D050"/>
            </a:solidFill>
          </c:spPr>
          <c:invertIfNegative val="0"/>
          <c:dLbls>
            <c:dLbl>
              <c:idx val="0"/>
              <c:layout>
                <c:manualLayout>
                  <c:x val="6.94444444444451E-3"/>
                  <c:y val="-0.26315789473684231"/>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2038-47ED-BDEE-E5D01A587392}"/>
                </c:ext>
              </c:extLst>
            </c:dLbl>
            <c:dLbl>
              <c:idx val="1"/>
              <c:layout>
                <c:manualLayout>
                  <c:x val="2.3148148148148147E-3"/>
                  <c:y val="-0.3000000000000003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2038-47ED-BDEE-E5D01A587392}"/>
                </c:ext>
              </c:extLst>
            </c:dLbl>
            <c:dLbl>
              <c:idx val="2"/>
              <c:layout>
                <c:manualLayout>
                  <c:x val="2.8330787009832742E-3"/>
                  <c:y val="-0.2759478452290238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2038-47ED-BDEE-E5D01A587392}"/>
                </c:ext>
              </c:extLst>
            </c:dLbl>
            <c:dLbl>
              <c:idx val="3"/>
              <c:layout>
                <c:manualLayout>
                  <c:x val="-7.4626865671641824E-3"/>
                  <c:y val="-0.3550084666836019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2038-47ED-BDEE-E5D01A587392}"/>
                </c:ext>
              </c:extLst>
            </c:dLbl>
            <c:dLbl>
              <c:idx val="4"/>
              <c:layout>
                <c:manualLayout>
                  <c:x val="3.4551651192863791E-4"/>
                  <c:y val="-0.32654262975192638"/>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2038-47ED-BDEE-E5D01A587392}"/>
                </c:ext>
              </c:extLst>
            </c:dLbl>
            <c:dLbl>
              <c:idx val="5"/>
              <c:layout>
                <c:manualLayout>
                  <c:x val="7.1169741841971531E-3"/>
                  <c:y val="-0.3892473118279585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2038-47ED-BDEE-E5D01A587392}"/>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Лист1!$A$2:$A$7</c:f>
              <c:strCache>
                <c:ptCount val="6"/>
                <c:pt idx="0">
                  <c:v>2018 год</c:v>
                </c:pt>
                <c:pt idx="1">
                  <c:v>2019 год</c:v>
                </c:pt>
                <c:pt idx="2">
                  <c:v>2020 год</c:v>
                </c:pt>
                <c:pt idx="3">
                  <c:v>2021 год</c:v>
                </c:pt>
                <c:pt idx="4">
                  <c:v>2022 год</c:v>
                </c:pt>
                <c:pt idx="5">
                  <c:v>2023 год</c:v>
                </c:pt>
              </c:strCache>
            </c:strRef>
          </c:cat>
          <c:val>
            <c:numRef>
              <c:f>Лист1!$B$2:$B$7</c:f>
              <c:numCache>
                <c:formatCode>General</c:formatCode>
                <c:ptCount val="6"/>
                <c:pt idx="0">
                  <c:v>404847.61</c:v>
                </c:pt>
                <c:pt idx="1">
                  <c:v>424583.66</c:v>
                </c:pt>
                <c:pt idx="2">
                  <c:v>457347.17</c:v>
                </c:pt>
                <c:pt idx="3">
                  <c:v>506128.64000000001</c:v>
                </c:pt>
                <c:pt idx="4">
                  <c:v>630269.59</c:v>
                </c:pt>
                <c:pt idx="5">
                  <c:v>619907.94999999995</c:v>
                </c:pt>
              </c:numCache>
            </c:numRef>
          </c:val>
          <c:extLst xmlns:c16r2="http://schemas.microsoft.com/office/drawing/2015/06/chart">
            <c:ext xmlns:c16="http://schemas.microsoft.com/office/drawing/2014/chart" uri="{C3380CC4-5D6E-409C-BE32-E72D297353CC}">
              <c16:uniqueId val="{00000006-2038-47ED-BDEE-E5D01A587392}"/>
            </c:ext>
          </c:extLst>
        </c:ser>
        <c:dLbls>
          <c:showLegendKey val="0"/>
          <c:showVal val="0"/>
          <c:showCatName val="0"/>
          <c:showSerName val="0"/>
          <c:showPercent val="0"/>
          <c:showBubbleSize val="0"/>
        </c:dLbls>
        <c:gapWidth val="150"/>
        <c:overlap val="100"/>
        <c:axId val="259907584"/>
        <c:axId val="259909120"/>
      </c:barChart>
      <c:catAx>
        <c:axId val="259907584"/>
        <c:scaling>
          <c:orientation val="minMax"/>
        </c:scaling>
        <c:delete val="0"/>
        <c:axPos val="b"/>
        <c:numFmt formatCode="General" sourceLinked="0"/>
        <c:majorTickMark val="out"/>
        <c:minorTickMark val="none"/>
        <c:tickLblPos val="nextTo"/>
        <c:crossAx val="259909120"/>
        <c:crosses val="autoZero"/>
        <c:auto val="1"/>
        <c:lblAlgn val="ctr"/>
        <c:lblOffset val="100"/>
        <c:noMultiLvlLbl val="0"/>
      </c:catAx>
      <c:valAx>
        <c:axId val="259909120"/>
        <c:scaling>
          <c:orientation val="minMax"/>
        </c:scaling>
        <c:delete val="0"/>
        <c:axPos val="l"/>
        <c:majorGridlines/>
        <c:numFmt formatCode="General" sourceLinked="1"/>
        <c:majorTickMark val="out"/>
        <c:minorTickMark val="none"/>
        <c:tickLblPos val="nextTo"/>
        <c:crossAx val="259907584"/>
        <c:crosses val="autoZero"/>
        <c:crossBetween val="between"/>
      </c:valAx>
    </c:plotArea>
    <c:plotVisOnly val="1"/>
    <c:dispBlanksAs val="gap"/>
    <c:showDLblsOverMax val="0"/>
  </c:chart>
  <c:txPr>
    <a:bodyPr/>
    <a:lstStyle/>
    <a:p>
      <a:pPr>
        <a:defRPr sz="1000">
          <a:latin typeface="+mj-lt"/>
        </a:defRPr>
      </a:pPr>
      <a:endParaRPr lang="ru-RU"/>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4988258046691532E-2"/>
          <c:w val="0.91269841269844587"/>
          <c:h val="0.72127649909145952"/>
        </c:manualLayout>
      </c:layout>
      <c:lineChart>
        <c:grouping val="standard"/>
        <c:varyColors val="0"/>
        <c:ser>
          <c:idx val="0"/>
          <c:order val="0"/>
          <c:tx>
            <c:strRef>
              <c:f>Лист1!$B$1</c:f>
              <c:strCache>
                <c:ptCount val="1"/>
                <c:pt idx="0">
                  <c:v>2017</c:v>
                </c:pt>
              </c:strCache>
            </c:strRef>
          </c:tx>
          <c:dLbls>
            <c:dLbl>
              <c:idx val="0"/>
              <c:layout>
                <c:manualLayout>
                  <c:x val="1.4145927120022751E-17"/>
                  <c:y val="-1.515151515151518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1510-4209-9B99-15906B223081}"/>
                </c:ext>
              </c:extLst>
            </c:dLbl>
            <c:dLbl>
              <c:idx val="1"/>
              <c:layout>
                <c:manualLayout>
                  <c:x val="-3.1446540880503433E-3"/>
                  <c:y val="6.229186351706037E-2"/>
                </c:manualLayout>
              </c:layout>
              <c:spPr>
                <a:noFill/>
                <a:ln>
                  <a:noFill/>
                </a:ln>
                <a:effectLst/>
              </c:spPr>
              <c:txPr>
                <a:bodyPr wrap="square" lIns="38100" tIns="19050" rIns="38100" bIns="19050" anchor="ctr">
                  <a:noAutofit/>
                </a:bodyPr>
                <a:lstStyle/>
                <a:p>
                  <a:pPr>
                    <a:defRPr/>
                  </a:pPr>
                  <a:endParaRPr lang="ru-RU"/>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8.2641509433962271E-2"/>
                      <c:h val="0.1147002624671916"/>
                    </c:manualLayout>
                  </c15:layout>
                </c:ext>
                <c:ext xmlns:c16="http://schemas.microsoft.com/office/drawing/2014/chart" uri="{C3380CC4-5D6E-409C-BE32-E72D297353CC}">
                  <c16:uniqueId val="{00000001-1510-4209-9B99-15906B223081}"/>
                </c:ext>
              </c:extLst>
            </c:dLbl>
            <c:dLbl>
              <c:idx val="2"/>
              <c:layout>
                <c:manualLayout>
                  <c:x val="-1.2345679012345723E-2"/>
                  <c:y val="7.575757575757577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1510-4209-9B99-15906B223081}"/>
                </c:ext>
              </c:extLst>
            </c:dLbl>
            <c:dLbl>
              <c:idx val="3"/>
              <c:layout>
                <c:manualLayout>
                  <c:x val="-2.7777777777778394E-2"/>
                  <c:y val="7.575757575757577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1510-4209-9B99-15906B223081}"/>
                </c:ext>
              </c:extLst>
            </c:dLbl>
            <c:dLbl>
              <c:idx val="4"/>
              <c:layout>
                <c:manualLayout>
                  <c:x val="-6.2893081761006709E-3"/>
                  <c:y val="5.3333333333333698E-2"/>
                </c:manualLayout>
              </c:layout>
              <c:spPr/>
              <c:txPr>
                <a:bodyPr/>
                <a:lstStyle/>
                <a:p>
                  <a:pPr>
                    <a:defRPr>
                      <a:solidFill>
                        <a:schemeClr val="tx1"/>
                      </a:solidFill>
                    </a:defRPr>
                  </a:pPr>
                  <a:endParaRPr lang="ru-RU"/>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1510-4209-9B99-15906B223081}"/>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Лист1!$A$2:$A$7</c:f>
              <c:strCache>
                <c:ptCount val="6"/>
                <c:pt idx="0">
                  <c:v>2018/2019</c:v>
                </c:pt>
                <c:pt idx="1">
                  <c:v>2019/2020</c:v>
                </c:pt>
                <c:pt idx="2">
                  <c:v>2020/2021</c:v>
                </c:pt>
                <c:pt idx="3">
                  <c:v>2021/2022</c:v>
                </c:pt>
                <c:pt idx="4">
                  <c:v>2022/2023</c:v>
                </c:pt>
                <c:pt idx="5">
                  <c:v>2023/2024</c:v>
                </c:pt>
              </c:strCache>
            </c:strRef>
          </c:cat>
          <c:val>
            <c:numRef>
              <c:f>Лист1!$B$2:$B$7</c:f>
              <c:numCache>
                <c:formatCode>General</c:formatCode>
                <c:ptCount val="6"/>
                <c:pt idx="0">
                  <c:v>3647</c:v>
                </c:pt>
                <c:pt idx="1">
                  <c:v>6349</c:v>
                </c:pt>
                <c:pt idx="2">
                  <c:v>6400</c:v>
                </c:pt>
                <c:pt idx="3">
                  <c:v>6448</c:v>
                </c:pt>
                <c:pt idx="4">
                  <c:v>6503</c:v>
                </c:pt>
                <c:pt idx="5">
                  <c:v>6437</c:v>
                </c:pt>
              </c:numCache>
            </c:numRef>
          </c:val>
          <c:smooth val="0"/>
          <c:extLst xmlns:c16r2="http://schemas.microsoft.com/office/drawing/2015/06/chart">
            <c:ext xmlns:c16="http://schemas.microsoft.com/office/drawing/2014/chart" uri="{C3380CC4-5D6E-409C-BE32-E72D297353CC}">
              <c16:uniqueId val="{00000005-1510-4209-9B99-15906B223081}"/>
            </c:ext>
          </c:extLst>
        </c:ser>
        <c:dLbls>
          <c:showLegendKey val="0"/>
          <c:showVal val="0"/>
          <c:showCatName val="0"/>
          <c:showSerName val="0"/>
          <c:showPercent val="0"/>
          <c:showBubbleSize val="0"/>
        </c:dLbls>
        <c:marker val="1"/>
        <c:smooth val="0"/>
        <c:axId val="241968256"/>
        <c:axId val="241969792"/>
      </c:lineChart>
      <c:catAx>
        <c:axId val="241968256"/>
        <c:scaling>
          <c:orientation val="minMax"/>
        </c:scaling>
        <c:delete val="0"/>
        <c:axPos val="b"/>
        <c:numFmt formatCode="General" sourceLinked="1"/>
        <c:majorTickMark val="out"/>
        <c:minorTickMark val="none"/>
        <c:tickLblPos val="nextTo"/>
        <c:txPr>
          <a:bodyPr/>
          <a:lstStyle/>
          <a:p>
            <a:pPr>
              <a:defRPr sz="800"/>
            </a:pPr>
            <a:endParaRPr lang="ru-RU"/>
          </a:p>
        </c:txPr>
        <c:crossAx val="241969792"/>
        <c:crosses val="autoZero"/>
        <c:auto val="1"/>
        <c:lblAlgn val="ctr"/>
        <c:lblOffset val="100"/>
        <c:noMultiLvlLbl val="0"/>
      </c:catAx>
      <c:valAx>
        <c:axId val="241969792"/>
        <c:scaling>
          <c:orientation val="minMax"/>
        </c:scaling>
        <c:delete val="1"/>
        <c:axPos val="l"/>
        <c:majorGridlines/>
        <c:numFmt formatCode="General" sourceLinked="1"/>
        <c:majorTickMark val="out"/>
        <c:minorTickMark val="none"/>
        <c:tickLblPos val="none"/>
        <c:crossAx val="241968256"/>
        <c:crosses val="autoZero"/>
        <c:crossBetween val="between"/>
      </c:valAx>
    </c:plotArea>
    <c:plotVisOnly val="1"/>
    <c:dispBlanksAs val="gap"/>
    <c:showDLblsOverMax val="0"/>
  </c:chart>
  <c:txPr>
    <a:bodyPr/>
    <a:lstStyle/>
    <a:p>
      <a:pPr>
        <a:defRPr sz="1000">
          <a:latin typeface="Calibri" pitchFamily="34" charset="0"/>
          <a:cs typeface="Calibri" pitchFamily="34" charset="0"/>
        </a:defRPr>
      </a:pPr>
      <a:endParaRPr lang="ru-RU"/>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50302566345867"/>
          <c:y val="3.1578947368421935E-2"/>
          <c:w val="0.8664969743365416"/>
          <c:h val="0.77647368421052665"/>
        </c:manualLayout>
      </c:layout>
      <c:barChart>
        <c:barDir val="col"/>
        <c:grouping val="stacked"/>
        <c:varyColors val="0"/>
        <c:ser>
          <c:idx val="0"/>
          <c:order val="0"/>
          <c:tx>
            <c:strRef>
              <c:f>Лист1!$B$1</c:f>
              <c:strCache>
                <c:ptCount val="1"/>
                <c:pt idx="0">
                  <c:v>Ряд 1</c:v>
                </c:pt>
              </c:strCache>
            </c:strRef>
          </c:tx>
          <c:spPr>
            <a:solidFill>
              <a:srgbClr val="92D050"/>
            </a:solidFill>
          </c:spPr>
          <c:invertIfNegative val="0"/>
          <c:dLbls>
            <c:spPr>
              <a:noFill/>
              <a:ln>
                <a:noFill/>
              </a:ln>
              <a:effectLst/>
            </c:spPr>
            <c:txPr>
              <a:bodyPr wrap="square" lIns="38100" tIns="19050" rIns="38100" bIns="19050" anchor="ctr">
                <a:spAutoFit/>
              </a:bodyPr>
              <a:lstStyle/>
              <a:p>
                <a:pPr>
                  <a:defRPr>
                    <a:latin typeface="+mj-l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Лист1!$A$2:$A$7</c:f>
              <c:strCache>
                <c:ptCount val="6"/>
                <c:pt idx="0">
                  <c:v>2018 год</c:v>
                </c:pt>
                <c:pt idx="1">
                  <c:v>2019 год</c:v>
                </c:pt>
                <c:pt idx="2">
                  <c:v>2020 год</c:v>
                </c:pt>
                <c:pt idx="3">
                  <c:v>2021 год</c:v>
                </c:pt>
                <c:pt idx="4">
                  <c:v>2022 год</c:v>
                </c:pt>
                <c:pt idx="5">
                  <c:v>2023 год</c:v>
                </c:pt>
              </c:strCache>
            </c:strRef>
          </c:cat>
          <c:val>
            <c:numRef>
              <c:f>Лист1!$B$2:$B$7</c:f>
              <c:numCache>
                <c:formatCode>General</c:formatCode>
                <c:ptCount val="6"/>
                <c:pt idx="0">
                  <c:v>42116.52</c:v>
                </c:pt>
                <c:pt idx="1">
                  <c:v>41717.800000000003</c:v>
                </c:pt>
                <c:pt idx="2">
                  <c:v>45552.93</c:v>
                </c:pt>
                <c:pt idx="3">
                  <c:v>46457.86</c:v>
                </c:pt>
                <c:pt idx="4">
                  <c:v>55055.77</c:v>
                </c:pt>
                <c:pt idx="5">
                  <c:v>54231.92</c:v>
                </c:pt>
              </c:numCache>
            </c:numRef>
          </c:val>
          <c:extLst xmlns:c16r2="http://schemas.microsoft.com/office/drawing/2015/06/chart">
            <c:ext xmlns:c16="http://schemas.microsoft.com/office/drawing/2014/chart" uri="{C3380CC4-5D6E-409C-BE32-E72D297353CC}">
              <c16:uniqueId val="{00000000-55E7-4F9E-A4B4-B4C7AE5E868A}"/>
            </c:ext>
          </c:extLst>
        </c:ser>
        <c:dLbls>
          <c:showLegendKey val="0"/>
          <c:showVal val="0"/>
          <c:showCatName val="0"/>
          <c:showSerName val="0"/>
          <c:showPercent val="0"/>
          <c:showBubbleSize val="0"/>
        </c:dLbls>
        <c:gapWidth val="150"/>
        <c:overlap val="100"/>
        <c:axId val="242019328"/>
        <c:axId val="241509120"/>
      </c:barChart>
      <c:catAx>
        <c:axId val="242019328"/>
        <c:scaling>
          <c:orientation val="minMax"/>
        </c:scaling>
        <c:delete val="0"/>
        <c:axPos val="b"/>
        <c:numFmt formatCode="General" sourceLinked="0"/>
        <c:majorTickMark val="out"/>
        <c:minorTickMark val="none"/>
        <c:tickLblPos val="nextTo"/>
        <c:crossAx val="241509120"/>
        <c:crosses val="autoZero"/>
        <c:auto val="1"/>
        <c:lblAlgn val="ctr"/>
        <c:lblOffset val="100"/>
        <c:noMultiLvlLbl val="0"/>
      </c:catAx>
      <c:valAx>
        <c:axId val="241509120"/>
        <c:scaling>
          <c:orientation val="minMax"/>
        </c:scaling>
        <c:delete val="0"/>
        <c:axPos val="l"/>
        <c:majorGridlines/>
        <c:numFmt formatCode="General" sourceLinked="1"/>
        <c:majorTickMark val="out"/>
        <c:minorTickMark val="none"/>
        <c:tickLblPos val="nextTo"/>
        <c:txPr>
          <a:bodyPr/>
          <a:lstStyle/>
          <a:p>
            <a:pPr>
              <a:defRPr sz="900"/>
            </a:pPr>
            <a:endParaRPr lang="ru-RU"/>
          </a:p>
        </c:txPr>
        <c:crossAx val="242019328"/>
        <c:crosses val="autoZero"/>
        <c:crossBetween val="between"/>
      </c:valAx>
    </c:plotArea>
    <c:plotVisOnly val="1"/>
    <c:dispBlanksAs val="gap"/>
    <c:showDLblsOverMax val="0"/>
  </c:chart>
  <c:txPr>
    <a:bodyPr/>
    <a:lstStyle/>
    <a:p>
      <a:pPr>
        <a:defRPr sz="10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perspective val="30"/>
    </c:view3D>
    <c:floor>
      <c:thickness val="0"/>
    </c:floor>
    <c:sideWall>
      <c:thickness val="0"/>
    </c:sideWall>
    <c:backWall>
      <c:thickness val="0"/>
    </c:backWall>
    <c:plotArea>
      <c:layout/>
      <c:line3DChart>
        <c:grouping val="standard"/>
        <c:varyColors val="0"/>
        <c:ser>
          <c:idx val="0"/>
          <c:order val="0"/>
          <c:tx>
            <c:strRef>
              <c:f>Лист1!$B$1</c:f>
              <c:strCache>
                <c:ptCount val="1"/>
                <c:pt idx="0">
                  <c:v>Ряд 1</c:v>
                </c:pt>
              </c:strCache>
            </c:strRef>
          </c:tx>
          <c:spPr>
            <a:solidFill>
              <a:srgbClr val="00B0F0"/>
            </a:solidFill>
          </c:spPr>
          <c:dLbls>
            <c:dLbl>
              <c:idx val="0"/>
              <c:layout>
                <c:manualLayout>
                  <c:x val="-7.8407082567332378E-2"/>
                  <c:y val="-8.924054190792062E-2"/>
                </c:manualLayout>
              </c:layout>
              <c:tx>
                <c:rich>
                  <a:bodyPr/>
                  <a:lstStyle/>
                  <a:p>
                    <a:r>
                      <a:rPr lang="ru-RU" dirty="0" smtClean="0"/>
                      <a:t>530,70 млн. руб.</a:t>
                    </a:r>
                    <a:endParaRPr lang="ru-RU"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58E0-45F1-BF18-BFB931610259}"/>
                </c:ext>
              </c:extLst>
            </c:dLbl>
            <c:dLbl>
              <c:idx val="1"/>
              <c:layout>
                <c:manualLayout>
                  <c:x val="-3.5203179928190047E-2"/>
                  <c:y val="-0.10546609498208802"/>
                </c:manualLayout>
              </c:layout>
              <c:tx>
                <c:rich>
                  <a:bodyPr/>
                  <a:lstStyle/>
                  <a:p>
                    <a:r>
                      <a:rPr lang="ru-RU" dirty="0" smtClean="0"/>
                      <a:t>679,98 млн. руб.</a:t>
                    </a:r>
                    <a:endParaRPr lang="ru-RU"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58E0-45F1-BF18-BFB931610259}"/>
                </c:ext>
              </c:extLst>
            </c:dLbl>
            <c:dLbl>
              <c:idx val="2"/>
              <c:layout>
                <c:manualLayout>
                  <c:x val="-3.360303538599959E-2"/>
                  <c:y val="-6.7606471142364108E-2"/>
                </c:manualLayout>
              </c:layout>
              <c:tx>
                <c:rich>
                  <a:bodyPr/>
                  <a:lstStyle/>
                  <a:p>
                    <a:r>
                      <a:rPr lang="ru-RU" dirty="0" smtClean="0"/>
                      <a:t>786,63 млн. руб.</a:t>
                    </a:r>
                    <a:endParaRPr lang="ru-RU"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58E0-45F1-BF18-BFB931610259}"/>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Лист1!$A$2:$A$4</c:f>
              <c:strCache>
                <c:ptCount val="3"/>
                <c:pt idx="0">
                  <c:v>2021 г.</c:v>
                </c:pt>
                <c:pt idx="1">
                  <c:v>2022 г.</c:v>
                </c:pt>
                <c:pt idx="2">
                  <c:v>2023 г.</c:v>
                </c:pt>
              </c:strCache>
            </c:strRef>
          </c:cat>
          <c:val>
            <c:numRef>
              <c:f>Лист1!$B$2:$B$4</c:f>
              <c:numCache>
                <c:formatCode>General</c:formatCode>
                <c:ptCount val="3"/>
                <c:pt idx="0">
                  <c:v>530.70000000000005</c:v>
                </c:pt>
                <c:pt idx="1">
                  <c:v>679.98</c:v>
                </c:pt>
                <c:pt idx="2">
                  <c:v>786.63</c:v>
                </c:pt>
              </c:numCache>
            </c:numRef>
          </c:val>
          <c:smooth val="0"/>
          <c:extLst xmlns:c16r2="http://schemas.microsoft.com/office/drawing/2015/06/chart">
            <c:ext xmlns:c16="http://schemas.microsoft.com/office/drawing/2014/chart" uri="{C3380CC4-5D6E-409C-BE32-E72D297353CC}">
              <c16:uniqueId val="{00000003-58E0-45F1-BF18-BFB931610259}"/>
            </c:ext>
          </c:extLst>
        </c:ser>
        <c:dLbls>
          <c:showLegendKey val="0"/>
          <c:showVal val="1"/>
          <c:showCatName val="0"/>
          <c:showSerName val="0"/>
          <c:showPercent val="0"/>
          <c:showBubbleSize val="0"/>
        </c:dLbls>
        <c:axId val="254589952"/>
        <c:axId val="254605184"/>
        <c:axId val="251383296"/>
      </c:line3DChart>
      <c:catAx>
        <c:axId val="254589952"/>
        <c:scaling>
          <c:orientation val="minMax"/>
        </c:scaling>
        <c:delete val="0"/>
        <c:axPos val="b"/>
        <c:numFmt formatCode="General" sourceLinked="0"/>
        <c:majorTickMark val="none"/>
        <c:minorTickMark val="none"/>
        <c:tickLblPos val="nextTo"/>
        <c:crossAx val="254605184"/>
        <c:crosses val="autoZero"/>
        <c:auto val="1"/>
        <c:lblAlgn val="ctr"/>
        <c:lblOffset val="100"/>
        <c:noMultiLvlLbl val="0"/>
      </c:catAx>
      <c:valAx>
        <c:axId val="254605184"/>
        <c:scaling>
          <c:orientation val="minMax"/>
        </c:scaling>
        <c:delete val="0"/>
        <c:axPos val="l"/>
        <c:majorGridlines/>
        <c:numFmt formatCode="General" sourceLinked="1"/>
        <c:majorTickMark val="none"/>
        <c:minorTickMark val="none"/>
        <c:tickLblPos val="nextTo"/>
        <c:crossAx val="254589952"/>
        <c:crosses val="autoZero"/>
        <c:crossBetween val="between"/>
      </c:valAx>
      <c:serAx>
        <c:axId val="251383296"/>
        <c:scaling>
          <c:orientation val="minMax"/>
        </c:scaling>
        <c:delete val="1"/>
        <c:axPos val="b"/>
        <c:majorTickMark val="none"/>
        <c:minorTickMark val="none"/>
        <c:tickLblPos val="nextTo"/>
        <c:crossAx val="254605184"/>
        <c:crosses val="autoZero"/>
      </c:serAx>
    </c:plotArea>
    <c:plotVisOnly val="1"/>
    <c:dispBlanksAs val="gap"/>
    <c:showDLblsOverMax val="0"/>
  </c:chart>
  <c:txPr>
    <a:bodyPr/>
    <a:lstStyle/>
    <a:p>
      <a:pPr>
        <a:defRPr sz="900">
          <a:latin typeface="+mj-lt"/>
        </a:defRPr>
      </a:pPr>
      <a:endParaRPr lang="ru-RU"/>
    </a:p>
  </c:txPr>
  <c:externalData r:id="rId1">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5696159690565124"/>
          <c:w val="0.91269841269844654"/>
          <c:h val="0.50197817378090859"/>
        </c:manualLayout>
      </c:layout>
      <c:lineChart>
        <c:grouping val="standard"/>
        <c:varyColors val="0"/>
        <c:ser>
          <c:idx val="0"/>
          <c:order val="0"/>
          <c:tx>
            <c:strRef>
              <c:f>Лист1!$B$1</c:f>
              <c:strCache>
                <c:ptCount val="1"/>
                <c:pt idx="0">
                  <c:v>2017</c:v>
                </c:pt>
              </c:strCache>
            </c:strRef>
          </c:tx>
          <c:dLbls>
            <c:dLbl>
              <c:idx val="0"/>
              <c:layout>
                <c:manualLayout>
                  <c:x val="-4.5045045045044836E-3"/>
                  <c:y val="5.303030303030299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9DF4-44C8-A418-E5A5B8BFC020}"/>
                </c:ext>
              </c:extLst>
            </c:dLbl>
            <c:dLbl>
              <c:idx val="1"/>
              <c:layout>
                <c:manualLayout>
                  <c:x val="-1.1261261261261571E-2"/>
                  <c:y val="0.15198818897638347"/>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9DF4-44C8-A418-E5A5B8BFC020}"/>
                </c:ext>
              </c:extLst>
            </c:dLbl>
            <c:dLbl>
              <c:idx val="2"/>
              <c:layout>
                <c:manualLayout>
                  <c:x val="-4.5045045045045053E-3"/>
                  <c:y val="0.16666666666666669"/>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9DF4-44C8-A418-E5A5B8BFC020}"/>
                </c:ext>
              </c:extLst>
            </c:dLbl>
            <c:dLbl>
              <c:idx val="4"/>
              <c:layout>
                <c:manualLayout>
                  <c:x val="-9.0090090090089257E-3"/>
                  <c:y val="0.1111111111111110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0D38-42FD-9796-AC44FA37A51A}"/>
                </c:ext>
              </c:extLst>
            </c:dLbl>
            <c:dLbl>
              <c:idx val="5"/>
              <c:layout>
                <c:manualLayout>
                  <c:x val="-1.5765765765765764E-2"/>
                  <c:y val="-0.1111111111111111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0D38-42FD-9796-AC44FA37A51A}"/>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numRef>
              <c:f>Лист1!$A$2:$A$7</c:f>
              <c:numCache>
                <c:formatCode>General</c:formatCode>
                <c:ptCount val="6"/>
                <c:pt idx="0">
                  <c:v>2018</c:v>
                </c:pt>
                <c:pt idx="1">
                  <c:v>2019</c:v>
                </c:pt>
                <c:pt idx="2">
                  <c:v>2020</c:v>
                </c:pt>
                <c:pt idx="3">
                  <c:v>2021</c:v>
                </c:pt>
                <c:pt idx="4">
                  <c:v>2022</c:v>
                </c:pt>
                <c:pt idx="5">
                  <c:v>2023</c:v>
                </c:pt>
              </c:numCache>
            </c:numRef>
          </c:cat>
          <c:val>
            <c:numRef>
              <c:f>Лист1!$B$2:$B$7</c:f>
              <c:numCache>
                <c:formatCode>General</c:formatCode>
                <c:ptCount val="6"/>
                <c:pt idx="0">
                  <c:v>354</c:v>
                </c:pt>
                <c:pt idx="1">
                  <c:v>368</c:v>
                </c:pt>
                <c:pt idx="2">
                  <c:v>354</c:v>
                </c:pt>
                <c:pt idx="3">
                  <c:v>154</c:v>
                </c:pt>
                <c:pt idx="4">
                  <c:v>327</c:v>
                </c:pt>
                <c:pt idx="5">
                  <c:v>379</c:v>
                </c:pt>
              </c:numCache>
            </c:numRef>
          </c:val>
          <c:smooth val="0"/>
          <c:extLst xmlns:c16r2="http://schemas.microsoft.com/office/drawing/2015/06/chart">
            <c:ext xmlns:c16="http://schemas.microsoft.com/office/drawing/2014/chart" uri="{C3380CC4-5D6E-409C-BE32-E72D297353CC}">
              <c16:uniqueId val="{00000003-9DF4-44C8-A418-E5A5B8BFC020}"/>
            </c:ext>
          </c:extLst>
        </c:ser>
        <c:dLbls>
          <c:showLegendKey val="0"/>
          <c:showVal val="0"/>
          <c:showCatName val="0"/>
          <c:showSerName val="0"/>
          <c:showPercent val="0"/>
          <c:showBubbleSize val="0"/>
        </c:dLbls>
        <c:marker val="1"/>
        <c:smooth val="0"/>
        <c:axId val="241593344"/>
        <c:axId val="241595136"/>
      </c:lineChart>
      <c:catAx>
        <c:axId val="241593344"/>
        <c:scaling>
          <c:orientation val="minMax"/>
        </c:scaling>
        <c:delete val="0"/>
        <c:axPos val="b"/>
        <c:numFmt formatCode="General" sourceLinked="1"/>
        <c:majorTickMark val="out"/>
        <c:minorTickMark val="none"/>
        <c:tickLblPos val="nextTo"/>
        <c:crossAx val="241595136"/>
        <c:crosses val="autoZero"/>
        <c:auto val="1"/>
        <c:lblAlgn val="ctr"/>
        <c:lblOffset val="100"/>
        <c:noMultiLvlLbl val="0"/>
      </c:catAx>
      <c:valAx>
        <c:axId val="241595136"/>
        <c:scaling>
          <c:orientation val="minMax"/>
        </c:scaling>
        <c:delete val="1"/>
        <c:axPos val="l"/>
        <c:majorGridlines/>
        <c:numFmt formatCode="General" sourceLinked="1"/>
        <c:majorTickMark val="out"/>
        <c:minorTickMark val="none"/>
        <c:tickLblPos val="none"/>
        <c:crossAx val="241593344"/>
        <c:crosses val="autoZero"/>
        <c:crossBetween val="between"/>
      </c:valAx>
    </c:plotArea>
    <c:plotVisOnly val="1"/>
    <c:dispBlanksAs val="gap"/>
    <c:showDLblsOverMax val="0"/>
  </c:chart>
  <c:txPr>
    <a:bodyPr/>
    <a:lstStyle/>
    <a:p>
      <a:pPr>
        <a:defRPr sz="800">
          <a:latin typeface="Calibri" pitchFamily="34" charset="0"/>
          <a:cs typeface="Calibri" pitchFamily="34" charset="0"/>
        </a:defRPr>
      </a:pPr>
      <a:endParaRPr lang="ru-RU"/>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0"/>
      <c:perspective val="30"/>
    </c:view3D>
    <c:floor>
      <c:thickness val="0"/>
    </c:floor>
    <c:sideWall>
      <c:thickness val="0"/>
    </c:sideWall>
    <c:backWall>
      <c:thickness val="0"/>
    </c:backWall>
    <c:plotArea>
      <c:layout>
        <c:manualLayout>
          <c:layoutTarget val="inner"/>
          <c:xMode val="edge"/>
          <c:yMode val="edge"/>
          <c:x val="0.13875459317585301"/>
          <c:y val="3.157894736842165E-2"/>
          <c:w val="0.83346762904635963"/>
          <c:h val="0.77115333609615377"/>
        </c:manualLayout>
      </c:layout>
      <c:bar3DChart>
        <c:barDir val="col"/>
        <c:grouping val="stacked"/>
        <c:varyColors val="0"/>
        <c:ser>
          <c:idx val="0"/>
          <c:order val="0"/>
          <c:tx>
            <c:strRef>
              <c:f>Лист1!$B$1</c:f>
              <c:strCache>
                <c:ptCount val="1"/>
                <c:pt idx="0">
                  <c:v>Ряд 1</c:v>
                </c:pt>
              </c:strCache>
            </c:strRef>
          </c:tx>
          <c:spPr>
            <a:solidFill>
              <a:srgbClr val="92D050"/>
            </a:solidFill>
          </c:spPr>
          <c:invertIfNegative val="0"/>
          <c:dLbls>
            <c:dLbl>
              <c:idx val="0"/>
              <c:layout>
                <c:manualLayout>
                  <c:x val="1.1110892388451445E-2"/>
                  <c:y val="-0.2210526315789473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6862-43A0-9068-9CE14DEE66BF}"/>
                </c:ext>
              </c:extLst>
            </c:dLbl>
            <c:dLbl>
              <c:idx val="1"/>
              <c:layout>
                <c:manualLayout>
                  <c:x val="-2.7777777777778494E-3"/>
                  <c:y val="-0.17894736842105519"/>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6862-43A0-9068-9CE14DEE66BF}"/>
                </c:ext>
              </c:extLst>
            </c:dLbl>
            <c:dLbl>
              <c:idx val="2"/>
              <c:layout>
                <c:manualLayout>
                  <c:x val="1.6666447944007182E-2"/>
                  <c:y val="-0.2526315789473684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6862-43A0-9068-9CE14DEE66BF}"/>
                </c:ext>
              </c:extLst>
            </c:dLbl>
            <c:dLbl>
              <c:idx val="3"/>
              <c:layout>
                <c:manualLayout>
                  <c:x val="-1.3888888888888888E-2"/>
                  <c:y val="-0.30000041442188147"/>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6862-43A0-9068-9CE14DEE66BF}"/>
                </c:ext>
              </c:extLst>
            </c:dLbl>
            <c:dLbl>
              <c:idx val="4"/>
              <c:layout>
                <c:manualLayout>
                  <c:x val="-5.5555555555555558E-3"/>
                  <c:y val="-0.31578947368421051"/>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6862-43A0-9068-9CE14DEE66BF}"/>
                </c:ext>
              </c:extLst>
            </c:dLbl>
            <c:dLbl>
              <c:idx val="5"/>
              <c:layout>
                <c:manualLayout>
                  <c:x val="2.2222222222222251E-2"/>
                  <c:y val="-0.4052631578947368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6862-43A0-9068-9CE14DEE66BF}"/>
                </c:ext>
              </c:extLst>
            </c:dLbl>
            <c:spPr>
              <a:noFill/>
              <a:ln>
                <a:noFill/>
              </a:ln>
              <a:effectLst/>
            </c:spPr>
            <c:txPr>
              <a:bodyPr/>
              <a:lstStyle/>
              <a:p>
                <a:pPr>
                  <a:defRPr sz="800">
                    <a:latin typeface="+mj-l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Лист1!$A$2:$A$7</c:f>
              <c:strCache>
                <c:ptCount val="6"/>
                <c:pt idx="0">
                  <c:v>2018 год</c:v>
                </c:pt>
                <c:pt idx="1">
                  <c:v>2019 год</c:v>
                </c:pt>
                <c:pt idx="2">
                  <c:v>2020 год</c:v>
                </c:pt>
                <c:pt idx="3">
                  <c:v>2021 год</c:v>
                </c:pt>
                <c:pt idx="4">
                  <c:v>2022 год</c:v>
                </c:pt>
                <c:pt idx="5">
                  <c:v>2023 год</c:v>
                </c:pt>
              </c:strCache>
            </c:strRef>
          </c:cat>
          <c:val>
            <c:numRef>
              <c:f>Лист1!$B$2:$B$7</c:f>
              <c:numCache>
                <c:formatCode>General</c:formatCode>
                <c:ptCount val="6"/>
                <c:pt idx="0">
                  <c:v>357877.92</c:v>
                </c:pt>
                <c:pt idx="1">
                  <c:v>360904.58</c:v>
                </c:pt>
                <c:pt idx="2">
                  <c:v>659054.87</c:v>
                </c:pt>
                <c:pt idx="3">
                  <c:v>779555.28</c:v>
                </c:pt>
                <c:pt idx="4">
                  <c:v>854772.81</c:v>
                </c:pt>
                <c:pt idx="5">
                  <c:v>504227.43</c:v>
                </c:pt>
              </c:numCache>
            </c:numRef>
          </c:val>
          <c:extLst xmlns:c16r2="http://schemas.microsoft.com/office/drawing/2015/06/chart">
            <c:ext xmlns:c16="http://schemas.microsoft.com/office/drawing/2014/chart" uri="{C3380CC4-5D6E-409C-BE32-E72D297353CC}">
              <c16:uniqueId val="{00000006-6862-43A0-9068-9CE14DEE66BF}"/>
            </c:ext>
          </c:extLst>
        </c:ser>
        <c:dLbls>
          <c:showLegendKey val="0"/>
          <c:showVal val="0"/>
          <c:showCatName val="0"/>
          <c:showSerName val="0"/>
          <c:showPercent val="0"/>
          <c:showBubbleSize val="0"/>
        </c:dLbls>
        <c:gapWidth val="150"/>
        <c:shape val="box"/>
        <c:axId val="46417408"/>
        <c:axId val="46418944"/>
        <c:axId val="0"/>
      </c:bar3DChart>
      <c:catAx>
        <c:axId val="46417408"/>
        <c:scaling>
          <c:orientation val="minMax"/>
        </c:scaling>
        <c:delete val="0"/>
        <c:axPos val="b"/>
        <c:numFmt formatCode="General" sourceLinked="0"/>
        <c:majorTickMark val="out"/>
        <c:minorTickMark val="none"/>
        <c:tickLblPos val="nextTo"/>
        <c:txPr>
          <a:bodyPr/>
          <a:lstStyle/>
          <a:p>
            <a:pPr>
              <a:defRPr sz="900">
                <a:latin typeface="+mj-lt"/>
              </a:defRPr>
            </a:pPr>
            <a:endParaRPr lang="ru-RU"/>
          </a:p>
        </c:txPr>
        <c:crossAx val="46418944"/>
        <c:crosses val="autoZero"/>
        <c:auto val="1"/>
        <c:lblAlgn val="ctr"/>
        <c:lblOffset val="100"/>
        <c:noMultiLvlLbl val="0"/>
      </c:catAx>
      <c:valAx>
        <c:axId val="46418944"/>
        <c:scaling>
          <c:orientation val="minMax"/>
        </c:scaling>
        <c:delete val="0"/>
        <c:axPos val="l"/>
        <c:majorGridlines/>
        <c:numFmt formatCode="General" sourceLinked="1"/>
        <c:majorTickMark val="out"/>
        <c:minorTickMark val="none"/>
        <c:tickLblPos val="nextTo"/>
        <c:txPr>
          <a:bodyPr/>
          <a:lstStyle/>
          <a:p>
            <a:pPr>
              <a:defRPr sz="900"/>
            </a:pPr>
            <a:endParaRPr lang="ru-RU"/>
          </a:p>
        </c:txPr>
        <c:crossAx val="46417408"/>
        <c:crosses val="autoZero"/>
        <c:crossBetween val="between"/>
      </c:valAx>
    </c:plotArea>
    <c:plotVisOnly val="1"/>
    <c:dispBlanksAs val="gap"/>
    <c:showDLblsOverMax val="0"/>
  </c:chart>
  <c:txPr>
    <a:bodyPr/>
    <a:lstStyle/>
    <a:p>
      <a:pPr>
        <a:defRPr sz="1000"/>
      </a:pPr>
      <a:endParaRPr lang="ru-RU"/>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4988146642959945E-2"/>
          <c:w val="0.91269841269844654"/>
          <c:h val="0.72127649909145952"/>
        </c:manualLayout>
      </c:layout>
      <c:lineChart>
        <c:grouping val="standard"/>
        <c:varyColors val="0"/>
        <c:ser>
          <c:idx val="0"/>
          <c:order val="0"/>
          <c:tx>
            <c:strRef>
              <c:f>Лист1!$B$1</c:f>
              <c:strCache>
                <c:ptCount val="1"/>
                <c:pt idx="0">
                  <c:v>2017</c:v>
                </c:pt>
              </c:strCache>
            </c:strRef>
          </c:tx>
          <c:dLbls>
            <c:dLbl>
              <c:idx val="0"/>
              <c:layout>
                <c:manualLayout>
                  <c:x val="0"/>
                  <c:y val="5.734781136228939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819B-4169-886B-A80AF9883A8F}"/>
                </c:ext>
              </c:extLst>
            </c:dLbl>
            <c:dLbl>
              <c:idx val="1"/>
              <c:layout>
                <c:manualLayout>
                  <c:x val="9.8039215686274508E-3"/>
                  <c:y val="4.340276013885373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819B-4169-886B-A80AF9883A8F}"/>
                </c:ext>
              </c:extLst>
            </c:dLbl>
            <c:dLbl>
              <c:idx val="2"/>
              <c:layout>
                <c:manualLayout>
                  <c:x val="-9.3220338983051584E-2"/>
                  <c:y val="-9.677419354838724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819B-4169-886B-A80AF9883A8F}"/>
                </c:ext>
              </c:extLst>
            </c:dLbl>
            <c:dLbl>
              <c:idx val="3"/>
              <c:layout>
                <c:manualLayout>
                  <c:x val="-3.9548022598870081E-2"/>
                  <c:y val="5.9139784946237013E-2"/>
                </c:manualLayout>
              </c:layout>
              <c:tx>
                <c:rich>
                  <a:bodyPr/>
                  <a:lstStyle/>
                  <a:p>
                    <a:r>
                      <a:rPr lang="en-US" sz="900" smtClean="0"/>
                      <a:t>11515,92</a:t>
                    </a:r>
                    <a:endParaRPr lang="en-US" sz="900"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819B-4169-886B-A80AF9883A8F}"/>
                </c:ext>
              </c:extLst>
            </c:dLbl>
            <c:dLbl>
              <c:idx val="4"/>
              <c:layout>
                <c:manualLayout>
                  <c:x val="-5.6497175141242938E-3"/>
                  <c:y val="5.913978494623704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819B-4169-886B-A80AF9883A8F}"/>
                </c:ext>
              </c:extLst>
            </c:dLbl>
            <c:dLbl>
              <c:idx val="5"/>
              <c:layout>
                <c:manualLayout>
                  <c:x val="8.4745762711865118E-3"/>
                  <c:y val="1.075268817204301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819B-4169-886B-A80AF9883A8F}"/>
                </c:ext>
              </c:extLst>
            </c:dLbl>
            <c:spPr>
              <a:noFill/>
              <a:ln>
                <a:noFill/>
              </a:ln>
              <a:effectLst/>
            </c:spPr>
            <c:txPr>
              <a:bodyPr/>
              <a:lstStyle/>
              <a:p>
                <a:pPr>
                  <a:defRPr sz="900"/>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Лист1!$A$2:$A$7</c:f>
              <c:numCache>
                <c:formatCode>General</c:formatCode>
                <c:ptCount val="6"/>
                <c:pt idx="0">
                  <c:v>2018</c:v>
                </c:pt>
                <c:pt idx="1">
                  <c:v>2019</c:v>
                </c:pt>
                <c:pt idx="2">
                  <c:v>2020</c:v>
                </c:pt>
                <c:pt idx="3">
                  <c:v>2021</c:v>
                </c:pt>
                <c:pt idx="4">
                  <c:v>2022</c:v>
                </c:pt>
                <c:pt idx="5">
                  <c:v>2023</c:v>
                </c:pt>
              </c:numCache>
            </c:numRef>
          </c:cat>
          <c:val>
            <c:numRef>
              <c:f>Лист1!$B$2:$B$7</c:f>
              <c:numCache>
                <c:formatCode>General</c:formatCode>
                <c:ptCount val="6"/>
                <c:pt idx="0">
                  <c:v>6601.6</c:v>
                </c:pt>
                <c:pt idx="1">
                  <c:v>6672.8</c:v>
                </c:pt>
                <c:pt idx="2">
                  <c:v>12182.6</c:v>
                </c:pt>
                <c:pt idx="3">
                  <c:v>14410.1</c:v>
                </c:pt>
                <c:pt idx="4">
                  <c:v>16255.38</c:v>
                </c:pt>
                <c:pt idx="5">
                  <c:v>9622.66</c:v>
                </c:pt>
              </c:numCache>
            </c:numRef>
          </c:val>
          <c:smooth val="0"/>
          <c:extLst xmlns:c16r2="http://schemas.microsoft.com/office/drawing/2015/06/chart">
            <c:ext xmlns:c16="http://schemas.microsoft.com/office/drawing/2014/chart" uri="{C3380CC4-5D6E-409C-BE32-E72D297353CC}">
              <c16:uniqueId val="{00000006-819B-4169-886B-A80AF9883A8F}"/>
            </c:ext>
          </c:extLst>
        </c:ser>
        <c:dLbls>
          <c:showLegendKey val="0"/>
          <c:showVal val="0"/>
          <c:showCatName val="0"/>
          <c:showSerName val="0"/>
          <c:showPercent val="0"/>
          <c:showBubbleSize val="0"/>
        </c:dLbls>
        <c:marker val="1"/>
        <c:smooth val="0"/>
        <c:axId val="46630400"/>
        <c:axId val="46631936"/>
      </c:lineChart>
      <c:catAx>
        <c:axId val="46630400"/>
        <c:scaling>
          <c:orientation val="minMax"/>
        </c:scaling>
        <c:delete val="0"/>
        <c:axPos val="b"/>
        <c:numFmt formatCode="General" sourceLinked="1"/>
        <c:majorTickMark val="out"/>
        <c:minorTickMark val="none"/>
        <c:tickLblPos val="nextTo"/>
        <c:crossAx val="46631936"/>
        <c:crosses val="autoZero"/>
        <c:auto val="1"/>
        <c:lblAlgn val="ctr"/>
        <c:lblOffset val="100"/>
        <c:noMultiLvlLbl val="0"/>
      </c:catAx>
      <c:valAx>
        <c:axId val="46631936"/>
        <c:scaling>
          <c:orientation val="minMax"/>
        </c:scaling>
        <c:delete val="1"/>
        <c:axPos val="l"/>
        <c:majorGridlines/>
        <c:numFmt formatCode="General" sourceLinked="1"/>
        <c:majorTickMark val="out"/>
        <c:minorTickMark val="none"/>
        <c:tickLblPos val="none"/>
        <c:crossAx val="46630400"/>
        <c:crosses val="autoZero"/>
        <c:crossBetween val="between"/>
      </c:valAx>
    </c:plotArea>
    <c:plotVisOnly val="1"/>
    <c:dispBlanksAs val="gap"/>
    <c:showDLblsOverMax val="0"/>
  </c:chart>
  <c:txPr>
    <a:bodyPr/>
    <a:lstStyle/>
    <a:p>
      <a:pPr>
        <a:defRPr sz="1000">
          <a:latin typeface="Calibri" pitchFamily="34" charset="0"/>
          <a:cs typeface="Calibri" pitchFamily="34" charset="0"/>
        </a:defRPr>
      </a:pPr>
      <a:endParaRPr lang="ru-RU"/>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Лист1!$B$1</c:f>
              <c:strCache>
                <c:ptCount val="1"/>
                <c:pt idx="0">
                  <c:v>Ряд 1</c:v>
                </c:pt>
              </c:strCache>
            </c:strRef>
          </c:tx>
          <c:spPr>
            <a:solidFill>
              <a:srgbClr val="92D050"/>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Лист1!$A$2:$A$7</c:f>
              <c:strCache>
                <c:ptCount val="6"/>
                <c:pt idx="0">
                  <c:v>2018 год</c:v>
                </c:pt>
                <c:pt idx="1">
                  <c:v>2019 год</c:v>
                </c:pt>
                <c:pt idx="2">
                  <c:v>2020 год</c:v>
                </c:pt>
                <c:pt idx="3">
                  <c:v>2021 год</c:v>
                </c:pt>
                <c:pt idx="4">
                  <c:v>2022 год</c:v>
                </c:pt>
                <c:pt idx="5">
                  <c:v>2023 год</c:v>
                </c:pt>
              </c:strCache>
            </c:strRef>
          </c:cat>
          <c:val>
            <c:numRef>
              <c:f>Лист1!$B$2:$B$7</c:f>
              <c:numCache>
                <c:formatCode>General</c:formatCode>
                <c:ptCount val="6"/>
                <c:pt idx="0">
                  <c:v>130195.4</c:v>
                </c:pt>
                <c:pt idx="1">
                  <c:v>143588.19</c:v>
                </c:pt>
                <c:pt idx="2">
                  <c:v>142554.42000000001</c:v>
                </c:pt>
                <c:pt idx="3">
                  <c:v>139587.73000000001</c:v>
                </c:pt>
                <c:pt idx="4">
                  <c:v>135523.51</c:v>
                </c:pt>
                <c:pt idx="5">
                  <c:v>163629.82999999999</c:v>
                </c:pt>
              </c:numCache>
            </c:numRef>
          </c:val>
          <c:extLst xmlns:c16r2="http://schemas.microsoft.com/office/drawing/2015/06/chart">
            <c:ext xmlns:c16="http://schemas.microsoft.com/office/drawing/2014/chart" uri="{C3380CC4-5D6E-409C-BE32-E72D297353CC}">
              <c16:uniqueId val="{00000000-9573-4104-8208-D73D38E7B815}"/>
            </c:ext>
          </c:extLst>
        </c:ser>
        <c:dLbls>
          <c:showLegendKey val="0"/>
          <c:showVal val="0"/>
          <c:showCatName val="0"/>
          <c:showSerName val="0"/>
          <c:showPercent val="0"/>
          <c:showBubbleSize val="0"/>
        </c:dLbls>
        <c:gapWidth val="150"/>
        <c:overlap val="100"/>
        <c:axId val="46875776"/>
        <c:axId val="46877312"/>
      </c:barChart>
      <c:catAx>
        <c:axId val="46875776"/>
        <c:scaling>
          <c:orientation val="minMax"/>
        </c:scaling>
        <c:delete val="0"/>
        <c:axPos val="b"/>
        <c:numFmt formatCode="General" sourceLinked="0"/>
        <c:majorTickMark val="out"/>
        <c:minorTickMark val="none"/>
        <c:tickLblPos val="nextTo"/>
        <c:txPr>
          <a:bodyPr/>
          <a:lstStyle/>
          <a:p>
            <a:pPr>
              <a:defRPr sz="800"/>
            </a:pPr>
            <a:endParaRPr lang="ru-RU"/>
          </a:p>
        </c:txPr>
        <c:crossAx val="46877312"/>
        <c:crosses val="autoZero"/>
        <c:auto val="1"/>
        <c:lblAlgn val="ctr"/>
        <c:lblOffset val="100"/>
        <c:noMultiLvlLbl val="0"/>
      </c:catAx>
      <c:valAx>
        <c:axId val="46877312"/>
        <c:scaling>
          <c:orientation val="minMax"/>
        </c:scaling>
        <c:delete val="0"/>
        <c:axPos val="l"/>
        <c:majorGridlines/>
        <c:numFmt formatCode="General" sourceLinked="1"/>
        <c:majorTickMark val="out"/>
        <c:minorTickMark val="none"/>
        <c:tickLblPos val="nextTo"/>
        <c:crossAx val="46875776"/>
        <c:crosses val="autoZero"/>
        <c:crossBetween val="between"/>
      </c:valAx>
    </c:plotArea>
    <c:plotVisOnly val="1"/>
    <c:dispBlanksAs val="gap"/>
    <c:showDLblsOverMax val="0"/>
  </c:chart>
  <c:txPr>
    <a:bodyPr/>
    <a:lstStyle/>
    <a:p>
      <a:pPr>
        <a:defRPr sz="1000">
          <a:latin typeface="+mj-lt"/>
        </a:defRPr>
      </a:pPr>
      <a:endParaRPr lang="ru-RU"/>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4988069673109063E-2"/>
          <c:w val="0.91269841269844654"/>
          <c:h val="0.72127649909145952"/>
        </c:manualLayout>
      </c:layout>
      <c:lineChart>
        <c:grouping val="standard"/>
        <c:varyColors val="0"/>
        <c:ser>
          <c:idx val="0"/>
          <c:order val="0"/>
          <c:tx>
            <c:strRef>
              <c:f>Лист1!$B$1</c:f>
              <c:strCache>
                <c:ptCount val="1"/>
                <c:pt idx="0">
                  <c:v>2017</c:v>
                </c:pt>
              </c:strCache>
            </c:strRef>
          </c:tx>
          <c:dLbls>
            <c:dLbl>
              <c:idx val="0"/>
              <c:layout>
                <c:manualLayout>
                  <c:x val="-5.4347826086956513E-2"/>
                  <c:y val="0.16453018372703479"/>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B6D8-45AF-87C4-F7EABEEB4140}"/>
                </c:ext>
              </c:extLst>
            </c:dLbl>
            <c:dLbl>
              <c:idx val="1"/>
              <c:layout>
                <c:manualLayout>
                  <c:x val="-0.14492753623188406"/>
                  <c:y val="-9.876202974628171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B6D8-45AF-87C4-F7EABEEB4140}"/>
                </c:ext>
              </c:extLst>
            </c:dLbl>
            <c:dLbl>
              <c:idx val="2"/>
              <c:layout>
                <c:manualLayout>
                  <c:x val="-7.9710144927536294E-2"/>
                  <c:y val="0.1635331000291630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B6D8-45AF-87C4-F7EABEEB4140}"/>
                </c:ext>
              </c:extLst>
            </c:dLbl>
            <c:dLbl>
              <c:idx val="3"/>
              <c:layout>
                <c:manualLayout>
                  <c:x val="-2.5362318840579712E-2"/>
                  <c:y val="0.1280621172353455"/>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B6D8-45AF-87C4-F7EABEEB4140}"/>
                </c:ext>
              </c:extLst>
            </c:dLbl>
            <c:dLbl>
              <c:idx val="4"/>
              <c:layout>
                <c:manualLayout>
                  <c:x val="-9.7826086956521868E-2"/>
                  <c:y val="-0.16880358705161858"/>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B6D8-45AF-87C4-F7EABEEB4140}"/>
                </c:ext>
              </c:extLst>
            </c:dLbl>
            <c:dLbl>
              <c:idx val="5"/>
              <c:layout>
                <c:manualLayout>
                  <c:x val="-7.6086956521739135E-2"/>
                  <c:y val="0.15099737532808399"/>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B6D8-45AF-87C4-F7EABEEB4140}"/>
                </c:ext>
              </c:extLst>
            </c:dLbl>
            <c:spPr>
              <a:noFill/>
              <a:ln>
                <a:noFill/>
              </a:ln>
              <a:effectLst/>
            </c:spPr>
            <c:txPr>
              <a:bodyPr/>
              <a:lstStyle/>
              <a:p>
                <a:pPr>
                  <a:defRPr sz="900"/>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Лист1!$A$2:$A$7</c:f>
              <c:numCache>
                <c:formatCode>General</c:formatCode>
                <c:ptCount val="6"/>
                <c:pt idx="0">
                  <c:v>2018</c:v>
                </c:pt>
                <c:pt idx="1">
                  <c:v>2019</c:v>
                </c:pt>
                <c:pt idx="2">
                  <c:v>2020</c:v>
                </c:pt>
                <c:pt idx="3">
                  <c:v>2021</c:v>
                </c:pt>
                <c:pt idx="4">
                  <c:v>2022</c:v>
                </c:pt>
                <c:pt idx="5">
                  <c:v>2023</c:v>
                </c:pt>
              </c:numCache>
            </c:numRef>
          </c:cat>
          <c:val>
            <c:numRef>
              <c:f>Лист1!$B$2:$B$7</c:f>
              <c:numCache>
                <c:formatCode>General</c:formatCode>
                <c:ptCount val="6"/>
                <c:pt idx="0">
                  <c:v>2401.6</c:v>
                </c:pt>
                <c:pt idx="1">
                  <c:v>2654.8</c:v>
                </c:pt>
                <c:pt idx="2">
                  <c:v>2635.1</c:v>
                </c:pt>
                <c:pt idx="3">
                  <c:v>2580.3000000000002</c:v>
                </c:pt>
                <c:pt idx="4">
                  <c:v>2577.2800000000002</c:v>
                </c:pt>
                <c:pt idx="5">
                  <c:v>3122.71</c:v>
                </c:pt>
              </c:numCache>
            </c:numRef>
          </c:val>
          <c:smooth val="0"/>
          <c:extLst xmlns:c16r2="http://schemas.microsoft.com/office/drawing/2015/06/chart">
            <c:ext xmlns:c16="http://schemas.microsoft.com/office/drawing/2014/chart" uri="{C3380CC4-5D6E-409C-BE32-E72D297353CC}">
              <c16:uniqueId val="{00000006-B6D8-45AF-87C4-F7EABEEB4140}"/>
            </c:ext>
          </c:extLst>
        </c:ser>
        <c:dLbls>
          <c:showLegendKey val="0"/>
          <c:showVal val="0"/>
          <c:showCatName val="0"/>
          <c:showSerName val="0"/>
          <c:showPercent val="0"/>
          <c:showBubbleSize val="0"/>
        </c:dLbls>
        <c:marker val="1"/>
        <c:smooth val="0"/>
        <c:axId val="46818816"/>
        <c:axId val="46820352"/>
      </c:lineChart>
      <c:catAx>
        <c:axId val="46818816"/>
        <c:scaling>
          <c:orientation val="minMax"/>
        </c:scaling>
        <c:delete val="0"/>
        <c:axPos val="b"/>
        <c:numFmt formatCode="General" sourceLinked="1"/>
        <c:majorTickMark val="out"/>
        <c:minorTickMark val="none"/>
        <c:tickLblPos val="nextTo"/>
        <c:crossAx val="46820352"/>
        <c:crosses val="autoZero"/>
        <c:auto val="1"/>
        <c:lblAlgn val="ctr"/>
        <c:lblOffset val="100"/>
        <c:noMultiLvlLbl val="0"/>
      </c:catAx>
      <c:valAx>
        <c:axId val="46820352"/>
        <c:scaling>
          <c:orientation val="minMax"/>
        </c:scaling>
        <c:delete val="1"/>
        <c:axPos val="l"/>
        <c:majorGridlines/>
        <c:numFmt formatCode="General" sourceLinked="1"/>
        <c:majorTickMark val="out"/>
        <c:minorTickMark val="none"/>
        <c:tickLblPos val="none"/>
        <c:crossAx val="46818816"/>
        <c:crosses val="autoZero"/>
        <c:crossBetween val="between"/>
      </c:valAx>
    </c:plotArea>
    <c:plotVisOnly val="1"/>
    <c:dispBlanksAs val="gap"/>
    <c:showDLblsOverMax val="0"/>
  </c:chart>
  <c:txPr>
    <a:bodyPr/>
    <a:lstStyle/>
    <a:p>
      <a:pPr>
        <a:defRPr sz="1000">
          <a:latin typeface="Calibri" pitchFamily="34" charset="0"/>
          <a:cs typeface="Calibri" pitchFamily="34" charset="0"/>
        </a:defRPr>
      </a:pPr>
      <a:endParaRPr lang="ru-RU"/>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Лист1!$B$1</c:f>
              <c:strCache>
                <c:ptCount val="1"/>
                <c:pt idx="0">
                  <c:v>Ряд 1</c:v>
                </c:pt>
              </c:strCache>
            </c:strRef>
          </c:tx>
          <c:spPr>
            <a:solidFill>
              <a:srgbClr val="92D050"/>
            </a:solidFill>
          </c:spPr>
          <c:invertIfNegative val="0"/>
          <c:dLbls>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Лист1!$A$2:$A$7</c:f>
              <c:strCache>
                <c:ptCount val="6"/>
                <c:pt idx="0">
                  <c:v>2018 год</c:v>
                </c:pt>
                <c:pt idx="1">
                  <c:v>2019 год</c:v>
                </c:pt>
                <c:pt idx="2">
                  <c:v>2020 год</c:v>
                </c:pt>
                <c:pt idx="3">
                  <c:v>2021 год</c:v>
                </c:pt>
                <c:pt idx="4">
                  <c:v>2022 год</c:v>
                </c:pt>
                <c:pt idx="5">
                  <c:v>2023 год</c:v>
                </c:pt>
              </c:strCache>
            </c:strRef>
          </c:cat>
          <c:val>
            <c:numRef>
              <c:f>Лист1!$B$2:$B$7</c:f>
              <c:numCache>
                <c:formatCode>General</c:formatCode>
                <c:ptCount val="6"/>
                <c:pt idx="0">
                  <c:v>10073.56</c:v>
                </c:pt>
                <c:pt idx="1">
                  <c:v>12843.06</c:v>
                </c:pt>
                <c:pt idx="2">
                  <c:v>10660</c:v>
                </c:pt>
                <c:pt idx="3">
                  <c:v>12487.59</c:v>
                </c:pt>
                <c:pt idx="4">
                  <c:v>15207.73</c:v>
                </c:pt>
                <c:pt idx="5">
                  <c:v>23716.18</c:v>
                </c:pt>
              </c:numCache>
            </c:numRef>
          </c:val>
          <c:extLst xmlns:c16r2="http://schemas.microsoft.com/office/drawing/2015/06/chart">
            <c:ext xmlns:c16="http://schemas.microsoft.com/office/drawing/2014/chart" uri="{C3380CC4-5D6E-409C-BE32-E72D297353CC}">
              <c16:uniqueId val="{00000000-6EEB-42BD-A42D-60869A6187B5}"/>
            </c:ext>
          </c:extLst>
        </c:ser>
        <c:dLbls>
          <c:showLegendKey val="0"/>
          <c:showVal val="0"/>
          <c:showCatName val="0"/>
          <c:showSerName val="0"/>
          <c:showPercent val="0"/>
          <c:showBubbleSize val="0"/>
        </c:dLbls>
        <c:gapWidth val="150"/>
        <c:overlap val="100"/>
        <c:axId val="46358912"/>
        <c:axId val="46360448"/>
      </c:barChart>
      <c:catAx>
        <c:axId val="46358912"/>
        <c:scaling>
          <c:orientation val="minMax"/>
        </c:scaling>
        <c:delete val="0"/>
        <c:axPos val="b"/>
        <c:numFmt formatCode="General" sourceLinked="0"/>
        <c:majorTickMark val="out"/>
        <c:minorTickMark val="none"/>
        <c:tickLblPos val="nextTo"/>
        <c:txPr>
          <a:bodyPr/>
          <a:lstStyle/>
          <a:p>
            <a:pPr>
              <a:defRPr sz="800"/>
            </a:pPr>
            <a:endParaRPr lang="ru-RU"/>
          </a:p>
        </c:txPr>
        <c:crossAx val="46360448"/>
        <c:crosses val="autoZero"/>
        <c:auto val="1"/>
        <c:lblAlgn val="ctr"/>
        <c:lblOffset val="100"/>
        <c:noMultiLvlLbl val="0"/>
      </c:catAx>
      <c:valAx>
        <c:axId val="46360448"/>
        <c:scaling>
          <c:orientation val="minMax"/>
        </c:scaling>
        <c:delete val="0"/>
        <c:axPos val="l"/>
        <c:majorGridlines/>
        <c:numFmt formatCode="General" sourceLinked="1"/>
        <c:majorTickMark val="out"/>
        <c:minorTickMark val="none"/>
        <c:tickLblPos val="nextTo"/>
        <c:crossAx val="46358912"/>
        <c:crosses val="autoZero"/>
        <c:crossBetween val="between"/>
      </c:valAx>
    </c:plotArea>
    <c:plotVisOnly val="1"/>
    <c:dispBlanksAs val="gap"/>
    <c:showDLblsOverMax val="0"/>
  </c:chart>
  <c:txPr>
    <a:bodyPr/>
    <a:lstStyle/>
    <a:p>
      <a:pPr>
        <a:defRPr sz="1000">
          <a:latin typeface="+mj-lt"/>
        </a:defRPr>
      </a:pPr>
      <a:endParaRPr lang="ru-RU"/>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4988069673109063E-2"/>
          <c:w val="0.91269841269844587"/>
          <c:h val="0.72127649909145952"/>
        </c:manualLayout>
      </c:layout>
      <c:lineChart>
        <c:grouping val="standard"/>
        <c:varyColors val="0"/>
        <c:ser>
          <c:idx val="0"/>
          <c:order val="0"/>
          <c:tx>
            <c:strRef>
              <c:f>Лист1!$B$1</c:f>
              <c:strCache>
                <c:ptCount val="1"/>
                <c:pt idx="0">
                  <c:v>2017</c:v>
                </c:pt>
              </c:strCache>
            </c:strRef>
          </c:tx>
          <c:dLbls>
            <c:dLbl>
              <c:idx val="0"/>
              <c:layout>
                <c:manualLayout>
                  <c:x val="-5.434782608695652E-2"/>
                  <c:y val="8.333278652668416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036D-41C6-95F2-CA9C870FC54D}"/>
                </c:ext>
              </c:extLst>
            </c:dLbl>
            <c:dLbl>
              <c:idx val="1"/>
              <c:layout>
                <c:manualLayout>
                  <c:x val="-7.6086956521739135E-2"/>
                  <c:y val="0.1161368973615142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036D-41C6-95F2-CA9C870FC54D}"/>
                </c:ext>
              </c:extLst>
            </c:dLbl>
            <c:dLbl>
              <c:idx val="2"/>
              <c:layout>
                <c:manualLayout>
                  <c:x val="-5.434782608695652E-2"/>
                  <c:y val="0.1388888888888889"/>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036D-41C6-95F2-CA9C870FC54D}"/>
                </c:ext>
              </c:extLst>
            </c:dLbl>
            <c:dLbl>
              <c:idx val="3"/>
              <c:layout>
                <c:manualLayout>
                  <c:x val="-7.6086956521739135E-2"/>
                  <c:y val="0.13925473131648081"/>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036D-41C6-95F2-CA9C870FC54D}"/>
                </c:ext>
              </c:extLst>
            </c:dLbl>
            <c:dLbl>
              <c:idx val="4"/>
              <c:layout>
                <c:manualLayout>
                  <c:x val="-1.0869565217391465E-2"/>
                  <c:y val="4.166666666666666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036D-41C6-95F2-CA9C870FC54D}"/>
                </c:ext>
              </c:extLst>
            </c:dLbl>
            <c:dLbl>
              <c:idx val="5"/>
              <c:layout>
                <c:manualLayout>
                  <c:x val="-0.14285714285714285"/>
                  <c:y val="-3.838365521201680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A293-4C9D-B530-B9600AAA32F3}"/>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Лист1!$A$2:$A$7</c:f>
              <c:numCache>
                <c:formatCode>General</c:formatCode>
                <c:ptCount val="6"/>
                <c:pt idx="0">
                  <c:v>2018</c:v>
                </c:pt>
                <c:pt idx="1">
                  <c:v>2019</c:v>
                </c:pt>
                <c:pt idx="2">
                  <c:v>2020</c:v>
                </c:pt>
                <c:pt idx="3">
                  <c:v>2021</c:v>
                </c:pt>
                <c:pt idx="4">
                  <c:v>2022</c:v>
                </c:pt>
                <c:pt idx="5">
                  <c:v>2023</c:v>
                </c:pt>
              </c:numCache>
            </c:numRef>
          </c:cat>
          <c:val>
            <c:numRef>
              <c:f>Лист1!$B$2:$B$7</c:f>
              <c:numCache>
                <c:formatCode>General</c:formatCode>
                <c:ptCount val="6"/>
                <c:pt idx="0">
                  <c:v>185.8</c:v>
                </c:pt>
                <c:pt idx="1">
                  <c:v>237.4</c:v>
                </c:pt>
                <c:pt idx="2">
                  <c:v>197.1</c:v>
                </c:pt>
                <c:pt idx="3">
                  <c:v>230.8</c:v>
                </c:pt>
                <c:pt idx="4">
                  <c:v>289.20999999999998</c:v>
                </c:pt>
                <c:pt idx="5">
                  <c:v>452.6</c:v>
                </c:pt>
              </c:numCache>
            </c:numRef>
          </c:val>
          <c:smooth val="0"/>
          <c:extLst xmlns:c16r2="http://schemas.microsoft.com/office/drawing/2015/06/chart">
            <c:ext xmlns:c16="http://schemas.microsoft.com/office/drawing/2014/chart" uri="{C3380CC4-5D6E-409C-BE32-E72D297353CC}">
              <c16:uniqueId val="{00000005-036D-41C6-95F2-CA9C870FC54D}"/>
            </c:ext>
          </c:extLst>
        </c:ser>
        <c:dLbls>
          <c:showLegendKey val="0"/>
          <c:showVal val="0"/>
          <c:showCatName val="0"/>
          <c:showSerName val="0"/>
          <c:showPercent val="0"/>
          <c:showBubbleSize val="0"/>
        </c:dLbls>
        <c:marker val="1"/>
        <c:smooth val="0"/>
        <c:axId val="47661440"/>
        <c:axId val="47662976"/>
      </c:lineChart>
      <c:catAx>
        <c:axId val="47661440"/>
        <c:scaling>
          <c:orientation val="minMax"/>
        </c:scaling>
        <c:delete val="0"/>
        <c:axPos val="b"/>
        <c:numFmt formatCode="General" sourceLinked="1"/>
        <c:majorTickMark val="out"/>
        <c:minorTickMark val="none"/>
        <c:tickLblPos val="nextTo"/>
        <c:crossAx val="47662976"/>
        <c:crosses val="autoZero"/>
        <c:auto val="1"/>
        <c:lblAlgn val="ctr"/>
        <c:lblOffset val="100"/>
        <c:noMultiLvlLbl val="0"/>
      </c:catAx>
      <c:valAx>
        <c:axId val="47662976"/>
        <c:scaling>
          <c:orientation val="minMax"/>
        </c:scaling>
        <c:delete val="1"/>
        <c:axPos val="l"/>
        <c:majorGridlines/>
        <c:numFmt formatCode="General" sourceLinked="1"/>
        <c:majorTickMark val="out"/>
        <c:minorTickMark val="none"/>
        <c:tickLblPos val="none"/>
        <c:crossAx val="47661440"/>
        <c:crosses val="autoZero"/>
        <c:crossBetween val="between"/>
      </c:valAx>
    </c:plotArea>
    <c:plotVisOnly val="1"/>
    <c:dispBlanksAs val="gap"/>
    <c:showDLblsOverMax val="0"/>
  </c:chart>
  <c:txPr>
    <a:bodyPr/>
    <a:lstStyle/>
    <a:p>
      <a:pPr>
        <a:defRPr sz="800">
          <a:latin typeface="Calibri" pitchFamily="34" charset="0"/>
          <a:cs typeface="Calibri" pitchFamily="34" charset="0"/>
        </a:defRPr>
      </a:pPr>
      <a:endParaRPr lang="ru-RU"/>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0.39526840621817055"/>
          <c:y val="0.11241163561915188"/>
          <c:w val="0.52914475422432061"/>
          <c:h val="0.8599596624907867"/>
        </c:manualLayout>
      </c:layout>
      <c:bar3DChart>
        <c:barDir val="bar"/>
        <c:grouping val="clustered"/>
        <c:varyColors val="0"/>
        <c:ser>
          <c:idx val="0"/>
          <c:order val="0"/>
          <c:tx>
            <c:strRef>
              <c:f>Лист1!$B$1</c:f>
              <c:strCache>
                <c:ptCount val="1"/>
                <c:pt idx="0">
                  <c:v>2022</c:v>
                </c:pt>
              </c:strCache>
            </c:strRef>
          </c:tx>
          <c:spPr>
            <a:solidFill>
              <a:srgbClr val="FFC000"/>
            </a:soli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c:spPr>
          <c:invertIfNegative val="0"/>
          <c:dLbls>
            <c:dLbl>
              <c:idx val="0"/>
              <c:layout>
                <c:manualLayout>
                  <c:x val="2.0749328505982885E-2"/>
                  <c:y val="-1.25585008591202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64DD-43BC-9C5F-0F4178B3AC9C}"/>
                </c:ext>
              </c:extLst>
            </c:dLbl>
            <c:dLbl>
              <c:idx val="1"/>
              <c:layout>
                <c:manualLayout>
                  <c:x val="1.3338854039560533E-2"/>
                  <c:y val="-5.0234003436480483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64DD-43BC-9C5F-0F4178B3AC9C}"/>
                </c:ext>
              </c:extLst>
            </c:dLbl>
            <c:dLbl>
              <c:idx val="2"/>
              <c:layout>
                <c:manualLayout>
                  <c:x val="1.0374664252991498E-2"/>
                  <c:y val="-1.255850085912012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64DD-43BC-9C5F-0F4178B3AC9C}"/>
                </c:ext>
              </c:extLst>
            </c:dLbl>
            <c:dLbl>
              <c:idx val="3"/>
              <c:layout>
                <c:manualLayout>
                  <c:x val="2.0749328505982996E-2"/>
                  <c:y val="-2.5117001718240241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64DD-43BC-9C5F-0F4178B3AC9C}"/>
                </c:ext>
              </c:extLst>
            </c:dLbl>
            <c:spPr>
              <a:noFill/>
              <a:ln>
                <a:noFill/>
              </a:ln>
              <a:effectLst/>
            </c:spPr>
            <c:txPr>
              <a:bodyPr wrap="square" lIns="38100" tIns="19050" rIns="38100" bIns="19050" anchor="ctr">
                <a:spAutoFit/>
              </a:bodyPr>
              <a:lstStyle/>
              <a:p>
                <a:pPr>
                  <a:defRPr b="0">
                    <a:latin typeface="+mj-l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Лист1!$A$2:$A$5</c:f>
              <c:strCache>
                <c:ptCount val="4"/>
                <c:pt idx="0">
                  <c:v>Педагогических работников (без учета учителей) </c:v>
                </c:pt>
                <c:pt idx="1">
                  <c:v>Педагогических работников дополнительного образования</c:v>
                </c:pt>
                <c:pt idx="2">
                  <c:v>Педагогических работников дошкольного образования</c:v>
                </c:pt>
                <c:pt idx="3">
                  <c:v>Учителей общеобразовательных учреждений</c:v>
                </c:pt>
              </c:strCache>
            </c:strRef>
          </c:cat>
          <c:val>
            <c:numRef>
              <c:f>Лист1!$B$2:$B$5</c:f>
              <c:numCache>
                <c:formatCode>General</c:formatCode>
                <c:ptCount val="4"/>
                <c:pt idx="0">
                  <c:v>30055.43</c:v>
                </c:pt>
                <c:pt idx="1">
                  <c:v>32376.27</c:v>
                </c:pt>
                <c:pt idx="2">
                  <c:v>31524.55</c:v>
                </c:pt>
                <c:pt idx="3">
                  <c:v>32376.27</c:v>
                </c:pt>
              </c:numCache>
            </c:numRef>
          </c:val>
          <c:extLst xmlns:c16r2="http://schemas.microsoft.com/office/drawing/2015/06/chart">
            <c:ext xmlns:c16="http://schemas.microsoft.com/office/drawing/2014/chart" uri="{C3380CC4-5D6E-409C-BE32-E72D297353CC}">
              <c16:uniqueId val="{00000004-64DD-43BC-9C5F-0F4178B3AC9C}"/>
            </c:ext>
          </c:extLst>
        </c:ser>
        <c:ser>
          <c:idx val="1"/>
          <c:order val="1"/>
          <c:tx>
            <c:strRef>
              <c:f>Лист1!$C$1</c:f>
              <c:strCache>
                <c:ptCount val="1"/>
                <c:pt idx="0">
                  <c:v>2023</c:v>
                </c:pt>
              </c:strCache>
            </c:strRef>
          </c:tx>
          <c:spPr>
            <a:solidFill>
              <a:srgbClr val="00B0F0"/>
            </a:soli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c:spPr>
          <c:invertIfNegative val="0"/>
          <c:dLbls>
            <c:dLbl>
              <c:idx val="0"/>
              <c:layout>
                <c:manualLayout>
                  <c:x val="1.0374664252991599E-2"/>
                  <c:y val="-5.0234003436480483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64DD-43BC-9C5F-0F4178B3AC9C}"/>
                </c:ext>
              </c:extLst>
            </c:dLbl>
            <c:dLbl>
              <c:idx val="1"/>
              <c:layout>
                <c:manualLayout>
                  <c:x val="1.3338854039560533E-2"/>
                  <c:y val="-5.0234003436480483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6-64DD-43BC-9C5F-0F4178B3AC9C}"/>
                </c:ext>
              </c:extLst>
            </c:dLbl>
            <c:dLbl>
              <c:idx val="2"/>
              <c:layout>
                <c:manualLayout>
                  <c:x val="2.3713518292551878E-2"/>
                  <c:y val="-1.758190120276822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7-64DD-43BC-9C5F-0F4178B3AC9C}"/>
                </c:ext>
              </c:extLst>
            </c:dLbl>
            <c:dLbl>
              <c:idx val="3"/>
              <c:layout>
                <c:manualLayout>
                  <c:x val="1.0374664252991498E-2"/>
                  <c:y val="-1.758190120276822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8-64DD-43BC-9C5F-0F4178B3AC9C}"/>
                </c:ext>
              </c:extLst>
            </c:dLbl>
            <c:spPr>
              <a:noFill/>
              <a:ln>
                <a:noFill/>
              </a:ln>
              <a:effectLst/>
            </c:spPr>
            <c:txPr>
              <a:bodyPr wrap="square" lIns="38100" tIns="19050" rIns="38100" bIns="19050" anchor="ctr">
                <a:spAutoFit/>
              </a:bodyPr>
              <a:lstStyle/>
              <a:p>
                <a:pPr>
                  <a:defRPr b="0">
                    <a:latin typeface="+mj-l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Лист1!$A$2:$A$5</c:f>
              <c:strCache>
                <c:ptCount val="4"/>
                <c:pt idx="0">
                  <c:v>Педагогических работников (без учета учителей) </c:v>
                </c:pt>
                <c:pt idx="1">
                  <c:v>Педагогических работников дополнительного образования</c:v>
                </c:pt>
                <c:pt idx="2">
                  <c:v>Педагогических работников дошкольного образования</c:v>
                </c:pt>
                <c:pt idx="3">
                  <c:v>Учителей общеобразовательных учреждений</c:v>
                </c:pt>
              </c:strCache>
            </c:strRef>
          </c:cat>
          <c:val>
            <c:numRef>
              <c:f>Лист1!$C$2:$C$5</c:f>
              <c:numCache>
                <c:formatCode>General</c:formatCode>
                <c:ptCount val="4"/>
                <c:pt idx="0">
                  <c:v>23367.54</c:v>
                </c:pt>
                <c:pt idx="1">
                  <c:v>33630.67</c:v>
                </c:pt>
                <c:pt idx="2">
                  <c:v>33123.89</c:v>
                </c:pt>
                <c:pt idx="3">
                  <c:v>35619.300000000003</c:v>
                </c:pt>
              </c:numCache>
            </c:numRef>
          </c:val>
          <c:extLst xmlns:c16r2="http://schemas.microsoft.com/office/drawing/2015/06/chart">
            <c:ext xmlns:c16="http://schemas.microsoft.com/office/drawing/2014/chart" uri="{C3380CC4-5D6E-409C-BE32-E72D297353CC}">
              <c16:uniqueId val="{00000009-64DD-43BC-9C5F-0F4178B3AC9C}"/>
            </c:ext>
          </c:extLst>
        </c:ser>
        <c:dLbls>
          <c:showLegendKey val="0"/>
          <c:showVal val="1"/>
          <c:showCatName val="0"/>
          <c:showSerName val="0"/>
          <c:showPercent val="0"/>
          <c:showBubbleSize val="0"/>
        </c:dLbls>
        <c:gapWidth val="150"/>
        <c:shape val="cylinder"/>
        <c:axId val="47467904"/>
        <c:axId val="47486080"/>
        <c:axId val="0"/>
      </c:bar3DChart>
      <c:catAx>
        <c:axId val="47467904"/>
        <c:scaling>
          <c:orientation val="minMax"/>
        </c:scaling>
        <c:delete val="0"/>
        <c:axPos val="l"/>
        <c:numFmt formatCode="General" sourceLinked="0"/>
        <c:majorTickMark val="none"/>
        <c:minorTickMark val="none"/>
        <c:tickLblPos val="nextTo"/>
        <c:crossAx val="47486080"/>
        <c:crosses val="autoZero"/>
        <c:auto val="1"/>
        <c:lblAlgn val="ctr"/>
        <c:lblOffset val="100"/>
        <c:noMultiLvlLbl val="0"/>
      </c:catAx>
      <c:valAx>
        <c:axId val="47486080"/>
        <c:scaling>
          <c:orientation val="minMax"/>
        </c:scaling>
        <c:delete val="1"/>
        <c:axPos val="b"/>
        <c:numFmt formatCode="General" sourceLinked="1"/>
        <c:majorTickMark val="out"/>
        <c:minorTickMark val="none"/>
        <c:tickLblPos val="nextTo"/>
        <c:crossAx val="47467904"/>
        <c:crosses val="autoZero"/>
        <c:crossBetween val="between"/>
      </c:valAx>
    </c:plotArea>
    <c:legend>
      <c:legendPos val="t"/>
      <c:layout>
        <c:manualLayout>
          <c:xMode val="edge"/>
          <c:yMode val="edge"/>
          <c:x val="0.7971108952413315"/>
          <c:y val="0.91425886254394484"/>
          <c:w val="0.20018107231782836"/>
          <c:h val="6.9712732698143764E-2"/>
        </c:manualLayout>
      </c:layout>
      <c:overlay val="0"/>
      <c:txPr>
        <a:bodyPr/>
        <a:lstStyle/>
        <a:p>
          <a:pPr>
            <a:defRPr b="0">
              <a:latin typeface="+mj-lt"/>
            </a:defRPr>
          </a:pPr>
          <a:endParaRPr lang="ru-RU"/>
        </a:p>
      </c:txPr>
    </c:legend>
    <c:plotVisOnly val="1"/>
    <c:dispBlanksAs val="gap"/>
    <c:showDLblsOverMax val="0"/>
  </c:chart>
  <c:txPr>
    <a:bodyPr/>
    <a:lstStyle/>
    <a:p>
      <a:pPr>
        <a:defRPr sz="900" b="1">
          <a:solidFill>
            <a:schemeClr val="tx1"/>
          </a:solidFill>
        </a:defRPr>
      </a:pPr>
      <a:endParaRPr lang="ru-RU"/>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0.33959869154323413"/>
          <c:y val="0.11241163561915188"/>
          <c:w val="0.6604013084567667"/>
          <c:h val="0.85995966249078615"/>
        </c:manualLayout>
      </c:layout>
      <c:bar3DChart>
        <c:barDir val="bar"/>
        <c:grouping val="clustered"/>
        <c:varyColors val="0"/>
        <c:ser>
          <c:idx val="0"/>
          <c:order val="0"/>
          <c:tx>
            <c:strRef>
              <c:f>Лист1!$B$1</c:f>
              <c:strCache>
                <c:ptCount val="1"/>
                <c:pt idx="0">
                  <c:v>2022</c:v>
                </c:pt>
              </c:strCache>
            </c:strRef>
          </c:tx>
          <c:invertIfNegative val="0"/>
          <c:dLbls>
            <c:dLbl>
              <c:idx val="0"/>
              <c:layout>
                <c:manualLayout>
                  <c:x val="2.0749328505982885E-2"/>
                  <c:y val="-1.25585008591202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578D-4321-A3B6-D16090541CA7}"/>
                </c:ext>
              </c:extLst>
            </c:dLbl>
            <c:dLbl>
              <c:idx val="1"/>
              <c:layout>
                <c:manualLayout>
                  <c:x val="1.3338854039560526E-2"/>
                  <c:y val="-5.0234003436480483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578D-4321-A3B6-D16090541CA7}"/>
                </c:ext>
              </c:extLst>
            </c:dLbl>
            <c:dLbl>
              <c:idx val="2"/>
              <c:layout>
                <c:manualLayout>
                  <c:x val="1.0374664252991498E-2"/>
                  <c:y val="-1.255850085912012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578D-4321-A3B6-D16090541CA7}"/>
                </c:ext>
              </c:extLst>
            </c:dLbl>
            <c:dLbl>
              <c:idx val="3"/>
              <c:layout>
                <c:manualLayout>
                  <c:x val="2.0749328505982996E-2"/>
                  <c:y val="-2.5117001718240241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578D-4321-A3B6-D16090541CA7}"/>
                </c:ext>
              </c:extLst>
            </c:dLbl>
            <c:spPr>
              <a:noFill/>
              <a:ln>
                <a:noFill/>
              </a:ln>
              <a:effectLst/>
            </c:spPr>
            <c:txPr>
              <a:bodyPr wrap="square" lIns="38100" tIns="19050" rIns="38100" bIns="19050" anchor="ctr">
                <a:spAutoFit/>
              </a:bodyPr>
              <a:lstStyle/>
              <a:p>
                <a:pPr>
                  <a:defRPr>
                    <a:latin typeface="+mj-l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Лист1!$A$2:$A$3</c:f>
              <c:strCache>
                <c:ptCount val="2"/>
                <c:pt idx="0">
                  <c:v>Работников учреждений культуры</c:v>
                </c:pt>
                <c:pt idx="1">
                  <c:v>Педагогических работников учреждений культуры</c:v>
                </c:pt>
              </c:strCache>
            </c:strRef>
          </c:cat>
          <c:val>
            <c:numRef>
              <c:f>Лист1!$B$2:$B$3</c:f>
              <c:numCache>
                <c:formatCode>General</c:formatCode>
                <c:ptCount val="2"/>
                <c:pt idx="0">
                  <c:v>29832.9</c:v>
                </c:pt>
                <c:pt idx="1">
                  <c:v>30129.9</c:v>
                </c:pt>
              </c:numCache>
            </c:numRef>
          </c:val>
          <c:extLst xmlns:c16r2="http://schemas.microsoft.com/office/drawing/2015/06/chart">
            <c:ext xmlns:c16="http://schemas.microsoft.com/office/drawing/2014/chart" uri="{C3380CC4-5D6E-409C-BE32-E72D297353CC}">
              <c16:uniqueId val="{00000004-578D-4321-A3B6-D16090541CA7}"/>
            </c:ext>
          </c:extLst>
        </c:ser>
        <c:ser>
          <c:idx val="1"/>
          <c:order val="1"/>
          <c:tx>
            <c:strRef>
              <c:f>Лист1!$C$1</c:f>
              <c:strCache>
                <c:ptCount val="1"/>
                <c:pt idx="0">
                  <c:v>2023</c:v>
                </c:pt>
              </c:strCache>
            </c:strRef>
          </c:tx>
          <c:invertIfNegative val="0"/>
          <c:dLbls>
            <c:dLbl>
              <c:idx val="0"/>
              <c:layout>
                <c:manualLayout>
                  <c:x val="1.0374664252991599E-2"/>
                  <c:y val="-5.0234003436480483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578D-4321-A3B6-D16090541CA7}"/>
                </c:ext>
              </c:extLst>
            </c:dLbl>
            <c:dLbl>
              <c:idx val="1"/>
              <c:layout>
                <c:manualLayout>
                  <c:x val="1.3338854039560526E-2"/>
                  <c:y val="-5.0234003436480483E-3"/>
                </c:manualLayout>
              </c:layout>
              <c:spPr>
                <a:noFill/>
                <a:ln>
                  <a:noFill/>
                </a:ln>
                <a:effectLst/>
              </c:spPr>
              <c:txPr>
                <a:bodyPr wrap="square" lIns="38100" tIns="19050" rIns="38100" bIns="19050" anchor="ctr">
                  <a:spAutoFit/>
                </a:bodyPr>
                <a:lstStyle/>
                <a:p>
                  <a:pPr>
                    <a:defRPr>
                      <a:solidFill>
                        <a:schemeClr val="tx1"/>
                      </a:solidFill>
                      <a:latin typeface="+mj-lt"/>
                    </a:defRPr>
                  </a:pPr>
                  <a:endParaRPr lang="ru-RU"/>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6-578D-4321-A3B6-D16090541CA7}"/>
                </c:ext>
              </c:extLst>
            </c:dLbl>
            <c:dLbl>
              <c:idx val="2"/>
              <c:layout>
                <c:manualLayout>
                  <c:x val="2.3713518292551878E-2"/>
                  <c:y val="-1.758190120276821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578D-4321-A3B6-D16090541CA7}"/>
                </c:ext>
              </c:extLst>
            </c:dLbl>
            <c:dLbl>
              <c:idx val="3"/>
              <c:layout>
                <c:manualLayout>
                  <c:x val="1.0374664252991498E-2"/>
                  <c:y val="-1.758190120276821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578D-4321-A3B6-D16090541CA7}"/>
                </c:ext>
              </c:extLst>
            </c:dLbl>
            <c:spPr>
              <a:noFill/>
              <a:ln>
                <a:noFill/>
              </a:ln>
              <a:effectLst/>
            </c:spPr>
            <c:txPr>
              <a:bodyPr wrap="square" lIns="38100" tIns="19050" rIns="38100" bIns="19050" anchor="ctr">
                <a:spAutoFit/>
              </a:bodyPr>
              <a:lstStyle/>
              <a:p>
                <a:pPr>
                  <a:defRPr>
                    <a:latin typeface="+mj-l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Лист1!$A$2:$A$3</c:f>
              <c:strCache>
                <c:ptCount val="2"/>
                <c:pt idx="0">
                  <c:v>Работников учреждений культуры</c:v>
                </c:pt>
                <c:pt idx="1">
                  <c:v>Педагогических работников учреждений культуры</c:v>
                </c:pt>
              </c:strCache>
            </c:strRef>
          </c:cat>
          <c:val>
            <c:numRef>
              <c:f>Лист1!$C$2:$C$3</c:f>
              <c:numCache>
                <c:formatCode>General</c:formatCode>
                <c:ptCount val="2"/>
                <c:pt idx="0">
                  <c:v>32366.3</c:v>
                </c:pt>
                <c:pt idx="1">
                  <c:v>35679</c:v>
                </c:pt>
              </c:numCache>
            </c:numRef>
          </c:val>
          <c:extLst xmlns:c16r2="http://schemas.microsoft.com/office/drawing/2015/06/chart">
            <c:ext xmlns:c16="http://schemas.microsoft.com/office/drawing/2014/chart" uri="{C3380CC4-5D6E-409C-BE32-E72D297353CC}">
              <c16:uniqueId val="{00000009-578D-4321-A3B6-D16090541CA7}"/>
            </c:ext>
          </c:extLst>
        </c:ser>
        <c:dLbls>
          <c:showLegendKey val="0"/>
          <c:showVal val="1"/>
          <c:showCatName val="0"/>
          <c:showSerName val="0"/>
          <c:showPercent val="0"/>
          <c:showBubbleSize val="0"/>
        </c:dLbls>
        <c:gapWidth val="150"/>
        <c:shape val="cylinder"/>
        <c:axId val="47528960"/>
        <c:axId val="47543040"/>
        <c:axId val="0"/>
      </c:bar3DChart>
      <c:catAx>
        <c:axId val="47528960"/>
        <c:scaling>
          <c:orientation val="minMax"/>
        </c:scaling>
        <c:delete val="0"/>
        <c:axPos val="l"/>
        <c:numFmt formatCode="General" sourceLinked="0"/>
        <c:majorTickMark val="none"/>
        <c:minorTickMark val="none"/>
        <c:tickLblPos val="nextTo"/>
        <c:crossAx val="47543040"/>
        <c:crosses val="autoZero"/>
        <c:auto val="1"/>
        <c:lblAlgn val="ctr"/>
        <c:lblOffset val="100"/>
        <c:noMultiLvlLbl val="0"/>
      </c:catAx>
      <c:valAx>
        <c:axId val="47543040"/>
        <c:scaling>
          <c:orientation val="minMax"/>
        </c:scaling>
        <c:delete val="1"/>
        <c:axPos val="b"/>
        <c:numFmt formatCode="General" sourceLinked="1"/>
        <c:majorTickMark val="out"/>
        <c:minorTickMark val="none"/>
        <c:tickLblPos val="nextTo"/>
        <c:crossAx val="47528960"/>
        <c:crosses val="autoZero"/>
        <c:crossBetween val="between"/>
      </c:valAx>
    </c:plotArea>
    <c:legend>
      <c:legendPos val="t"/>
      <c:layout>
        <c:manualLayout>
          <c:xMode val="edge"/>
          <c:yMode val="edge"/>
          <c:x val="0.7971108952413315"/>
          <c:y val="0.91425886254394484"/>
          <c:w val="0.20018107231782836"/>
          <c:h val="6.9712732698143709E-2"/>
        </c:manualLayout>
      </c:layout>
      <c:overlay val="0"/>
      <c:txPr>
        <a:bodyPr/>
        <a:lstStyle/>
        <a:p>
          <a:pPr>
            <a:defRPr>
              <a:latin typeface="+mj-lt"/>
            </a:defRPr>
          </a:pPr>
          <a:endParaRPr lang="ru-RU"/>
        </a:p>
      </c:txPr>
    </c:legend>
    <c:plotVisOnly val="1"/>
    <c:dispBlanksAs val="gap"/>
    <c:showDLblsOverMax val="0"/>
  </c:chart>
  <c:txPr>
    <a:bodyPr/>
    <a:lstStyle/>
    <a:p>
      <a:pPr>
        <a:defRPr sz="900"/>
      </a:pPr>
      <a:endParaRPr lang="ru-RU"/>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0"/>
      <c:perspective val="0"/>
    </c:view3D>
    <c:floor>
      <c:thickness val="0"/>
    </c:floor>
    <c:sideWall>
      <c:thickness val="0"/>
    </c:sideWall>
    <c:backWall>
      <c:thickness val="0"/>
    </c:backWall>
    <c:plotArea>
      <c:layout>
        <c:manualLayout>
          <c:layoutTarget val="inner"/>
          <c:xMode val="edge"/>
          <c:yMode val="edge"/>
          <c:x val="6.0177493438320434E-2"/>
          <c:y val="2.4169526886062317E-2"/>
          <c:w val="0.59882578740158032"/>
          <c:h val="0.75543138838414425"/>
        </c:manualLayout>
      </c:layout>
      <c:bar3DChart>
        <c:barDir val="col"/>
        <c:grouping val="stacked"/>
        <c:varyColors val="0"/>
        <c:ser>
          <c:idx val="0"/>
          <c:order val="0"/>
          <c:tx>
            <c:strRef>
              <c:f>Лист1!$B$1</c:f>
              <c:strCache>
                <c:ptCount val="1"/>
                <c:pt idx="0">
                  <c:v>непрограммная часть</c:v>
                </c:pt>
              </c:strCache>
            </c:strRef>
          </c:tx>
          <c:spPr>
            <a:solidFill>
              <a:schemeClr val="accent5">
                <a:lumMod val="75000"/>
              </a:schemeClr>
            </a:solidFill>
          </c:spPr>
          <c:invertIfNegative val="0"/>
          <c:dLbls>
            <c:dLbl>
              <c:idx val="0"/>
              <c:layout>
                <c:manualLayout>
                  <c:x val="-1.3891076115485985E-3"/>
                  <c:y val="3.239787334275524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4E34-4CE8-8E6E-78E2332E0131}"/>
                </c:ext>
              </c:extLst>
            </c:dLbl>
            <c:dLbl>
              <c:idx val="1"/>
              <c:layout>
                <c:manualLayout>
                  <c:x val="2.777777777777846E-3"/>
                  <c:y val="3.620936805976220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4E34-4CE8-8E6E-78E2332E0131}"/>
                </c:ext>
              </c:extLst>
            </c:dLbl>
            <c:dLbl>
              <c:idx val="2"/>
              <c:layout>
                <c:manualLayout>
                  <c:x val="-1.3888888888889104E-3"/>
                  <c:y val="3.418803418803419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4E34-4CE8-8E6E-78E2332E0131}"/>
                </c:ext>
              </c:extLst>
            </c:dLbl>
            <c:dLbl>
              <c:idx val="3"/>
              <c:layout>
                <c:manualLayout>
                  <c:x val="-2.777777777777846E-3"/>
                  <c:y val="3.846153846153846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4E34-4CE8-8E6E-78E2332E0131}"/>
                </c:ext>
              </c:extLst>
            </c:dLbl>
            <c:dLbl>
              <c:idx val="4"/>
              <c:layout>
                <c:manualLayout>
                  <c:x val="-4.1666666666666683E-3"/>
                  <c:y val="4.273504273504273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4E34-4CE8-8E6E-78E2332E0131}"/>
                </c:ext>
              </c:extLst>
            </c:dLbl>
            <c:dLbl>
              <c:idx val="5"/>
              <c:layout>
                <c:manualLayout>
                  <c:x val="-2.777777777777846E-3"/>
                  <c:y val="2.991452991452990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4E34-4CE8-8E6E-78E2332E0131}"/>
                </c:ext>
              </c:extLst>
            </c:dLbl>
            <c:spPr>
              <a:noFill/>
              <a:ln>
                <a:noFill/>
              </a:ln>
              <a:effectLst/>
            </c:spPr>
            <c:txPr>
              <a:bodyPr/>
              <a:lstStyle/>
              <a:p>
                <a:pPr>
                  <a:defRPr sz="900"/>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Лист1!$A$2:$A$7</c:f>
              <c:numCache>
                <c:formatCode>General</c:formatCode>
                <c:ptCount val="6"/>
                <c:pt idx="0">
                  <c:v>2018</c:v>
                </c:pt>
                <c:pt idx="1">
                  <c:v>2019</c:v>
                </c:pt>
                <c:pt idx="2">
                  <c:v>2020</c:v>
                </c:pt>
                <c:pt idx="3">
                  <c:v>2021</c:v>
                </c:pt>
                <c:pt idx="4">
                  <c:v>2022</c:v>
                </c:pt>
                <c:pt idx="5">
                  <c:v>2023</c:v>
                </c:pt>
              </c:numCache>
            </c:numRef>
          </c:cat>
          <c:val>
            <c:numRef>
              <c:f>Лист1!$B$2:$B$7</c:f>
              <c:numCache>
                <c:formatCode>General</c:formatCode>
                <c:ptCount val="6"/>
                <c:pt idx="0">
                  <c:v>55256.86</c:v>
                </c:pt>
                <c:pt idx="1">
                  <c:v>65009.69</c:v>
                </c:pt>
                <c:pt idx="2">
                  <c:v>70379</c:v>
                </c:pt>
                <c:pt idx="3">
                  <c:v>155055.19</c:v>
                </c:pt>
                <c:pt idx="4">
                  <c:v>66711.75</c:v>
                </c:pt>
                <c:pt idx="5">
                  <c:v>129552.27</c:v>
                </c:pt>
              </c:numCache>
            </c:numRef>
          </c:val>
          <c:extLst xmlns:c16r2="http://schemas.microsoft.com/office/drawing/2015/06/chart">
            <c:ext xmlns:c16="http://schemas.microsoft.com/office/drawing/2014/chart" uri="{C3380CC4-5D6E-409C-BE32-E72D297353CC}">
              <c16:uniqueId val="{00000006-4E34-4CE8-8E6E-78E2332E0131}"/>
            </c:ext>
          </c:extLst>
        </c:ser>
        <c:ser>
          <c:idx val="1"/>
          <c:order val="1"/>
          <c:tx>
            <c:strRef>
              <c:f>Лист1!$C$1</c:f>
              <c:strCache>
                <c:ptCount val="1"/>
                <c:pt idx="0">
                  <c:v>программная часть</c:v>
                </c:pt>
              </c:strCache>
            </c:strRef>
          </c:tx>
          <c:spPr>
            <a:solidFill>
              <a:schemeClr val="accent1">
                <a:lumMod val="60000"/>
                <a:lumOff val="40000"/>
              </a:schemeClr>
            </a:solidFill>
          </c:spPr>
          <c:invertIfNegative val="0"/>
          <c:dLbls>
            <c:dLbl>
              <c:idx val="0"/>
              <c:layout>
                <c:manualLayout>
                  <c:x val="1.2500000000000025E-2"/>
                  <c:y val="-0.23261726899522328"/>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7-4E34-4CE8-8E6E-78E2332E0131}"/>
                </c:ext>
              </c:extLst>
            </c:dLbl>
            <c:dLbl>
              <c:idx val="1"/>
              <c:layout>
                <c:manualLayout>
                  <c:x val="8.3333333333333367E-3"/>
                  <c:y val="-0.22967225250689821"/>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8-4E34-4CE8-8E6E-78E2332E0131}"/>
                </c:ext>
              </c:extLst>
            </c:dLbl>
            <c:dLbl>
              <c:idx val="2"/>
              <c:layout>
                <c:manualLayout>
                  <c:x val="5.5555555555555558E-3"/>
                  <c:y val="-0.26923076923076938"/>
                </c:manualLayout>
              </c:layout>
              <c:tx>
                <c:rich>
                  <a:bodyPr/>
                  <a:lstStyle/>
                  <a:p>
                    <a:r>
                      <a:rPr lang="en-US" sz="800" dirty="0" smtClean="0"/>
                      <a:t>1687669,90</a:t>
                    </a:r>
                    <a:endParaRPr lang="en-US" sz="800"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9-4E34-4CE8-8E6E-78E2332E0131}"/>
                </c:ext>
              </c:extLst>
            </c:dLbl>
            <c:dLbl>
              <c:idx val="3"/>
              <c:layout>
                <c:manualLayout>
                  <c:x val="1.3888888888889104E-3"/>
                  <c:y val="-0.23076923076923359"/>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A-4E34-4CE8-8E6E-78E2332E0131}"/>
                </c:ext>
              </c:extLst>
            </c:dLbl>
            <c:dLbl>
              <c:idx val="4"/>
              <c:layout>
                <c:manualLayout>
                  <c:x val="-5.5555555555555558E-3"/>
                  <c:y val="-0.29059829059829057"/>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B-4E34-4CE8-8E6E-78E2332E0131}"/>
                </c:ext>
              </c:extLst>
            </c:dLbl>
            <c:dLbl>
              <c:idx val="5"/>
              <c:layout>
                <c:manualLayout>
                  <c:x val="-4.1666666666666683E-3"/>
                  <c:y val="-0.31623965273571575"/>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C-4E34-4CE8-8E6E-78E2332E0131}"/>
                </c:ext>
              </c:extLst>
            </c:dLbl>
            <c:spPr>
              <a:noFill/>
              <a:ln>
                <a:noFill/>
              </a:ln>
              <a:effectLst/>
            </c:spPr>
            <c:txPr>
              <a:bodyPr/>
              <a:lstStyle/>
              <a:p>
                <a:pPr>
                  <a:defRPr sz="800"/>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Лист1!$A$2:$A$7</c:f>
              <c:numCache>
                <c:formatCode>General</c:formatCode>
                <c:ptCount val="6"/>
                <c:pt idx="0">
                  <c:v>2018</c:v>
                </c:pt>
                <c:pt idx="1">
                  <c:v>2019</c:v>
                </c:pt>
                <c:pt idx="2">
                  <c:v>2020</c:v>
                </c:pt>
                <c:pt idx="3">
                  <c:v>2021</c:v>
                </c:pt>
                <c:pt idx="4">
                  <c:v>2022</c:v>
                </c:pt>
                <c:pt idx="5">
                  <c:v>2023</c:v>
                </c:pt>
              </c:numCache>
            </c:numRef>
          </c:cat>
          <c:val>
            <c:numRef>
              <c:f>Лист1!$C$2:$C$7</c:f>
              <c:numCache>
                <c:formatCode>General</c:formatCode>
                <c:ptCount val="6"/>
                <c:pt idx="0">
                  <c:v>1218433.92</c:v>
                </c:pt>
                <c:pt idx="1">
                  <c:v>1274635.9099999999</c:v>
                </c:pt>
                <c:pt idx="2">
                  <c:v>1687660</c:v>
                </c:pt>
                <c:pt idx="3">
                  <c:v>2261057.0499999998</c:v>
                </c:pt>
                <c:pt idx="4">
                  <c:v>2377864.79</c:v>
                </c:pt>
                <c:pt idx="5">
                  <c:v>2608208.7000000002</c:v>
                </c:pt>
              </c:numCache>
            </c:numRef>
          </c:val>
          <c:extLst xmlns:c16r2="http://schemas.microsoft.com/office/drawing/2015/06/chart">
            <c:ext xmlns:c16="http://schemas.microsoft.com/office/drawing/2014/chart" uri="{C3380CC4-5D6E-409C-BE32-E72D297353CC}">
              <c16:uniqueId val="{0000000D-4E34-4CE8-8E6E-78E2332E0131}"/>
            </c:ext>
          </c:extLst>
        </c:ser>
        <c:dLbls>
          <c:showLegendKey val="0"/>
          <c:showVal val="0"/>
          <c:showCatName val="0"/>
          <c:showSerName val="0"/>
          <c:showPercent val="0"/>
          <c:showBubbleSize val="0"/>
        </c:dLbls>
        <c:gapWidth val="150"/>
        <c:shape val="cylinder"/>
        <c:axId val="48324992"/>
        <c:axId val="48326528"/>
        <c:axId val="0"/>
      </c:bar3DChart>
      <c:catAx>
        <c:axId val="48324992"/>
        <c:scaling>
          <c:orientation val="minMax"/>
        </c:scaling>
        <c:delete val="0"/>
        <c:axPos val="b"/>
        <c:numFmt formatCode="General" sourceLinked="1"/>
        <c:majorTickMark val="out"/>
        <c:minorTickMark val="none"/>
        <c:tickLblPos val="nextTo"/>
        <c:crossAx val="48326528"/>
        <c:crosses val="autoZero"/>
        <c:auto val="1"/>
        <c:lblAlgn val="ctr"/>
        <c:lblOffset val="100"/>
        <c:noMultiLvlLbl val="0"/>
      </c:catAx>
      <c:valAx>
        <c:axId val="48326528"/>
        <c:scaling>
          <c:orientation val="minMax"/>
        </c:scaling>
        <c:delete val="0"/>
        <c:axPos val="l"/>
        <c:majorGridlines/>
        <c:numFmt formatCode="General" sourceLinked="1"/>
        <c:majorTickMark val="out"/>
        <c:minorTickMark val="none"/>
        <c:tickLblPos val="nextTo"/>
        <c:txPr>
          <a:bodyPr/>
          <a:lstStyle/>
          <a:p>
            <a:pPr>
              <a:defRPr sz="800"/>
            </a:pPr>
            <a:endParaRPr lang="ru-RU"/>
          </a:p>
        </c:txPr>
        <c:crossAx val="48324992"/>
        <c:crosses val="autoZero"/>
        <c:crossBetween val="between"/>
        <c:majorUnit val="200000"/>
      </c:valAx>
    </c:plotArea>
    <c:legend>
      <c:legendPos val="r"/>
      <c:layout>
        <c:manualLayout>
          <c:xMode val="edge"/>
          <c:yMode val="edge"/>
          <c:x val="1.6648184601924763E-2"/>
          <c:y val="0.81959889629181681"/>
          <c:w val="0.36093263342082282"/>
          <c:h val="0.14280797561595127"/>
        </c:manualLayout>
      </c:layout>
      <c:overlay val="0"/>
    </c:legend>
    <c:plotVisOnly val="1"/>
    <c:dispBlanksAs val="gap"/>
    <c:showDLblsOverMax val="0"/>
  </c:chart>
  <c:txPr>
    <a:bodyPr/>
    <a:lstStyle/>
    <a:p>
      <a:pPr>
        <a:defRPr sz="1100">
          <a:latin typeface="Calibri" pitchFamily="34" charset="0"/>
          <a:cs typeface="Calibri" pitchFamily="34" charset="0"/>
        </a:defRPr>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0.14449274197868123"/>
          <c:y val="9.4258579405738882E-2"/>
          <c:w val="0.84870453693288339"/>
          <c:h val="0.78836597782525231"/>
        </c:manualLayout>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FFCC"/>
              </a:solidFill>
            </c:spPr>
            <c:extLst xmlns:c16r2="http://schemas.microsoft.com/office/drawing/2015/06/chart">
              <c:ext xmlns:c16="http://schemas.microsoft.com/office/drawing/2014/chart" uri="{C3380CC4-5D6E-409C-BE32-E72D297353CC}">
                <c16:uniqueId val="{00000000-779D-45EA-B014-F4F6FE7273F7}"/>
              </c:ext>
            </c:extLst>
          </c:dPt>
          <c:dPt>
            <c:idx val="1"/>
            <c:invertIfNegative val="0"/>
            <c:bubble3D val="0"/>
            <c:spPr>
              <a:solidFill>
                <a:schemeClr val="accent6">
                  <a:lumMod val="60000"/>
                  <a:lumOff val="40000"/>
                </a:schemeClr>
              </a:solidFill>
            </c:spPr>
            <c:extLst xmlns:c16r2="http://schemas.microsoft.com/office/drawing/2015/06/chart">
              <c:ext xmlns:c16="http://schemas.microsoft.com/office/drawing/2014/chart" uri="{C3380CC4-5D6E-409C-BE32-E72D297353CC}">
                <c16:uniqueId val="{00000001-779D-45EA-B014-F4F6FE7273F7}"/>
              </c:ext>
            </c:extLst>
          </c:dPt>
          <c:dLbls>
            <c:dLbl>
              <c:idx val="0"/>
              <c:layout>
                <c:manualLayout>
                  <c:x val="2.0408163265306121E-2"/>
                  <c:y val="-5.134590971205860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779D-45EA-B014-F4F6FE7273F7}"/>
                </c:ext>
              </c:extLst>
            </c:dLbl>
            <c:dLbl>
              <c:idx val="1"/>
              <c:layout>
                <c:manualLayout>
                  <c:x val="1.020408163265306E-2"/>
                  <c:y val="-7.274003875874970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779D-45EA-B014-F4F6FE7273F7}"/>
                </c:ext>
              </c:extLst>
            </c:dLbl>
            <c:spPr>
              <a:noFill/>
              <a:ln>
                <a:noFill/>
              </a:ln>
              <a:effectLst/>
            </c:spPr>
            <c:txPr>
              <a:bodyPr/>
              <a:lstStyle/>
              <a:p>
                <a:pPr>
                  <a:defRPr b="1"/>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Лист1!$A$2:$A$3</c:f>
              <c:strCache>
                <c:ptCount val="2"/>
                <c:pt idx="0">
                  <c:v>2022 г.</c:v>
                </c:pt>
                <c:pt idx="1">
                  <c:v>2023 г.</c:v>
                </c:pt>
              </c:strCache>
            </c:strRef>
          </c:cat>
          <c:val>
            <c:numRef>
              <c:f>Лист1!$B$2:$B$3</c:f>
              <c:numCache>
                <c:formatCode>General</c:formatCode>
                <c:ptCount val="2"/>
                <c:pt idx="0">
                  <c:v>64.81</c:v>
                </c:pt>
                <c:pt idx="1">
                  <c:v>65.31</c:v>
                </c:pt>
              </c:numCache>
            </c:numRef>
          </c:val>
          <c:extLst xmlns:c16r2="http://schemas.microsoft.com/office/drawing/2015/06/chart">
            <c:ext xmlns:c16="http://schemas.microsoft.com/office/drawing/2014/chart" uri="{C3380CC4-5D6E-409C-BE32-E72D297353CC}">
              <c16:uniqueId val="{00000002-779D-45EA-B014-F4F6FE7273F7}"/>
            </c:ext>
          </c:extLst>
        </c:ser>
        <c:dLbls>
          <c:showLegendKey val="0"/>
          <c:showVal val="0"/>
          <c:showCatName val="0"/>
          <c:showSerName val="0"/>
          <c:showPercent val="0"/>
          <c:showBubbleSize val="0"/>
        </c:dLbls>
        <c:gapWidth val="150"/>
        <c:shape val="cylinder"/>
        <c:axId val="254517632"/>
        <c:axId val="254519168"/>
        <c:axId val="0"/>
      </c:bar3DChart>
      <c:catAx>
        <c:axId val="254517632"/>
        <c:scaling>
          <c:orientation val="minMax"/>
        </c:scaling>
        <c:delete val="0"/>
        <c:axPos val="b"/>
        <c:numFmt formatCode="General" sourceLinked="0"/>
        <c:majorTickMark val="none"/>
        <c:minorTickMark val="none"/>
        <c:tickLblPos val="nextTo"/>
        <c:crossAx val="254519168"/>
        <c:crosses val="autoZero"/>
        <c:auto val="1"/>
        <c:lblAlgn val="ctr"/>
        <c:lblOffset val="100"/>
        <c:noMultiLvlLbl val="0"/>
      </c:catAx>
      <c:valAx>
        <c:axId val="254519168"/>
        <c:scaling>
          <c:orientation val="minMax"/>
        </c:scaling>
        <c:delete val="0"/>
        <c:axPos val="l"/>
        <c:majorGridlines/>
        <c:numFmt formatCode="General" sourceLinked="1"/>
        <c:majorTickMark val="none"/>
        <c:minorTickMark val="none"/>
        <c:tickLblPos val="nextTo"/>
        <c:crossAx val="254517632"/>
        <c:crosses val="autoZero"/>
        <c:crossBetween val="between"/>
      </c:valAx>
    </c:plotArea>
    <c:plotVisOnly val="1"/>
    <c:dispBlanksAs val="gap"/>
    <c:showDLblsOverMax val="0"/>
  </c:chart>
  <c:txPr>
    <a:bodyPr/>
    <a:lstStyle/>
    <a:p>
      <a:pPr>
        <a:defRPr sz="1000">
          <a:solidFill>
            <a:schemeClr val="bg1"/>
          </a:solidFill>
          <a:latin typeface="+mj-lt"/>
        </a:defRPr>
      </a:pPr>
      <a:endParaRPr lang="ru-RU"/>
    </a:p>
  </c:txPr>
  <c:externalData r:id="rId1">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20"/>
      <c:rotY val="210"/>
      <c:rAngAx val="0"/>
      <c:perspective val="30"/>
    </c:view3D>
    <c:floor>
      <c:thickness val="0"/>
    </c:floor>
    <c:sideWall>
      <c:thickness val="0"/>
    </c:sideWall>
    <c:backWall>
      <c:thickness val="0"/>
    </c:backWall>
    <c:plotArea>
      <c:layout>
        <c:manualLayout>
          <c:layoutTarget val="inner"/>
          <c:xMode val="edge"/>
          <c:yMode val="edge"/>
          <c:x val="4.4947506561679785E-5"/>
          <c:y val="9.4383798616082093E-2"/>
          <c:w val="0.99995516185475541"/>
          <c:h val="0.90561618751144457"/>
        </c:manualLayout>
      </c:layout>
      <c:pie3DChart>
        <c:varyColors val="1"/>
        <c:ser>
          <c:idx val="0"/>
          <c:order val="0"/>
          <c:tx>
            <c:strRef>
              <c:f>Лист1!$B$1</c:f>
              <c:strCache>
                <c:ptCount val="1"/>
                <c:pt idx="0">
                  <c:v>Продажи</c:v>
                </c:pt>
              </c:strCache>
            </c:strRef>
          </c:tx>
          <c:explosion val="25"/>
          <c:dPt>
            <c:idx val="0"/>
            <c:bubble3D val="0"/>
            <c:spPr>
              <a:solidFill>
                <a:srgbClr val="92D050"/>
              </a:solidFill>
            </c:spPr>
            <c:extLst xmlns:c16r2="http://schemas.microsoft.com/office/drawing/2015/06/chart">
              <c:ext xmlns:c16="http://schemas.microsoft.com/office/drawing/2014/chart" uri="{C3380CC4-5D6E-409C-BE32-E72D297353CC}">
                <c16:uniqueId val="{00000000-6C04-4646-8A2D-361BE7B7F2CF}"/>
              </c:ext>
            </c:extLst>
          </c:dPt>
          <c:dPt>
            <c:idx val="1"/>
            <c:bubble3D val="0"/>
            <c:spPr>
              <a:solidFill>
                <a:schemeClr val="tx2">
                  <a:lumMod val="40000"/>
                  <a:lumOff val="60000"/>
                </a:schemeClr>
              </a:solidFill>
            </c:spPr>
            <c:extLst xmlns:c16r2="http://schemas.microsoft.com/office/drawing/2015/06/chart">
              <c:ext xmlns:c16="http://schemas.microsoft.com/office/drawing/2014/chart" uri="{C3380CC4-5D6E-409C-BE32-E72D297353CC}">
                <c16:uniqueId val="{00000001-6C04-4646-8A2D-361BE7B7F2CF}"/>
              </c:ext>
            </c:extLst>
          </c:dPt>
          <c:dPt>
            <c:idx val="2"/>
            <c:bubble3D val="0"/>
            <c:explosion val="40"/>
            <c:spPr>
              <a:solidFill>
                <a:srgbClr val="FF99CC"/>
              </a:solidFill>
            </c:spPr>
            <c:extLst xmlns:c16r2="http://schemas.microsoft.com/office/drawing/2015/06/chart">
              <c:ext xmlns:c16="http://schemas.microsoft.com/office/drawing/2014/chart" uri="{C3380CC4-5D6E-409C-BE32-E72D297353CC}">
                <c16:uniqueId val="{00000002-6C04-4646-8A2D-361BE7B7F2CF}"/>
              </c:ext>
            </c:extLst>
          </c:dPt>
          <c:dPt>
            <c:idx val="3"/>
            <c:bubble3D val="0"/>
            <c:explosion val="40"/>
            <c:spPr>
              <a:solidFill>
                <a:srgbClr val="FF0000"/>
              </a:solidFill>
            </c:spPr>
            <c:extLst xmlns:c16r2="http://schemas.microsoft.com/office/drawing/2015/06/chart">
              <c:ext xmlns:c16="http://schemas.microsoft.com/office/drawing/2014/chart" uri="{C3380CC4-5D6E-409C-BE32-E72D297353CC}">
                <c16:uniqueId val="{00000003-6C04-4646-8A2D-361BE7B7F2CF}"/>
              </c:ext>
            </c:extLst>
          </c:dPt>
          <c:dPt>
            <c:idx val="4"/>
            <c:bubble3D val="0"/>
            <c:explosion val="29"/>
            <c:extLst xmlns:c16r2="http://schemas.microsoft.com/office/drawing/2015/06/chart">
              <c:ext xmlns:c16="http://schemas.microsoft.com/office/drawing/2014/chart" uri="{C3380CC4-5D6E-409C-BE32-E72D297353CC}">
                <c16:uniqueId val="{00000004-6C04-4646-8A2D-361BE7B7F2CF}"/>
              </c:ext>
            </c:extLst>
          </c:dPt>
          <c:dPt>
            <c:idx val="5"/>
            <c:bubble3D val="0"/>
            <c:explosion val="2"/>
            <c:spPr>
              <a:solidFill>
                <a:srgbClr val="FFFF00"/>
              </a:solidFill>
            </c:spPr>
            <c:extLst xmlns:c16r2="http://schemas.microsoft.com/office/drawing/2015/06/chart">
              <c:ext xmlns:c16="http://schemas.microsoft.com/office/drawing/2014/chart" uri="{C3380CC4-5D6E-409C-BE32-E72D297353CC}">
                <c16:uniqueId val="{00000005-6C04-4646-8A2D-361BE7B7F2CF}"/>
              </c:ext>
            </c:extLst>
          </c:dPt>
          <c:dPt>
            <c:idx val="6"/>
            <c:bubble3D val="0"/>
            <c:spPr>
              <a:solidFill>
                <a:schemeClr val="accent4">
                  <a:lumMod val="60000"/>
                  <a:lumOff val="40000"/>
                </a:schemeClr>
              </a:solidFill>
            </c:spPr>
            <c:extLst xmlns:c16r2="http://schemas.microsoft.com/office/drawing/2015/06/chart">
              <c:ext xmlns:c16="http://schemas.microsoft.com/office/drawing/2014/chart" uri="{C3380CC4-5D6E-409C-BE32-E72D297353CC}">
                <c16:uniqueId val="{00000006-6C04-4646-8A2D-361BE7B7F2CF}"/>
              </c:ext>
            </c:extLst>
          </c:dPt>
          <c:dPt>
            <c:idx val="7"/>
            <c:bubble3D val="0"/>
            <c:spPr>
              <a:solidFill>
                <a:srgbClr val="FFC000"/>
              </a:solidFill>
            </c:spPr>
            <c:extLst xmlns:c16r2="http://schemas.microsoft.com/office/drawing/2015/06/chart">
              <c:ext xmlns:c16="http://schemas.microsoft.com/office/drawing/2014/chart" uri="{C3380CC4-5D6E-409C-BE32-E72D297353CC}">
                <c16:uniqueId val="{00000007-6C04-4646-8A2D-361BE7B7F2CF}"/>
              </c:ext>
            </c:extLst>
          </c:dPt>
          <c:dPt>
            <c:idx val="8"/>
            <c:bubble3D val="0"/>
            <c:spPr>
              <a:solidFill>
                <a:srgbClr val="00FF00"/>
              </a:solidFill>
            </c:spPr>
            <c:extLst xmlns:c16r2="http://schemas.microsoft.com/office/drawing/2015/06/chart">
              <c:ext xmlns:c16="http://schemas.microsoft.com/office/drawing/2014/chart" uri="{C3380CC4-5D6E-409C-BE32-E72D297353CC}">
                <c16:uniqueId val="{00000008-6C04-4646-8A2D-361BE7B7F2CF}"/>
              </c:ext>
            </c:extLst>
          </c:dPt>
          <c:dPt>
            <c:idx val="10"/>
            <c:bubble3D val="0"/>
            <c:spPr>
              <a:solidFill>
                <a:schemeClr val="accent2">
                  <a:lumMod val="20000"/>
                  <a:lumOff val="80000"/>
                </a:schemeClr>
              </a:solidFill>
            </c:spPr>
            <c:extLst xmlns:c16r2="http://schemas.microsoft.com/office/drawing/2015/06/chart">
              <c:ext xmlns:c16="http://schemas.microsoft.com/office/drawing/2014/chart" uri="{C3380CC4-5D6E-409C-BE32-E72D297353CC}">
                <c16:uniqueId val="{00000009-6C04-4646-8A2D-361BE7B7F2CF}"/>
              </c:ext>
            </c:extLst>
          </c:dPt>
          <c:dPt>
            <c:idx val="11"/>
            <c:bubble3D val="0"/>
            <c:explosion val="50"/>
            <c:spPr>
              <a:solidFill>
                <a:srgbClr val="FF66FF"/>
              </a:solidFill>
            </c:spPr>
            <c:extLst xmlns:c16r2="http://schemas.microsoft.com/office/drawing/2015/06/chart">
              <c:ext xmlns:c16="http://schemas.microsoft.com/office/drawing/2014/chart" uri="{C3380CC4-5D6E-409C-BE32-E72D297353CC}">
                <c16:uniqueId val="{0000000A-6C04-4646-8A2D-361BE7B7F2CF}"/>
              </c:ext>
            </c:extLst>
          </c:dPt>
          <c:dPt>
            <c:idx val="12"/>
            <c:bubble3D val="0"/>
            <c:spPr>
              <a:solidFill>
                <a:srgbClr val="9999FF"/>
              </a:solidFill>
            </c:spPr>
            <c:extLst xmlns:c16r2="http://schemas.microsoft.com/office/drawing/2015/06/chart">
              <c:ext xmlns:c16="http://schemas.microsoft.com/office/drawing/2014/chart" uri="{C3380CC4-5D6E-409C-BE32-E72D297353CC}">
                <c16:uniqueId val="{0000000B-6C04-4646-8A2D-361BE7B7F2CF}"/>
              </c:ext>
            </c:extLst>
          </c:dPt>
          <c:cat>
            <c:strRef>
              <c:f>Лист1!$A$2:$A$19</c:f>
              <c:strCache>
                <c:ptCount val="16"/>
                <c:pt idx="0">
                  <c:v>Развитие образования </c:v>
                </c:pt>
                <c:pt idx="1">
                  <c:v>Социальная поддержка граждан </c:v>
                </c:pt>
                <c:pt idx="2">
                  <c:v>Сохранение и развитие культуры </c:v>
                </c:pt>
                <c:pt idx="3">
                  <c:v>Развитие физической культуры и спорта </c:v>
                </c:pt>
                <c:pt idx="4">
                  <c:v>Молодежная политика </c:v>
                </c:pt>
                <c:pt idx="5">
                  <c:v>Управление имуществом </c:v>
                </c:pt>
                <c:pt idx="6">
                  <c:v>Управление финансами </c:v>
                </c:pt>
                <c:pt idx="7">
                  <c:v>Защита населения и территории Курского района от чрезвычайных ситуаций</c:v>
                </c:pt>
                <c:pt idx="8">
                  <c:v>Развитие малого и среднего бизнеса, потребительского рынка, снижение административных барьеров </c:v>
                </c:pt>
                <c:pt idx="9">
                  <c:v>Развитие коммунального хозяйства, транспортной системы и обеспечение безопасности дорожного движения </c:v>
                </c:pt>
                <c:pt idx="10">
                  <c:v>Развитие сельского хозяйства </c:v>
                </c:pt>
                <c:pt idx="11">
                  <c:v>Межнациональные отношения и поддержка казачества </c:v>
                </c:pt>
                <c:pt idx="12">
                  <c:v>Противодействие коррупции</c:v>
                </c:pt>
                <c:pt idx="13">
                  <c:v>Обеспечением жильем отдельных категорий граждан</c:v>
                </c:pt>
                <c:pt idx="14">
                  <c:v>Профилактика правонарушений</c:v>
                </c:pt>
                <c:pt idx="15">
                  <c:v>Формирование современной городской среды</c:v>
                </c:pt>
              </c:strCache>
            </c:strRef>
          </c:cat>
          <c:val>
            <c:numRef>
              <c:f>Лист1!$B$2:$B$19</c:f>
              <c:numCache>
                <c:formatCode>General</c:formatCode>
                <c:ptCount val="18"/>
                <c:pt idx="0">
                  <c:v>39.700000000000003</c:v>
                </c:pt>
                <c:pt idx="1">
                  <c:v>18.8</c:v>
                </c:pt>
                <c:pt idx="2">
                  <c:v>7.2</c:v>
                </c:pt>
                <c:pt idx="3">
                  <c:v>0.9</c:v>
                </c:pt>
                <c:pt idx="4">
                  <c:v>0.1</c:v>
                </c:pt>
                <c:pt idx="5">
                  <c:v>0.1</c:v>
                </c:pt>
                <c:pt idx="6">
                  <c:v>1.8</c:v>
                </c:pt>
                <c:pt idx="7">
                  <c:v>0.2</c:v>
                </c:pt>
                <c:pt idx="8">
                  <c:v>0.5</c:v>
                </c:pt>
                <c:pt idx="9">
                  <c:v>27.2</c:v>
                </c:pt>
                <c:pt idx="10">
                  <c:v>0.3</c:v>
                </c:pt>
                <c:pt idx="11">
                  <c:v>1.5</c:v>
                </c:pt>
                <c:pt idx="12">
                  <c:v>2E-3</c:v>
                </c:pt>
                <c:pt idx="13">
                  <c:v>0.08</c:v>
                </c:pt>
                <c:pt idx="14">
                  <c:v>0.03</c:v>
                </c:pt>
                <c:pt idx="15">
                  <c:v>1.6</c:v>
                </c:pt>
              </c:numCache>
            </c:numRef>
          </c:val>
          <c:extLst xmlns:c16r2="http://schemas.microsoft.com/office/drawing/2015/06/chart">
            <c:ext xmlns:c16="http://schemas.microsoft.com/office/drawing/2014/chart" uri="{C3380CC4-5D6E-409C-BE32-E72D297353CC}">
              <c16:uniqueId val="{0000000C-6C04-4646-8A2D-361BE7B7F2CF}"/>
            </c:ext>
          </c:extLst>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100">
          <a:solidFill>
            <a:schemeClr val="tx1"/>
          </a:solidFill>
        </a:defRPr>
      </a:pPr>
      <a:endParaRPr lang="ru-RU"/>
    </a:p>
  </c:txPr>
  <c:externalData r:id="rId1">
    <c:autoUpdate val="0"/>
  </c:externalData>
  <c:userShapes r:id="rId2"/>
</c:chartSpace>
</file>

<file path=ppt/charts/chart6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859968796834374E-2"/>
          <c:y val="5.8350392225739581E-2"/>
          <c:w val="0.92550104258687793"/>
          <c:h val="0.81441066730377321"/>
        </c:manualLayout>
      </c:layout>
      <c:lineChart>
        <c:grouping val="stacked"/>
        <c:varyColors val="0"/>
        <c:ser>
          <c:idx val="0"/>
          <c:order val="0"/>
          <c:tx>
            <c:strRef>
              <c:f>Лист1!$B$1</c:f>
              <c:strCache>
                <c:ptCount val="1"/>
                <c:pt idx="0">
                  <c:v>Ряд 1</c:v>
                </c:pt>
              </c:strCache>
            </c:strRef>
          </c:tx>
          <c:dLbls>
            <c:dLbl>
              <c:idx val="0"/>
              <c:layout>
                <c:manualLayout>
                  <c:x val="-0.10465999175156397"/>
                  <c:y val="0.14687500000000001"/>
                </c:manualLayout>
              </c:layout>
              <c:tx>
                <c:rich>
                  <a:bodyPr/>
                  <a:lstStyle/>
                  <a:p>
                    <a:r>
                      <a:rPr lang="ru-RU" dirty="0" smtClean="0"/>
                      <a:t>437 452,90</a:t>
                    </a:r>
                  </a:p>
                  <a:p>
                    <a:r>
                      <a:rPr lang="ru-RU" dirty="0" smtClean="0"/>
                      <a:t> тыс. руб.</a:t>
                    </a:r>
                    <a:endParaRPr lang="ru-RU"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8731-4527-AA2F-89BA5FBE3224}"/>
                </c:ext>
              </c:extLst>
            </c:dLbl>
            <c:dLbl>
              <c:idx val="1"/>
              <c:layout>
                <c:manualLayout>
                  <c:x val="-6.6601812932813448E-2"/>
                  <c:y val="0.121875"/>
                </c:manualLayout>
              </c:layout>
              <c:tx>
                <c:rich>
                  <a:bodyPr/>
                  <a:lstStyle/>
                  <a:p>
                    <a:r>
                      <a:rPr lang="ru-RU" dirty="0" smtClean="0"/>
                      <a:t>600 433,00</a:t>
                    </a:r>
                  </a:p>
                  <a:p>
                    <a:r>
                      <a:rPr lang="ru-RU" dirty="0" smtClean="0"/>
                      <a:t>тыс. руб.</a:t>
                    </a:r>
                    <a:endParaRPr lang="ru-RU"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8731-4527-AA2F-89BA5FBE3224}"/>
                </c:ext>
              </c:extLst>
            </c:dLbl>
            <c:dLbl>
              <c:idx val="2"/>
              <c:layout>
                <c:manualLayout>
                  <c:x val="-8.3533320795531843E-2"/>
                  <c:y val="6.5387524711203127E-2"/>
                </c:manualLayout>
              </c:layout>
              <c:tx>
                <c:rich>
                  <a:bodyPr/>
                  <a:lstStyle/>
                  <a:p>
                    <a:r>
                      <a:rPr lang="ru-RU" smtClean="0"/>
                      <a:t>595 625,67 </a:t>
                    </a:r>
                  </a:p>
                  <a:p>
                    <a:r>
                      <a:rPr lang="ru-RU" smtClean="0"/>
                      <a:t>тыс. руб.</a:t>
                    </a:r>
                    <a:endParaRPr lang="ru-RU"/>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8731-4527-AA2F-89BA5FBE3224}"/>
                </c:ext>
              </c:extLst>
            </c:dLbl>
            <c:dLbl>
              <c:idx val="3"/>
              <c:layout>
                <c:manualLayout>
                  <c:x val="-3.227725581271812E-2"/>
                  <c:y val="-0.11229025498327803"/>
                </c:manualLayout>
              </c:layout>
              <c:tx>
                <c:rich>
                  <a:bodyPr/>
                  <a:lstStyle/>
                  <a:p>
                    <a:r>
                      <a:rPr lang="ru-RU" dirty="0" smtClean="0"/>
                      <a:t>400 022,76   тыс. руб.</a:t>
                    </a:r>
                    <a:endParaRPr lang="ru-RU"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9.1363173856706739E-2"/>
                      <c:h val="0.17613882464683808"/>
                    </c:manualLayout>
                  </c15:layout>
                </c:ext>
                <c:ext xmlns:c16="http://schemas.microsoft.com/office/drawing/2014/chart" uri="{C3380CC4-5D6E-409C-BE32-E72D297353CC}">
                  <c16:uniqueId val="{00000003-8731-4527-AA2F-89BA5FBE3224}"/>
                </c:ext>
              </c:extLst>
            </c:dLbl>
            <c:spPr>
              <a:noFill/>
              <a:ln>
                <a:noFill/>
              </a:ln>
              <a:effectLst/>
            </c:spPr>
            <c:txPr>
              <a:bodyPr/>
              <a:lstStyle/>
              <a:p>
                <a:pPr>
                  <a:defRPr sz="1000" b="0">
                    <a:latin typeface="+mj-l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Лист1!$A$2:$A$5</c:f>
              <c:strCache>
                <c:ptCount val="4"/>
                <c:pt idx="0">
                  <c:v>2020 г.</c:v>
                </c:pt>
                <c:pt idx="1">
                  <c:v>2021 г.</c:v>
                </c:pt>
                <c:pt idx="2">
                  <c:v>2022 г.</c:v>
                </c:pt>
                <c:pt idx="3">
                  <c:v>2023 г.</c:v>
                </c:pt>
              </c:strCache>
            </c:strRef>
          </c:cat>
          <c:val>
            <c:numRef>
              <c:f>Лист1!$B$2:$B$5</c:f>
              <c:numCache>
                <c:formatCode>General</c:formatCode>
                <c:ptCount val="4"/>
                <c:pt idx="0">
                  <c:v>437452.9</c:v>
                </c:pt>
                <c:pt idx="1">
                  <c:v>600433.04</c:v>
                </c:pt>
                <c:pt idx="2">
                  <c:v>595625.67000000004</c:v>
                </c:pt>
                <c:pt idx="3">
                  <c:v>400022.76</c:v>
                </c:pt>
              </c:numCache>
            </c:numRef>
          </c:val>
          <c:smooth val="0"/>
          <c:extLst xmlns:c16r2="http://schemas.microsoft.com/office/drawing/2015/06/chart">
            <c:ext xmlns:c16="http://schemas.microsoft.com/office/drawing/2014/chart" uri="{C3380CC4-5D6E-409C-BE32-E72D297353CC}">
              <c16:uniqueId val="{00000004-8731-4527-AA2F-89BA5FBE3224}"/>
            </c:ext>
          </c:extLst>
        </c:ser>
        <c:dLbls>
          <c:showLegendKey val="0"/>
          <c:showVal val="1"/>
          <c:showCatName val="0"/>
          <c:showSerName val="0"/>
          <c:showPercent val="0"/>
          <c:showBubbleSize val="0"/>
        </c:dLbls>
        <c:marker val="1"/>
        <c:smooth val="0"/>
        <c:axId val="47200512"/>
        <c:axId val="47207552"/>
      </c:lineChart>
      <c:catAx>
        <c:axId val="47200512"/>
        <c:scaling>
          <c:orientation val="minMax"/>
        </c:scaling>
        <c:delete val="0"/>
        <c:axPos val="b"/>
        <c:numFmt formatCode="General" sourceLinked="0"/>
        <c:majorTickMark val="none"/>
        <c:minorTickMark val="none"/>
        <c:tickLblPos val="nextTo"/>
        <c:txPr>
          <a:bodyPr/>
          <a:lstStyle/>
          <a:p>
            <a:pPr>
              <a:defRPr sz="1050" b="0">
                <a:latin typeface="+mj-lt"/>
              </a:defRPr>
            </a:pPr>
            <a:endParaRPr lang="ru-RU"/>
          </a:p>
        </c:txPr>
        <c:crossAx val="47207552"/>
        <c:crosses val="autoZero"/>
        <c:auto val="1"/>
        <c:lblAlgn val="ctr"/>
        <c:lblOffset val="100"/>
        <c:noMultiLvlLbl val="0"/>
      </c:catAx>
      <c:valAx>
        <c:axId val="47207552"/>
        <c:scaling>
          <c:orientation val="minMax"/>
        </c:scaling>
        <c:delete val="0"/>
        <c:axPos val="l"/>
        <c:majorGridlines/>
        <c:numFmt formatCode="General" sourceLinked="1"/>
        <c:majorTickMark val="none"/>
        <c:minorTickMark val="none"/>
        <c:tickLblPos val="nextTo"/>
        <c:txPr>
          <a:bodyPr/>
          <a:lstStyle/>
          <a:p>
            <a:pPr>
              <a:defRPr sz="800">
                <a:latin typeface="+mj-lt"/>
              </a:defRPr>
            </a:pPr>
            <a:endParaRPr lang="ru-RU"/>
          </a:p>
        </c:txPr>
        <c:crossAx val="47200512"/>
        <c:crosses val="autoZero"/>
        <c:crossBetween val="between"/>
      </c:valAx>
    </c:plotArea>
    <c:plotVisOnly val="1"/>
    <c:dispBlanksAs val="zero"/>
    <c:showDLblsOverMax val="0"/>
  </c:chart>
  <c:txPr>
    <a:bodyPr/>
    <a:lstStyle/>
    <a:p>
      <a:pPr>
        <a:defRPr sz="1800"/>
      </a:pPr>
      <a:endParaRPr lang="ru-RU"/>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Лист1!$B$1</c:f>
              <c:strCache>
                <c:ptCount val="1"/>
                <c:pt idx="0">
                  <c:v>Ряд 1</c:v>
                </c:pt>
              </c:strCache>
            </c:strRef>
          </c:tx>
          <c:dLbls>
            <c:dLbl>
              <c:idx val="0"/>
              <c:layout>
                <c:manualLayout>
                  <c:x val="-0.10911828224741231"/>
                  <c:y val="-4.6559852309207644E-2"/>
                </c:manualLayout>
              </c:layout>
              <c:tx>
                <c:rich>
                  <a:bodyPr/>
                  <a:lstStyle/>
                  <a:p>
                    <a:r>
                      <a:rPr lang="ru-RU" dirty="0" smtClean="0"/>
                      <a:t>119 625,60</a:t>
                    </a:r>
                  </a:p>
                  <a:p>
                    <a:r>
                      <a:rPr lang="ru-RU" dirty="0" smtClean="0"/>
                      <a:t> тыс. руб.</a:t>
                    </a:r>
                    <a:endParaRPr lang="ru-RU"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385F-43BF-AB31-1FC22A2B2F03}"/>
                </c:ext>
              </c:extLst>
            </c:dLbl>
            <c:dLbl>
              <c:idx val="1"/>
              <c:layout>
                <c:manualLayout>
                  <c:x val="9.1892405495804762E-3"/>
                  <c:y val="4.9336987525420845E-2"/>
                </c:manualLayout>
              </c:layout>
              <c:tx>
                <c:rich>
                  <a:bodyPr/>
                  <a:lstStyle/>
                  <a:p>
                    <a:r>
                      <a:rPr lang="ru-RU" dirty="0" smtClean="0"/>
                      <a:t>142 338,36</a:t>
                    </a:r>
                  </a:p>
                  <a:p>
                    <a:r>
                      <a:rPr lang="ru-RU" dirty="0" smtClean="0"/>
                      <a:t>тыс. руб.</a:t>
                    </a:r>
                    <a:endParaRPr lang="ru-RU"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385F-43BF-AB31-1FC22A2B2F03}"/>
                </c:ext>
              </c:extLst>
            </c:dLbl>
            <c:dLbl>
              <c:idx val="2"/>
              <c:layout>
                <c:manualLayout>
                  <c:x val="2.3677886753170781E-2"/>
                  <c:y val="6.0816468868764625E-3"/>
                </c:manualLayout>
              </c:layout>
              <c:tx>
                <c:rich>
                  <a:bodyPr/>
                  <a:lstStyle/>
                  <a:p>
                    <a:r>
                      <a:rPr lang="ru-RU" dirty="0" smtClean="0"/>
                      <a:t>171 533,84</a:t>
                    </a:r>
                  </a:p>
                  <a:p>
                    <a:r>
                      <a:rPr lang="ru-RU" dirty="0" smtClean="0"/>
                      <a:t>тыс. руб.</a:t>
                    </a:r>
                    <a:endParaRPr lang="ru-RU"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385F-43BF-AB31-1FC22A2B2F03}"/>
                </c:ext>
              </c:extLst>
            </c:dLbl>
            <c:dLbl>
              <c:idx val="3"/>
              <c:layout>
                <c:manualLayout>
                  <c:x val="-3.6699624520118738E-3"/>
                  <c:y val="-6.6128311135607775E-3"/>
                </c:manualLayout>
              </c:layout>
              <c:tx>
                <c:rich>
                  <a:bodyPr/>
                  <a:lstStyle/>
                  <a:p>
                    <a:r>
                      <a:rPr lang="ru-RU" dirty="0" smtClean="0"/>
                      <a:t>68 579,40    тыс. руб.</a:t>
                    </a:r>
                    <a:endParaRPr lang="ru-RU"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manualLayout>
                      <c:w val="9.2821743945375207E-2"/>
                      <c:h val="0.1217230550137413"/>
                    </c:manualLayout>
                  </c15:layout>
                </c:ext>
                <c:ext xmlns:c16="http://schemas.microsoft.com/office/drawing/2014/chart" uri="{C3380CC4-5D6E-409C-BE32-E72D297353CC}">
                  <c16:uniqueId val="{00000003-385F-43BF-AB31-1FC22A2B2F03}"/>
                </c:ext>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Лист1!$A$2:$A$5</c:f>
              <c:strCache>
                <c:ptCount val="4"/>
                <c:pt idx="0">
                  <c:v>2020 г.</c:v>
                </c:pt>
                <c:pt idx="1">
                  <c:v>2021 г.</c:v>
                </c:pt>
                <c:pt idx="2">
                  <c:v>2022 г.</c:v>
                </c:pt>
                <c:pt idx="3">
                  <c:v>2023 г.</c:v>
                </c:pt>
              </c:strCache>
            </c:strRef>
          </c:cat>
          <c:val>
            <c:numRef>
              <c:f>Лист1!$B$2:$B$5</c:f>
              <c:numCache>
                <c:formatCode>General</c:formatCode>
                <c:ptCount val="4"/>
                <c:pt idx="0">
                  <c:v>119625.60000000001</c:v>
                </c:pt>
                <c:pt idx="1">
                  <c:v>142338.35999999999</c:v>
                </c:pt>
                <c:pt idx="2">
                  <c:v>171533.84</c:v>
                </c:pt>
                <c:pt idx="3">
                  <c:v>68579.399999999994</c:v>
                </c:pt>
              </c:numCache>
            </c:numRef>
          </c:val>
          <c:smooth val="0"/>
          <c:extLst xmlns:c16r2="http://schemas.microsoft.com/office/drawing/2015/06/chart">
            <c:ext xmlns:c16="http://schemas.microsoft.com/office/drawing/2014/chart" uri="{C3380CC4-5D6E-409C-BE32-E72D297353CC}">
              <c16:uniqueId val="{00000004-385F-43BF-AB31-1FC22A2B2F03}"/>
            </c:ext>
          </c:extLst>
        </c:ser>
        <c:dLbls>
          <c:showLegendKey val="0"/>
          <c:showVal val="1"/>
          <c:showCatName val="0"/>
          <c:showSerName val="0"/>
          <c:showPercent val="0"/>
          <c:showBubbleSize val="0"/>
        </c:dLbls>
        <c:marker val="1"/>
        <c:smooth val="0"/>
        <c:axId val="47244800"/>
        <c:axId val="47255936"/>
      </c:lineChart>
      <c:catAx>
        <c:axId val="47244800"/>
        <c:scaling>
          <c:orientation val="minMax"/>
        </c:scaling>
        <c:delete val="0"/>
        <c:axPos val="b"/>
        <c:numFmt formatCode="General" sourceLinked="0"/>
        <c:majorTickMark val="none"/>
        <c:minorTickMark val="none"/>
        <c:tickLblPos val="nextTo"/>
        <c:crossAx val="47255936"/>
        <c:crosses val="autoZero"/>
        <c:auto val="1"/>
        <c:lblAlgn val="ctr"/>
        <c:lblOffset val="100"/>
        <c:noMultiLvlLbl val="0"/>
      </c:catAx>
      <c:valAx>
        <c:axId val="47255936"/>
        <c:scaling>
          <c:orientation val="minMax"/>
        </c:scaling>
        <c:delete val="0"/>
        <c:axPos val="l"/>
        <c:majorGridlines/>
        <c:numFmt formatCode="General" sourceLinked="1"/>
        <c:majorTickMark val="none"/>
        <c:minorTickMark val="none"/>
        <c:tickLblPos val="nextTo"/>
        <c:txPr>
          <a:bodyPr/>
          <a:lstStyle/>
          <a:p>
            <a:pPr>
              <a:defRPr sz="800"/>
            </a:pPr>
            <a:endParaRPr lang="ru-RU"/>
          </a:p>
        </c:txPr>
        <c:crossAx val="47244800"/>
        <c:crosses val="autoZero"/>
        <c:crossBetween val="between"/>
      </c:valAx>
    </c:plotArea>
    <c:plotVisOnly val="1"/>
    <c:dispBlanksAs val="zero"/>
    <c:showDLblsOverMax val="0"/>
  </c:chart>
  <c:txPr>
    <a:bodyPr/>
    <a:lstStyle/>
    <a:p>
      <a:pPr>
        <a:defRPr sz="1000">
          <a:latin typeface="+mj-lt"/>
        </a:defRPr>
      </a:pPr>
      <a:endParaRPr lang="ru-RU"/>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133098579135722E-2"/>
          <c:y val="3.8647072499474688E-2"/>
          <c:w val="0.40288081973180201"/>
          <c:h val="0.94589409850074846"/>
        </c:manualLayout>
      </c:layout>
      <c:pieChart>
        <c:varyColors val="1"/>
        <c:ser>
          <c:idx val="0"/>
          <c:order val="0"/>
          <c:tx>
            <c:strRef>
              <c:f>Лист1!$B$1</c:f>
              <c:strCache>
                <c:ptCount val="1"/>
                <c:pt idx="0">
                  <c:v>Продажи</c:v>
                </c:pt>
              </c:strCache>
            </c:strRef>
          </c:tx>
          <c:spPr>
            <a:scene3d>
              <a:camera prst="orthographicFront"/>
              <a:lightRig rig="threePt" dir="t"/>
            </a:scene3d>
            <a:sp3d>
              <a:bevelT w="0"/>
              <a:bevelB h="0"/>
            </a:sp3d>
          </c:spPr>
          <c:dPt>
            <c:idx val="0"/>
            <c:bubble3D val="0"/>
            <c:explosion val="13"/>
            <c:spPr>
              <a:solidFill>
                <a:schemeClr val="accent1">
                  <a:lumMod val="75000"/>
                </a:schemeClr>
              </a:solidFill>
              <a:scene3d>
                <a:camera prst="orthographicFront"/>
                <a:lightRig rig="threePt" dir="t"/>
              </a:scene3d>
              <a:sp3d>
                <a:bevelT w="0"/>
                <a:bevelB h="0"/>
              </a:sp3d>
            </c:spPr>
            <c:extLst xmlns:c16r2="http://schemas.microsoft.com/office/drawing/2015/06/chart">
              <c:ext xmlns:c16="http://schemas.microsoft.com/office/drawing/2014/chart" uri="{C3380CC4-5D6E-409C-BE32-E72D297353CC}">
                <c16:uniqueId val="{00000000-DF37-4016-8870-2C0903B8839A}"/>
              </c:ext>
            </c:extLst>
          </c:dPt>
          <c:dPt>
            <c:idx val="1"/>
            <c:bubble3D val="0"/>
            <c:spPr>
              <a:solidFill>
                <a:srgbClr val="CC99FF"/>
              </a:solidFill>
              <a:scene3d>
                <a:camera prst="orthographicFront"/>
                <a:lightRig rig="threePt" dir="t"/>
              </a:scene3d>
              <a:sp3d>
                <a:bevelT w="0"/>
                <a:bevelB h="0"/>
              </a:sp3d>
            </c:spPr>
            <c:extLst xmlns:c16r2="http://schemas.microsoft.com/office/drawing/2015/06/chart">
              <c:ext xmlns:c16="http://schemas.microsoft.com/office/drawing/2014/chart" uri="{C3380CC4-5D6E-409C-BE32-E72D297353CC}">
                <c16:uniqueId val="{00000001-DF37-4016-8870-2C0903B8839A}"/>
              </c:ext>
            </c:extLst>
          </c:dPt>
          <c:dPt>
            <c:idx val="2"/>
            <c:bubble3D val="0"/>
            <c:explosion val="18"/>
            <c:spPr>
              <a:solidFill>
                <a:srgbClr val="92D050"/>
              </a:solidFill>
              <a:scene3d>
                <a:camera prst="orthographicFront"/>
                <a:lightRig rig="threePt" dir="t"/>
              </a:scene3d>
              <a:sp3d>
                <a:bevelT w="0"/>
                <a:bevelB h="0"/>
              </a:sp3d>
            </c:spPr>
            <c:extLst xmlns:c16r2="http://schemas.microsoft.com/office/drawing/2015/06/chart">
              <c:ext xmlns:c16="http://schemas.microsoft.com/office/drawing/2014/chart" uri="{C3380CC4-5D6E-409C-BE32-E72D297353CC}">
                <c16:uniqueId val="{00000002-DF37-4016-8870-2C0903B8839A}"/>
              </c:ext>
            </c:extLst>
          </c:dPt>
          <c:dLbls>
            <c:dLbl>
              <c:idx val="0"/>
              <c:layout>
                <c:manualLayout>
                  <c:x val="0.14930564345591002"/>
                  <c:y val="-1.7380337812706984E-2"/>
                </c:manualLayout>
              </c:layout>
              <c:spPr>
                <a:noFill/>
                <a:ln>
                  <a:noFill/>
                </a:ln>
                <a:effectLst/>
              </c:spPr>
              <c:txPr>
                <a:bodyPr wrap="square" lIns="38100" tIns="19050" rIns="38100" bIns="19050" anchor="ctr">
                  <a:spAutoFit/>
                </a:bodyPr>
                <a:lstStyle/>
                <a:p>
                  <a:pPr>
                    <a:defRPr>
                      <a:solidFill>
                        <a:schemeClr val="bg1"/>
                      </a:solidFill>
                    </a:defRPr>
                  </a:pPr>
                  <a:endParaRPr lang="ru-RU"/>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DF37-4016-8870-2C0903B8839A}"/>
                </c:ext>
              </c:extLst>
            </c:dLbl>
            <c:dLbl>
              <c:idx val="1"/>
              <c:layout>
                <c:manualLayout>
                  <c:x val="1.4649754357185362E-2"/>
                  <c:y val="-0.10850002720569217"/>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DF37-4016-8870-2C0903B8839A}"/>
                </c:ext>
              </c:extLst>
            </c:dLbl>
            <c:dLbl>
              <c:idx val="2"/>
              <c:layout>
                <c:manualLayout>
                  <c:x val="-1.1721195827363142E-2"/>
                  <c:y val="0.16126639888315034"/>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DF37-4016-8870-2C0903B8839A}"/>
                </c:ext>
              </c:extLst>
            </c:dLbl>
            <c:spPr>
              <a:noFill/>
              <a:ln>
                <a:noFill/>
              </a:ln>
              <a:effectLst/>
            </c:sp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Лист1!$A$2:$A$4</c:f>
              <c:strCache>
                <c:ptCount val="3"/>
                <c:pt idx="0">
                  <c:v>федеральный бюджет</c:v>
                </c:pt>
                <c:pt idx="1">
                  <c:v>краевой бюджет</c:v>
                </c:pt>
                <c:pt idx="2">
                  <c:v>местный бюджет</c:v>
                </c:pt>
              </c:strCache>
            </c:strRef>
          </c:cat>
          <c:val>
            <c:numRef>
              <c:f>Лист1!$B$2:$B$4</c:f>
              <c:numCache>
                <c:formatCode>General</c:formatCode>
                <c:ptCount val="3"/>
                <c:pt idx="0">
                  <c:v>1878.06</c:v>
                </c:pt>
                <c:pt idx="1">
                  <c:v>98.84</c:v>
                </c:pt>
                <c:pt idx="2">
                  <c:v>104.05</c:v>
                </c:pt>
              </c:numCache>
            </c:numRef>
          </c:val>
          <c:extLst xmlns:c16r2="http://schemas.microsoft.com/office/drawing/2015/06/chart">
            <c:ext xmlns:c16="http://schemas.microsoft.com/office/drawing/2014/chart" uri="{C3380CC4-5D6E-409C-BE32-E72D297353CC}">
              <c16:uniqueId val="{00000003-DF37-4016-8870-2C0903B8839A}"/>
            </c:ext>
          </c:extLst>
        </c:ser>
        <c:dLbls>
          <c:showLegendKey val="0"/>
          <c:showVal val="0"/>
          <c:showCatName val="0"/>
          <c:showSerName val="0"/>
          <c:showPercent val="0"/>
          <c:showBubbleSize val="0"/>
          <c:showLeaderLines val="1"/>
        </c:dLbls>
        <c:firstSliceAng val="87"/>
      </c:pieChart>
    </c:plotArea>
    <c:legend>
      <c:legendPos val="r"/>
      <c:overlay val="0"/>
    </c:legend>
    <c:plotVisOnly val="1"/>
    <c:dispBlanksAs val="gap"/>
    <c:showDLblsOverMax val="0"/>
  </c:chart>
  <c:txPr>
    <a:bodyPr/>
    <a:lstStyle/>
    <a:p>
      <a:pPr>
        <a:defRPr sz="900">
          <a:latin typeface="+mj-lt"/>
        </a:defRPr>
      </a:pPr>
      <a:endParaRPr lang="ru-RU"/>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manualLayout>
          <c:layoutTarget val="inner"/>
          <c:xMode val="edge"/>
          <c:yMode val="edge"/>
          <c:x val="9.3110986126734199E-2"/>
          <c:y val="5.4334582597979873E-2"/>
          <c:w val="0.80690119985001851"/>
          <c:h val="0.77661141090191965"/>
        </c:manualLayout>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chemeClr val="accent4">
                  <a:lumMod val="60000"/>
                  <a:lumOff val="40000"/>
                </a:schemeClr>
              </a:solidFill>
            </c:spPr>
            <c:extLst xmlns:c16r2="http://schemas.microsoft.com/office/drawing/2015/06/chart">
              <c:ext xmlns:c16="http://schemas.microsoft.com/office/drawing/2014/chart" uri="{C3380CC4-5D6E-409C-BE32-E72D297353CC}">
                <c16:uniqueId val="{00000000-8EC2-473B-9F7D-7C375AF83ABB}"/>
              </c:ext>
            </c:extLst>
          </c:dPt>
          <c:dPt>
            <c:idx val="1"/>
            <c:invertIfNegative val="0"/>
            <c:bubble3D val="0"/>
            <c:spPr>
              <a:solidFill>
                <a:schemeClr val="accent6">
                  <a:lumMod val="60000"/>
                  <a:lumOff val="40000"/>
                </a:schemeClr>
              </a:solidFill>
            </c:spPr>
            <c:extLst xmlns:c16r2="http://schemas.microsoft.com/office/drawing/2015/06/chart">
              <c:ext xmlns:c16="http://schemas.microsoft.com/office/drawing/2014/chart" uri="{C3380CC4-5D6E-409C-BE32-E72D297353CC}">
                <c16:uniqueId val="{00000001-8EC2-473B-9F7D-7C375AF83ABB}"/>
              </c:ext>
            </c:extLst>
          </c:dPt>
          <c:dLbls>
            <c:dLbl>
              <c:idx val="0"/>
              <c:layout>
                <c:manualLayout>
                  <c:x val="-3.9056992875890952E-3"/>
                  <c:y val="-0.22136357877950086"/>
                </c:manualLayout>
              </c:layout>
              <c:tx>
                <c:rich>
                  <a:bodyPr/>
                  <a:lstStyle/>
                  <a:p>
                    <a:r>
                      <a:rPr lang="ru-RU"/>
                      <a:t>7 семей – </a:t>
                    </a:r>
                  </a:p>
                  <a:p>
                    <a:r>
                      <a:rPr lang="ru-RU"/>
                      <a:t>7 826,80 тыс. руб.</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8EC2-473B-9F7D-7C375AF83ABB}"/>
                </c:ext>
              </c:extLst>
            </c:dLbl>
            <c:dLbl>
              <c:idx val="1"/>
              <c:layout>
                <c:manualLayout>
                  <c:x val="3.2671916010498687E-2"/>
                  <c:y val="-6.3094146900065332E-2"/>
                </c:manualLayout>
              </c:layout>
              <c:tx>
                <c:rich>
                  <a:bodyPr/>
                  <a:lstStyle/>
                  <a:p>
                    <a:r>
                      <a:rPr lang="ru-RU" dirty="0"/>
                      <a:t>68 семей – </a:t>
                    </a:r>
                  </a:p>
                  <a:p>
                    <a:r>
                      <a:rPr lang="ru-RU" dirty="0"/>
                      <a:t>55 988,75 тыс. руб.</a:t>
                    </a:r>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8EC2-473B-9F7D-7C375AF83ABB}"/>
                </c:ext>
              </c:extLst>
            </c:dLbl>
            <c:dLbl>
              <c:idx val="2"/>
              <c:layout>
                <c:manualLayout>
                  <c:x val="2.9159792876908772E-2"/>
                  <c:y val="-0.16439293987696174"/>
                </c:manualLayout>
              </c:layout>
              <c:tx>
                <c:rich>
                  <a:bodyPr/>
                  <a:lstStyle/>
                  <a:p>
                    <a:r>
                      <a:rPr lang="ru-RU" dirty="0" smtClean="0"/>
                      <a:t>2 семьи – 2 080,95</a:t>
                    </a:r>
                    <a:r>
                      <a:rPr lang="ru-RU" baseline="0" dirty="0" smtClean="0"/>
                      <a:t> тыс. руб.</a:t>
                    </a:r>
                    <a:endParaRPr lang="ru-RU"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8EC2-473B-9F7D-7C375AF83ABB}"/>
                </c:ext>
              </c:extLst>
            </c:dLbl>
            <c:spPr>
              <a:noFill/>
              <a:ln>
                <a:noFill/>
              </a:ln>
              <a:effectLst/>
            </c:spPr>
            <c:txPr>
              <a:bodyPr wrap="square" lIns="38100" tIns="19050" rIns="38100" bIns="19050" anchor="ctr">
                <a:spAutoFit/>
              </a:bodyPr>
              <a:lstStyle/>
              <a:p>
                <a:pPr>
                  <a:defRPr>
                    <a:latin typeface="+mj-l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Лист1!$A$2:$A$4</c:f>
              <c:strCache>
                <c:ptCount val="3"/>
                <c:pt idx="0">
                  <c:v>2021 г.</c:v>
                </c:pt>
                <c:pt idx="1">
                  <c:v>2022 г.</c:v>
                </c:pt>
                <c:pt idx="2">
                  <c:v>2023 г.</c:v>
                </c:pt>
              </c:strCache>
            </c:strRef>
          </c:cat>
          <c:val>
            <c:numRef>
              <c:f>Лист1!$B$2:$B$4</c:f>
              <c:numCache>
                <c:formatCode>General</c:formatCode>
                <c:ptCount val="3"/>
                <c:pt idx="0">
                  <c:v>7826.8</c:v>
                </c:pt>
                <c:pt idx="1">
                  <c:v>55988.75</c:v>
                </c:pt>
                <c:pt idx="2">
                  <c:v>2080.9499999999998</c:v>
                </c:pt>
              </c:numCache>
            </c:numRef>
          </c:val>
          <c:extLst xmlns:c16r2="http://schemas.microsoft.com/office/drawing/2015/06/chart">
            <c:ext xmlns:c16="http://schemas.microsoft.com/office/drawing/2014/chart" uri="{C3380CC4-5D6E-409C-BE32-E72D297353CC}">
              <c16:uniqueId val="{00000002-8EC2-473B-9F7D-7C375AF83ABB}"/>
            </c:ext>
          </c:extLst>
        </c:ser>
        <c:dLbls>
          <c:showLegendKey val="0"/>
          <c:showVal val="1"/>
          <c:showCatName val="0"/>
          <c:showSerName val="0"/>
          <c:showPercent val="0"/>
          <c:showBubbleSize val="0"/>
        </c:dLbls>
        <c:gapWidth val="75"/>
        <c:shape val="cylinder"/>
        <c:axId val="49922816"/>
        <c:axId val="49926528"/>
        <c:axId val="0"/>
      </c:bar3DChart>
      <c:catAx>
        <c:axId val="49922816"/>
        <c:scaling>
          <c:orientation val="minMax"/>
        </c:scaling>
        <c:delete val="1"/>
        <c:axPos val="b"/>
        <c:numFmt formatCode="General" sourceLinked="0"/>
        <c:majorTickMark val="none"/>
        <c:minorTickMark val="none"/>
        <c:tickLblPos val="nextTo"/>
        <c:crossAx val="49926528"/>
        <c:crosses val="autoZero"/>
        <c:auto val="1"/>
        <c:lblAlgn val="ctr"/>
        <c:lblOffset val="100"/>
        <c:noMultiLvlLbl val="0"/>
      </c:catAx>
      <c:valAx>
        <c:axId val="49926528"/>
        <c:scaling>
          <c:orientation val="minMax"/>
        </c:scaling>
        <c:delete val="1"/>
        <c:axPos val="l"/>
        <c:numFmt formatCode="General" sourceLinked="1"/>
        <c:majorTickMark val="none"/>
        <c:minorTickMark val="none"/>
        <c:tickLblPos val="nextTo"/>
        <c:crossAx val="49922816"/>
        <c:crosses val="autoZero"/>
        <c:crossBetween val="between"/>
      </c:valAx>
    </c:plotArea>
    <c:legend>
      <c:legendPos val="b"/>
      <c:layout>
        <c:manualLayout>
          <c:xMode val="edge"/>
          <c:yMode val="edge"/>
          <c:x val="0.15620997375328083"/>
          <c:y val="0.85567139375964107"/>
          <c:w val="0.67091338582677151"/>
          <c:h val="0.10647211810031969"/>
        </c:manualLayout>
      </c:layout>
      <c:overlay val="0"/>
      <c:txPr>
        <a:bodyPr/>
        <a:lstStyle/>
        <a:p>
          <a:pPr>
            <a:defRPr>
              <a:latin typeface="+mj-lt"/>
            </a:defRPr>
          </a:pPr>
          <a:endParaRPr lang="ru-RU"/>
        </a:p>
      </c:txPr>
    </c:legend>
    <c:plotVisOnly val="1"/>
    <c:dispBlanksAs val="gap"/>
    <c:showDLblsOverMax val="0"/>
  </c:chart>
  <c:txPr>
    <a:bodyPr/>
    <a:lstStyle/>
    <a:p>
      <a:pPr>
        <a:defRPr sz="900"/>
      </a:pPr>
      <a:endParaRPr lang="ru-RU"/>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133098579135722E-2"/>
          <c:y val="3.8647072499474654E-2"/>
          <c:w val="0.40288081973180162"/>
          <c:h val="0.94589409850074813"/>
        </c:manualLayout>
      </c:layout>
      <c:pieChart>
        <c:varyColors val="1"/>
        <c:ser>
          <c:idx val="0"/>
          <c:order val="0"/>
          <c:tx>
            <c:strRef>
              <c:f>Лист1!$B$1</c:f>
              <c:strCache>
                <c:ptCount val="1"/>
                <c:pt idx="0">
                  <c:v>Продажи</c:v>
                </c:pt>
              </c:strCache>
            </c:strRef>
          </c:tx>
          <c:spPr>
            <a:scene3d>
              <a:camera prst="orthographicFront"/>
              <a:lightRig rig="threePt" dir="t"/>
            </a:scene3d>
            <a:sp3d>
              <a:bevelT w="0"/>
              <a:bevelB h="0"/>
            </a:sp3d>
          </c:spPr>
          <c:dPt>
            <c:idx val="0"/>
            <c:bubble3D val="0"/>
            <c:spPr>
              <a:solidFill>
                <a:schemeClr val="accent1">
                  <a:lumMod val="75000"/>
                </a:schemeClr>
              </a:solidFill>
              <a:scene3d>
                <a:camera prst="orthographicFront"/>
                <a:lightRig rig="threePt" dir="t"/>
              </a:scene3d>
              <a:sp3d>
                <a:bevelT w="0"/>
                <a:bevelB h="0"/>
              </a:sp3d>
            </c:spPr>
            <c:extLst xmlns:c16r2="http://schemas.microsoft.com/office/drawing/2015/06/chart">
              <c:ext xmlns:c16="http://schemas.microsoft.com/office/drawing/2014/chart" uri="{C3380CC4-5D6E-409C-BE32-E72D297353CC}">
                <c16:uniqueId val="{00000001-9370-40BA-AAC4-B199268E39D4}"/>
              </c:ext>
            </c:extLst>
          </c:dPt>
          <c:dPt>
            <c:idx val="1"/>
            <c:bubble3D val="0"/>
            <c:explosion val="8"/>
            <c:spPr>
              <a:solidFill>
                <a:srgbClr val="CC99FF"/>
              </a:solidFill>
              <a:scene3d>
                <a:camera prst="orthographicFront"/>
                <a:lightRig rig="threePt" dir="t"/>
              </a:scene3d>
              <a:sp3d>
                <a:bevelT w="0"/>
                <a:bevelB h="0"/>
              </a:sp3d>
            </c:spPr>
            <c:extLst xmlns:c16r2="http://schemas.microsoft.com/office/drawing/2015/06/chart">
              <c:ext xmlns:c16="http://schemas.microsoft.com/office/drawing/2014/chart" uri="{C3380CC4-5D6E-409C-BE32-E72D297353CC}">
                <c16:uniqueId val="{00000003-9370-40BA-AAC4-B199268E39D4}"/>
              </c:ext>
            </c:extLst>
          </c:dPt>
          <c:dPt>
            <c:idx val="2"/>
            <c:bubble3D val="0"/>
            <c:explosion val="26"/>
            <c:spPr>
              <a:solidFill>
                <a:srgbClr val="92D050"/>
              </a:solidFill>
              <a:scene3d>
                <a:camera prst="orthographicFront"/>
                <a:lightRig rig="threePt" dir="t"/>
              </a:scene3d>
              <a:sp3d>
                <a:bevelT w="0"/>
                <a:bevelB h="0"/>
              </a:sp3d>
            </c:spPr>
            <c:extLst xmlns:c16r2="http://schemas.microsoft.com/office/drawing/2015/06/chart">
              <c:ext xmlns:c16="http://schemas.microsoft.com/office/drawing/2014/chart" uri="{C3380CC4-5D6E-409C-BE32-E72D297353CC}">
                <c16:uniqueId val="{00000005-9370-40BA-AAC4-B199268E39D4}"/>
              </c:ext>
            </c:extLst>
          </c:dPt>
          <c:dLbls>
            <c:dLbl>
              <c:idx val="0"/>
              <c:layout>
                <c:manualLayout>
                  <c:x val="9.9938535386056307E-2"/>
                  <c:y val="-0.24246017807235898"/>
                </c:manualLayout>
              </c:layout>
              <c:spPr>
                <a:noFill/>
                <a:ln>
                  <a:noFill/>
                </a:ln>
                <a:effectLst/>
              </c:spPr>
              <c:txPr>
                <a:bodyPr wrap="square" lIns="38100" tIns="19050" rIns="38100" bIns="19050" anchor="ctr">
                  <a:spAutoFit/>
                </a:bodyPr>
                <a:lstStyle/>
                <a:p>
                  <a:pPr>
                    <a:defRPr>
                      <a:solidFill>
                        <a:schemeClr val="bg1"/>
                      </a:solidFill>
                    </a:defRPr>
                  </a:pPr>
                  <a:endParaRPr lang="ru-RU"/>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9370-40BA-AAC4-B199268E39D4}"/>
                </c:ext>
              </c:extLst>
            </c:dLbl>
            <c:dLbl>
              <c:idx val="2"/>
              <c:layout>
                <c:manualLayout>
                  <c:x val="5.3165732123359719E-2"/>
                  <c:y val="-0.12377287937122934"/>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9370-40BA-AAC4-B199268E39D4}"/>
                </c:ext>
              </c:extLst>
            </c:dLbl>
            <c:spPr>
              <a:noFill/>
              <a:ln>
                <a:noFill/>
              </a:ln>
              <a:effectLst/>
            </c:sp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15:layout/>
              </c:ext>
            </c:extLst>
          </c:dLbls>
          <c:cat>
            <c:strRef>
              <c:f>Лист1!$A$2:$A$4</c:f>
              <c:strCache>
                <c:ptCount val="3"/>
                <c:pt idx="0">
                  <c:v>федеральный бюджет</c:v>
                </c:pt>
                <c:pt idx="1">
                  <c:v>краевой бюджет</c:v>
                </c:pt>
                <c:pt idx="2">
                  <c:v>местный бюджет</c:v>
                </c:pt>
              </c:strCache>
            </c:strRef>
          </c:cat>
          <c:val>
            <c:numRef>
              <c:f>Лист1!$B$2:$B$4</c:f>
              <c:numCache>
                <c:formatCode>General</c:formatCode>
                <c:ptCount val="3"/>
                <c:pt idx="0">
                  <c:v>6026.3600000000024</c:v>
                </c:pt>
                <c:pt idx="1">
                  <c:v>2540.27</c:v>
                </c:pt>
                <c:pt idx="2">
                  <c:v>847.78000000000054</c:v>
                </c:pt>
              </c:numCache>
            </c:numRef>
          </c:val>
          <c:extLst xmlns:c16r2="http://schemas.microsoft.com/office/drawing/2015/06/chart">
            <c:ext xmlns:c16="http://schemas.microsoft.com/office/drawing/2014/chart" uri="{C3380CC4-5D6E-409C-BE32-E72D297353CC}">
              <c16:uniqueId val="{00000006-9370-40BA-AAC4-B199268E39D4}"/>
            </c:ext>
          </c:extLst>
        </c:ser>
        <c:dLbls>
          <c:showLegendKey val="0"/>
          <c:showVal val="0"/>
          <c:showCatName val="0"/>
          <c:showSerName val="0"/>
          <c:showPercent val="0"/>
          <c:showBubbleSize val="0"/>
          <c:showLeaderLines val="1"/>
        </c:dLbls>
        <c:firstSliceAng val="87"/>
      </c:pieChart>
    </c:plotArea>
    <c:legend>
      <c:legendPos val="r"/>
      <c:overlay val="0"/>
    </c:legend>
    <c:plotVisOnly val="1"/>
    <c:dispBlanksAs val="gap"/>
    <c:showDLblsOverMax val="0"/>
  </c:chart>
  <c:txPr>
    <a:bodyPr/>
    <a:lstStyle/>
    <a:p>
      <a:pPr>
        <a:defRPr sz="900">
          <a:latin typeface="+mj-lt"/>
        </a:defRPr>
      </a:pPr>
      <a:endParaRPr lang="ru-RU"/>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133098579135722E-2"/>
          <c:y val="3.8647072499474688E-2"/>
          <c:w val="0.40288081973180201"/>
          <c:h val="0.94589409850074846"/>
        </c:manualLayout>
      </c:layout>
      <c:pieChart>
        <c:varyColors val="1"/>
        <c:ser>
          <c:idx val="0"/>
          <c:order val="0"/>
          <c:tx>
            <c:strRef>
              <c:f>Лист1!$B$1</c:f>
              <c:strCache>
                <c:ptCount val="1"/>
                <c:pt idx="0">
                  <c:v>Продажи</c:v>
                </c:pt>
              </c:strCache>
            </c:strRef>
          </c:tx>
          <c:spPr>
            <a:scene3d>
              <a:camera prst="orthographicFront"/>
              <a:lightRig rig="threePt" dir="t"/>
            </a:scene3d>
            <a:sp3d>
              <a:bevelT w="0"/>
              <a:bevelB h="0"/>
            </a:sp3d>
          </c:spPr>
          <c:dPt>
            <c:idx val="0"/>
            <c:bubble3D val="0"/>
            <c:explosion val="21"/>
            <c:spPr>
              <a:solidFill>
                <a:schemeClr val="accent1">
                  <a:lumMod val="75000"/>
                </a:schemeClr>
              </a:solidFill>
              <a:scene3d>
                <a:camera prst="orthographicFront"/>
                <a:lightRig rig="threePt" dir="t"/>
              </a:scene3d>
              <a:sp3d>
                <a:bevelT w="0"/>
                <a:bevelB h="0"/>
              </a:sp3d>
            </c:spPr>
            <c:extLst xmlns:c16r2="http://schemas.microsoft.com/office/drawing/2015/06/chart">
              <c:ext xmlns:c16="http://schemas.microsoft.com/office/drawing/2014/chart" uri="{C3380CC4-5D6E-409C-BE32-E72D297353CC}">
                <c16:uniqueId val="{00000001-696A-404D-8DF9-A0E0224BA919}"/>
              </c:ext>
            </c:extLst>
          </c:dPt>
          <c:dPt>
            <c:idx val="1"/>
            <c:bubble3D val="0"/>
            <c:spPr>
              <a:solidFill>
                <a:srgbClr val="CC99FF"/>
              </a:solidFill>
              <a:scene3d>
                <a:camera prst="orthographicFront"/>
                <a:lightRig rig="threePt" dir="t"/>
              </a:scene3d>
              <a:sp3d>
                <a:bevelT w="0"/>
                <a:bevelB h="0"/>
              </a:sp3d>
            </c:spPr>
            <c:extLst xmlns:c16r2="http://schemas.microsoft.com/office/drawing/2015/06/chart">
              <c:ext xmlns:c16="http://schemas.microsoft.com/office/drawing/2014/chart" uri="{C3380CC4-5D6E-409C-BE32-E72D297353CC}">
                <c16:uniqueId val="{00000003-696A-404D-8DF9-A0E0224BA919}"/>
              </c:ext>
            </c:extLst>
          </c:dPt>
          <c:dPt>
            <c:idx val="2"/>
            <c:bubble3D val="0"/>
            <c:explosion val="24"/>
            <c:spPr>
              <a:solidFill>
                <a:srgbClr val="92D050"/>
              </a:solidFill>
              <a:scene3d>
                <a:camera prst="orthographicFront"/>
                <a:lightRig rig="threePt" dir="t"/>
              </a:scene3d>
              <a:sp3d>
                <a:bevelT w="0"/>
                <a:bevelB h="0"/>
              </a:sp3d>
            </c:spPr>
            <c:extLst xmlns:c16r2="http://schemas.microsoft.com/office/drawing/2015/06/chart">
              <c:ext xmlns:c16="http://schemas.microsoft.com/office/drawing/2014/chart" uri="{C3380CC4-5D6E-409C-BE32-E72D297353CC}">
                <c16:uniqueId val="{00000005-696A-404D-8DF9-A0E0224BA919}"/>
              </c:ext>
            </c:extLst>
          </c:dPt>
          <c:dLbls>
            <c:dLbl>
              <c:idx val="0"/>
              <c:layout>
                <c:manualLayout>
                  <c:x val="-7.4067098143047294E-2"/>
                  <c:y val="0.293331280271004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696A-404D-8DF9-A0E0224BA919}"/>
                </c:ext>
              </c:extLst>
            </c:dLbl>
            <c:dLbl>
              <c:idx val="2"/>
              <c:layout>
                <c:manualLayout>
                  <c:x val="1.5070760659592933E-2"/>
                  <c:y val="-0.17004711899768371"/>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696A-404D-8DF9-A0E0224BA919}"/>
                </c:ext>
              </c:extLst>
            </c:dLbl>
            <c:spPr>
              <a:noFill/>
              <a:ln>
                <a:noFill/>
              </a:ln>
              <a:effectLst/>
            </c:sp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15:layout/>
              </c:ext>
            </c:extLst>
          </c:dLbls>
          <c:cat>
            <c:strRef>
              <c:f>Лист1!$A$2:$A$4</c:f>
              <c:strCache>
                <c:ptCount val="3"/>
                <c:pt idx="0">
                  <c:v>федеральный бюджет</c:v>
                </c:pt>
                <c:pt idx="1">
                  <c:v>краевой бюджет</c:v>
                </c:pt>
                <c:pt idx="2">
                  <c:v>местный бюджет</c:v>
                </c:pt>
              </c:strCache>
            </c:strRef>
          </c:cat>
          <c:val>
            <c:numRef>
              <c:f>Лист1!$B$2:$B$4</c:f>
              <c:numCache>
                <c:formatCode>General</c:formatCode>
                <c:ptCount val="3"/>
                <c:pt idx="0">
                  <c:v>5391.6100000000024</c:v>
                </c:pt>
                <c:pt idx="1">
                  <c:v>47797.7</c:v>
                </c:pt>
                <c:pt idx="2">
                  <c:v>2799.44</c:v>
                </c:pt>
              </c:numCache>
            </c:numRef>
          </c:val>
          <c:extLst xmlns:c16r2="http://schemas.microsoft.com/office/drawing/2015/06/chart">
            <c:ext xmlns:c16="http://schemas.microsoft.com/office/drawing/2014/chart" uri="{C3380CC4-5D6E-409C-BE32-E72D297353CC}">
              <c16:uniqueId val="{00000006-696A-404D-8DF9-A0E0224BA919}"/>
            </c:ext>
          </c:extLst>
        </c:ser>
        <c:dLbls>
          <c:showLegendKey val="0"/>
          <c:showVal val="0"/>
          <c:showCatName val="0"/>
          <c:showSerName val="0"/>
          <c:showPercent val="0"/>
          <c:showBubbleSize val="0"/>
          <c:showLeaderLines val="1"/>
        </c:dLbls>
        <c:firstSliceAng val="87"/>
      </c:pieChart>
    </c:plotArea>
    <c:legend>
      <c:legendPos val="r"/>
      <c:overlay val="0"/>
    </c:legend>
    <c:plotVisOnly val="1"/>
    <c:dispBlanksAs val="gap"/>
    <c:showDLblsOverMax val="0"/>
  </c:chart>
  <c:txPr>
    <a:bodyPr/>
    <a:lstStyle/>
    <a:p>
      <a:pPr>
        <a:defRPr sz="900">
          <a:latin typeface="+mj-lt"/>
        </a:defRPr>
      </a:pPr>
      <a:endParaRPr lang="ru-RU"/>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Лист1!$B$1</c:f>
              <c:strCache>
                <c:ptCount val="1"/>
                <c:pt idx="0">
                  <c:v>краевой бюджет</c:v>
                </c:pt>
              </c:strCache>
            </c:strRef>
          </c:tx>
          <c:spPr>
            <a:solidFill>
              <a:srgbClr val="99CCFF"/>
            </a:solidFill>
          </c:spPr>
          <c:invertIfNegative val="0"/>
          <c:cat>
            <c:strRef>
              <c:f>Лист1!$A$2:$A$6</c:f>
              <c:strCache>
                <c:ptCount val="5"/>
                <c:pt idx="0">
                  <c:v>2019 (факт)</c:v>
                </c:pt>
                <c:pt idx="1">
                  <c:v>2020 (факт)</c:v>
                </c:pt>
                <c:pt idx="2">
                  <c:v>2021 (факт)</c:v>
                </c:pt>
                <c:pt idx="3">
                  <c:v>2022 (факт)</c:v>
                </c:pt>
                <c:pt idx="4">
                  <c:v>2023 (факт)</c:v>
                </c:pt>
              </c:strCache>
            </c:strRef>
          </c:cat>
          <c:val>
            <c:numRef>
              <c:f>Лист1!$B$2:$B$6</c:f>
              <c:numCache>
                <c:formatCode>General</c:formatCode>
                <c:ptCount val="5"/>
                <c:pt idx="0">
                  <c:v>11710.69</c:v>
                </c:pt>
                <c:pt idx="1">
                  <c:v>7337.57</c:v>
                </c:pt>
                <c:pt idx="2">
                  <c:v>4220.95</c:v>
                </c:pt>
                <c:pt idx="3">
                  <c:v>10349.15</c:v>
                </c:pt>
                <c:pt idx="4">
                  <c:v>21251.06</c:v>
                </c:pt>
              </c:numCache>
            </c:numRef>
          </c:val>
          <c:extLst xmlns:c16r2="http://schemas.microsoft.com/office/drawing/2015/06/chart">
            <c:ext xmlns:c16="http://schemas.microsoft.com/office/drawing/2014/chart" uri="{C3380CC4-5D6E-409C-BE32-E72D297353CC}">
              <c16:uniqueId val="{00000000-81E6-437F-AF19-DABE664FF08A}"/>
            </c:ext>
          </c:extLst>
        </c:ser>
        <c:ser>
          <c:idx val="1"/>
          <c:order val="1"/>
          <c:tx>
            <c:strRef>
              <c:f>Лист1!$C$1</c:f>
              <c:strCache>
                <c:ptCount val="1"/>
                <c:pt idx="0">
                  <c:v>бюджет МО</c:v>
                </c:pt>
              </c:strCache>
            </c:strRef>
          </c:tx>
          <c:spPr>
            <a:solidFill>
              <a:schemeClr val="accent3">
                <a:lumMod val="75000"/>
              </a:schemeClr>
            </a:solidFill>
          </c:spPr>
          <c:invertIfNegative val="0"/>
          <c:cat>
            <c:strRef>
              <c:f>Лист1!$A$2:$A$6</c:f>
              <c:strCache>
                <c:ptCount val="5"/>
                <c:pt idx="0">
                  <c:v>2019 (факт)</c:v>
                </c:pt>
                <c:pt idx="1">
                  <c:v>2020 (факт)</c:v>
                </c:pt>
                <c:pt idx="2">
                  <c:v>2021 (факт)</c:v>
                </c:pt>
                <c:pt idx="3">
                  <c:v>2022 (факт)</c:v>
                </c:pt>
                <c:pt idx="4">
                  <c:v>2023 (факт)</c:v>
                </c:pt>
              </c:strCache>
            </c:strRef>
          </c:cat>
          <c:val>
            <c:numRef>
              <c:f>Лист1!$C$2:$C$6</c:f>
              <c:numCache>
                <c:formatCode>General</c:formatCode>
                <c:ptCount val="5"/>
                <c:pt idx="0">
                  <c:v>3313.22</c:v>
                </c:pt>
                <c:pt idx="1">
                  <c:v>2654.49</c:v>
                </c:pt>
                <c:pt idx="2">
                  <c:v>1339.88</c:v>
                </c:pt>
                <c:pt idx="3">
                  <c:v>17200.93</c:v>
                </c:pt>
                <c:pt idx="4">
                  <c:v>6876.5</c:v>
                </c:pt>
              </c:numCache>
            </c:numRef>
          </c:val>
          <c:extLst xmlns:c16r2="http://schemas.microsoft.com/office/drawing/2015/06/chart">
            <c:ext xmlns:c16="http://schemas.microsoft.com/office/drawing/2014/chart" uri="{C3380CC4-5D6E-409C-BE32-E72D297353CC}">
              <c16:uniqueId val="{00000001-81E6-437F-AF19-DABE664FF08A}"/>
            </c:ext>
          </c:extLst>
        </c:ser>
        <c:ser>
          <c:idx val="2"/>
          <c:order val="2"/>
          <c:tx>
            <c:strRef>
              <c:f>Лист1!$D$1</c:f>
              <c:strCache>
                <c:ptCount val="1"/>
                <c:pt idx="0">
                  <c:v>инициативные платежи</c:v>
                </c:pt>
              </c:strCache>
            </c:strRef>
          </c:tx>
          <c:spPr>
            <a:solidFill>
              <a:srgbClr val="FF5050"/>
            </a:solidFill>
          </c:spPr>
          <c:invertIfNegative val="0"/>
          <c:cat>
            <c:strRef>
              <c:f>Лист1!$A$2:$A$6</c:f>
              <c:strCache>
                <c:ptCount val="5"/>
                <c:pt idx="0">
                  <c:v>2019 (факт)</c:v>
                </c:pt>
                <c:pt idx="1">
                  <c:v>2020 (факт)</c:v>
                </c:pt>
                <c:pt idx="2">
                  <c:v>2021 (факт)</c:v>
                </c:pt>
                <c:pt idx="3">
                  <c:v>2022 (факт)</c:v>
                </c:pt>
                <c:pt idx="4">
                  <c:v>2023 (факт)</c:v>
                </c:pt>
              </c:strCache>
            </c:strRef>
          </c:cat>
          <c:val>
            <c:numRef>
              <c:f>Лист1!$D$2:$D$6</c:f>
              <c:numCache>
                <c:formatCode>General</c:formatCode>
                <c:ptCount val="5"/>
                <c:pt idx="0">
                  <c:v>1057.4000000000001</c:v>
                </c:pt>
                <c:pt idx="1">
                  <c:v>1644.83</c:v>
                </c:pt>
                <c:pt idx="2">
                  <c:v>800.88</c:v>
                </c:pt>
                <c:pt idx="3">
                  <c:v>3189.71</c:v>
                </c:pt>
                <c:pt idx="4">
                  <c:v>5036.72</c:v>
                </c:pt>
              </c:numCache>
            </c:numRef>
          </c:val>
          <c:extLst xmlns:c16r2="http://schemas.microsoft.com/office/drawing/2015/06/chart">
            <c:ext xmlns:c16="http://schemas.microsoft.com/office/drawing/2014/chart" uri="{C3380CC4-5D6E-409C-BE32-E72D297353CC}">
              <c16:uniqueId val="{00000002-81E6-437F-AF19-DABE664FF08A}"/>
            </c:ext>
          </c:extLst>
        </c:ser>
        <c:dLbls>
          <c:showLegendKey val="0"/>
          <c:showVal val="0"/>
          <c:showCatName val="0"/>
          <c:showSerName val="0"/>
          <c:showPercent val="0"/>
          <c:showBubbleSize val="0"/>
        </c:dLbls>
        <c:gapWidth val="150"/>
        <c:shape val="cylinder"/>
        <c:axId val="200927104"/>
        <c:axId val="200928640"/>
        <c:axId val="0"/>
      </c:bar3DChart>
      <c:catAx>
        <c:axId val="200927104"/>
        <c:scaling>
          <c:orientation val="minMax"/>
        </c:scaling>
        <c:delete val="0"/>
        <c:axPos val="b"/>
        <c:numFmt formatCode="General" sourceLinked="0"/>
        <c:majorTickMark val="out"/>
        <c:minorTickMark val="none"/>
        <c:tickLblPos val="nextTo"/>
        <c:txPr>
          <a:bodyPr/>
          <a:lstStyle/>
          <a:p>
            <a:pPr>
              <a:defRPr sz="800"/>
            </a:pPr>
            <a:endParaRPr lang="ru-RU"/>
          </a:p>
        </c:txPr>
        <c:crossAx val="200928640"/>
        <c:crosses val="autoZero"/>
        <c:auto val="1"/>
        <c:lblAlgn val="ctr"/>
        <c:lblOffset val="100"/>
        <c:noMultiLvlLbl val="0"/>
      </c:catAx>
      <c:valAx>
        <c:axId val="200928640"/>
        <c:scaling>
          <c:orientation val="minMax"/>
        </c:scaling>
        <c:delete val="0"/>
        <c:axPos val="l"/>
        <c:majorGridlines/>
        <c:numFmt formatCode="General" sourceLinked="1"/>
        <c:majorTickMark val="out"/>
        <c:minorTickMark val="none"/>
        <c:tickLblPos val="nextTo"/>
        <c:txPr>
          <a:bodyPr/>
          <a:lstStyle/>
          <a:p>
            <a:pPr>
              <a:defRPr sz="800"/>
            </a:pPr>
            <a:endParaRPr lang="ru-RU"/>
          </a:p>
        </c:txPr>
        <c:crossAx val="200927104"/>
        <c:crosses val="autoZero"/>
        <c:crossBetween val="between"/>
      </c:valAx>
    </c:plotArea>
    <c:legend>
      <c:legendPos val="r"/>
      <c:layout>
        <c:manualLayout>
          <c:xMode val="edge"/>
          <c:yMode val="edge"/>
          <c:x val="0.66214335340435382"/>
          <c:y val="4.1227034120734897E-2"/>
          <c:w val="0.28196776692143338"/>
          <c:h val="0.20282573253489194"/>
        </c:manualLayout>
      </c:layout>
      <c:overlay val="0"/>
      <c:txPr>
        <a:bodyPr/>
        <a:lstStyle/>
        <a:p>
          <a:pPr>
            <a:defRPr sz="900"/>
          </a:pPr>
          <a:endParaRPr lang="ru-RU"/>
        </a:p>
      </c:txPr>
    </c:legend>
    <c:plotVisOnly val="1"/>
    <c:dispBlanksAs val="gap"/>
    <c:showDLblsOverMax val="0"/>
  </c:chart>
  <c:txPr>
    <a:bodyPr/>
    <a:lstStyle/>
    <a:p>
      <a:pPr>
        <a:defRPr sz="1100"/>
      </a:pPr>
      <a:endParaRPr lang="ru-RU"/>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chemeClr val="tx1"/>
                </a:solidFill>
              </a:defRPr>
            </a:pPr>
            <a:r>
              <a:rPr lang="ru-RU" dirty="0" smtClean="0">
                <a:solidFill>
                  <a:schemeClr val="tx1"/>
                </a:solidFill>
              </a:rPr>
              <a:t>2023</a:t>
            </a:r>
            <a:r>
              <a:rPr lang="ru-RU" baseline="0" dirty="0" smtClean="0">
                <a:solidFill>
                  <a:schemeClr val="tx1"/>
                </a:solidFill>
              </a:rPr>
              <a:t> </a:t>
            </a:r>
            <a:r>
              <a:rPr lang="ru-RU" dirty="0" smtClean="0">
                <a:solidFill>
                  <a:schemeClr val="tx1"/>
                </a:solidFill>
              </a:rPr>
              <a:t>год</a:t>
            </a:r>
            <a:endParaRPr lang="ru-RU" dirty="0">
              <a:solidFill>
                <a:schemeClr val="tx1"/>
              </a:solidFill>
            </a:endParaRPr>
          </a:p>
        </c:rich>
      </c:tx>
      <c:layout>
        <c:manualLayout>
          <c:xMode val="edge"/>
          <c:yMode val="edge"/>
          <c:x val="7.4971128608923882E-2"/>
          <c:y val="0.10526315789473686"/>
        </c:manualLayout>
      </c:layout>
      <c:overlay val="0"/>
    </c:title>
    <c:autoTitleDeleted val="0"/>
    <c:plotArea>
      <c:layout/>
      <c:doughnutChart>
        <c:varyColors val="1"/>
        <c:ser>
          <c:idx val="0"/>
          <c:order val="0"/>
          <c:tx>
            <c:strRef>
              <c:f>Лист1!$B$1</c:f>
              <c:strCache>
                <c:ptCount val="1"/>
                <c:pt idx="0">
                  <c:v>2023 год</c:v>
                </c:pt>
              </c:strCache>
            </c:strRef>
          </c:tx>
          <c:dPt>
            <c:idx val="1"/>
            <c:bubble3D val="0"/>
            <c:explosion val="6"/>
            <c:extLst xmlns:c16r2="http://schemas.microsoft.com/office/drawing/2015/06/chart">
              <c:ext xmlns:c16="http://schemas.microsoft.com/office/drawing/2014/chart" uri="{C3380CC4-5D6E-409C-BE32-E72D297353CC}">
                <c16:uniqueId val="{00000000-2EAD-4ED3-AB9D-0DA772A8938C}"/>
              </c:ext>
            </c:extLst>
          </c:dPt>
          <c:dPt>
            <c:idx val="2"/>
            <c:bubble3D val="0"/>
            <c:explosion val="10"/>
            <c:extLst xmlns:c16r2="http://schemas.microsoft.com/office/drawing/2015/06/chart">
              <c:ext xmlns:c16="http://schemas.microsoft.com/office/drawing/2014/chart" uri="{C3380CC4-5D6E-409C-BE32-E72D297353CC}">
                <c16:uniqueId val="{00000001-2EAD-4ED3-AB9D-0DA772A8938C}"/>
              </c:ext>
            </c:extLst>
          </c:dPt>
          <c:dLbls>
            <c:dLbl>
              <c:idx val="0"/>
              <c:layout>
                <c:manualLayout>
                  <c:x val="8.7301587301587297E-2"/>
                  <c:y val="-0.13744610048743908"/>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2EAD-4ED3-AB9D-0DA772A8938C}"/>
                </c:ext>
              </c:extLst>
            </c:dLbl>
            <c:dLbl>
              <c:idx val="1"/>
              <c:layout>
                <c:manualLayout>
                  <c:x val="0.15317460317460319"/>
                  <c:y val="-5.140701162354705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2EAD-4ED3-AB9D-0DA772A8938C}"/>
                </c:ext>
              </c:extLst>
            </c:dLbl>
            <c:dLbl>
              <c:idx val="2"/>
              <c:layout>
                <c:manualLayout>
                  <c:x val="0.10416666666666757"/>
                  <c:y val="5.402708184204382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2EAD-4ED3-AB9D-0DA772A8938C}"/>
                </c:ext>
              </c:extLst>
            </c:dLbl>
            <c:spPr>
              <a:noFill/>
              <a:ln>
                <a:noFill/>
              </a:ln>
              <a:effectLst/>
            </c:spPr>
            <c:txPr>
              <a:bodyPr/>
              <a:lstStyle/>
              <a:p>
                <a:pPr>
                  <a:defRPr sz="900"/>
                </a:pPr>
                <a:endParaRPr lang="ru-RU"/>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Лист1!$A$2:$A$4</c:f>
              <c:strCache>
                <c:ptCount val="3"/>
                <c:pt idx="0">
                  <c:v>за счет средств местного бюджета </c:v>
                </c:pt>
                <c:pt idx="1">
                  <c:v>за счет поступления акцизов</c:v>
                </c:pt>
                <c:pt idx="2">
                  <c:v>за счет  средств краевого бюджета</c:v>
                </c:pt>
              </c:strCache>
            </c:strRef>
          </c:cat>
          <c:val>
            <c:numRef>
              <c:f>Лист1!$B$2:$B$4</c:f>
              <c:numCache>
                <c:formatCode>General</c:formatCode>
                <c:ptCount val="3"/>
                <c:pt idx="0">
                  <c:v>14922.22</c:v>
                </c:pt>
                <c:pt idx="1">
                  <c:v>42331.040000000001</c:v>
                </c:pt>
                <c:pt idx="2">
                  <c:v>576255.21</c:v>
                </c:pt>
              </c:numCache>
            </c:numRef>
          </c:val>
          <c:extLst xmlns:c16r2="http://schemas.microsoft.com/office/drawing/2015/06/chart">
            <c:ext xmlns:c16="http://schemas.microsoft.com/office/drawing/2014/chart" uri="{C3380CC4-5D6E-409C-BE32-E72D297353CC}">
              <c16:uniqueId val="{00000003-2EAD-4ED3-AB9D-0DA772A8938C}"/>
            </c:ext>
          </c:extLst>
        </c:ser>
        <c:dLbls>
          <c:showLegendKey val="0"/>
          <c:showVal val="0"/>
          <c:showCatName val="0"/>
          <c:showSerName val="0"/>
          <c:showPercent val="0"/>
          <c:showBubbleSize val="0"/>
          <c:showLeaderLines val="1"/>
        </c:dLbls>
        <c:firstSliceAng val="17"/>
        <c:holeSize val="50"/>
      </c:doughnutChart>
    </c:plotArea>
    <c:legend>
      <c:legendPos val="r"/>
      <c:layout>
        <c:manualLayout>
          <c:xMode val="edge"/>
          <c:yMode val="edge"/>
          <c:x val="0.59577723097112867"/>
          <c:y val="0.35340447575632544"/>
          <c:w val="0.38698129921260577"/>
          <c:h val="0.6222586239220097"/>
        </c:manualLayout>
      </c:layout>
      <c:overlay val="0"/>
    </c:legend>
    <c:plotVisOnly val="1"/>
    <c:dispBlanksAs val="gap"/>
    <c:showDLblsOverMax val="0"/>
  </c:chart>
  <c:txPr>
    <a:bodyPr/>
    <a:lstStyle/>
    <a:p>
      <a:pPr>
        <a:defRPr sz="1000">
          <a:latin typeface="Calibri" pitchFamily="34" charset="0"/>
          <a:cs typeface="Calibri" pitchFamily="34" charset="0"/>
        </a:defRPr>
      </a:pPr>
      <a:endParaRPr lang="ru-RU"/>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ru-RU" dirty="0" smtClean="0"/>
              <a:t>2021</a:t>
            </a:r>
            <a:r>
              <a:rPr lang="ru-RU" baseline="0" dirty="0" smtClean="0"/>
              <a:t> </a:t>
            </a:r>
            <a:r>
              <a:rPr lang="ru-RU" dirty="0" smtClean="0"/>
              <a:t>год</a:t>
            </a:r>
            <a:endParaRPr lang="ru-RU" dirty="0"/>
          </a:p>
        </c:rich>
      </c:tx>
      <c:layout>
        <c:manualLayout>
          <c:xMode val="edge"/>
          <c:yMode val="edge"/>
          <c:x val="7.4971128608923882E-2"/>
          <c:y val="0.10526315789473686"/>
        </c:manualLayout>
      </c:layout>
      <c:overlay val="0"/>
    </c:title>
    <c:autoTitleDeleted val="0"/>
    <c:plotArea>
      <c:layout/>
      <c:doughnutChart>
        <c:varyColors val="1"/>
        <c:ser>
          <c:idx val="0"/>
          <c:order val="0"/>
          <c:tx>
            <c:strRef>
              <c:f>Лист1!$B$1</c:f>
              <c:strCache>
                <c:ptCount val="1"/>
                <c:pt idx="0">
                  <c:v>2021год</c:v>
                </c:pt>
              </c:strCache>
            </c:strRef>
          </c:tx>
          <c:explosion val="7"/>
          <c:dLbls>
            <c:dLbl>
              <c:idx val="0"/>
              <c:layout>
                <c:manualLayout>
                  <c:x val="8.3333333333333343E-2"/>
                  <c:y val="-0.11363636363636365"/>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3013-4F7A-BC96-F4348F9BC650}"/>
                </c:ext>
              </c:extLst>
            </c:dLbl>
            <c:dLbl>
              <c:idx val="1"/>
              <c:layout>
                <c:manualLayout>
                  <c:x val="0.05"/>
                  <c:y val="-3.7878787878788257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3013-4F7A-BC96-F4348F9BC650}"/>
                </c:ext>
              </c:extLst>
            </c:dLbl>
            <c:dLbl>
              <c:idx val="2"/>
              <c:layout>
                <c:manualLayout>
                  <c:x val="0.10416666666666753"/>
                  <c:y val="5.402708184204376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3013-4F7A-BC96-F4348F9BC650}"/>
                </c:ext>
              </c:extLst>
            </c:dLbl>
            <c:spPr>
              <a:noFill/>
              <a:ln>
                <a:noFill/>
              </a:ln>
              <a:effectLst/>
            </c:spPr>
            <c:txPr>
              <a:bodyPr/>
              <a:lstStyle/>
              <a:p>
                <a:pPr>
                  <a:defRPr sz="900"/>
                </a:pPr>
                <a:endParaRPr lang="ru-RU"/>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Лист1!$A$2:$A$4</c:f>
              <c:strCache>
                <c:ptCount val="3"/>
                <c:pt idx="0">
                  <c:v>за счет средств местного бюджета </c:v>
                </c:pt>
                <c:pt idx="1">
                  <c:v>за счет поступления акцизов</c:v>
                </c:pt>
                <c:pt idx="2">
                  <c:v>за счет  средств краевого бюджета</c:v>
                </c:pt>
              </c:strCache>
            </c:strRef>
          </c:cat>
          <c:val>
            <c:numRef>
              <c:f>Лист1!$B$2:$B$4</c:f>
              <c:numCache>
                <c:formatCode>General</c:formatCode>
                <c:ptCount val="3"/>
                <c:pt idx="0">
                  <c:v>18898.280000000021</c:v>
                </c:pt>
                <c:pt idx="1">
                  <c:v>41106.18</c:v>
                </c:pt>
                <c:pt idx="2">
                  <c:v>178736.91</c:v>
                </c:pt>
              </c:numCache>
            </c:numRef>
          </c:val>
          <c:extLst xmlns:c16r2="http://schemas.microsoft.com/office/drawing/2015/06/chart">
            <c:ext xmlns:c16="http://schemas.microsoft.com/office/drawing/2014/chart" uri="{C3380CC4-5D6E-409C-BE32-E72D297353CC}">
              <c16:uniqueId val="{00000003-3013-4F7A-BC96-F4348F9BC650}"/>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59577723097112867"/>
          <c:y val="0.35340447575632533"/>
          <c:w val="0.38698129921260543"/>
          <c:h val="0.59844910011248598"/>
        </c:manualLayout>
      </c:layout>
      <c:overlay val="0"/>
    </c:legend>
    <c:plotVisOnly val="1"/>
    <c:dispBlanksAs val="gap"/>
    <c:showDLblsOverMax val="0"/>
  </c:chart>
  <c:txPr>
    <a:bodyPr/>
    <a:lstStyle/>
    <a:p>
      <a:pPr>
        <a:defRPr sz="1000">
          <a:latin typeface="Calibri" pitchFamily="34" charset="0"/>
          <a:cs typeface="Calibri" pitchFamily="34" charset="0"/>
        </a:defRPr>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FFCC"/>
              </a:solidFill>
            </c:spPr>
            <c:extLst xmlns:c16r2="http://schemas.microsoft.com/office/drawing/2015/06/chart">
              <c:ext xmlns:c16="http://schemas.microsoft.com/office/drawing/2014/chart" uri="{C3380CC4-5D6E-409C-BE32-E72D297353CC}">
                <c16:uniqueId val="{00000000-A69E-4017-86B7-F91755C68433}"/>
              </c:ext>
            </c:extLst>
          </c:dPt>
          <c:dPt>
            <c:idx val="1"/>
            <c:invertIfNegative val="0"/>
            <c:bubble3D val="0"/>
            <c:spPr>
              <a:solidFill>
                <a:schemeClr val="accent6">
                  <a:lumMod val="60000"/>
                  <a:lumOff val="40000"/>
                </a:schemeClr>
              </a:solidFill>
            </c:spPr>
            <c:extLst xmlns:c16r2="http://schemas.microsoft.com/office/drawing/2015/06/chart">
              <c:ext xmlns:c16="http://schemas.microsoft.com/office/drawing/2014/chart" uri="{C3380CC4-5D6E-409C-BE32-E72D297353CC}">
                <c16:uniqueId val="{00000001-A69E-4017-86B7-F91755C68433}"/>
              </c:ext>
            </c:extLst>
          </c:dPt>
          <c:dLbls>
            <c:dLbl>
              <c:idx val="0"/>
              <c:layout>
                <c:manualLayout>
                  <c:x val="2.4520404065367214E-2"/>
                  <c:y val="-3.240740740740740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A69E-4017-86B7-F91755C68433}"/>
                </c:ext>
              </c:extLst>
            </c:dLbl>
            <c:dLbl>
              <c:idx val="1"/>
              <c:layout>
                <c:manualLayout>
                  <c:x val="4.5537893264253275E-2"/>
                  <c:y val="-5.55555555555555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A69E-4017-86B7-F91755C68433}"/>
                </c:ext>
              </c:extLst>
            </c:dLbl>
            <c:spPr>
              <a:noFill/>
              <a:ln>
                <a:noFill/>
              </a:ln>
              <a:effectLst/>
            </c:spPr>
            <c:txPr>
              <a:bodyPr/>
              <a:lstStyle/>
              <a:p>
                <a:pPr>
                  <a:defRPr b="1"/>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strRef>
              <c:f>Лист1!$A$2:$A$3</c:f>
              <c:strCache>
                <c:ptCount val="2"/>
                <c:pt idx="0">
                  <c:v>2022 г.</c:v>
                </c:pt>
                <c:pt idx="1">
                  <c:v>2023 г.</c:v>
                </c:pt>
              </c:strCache>
            </c:strRef>
          </c:cat>
          <c:val>
            <c:numRef>
              <c:f>Лист1!$B$2:$B$3</c:f>
              <c:numCache>
                <c:formatCode>General</c:formatCode>
                <c:ptCount val="2"/>
                <c:pt idx="0">
                  <c:v>550.05999999999995</c:v>
                </c:pt>
                <c:pt idx="1">
                  <c:v>605.02</c:v>
                </c:pt>
              </c:numCache>
            </c:numRef>
          </c:val>
          <c:extLst xmlns:c16r2="http://schemas.microsoft.com/office/drawing/2015/06/chart">
            <c:ext xmlns:c16="http://schemas.microsoft.com/office/drawing/2014/chart" uri="{C3380CC4-5D6E-409C-BE32-E72D297353CC}">
              <c16:uniqueId val="{00000002-A69E-4017-86B7-F91755C68433}"/>
            </c:ext>
          </c:extLst>
        </c:ser>
        <c:dLbls>
          <c:showLegendKey val="0"/>
          <c:showVal val="0"/>
          <c:showCatName val="0"/>
          <c:showSerName val="0"/>
          <c:showPercent val="0"/>
          <c:showBubbleSize val="0"/>
        </c:dLbls>
        <c:gapWidth val="150"/>
        <c:shape val="cylinder"/>
        <c:axId val="254657280"/>
        <c:axId val="254658816"/>
        <c:axId val="0"/>
      </c:bar3DChart>
      <c:catAx>
        <c:axId val="254657280"/>
        <c:scaling>
          <c:orientation val="minMax"/>
        </c:scaling>
        <c:delete val="0"/>
        <c:axPos val="b"/>
        <c:numFmt formatCode="General" sourceLinked="0"/>
        <c:majorTickMark val="none"/>
        <c:minorTickMark val="none"/>
        <c:tickLblPos val="nextTo"/>
        <c:crossAx val="254658816"/>
        <c:crosses val="autoZero"/>
        <c:auto val="1"/>
        <c:lblAlgn val="ctr"/>
        <c:lblOffset val="100"/>
        <c:noMultiLvlLbl val="0"/>
      </c:catAx>
      <c:valAx>
        <c:axId val="254658816"/>
        <c:scaling>
          <c:orientation val="minMax"/>
        </c:scaling>
        <c:delete val="0"/>
        <c:axPos val="l"/>
        <c:majorGridlines/>
        <c:numFmt formatCode="General" sourceLinked="1"/>
        <c:majorTickMark val="none"/>
        <c:minorTickMark val="none"/>
        <c:tickLblPos val="nextTo"/>
        <c:crossAx val="254657280"/>
        <c:crosses val="autoZero"/>
        <c:crossBetween val="between"/>
      </c:valAx>
    </c:plotArea>
    <c:plotVisOnly val="1"/>
    <c:dispBlanksAs val="gap"/>
    <c:showDLblsOverMax val="0"/>
  </c:chart>
  <c:txPr>
    <a:bodyPr/>
    <a:lstStyle/>
    <a:p>
      <a:pPr>
        <a:defRPr sz="1000">
          <a:solidFill>
            <a:schemeClr val="bg1"/>
          </a:solidFill>
          <a:latin typeface="+mj-lt"/>
        </a:defRPr>
      </a:pPr>
      <a:endParaRPr lang="ru-RU"/>
    </a:p>
  </c:txPr>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chemeClr val="tx1"/>
                </a:solidFill>
              </a:defRPr>
            </a:pPr>
            <a:r>
              <a:rPr lang="ru-RU" dirty="0" smtClean="0">
                <a:solidFill>
                  <a:schemeClr val="tx1"/>
                </a:solidFill>
              </a:rPr>
              <a:t>2022</a:t>
            </a:r>
            <a:r>
              <a:rPr lang="ru-RU" baseline="0" dirty="0" smtClean="0">
                <a:solidFill>
                  <a:schemeClr val="tx1"/>
                </a:solidFill>
              </a:rPr>
              <a:t> </a:t>
            </a:r>
            <a:r>
              <a:rPr lang="ru-RU" dirty="0" smtClean="0">
                <a:solidFill>
                  <a:schemeClr val="tx1"/>
                </a:solidFill>
              </a:rPr>
              <a:t>год</a:t>
            </a:r>
            <a:endParaRPr lang="ru-RU" dirty="0">
              <a:solidFill>
                <a:schemeClr val="tx1"/>
              </a:solidFill>
            </a:endParaRPr>
          </a:p>
        </c:rich>
      </c:tx>
      <c:layout>
        <c:manualLayout>
          <c:xMode val="edge"/>
          <c:yMode val="edge"/>
          <c:x val="7.4971128608923882E-2"/>
          <c:y val="0.10526315789473686"/>
        </c:manualLayout>
      </c:layout>
      <c:overlay val="0"/>
    </c:title>
    <c:autoTitleDeleted val="0"/>
    <c:plotArea>
      <c:layout/>
      <c:doughnutChart>
        <c:varyColors val="1"/>
        <c:ser>
          <c:idx val="0"/>
          <c:order val="0"/>
          <c:tx>
            <c:strRef>
              <c:f>Лист1!$B$1</c:f>
              <c:strCache>
                <c:ptCount val="1"/>
                <c:pt idx="0">
                  <c:v>2021 год</c:v>
                </c:pt>
              </c:strCache>
            </c:strRef>
          </c:tx>
          <c:dPt>
            <c:idx val="1"/>
            <c:bubble3D val="0"/>
            <c:explosion val="6"/>
            <c:extLst xmlns:c16r2="http://schemas.microsoft.com/office/drawing/2015/06/chart">
              <c:ext xmlns:c16="http://schemas.microsoft.com/office/drawing/2014/chart" uri="{C3380CC4-5D6E-409C-BE32-E72D297353CC}">
                <c16:uniqueId val="{00000001-D4AF-4B59-82EC-634183AA2199}"/>
              </c:ext>
            </c:extLst>
          </c:dPt>
          <c:dPt>
            <c:idx val="2"/>
            <c:bubble3D val="0"/>
            <c:explosion val="10"/>
            <c:extLst xmlns:c16r2="http://schemas.microsoft.com/office/drawing/2015/06/chart">
              <c:ext xmlns:c16="http://schemas.microsoft.com/office/drawing/2014/chart" uri="{C3380CC4-5D6E-409C-BE32-E72D297353CC}">
                <c16:uniqueId val="{00000003-D4AF-4B59-82EC-634183AA2199}"/>
              </c:ext>
            </c:extLst>
          </c:dPt>
          <c:dLbls>
            <c:dLbl>
              <c:idx val="0"/>
              <c:layout>
                <c:manualLayout>
                  <c:x val="8.3333333333333343E-2"/>
                  <c:y val="-0.11363636363636365"/>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D4AF-4B59-82EC-634183AA2199}"/>
                </c:ext>
              </c:extLst>
            </c:dLbl>
            <c:dLbl>
              <c:idx val="1"/>
              <c:layout>
                <c:manualLayout>
                  <c:x val="0.05"/>
                  <c:y val="-3.7878787878788274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D4AF-4B59-82EC-634183AA2199}"/>
                </c:ext>
              </c:extLst>
            </c:dLbl>
            <c:dLbl>
              <c:idx val="2"/>
              <c:layout>
                <c:manualLayout>
                  <c:x val="0.10416666666666757"/>
                  <c:y val="5.402708184204382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D4AF-4B59-82EC-634183AA2199}"/>
                </c:ext>
              </c:extLst>
            </c:dLbl>
            <c:spPr>
              <a:noFill/>
              <a:ln>
                <a:noFill/>
              </a:ln>
              <a:effectLst/>
            </c:spPr>
            <c:txPr>
              <a:bodyPr/>
              <a:lstStyle/>
              <a:p>
                <a:pPr>
                  <a:defRPr sz="900"/>
                </a:pPr>
                <a:endParaRPr lang="ru-RU"/>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Лист1!$A$2:$A$4</c:f>
              <c:strCache>
                <c:ptCount val="3"/>
                <c:pt idx="0">
                  <c:v>за счет средств местного бюджета </c:v>
                </c:pt>
                <c:pt idx="1">
                  <c:v>за счет поступления акцизов</c:v>
                </c:pt>
                <c:pt idx="2">
                  <c:v>за счет  средств краевого бюджета</c:v>
                </c:pt>
              </c:strCache>
            </c:strRef>
          </c:cat>
          <c:val>
            <c:numRef>
              <c:f>Лист1!$B$2:$B$4</c:f>
              <c:numCache>
                <c:formatCode>General</c:formatCode>
                <c:ptCount val="3"/>
                <c:pt idx="0">
                  <c:v>764.95999999999947</c:v>
                </c:pt>
                <c:pt idx="1">
                  <c:v>37438.400000000001</c:v>
                </c:pt>
                <c:pt idx="2">
                  <c:v>82170.39</c:v>
                </c:pt>
              </c:numCache>
            </c:numRef>
          </c:val>
          <c:extLst xmlns:c16r2="http://schemas.microsoft.com/office/drawing/2015/06/chart">
            <c:ext xmlns:c16="http://schemas.microsoft.com/office/drawing/2014/chart" uri="{C3380CC4-5D6E-409C-BE32-E72D297353CC}">
              <c16:uniqueId val="{00000005-D4AF-4B59-82EC-634183AA2199}"/>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59577723097112867"/>
          <c:y val="0.35340447575632544"/>
          <c:w val="0.38698129921260577"/>
          <c:h val="0.62821100487439074"/>
        </c:manualLayout>
      </c:layout>
      <c:overlay val="0"/>
    </c:legend>
    <c:plotVisOnly val="1"/>
    <c:dispBlanksAs val="gap"/>
    <c:showDLblsOverMax val="0"/>
  </c:chart>
  <c:txPr>
    <a:bodyPr/>
    <a:lstStyle/>
    <a:p>
      <a:pPr>
        <a:defRPr sz="1000">
          <a:latin typeface="Calibri" pitchFamily="34" charset="0"/>
          <a:cs typeface="Calibri" pitchFamily="34" charset="0"/>
        </a:defRPr>
      </a:pPr>
      <a:endParaRPr lang="ru-RU"/>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Лист1!$B$1</c:f>
              <c:strCache>
                <c:ptCount val="1"/>
                <c:pt idx="0">
                  <c:v>Дотации</c:v>
                </c:pt>
              </c:strCache>
            </c:strRef>
          </c:tx>
          <c:spPr>
            <a:solidFill>
              <a:schemeClr val="accent1">
                <a:lumMod val="20000"/>
                <a:lumOff val="80000"/>
              </a:schemeClr>
            </a:solidFill>
          </c:spPr>
          <c:invertIfNegative val="0"/>
          <c:cat>
            <c:strRef>
              <c:f>Лист1!$A$2:$A$7</c:f>
              <c:strCache>
                <c:ptCount val="6"/>
                <c:pt idx="0">
                  <c:v>2018 (отчет)</c:v>
                </c:pt>
                <c:pt idx="1">
                  <c:v>2019 (отчет)</c:v>
                </c:pt>
                <c:pt idx="2">
                  <c:v>2020 (отчет)</c:v>
                </c:pt>
                <c:pt idx="3">
                  <c:v>2021 (отчет)</c:v>
                </c:pt>
                <c:pt idx="4">
                  <c:v>2022 (отчет)</c:v>
                </c:pt>
                <c:pt idx="5">
                  <c:v>2023 (отчет)</c:v>
                </c:pt>
              </c:strCache>
            </c:strRef>
          </c:cat>
          <c:val>
            <c:numRef>
              <c:f>Лист1!$B$2:$B$7</c:f>
              <c:numCache>
                <c:formatCode>General</c:formatCode>
                <c:ptCount val="6"/>
                <c:pt idx="0">
                  <c:v>197785.23</c:v>
                </c:pt>
                <c:pt idx="1">
                  <c:v>223703.48</c:v>
                </c:pt>
                <c:pt idx="2">
                  <c:v>457085.12</c:v>
                </c:pt>
                <c:pt idx="3">
                  <c:v>455071</c:v>
                </c:pt>
                <c:pt idx="4">
                  <c:v>462516</c:v>
                </c:pt>
                <c:pt idx="5">
                  <c:v>544961</c:v>
                </c:pt>
              </c:numCache>
            </c:numRef>
          </c:val>
          <c:extLst xmlns:c16r2="http://schemas.microsoft.com/office/drawing/2015/06/chart">
            <c:ext xmlns:c16="http://schemas.microsoft.com/office/drawing/2014/chart" uri="{C3380CC4-5D6E-409C-BE32-E72D297353CC}">
              <c16:uniqueId val="{00000000-9819-4246-866B-1E882F349237}"/>
            </c:ext>
          </c:extLst>
        </c:ser>
        <c:ser>
          <c:idx val="1"/>
          <c:order val="1"/>
          <c:tx>
            <c:strRef>
              <c:f>Лист1!$C$1</c:f>
              <c:strCache>
                <c:ptCount val="1"/>
                <c:pt idx="0">
                  <c:v>Субсидии</c:v>
                </c:pt>
              </c:strCache>
            </c:strRef>
          </c:tx>
          <c:spPr>
            <a:solidFill>
              <a:schemeClr val="accent1">
                <a:lumMod val="60000"/>
                <a:lumOff val="40000"/>
              </a:schemeClr>
            </a:solidFill>
          </c:spPr>
          <c:invertIfNegative val="0"/>
          <c:cat>
            <c:strRef>
              <c:f>Лист1!$A$2:$A$7</c:f>
              <c:strCache>
                <c:ptCount val="6"/>
                <c:pt idx="0">
                  <c:v>2018 (отчет)</c:v>
                </c:pt>
                <c:pt idx="1">
                  <c:v>2019 (отчет)</c:v>
                </c:pt>
                <c:pt idx="2">
                  <c:v>2020 (отчет)</c:v>
                </c:pt>
                <c:pt idx="3">
                  <c:v>2021 (отчет)</c:v>
                </c:pt>
                <c:pt idx="4">
                  <c:v>2022 (отчет)</c:v>
                </c:pt>
                <c:pt idx="5">
                  <c:v>2023 (отчет)</c:v>
                </c:pt>
              </c:strCache>
            </c:strRef>
          </c:cat>
          <c:val>
            <c:numRef>
              <c:f>Лист1!$C$2:$C$7</c:f>
              <c:numCache>
                <c:formatCode>General</c:formatCode>
                <c:ptCount val="6"/>
                <c:pt idx="0">
                  <c:v>237311.46</c:v>
                </c:pt>
                <c:pt idx="1">
                  <c:v>298990.99</c:v>
                </c:pt>
                <c:pt idx="2">
                  <c:v>273952</c:v>
                </c:pt>
                <c:pt idx="3">
                  <c:v>324425.53999999998</c:v>
                </c:pt>
                <c:pt idx="4">
                  <c:v>290455.06</c:v>
                </c:pt>
                <c:pt idx="5">
                  <c:v>750078.71</c:v>
                </c:pt>
              </c:numCache>
            </c:numRef>
          </c:val>
          <c:extLst xmlns:c16r2="http://schemas.microsoft.com/office/drawing/2015/06/chart">
            <c:ext xmlns:c16="http://schemas.microsoft.com/office/drawing/2014/chart" uri="{C3380CC4-5D6E-409C-BE32-E72D297353CC}">
              <c16:uniqueId val="{00000001-9819-4246-866B-1E882F349237}"/>
            </c:ext>
          </c:extLst>
        </c:ser>
        <c:ser>
          <c:idx val="2"/>
          <c:order val="2"/>
          <c:tx>
            <c:strRef>
              <c:f>Лист1!$D$1</c:f>
              <c:strCache>
                <c:ptCount val="1"/>
                <c:pt idx="0">
                  <c:v>Субвенции</c:v>
                </c:pt>
              </c:strCache>
            </c:strRef>
          </c:tx>
          <c:spPr>
            <a:solidFill>
              <a:schemeClr val="accent1">
                <a:lumMod val="40000"/>
                <a:lumOff val="60000"/>
              </a:schemeClr>
            </a:solidFill>
          </c:spPr>
          <c:invertIfNegative val="0"/>
          <c:cat>
            <c:strRef>
              <c:f>Лист1!$A$2:$A$7</c:f>
              <c:strCache>
                <c:ptCount val="6"/>
                <c:pt idx="0">
                  <c:v>2018 (отчет)</c:v>
                </c:pt>
                <c:pt idx="1">
                  <c:v>2019 (отчет)</c:v>
                </c:pt>
                <c:pt idx="2">
                  <c:v>2020 (отчет)</c:v>
                </c:pt>
                <c:pt idx="3">
                  <c:v>2021 (отчет)</c:v>
                </c:pt>
                <c:pt idx="4">
                  <c:v>2022 (отчет)</c:v>
                </c:pt>
                <c:pt idx="5">
                  <c:v>2023 (отчет)</c:v>
                </c:pt>
              </c:strCache>
            </c:strRef>
          </c:cat>
          <c:val>
            <c:numRef>
              <c:f>Лист1!$D$2:$D$7</c:f>
              <c:numCache>
                <c:formatCode>General</c:formatCode>
                <c:ptCount val="6"/>
                <c:pt idx="0">
                  <c:v>705557.51</c:v>
                </c:pt>
                <c:pt idx="1">
                  <c:v>698562.84</c:v>
                </c:pt>
                <c:pt idx="2">
                  <c:v>997799</c:v>
                </c:pt>
                <c:pt idx="3">
                  <c:v>1167884.79</c:v>
                </c:pt>
                <c:pt idx="4">
                  <c:v>1277363.32</c:v>
                </c:pt>
                <c:pt idx="5">
                  <c:v>1022416.5</c:v>
                </c:pt>
              </c:numCache>
            </c:numRef>
          </c:val>
          <c:extLst xmlns:c16r2="http://schemas.microsoft.com/office/drawing/2015/06/chart">
            <c:ext xmlns:c16="http://schemas.microsoft.com/office/drawing/2014/chart" uri="{C3380CC4-5D6E-409C-BE32-E72D297353CC}">
              <c16:uniqueId val="{00000002-9819-4246-866B-1E882F349237}"/>
            </c:ext>
          </c:extLst>
        </c:ser>
        <c:ser>
          <c:idx val="3"/>
          <c:order val="3"/>
          <c:tx>
            <c:strRef>
              <c:f>Лист1!$E$1</c:f>
              <c:strCache>
                <c:ptCount val="1"/>
                <c:pt idx="0">
                  <c:v>Иные МБТ</c:v>
                </c:pt>
              </c:strCache>
            </c:strRef>
          </c:tx>
          <c:spPr>
            <a:solidFill>
              <a:schemeClr val="accent1">
                <a:lumMod val="75000"/>
              </a:schemeClr>
            </a:solidFill>
          </c:spPr>
          <c:invertIfNegative val="0"/>
          <c:cat>
            <c:strRef>
              <c:f>Лист1!$A$2:$A$7</c:f>
              <c:strCache>
                <c:ptCount val="6"/>
                <c:pt idx="0">
                  <c:v>2018 (отчет)</c:v>
                </c:pt>
                <c:pt idx="1">
                  <c:v>2019 (отчет)</c:v>
                </c:pt>
                <c:pt idx="2">
                  <c:v>2020 (отчет)</c:v>
                </c:pt>
                <c:pt idx="3">
                  <c:v>2021 (отчет)</c:v>
                </c:pt>
                <c:pt idx="4">
                  <c:v>2022 (отчет)</c:v>
                </c:pt>
                <c:pt idx="5">
                  <c:v>2023 (отчет)</c:v>
                </c:pt>
              </c:strCache>
            </c:strRef>
          </c:cat>
          <c:val>
            <c:numRef>
              <c:f>Лист1!$E$2:$E$7</c:f>
              <c:numCache>
                <c:formatCode>General</c:formatCode>
                <c:ptCount val="6"/>
                <c:pt idx="0">
                  <c:v>4316.1099999999997</c:v>
                </c:pt>
                <c:pt idx="1">
                  <c:v>8166.63</c:v>
                </c:pt>
                <c:pt idx="2">
                  <c:v>22870</c:v>
                </c:pt>
                <c:pt idx="3">
                  <c:v>43518.47</c:v>
                </c:pt>
                <c:pt idx="4">
                  <c:v>41513.910000000003</c:v>
                </c:pt>
                <c:pt idx="5">
                  <c:v>27769.83</c:v>
                </c:pt>
              </c:numCache>
            </c:numRef>
          </c:val>
          <c:extLst xmlns:c16r2="http://schemas.microsoft.com/office/drawing/2015/06/chart">
            <c:ext xmlns:c16="http://schemas.microsoft.com/office/drawing/2014/chart" uri="{C3380CC4-5D6E-409C-BE32-E72D297353CC}">
              <c16:uniqueId val="{00000003-9819-4246-866B-1E882F349237}"/>
            </c:ext>
          </c:extLst>
        </c:ser>
        <c:dLbls>
          <c:showLegendKey val="0"/>
          <c:showVal val="0"/>
          <c:showCatName val="0"/>
          <c:showSerName val="0"/>
          <c:showPercent val="0"/>
          <c:showBubbleSize val="0"/>
        </c:dLbls>
        <c:gapWidth val="150"/>
        <c:shape val="cylinder"/>
        <c:axId val="309895936"/>
        <c:axId val="309897472"/>
        <c:axId val="0"/>
      </c:bar3DChart>
      <c:catAx>
        <c:axId val="309895936"/>
        <c:scaling>
          <c:orientation val="minMax"/>
        </c:scaling>
        <c:delete val="0"/>
        <c:axPos val="b"/>
        <c:numFmt formatCode="General" sourceLinked="0"/>
        <c:majorTickMark val="out"/>
        <c:minorTickMark val="none"/>
        <c:tickLblPos val="nextTo"/>
        <c:txPr>
          <a:bodyPr/>
          <a:lstStyle/>
          <a:p>
            <a:pPr>
              <a:defRPr>
                <a:solidFill>
                  <a:schemeClr val="tx1"/>
                </a:solidFill>
              </a:defRPr>
            </a:pPr>
            <a:endParaRPr lang="ru-RU"/>
          </a:p>
        </c:txPr>
        <c:crossAx val="309897472"/>
        <c:crosses val="autoZero"/>
        <c:auto val="1"/>
        <c:lblAlgn val="ctr"/>
        <c:lblOffset val="100"/>
        <c:noMultiLvlLbl val="0"/>
      </c:catAx>
      <c:valAx>
        <c:axId val="309897472"/>
        <c:scaling>
          <c:orientation val="minMax"/>
        </c:scaling>
        <c:delete val="0"/>
        <c:axPos val="l"/>
        <c:majorGridlines/>
        <c:numFmt formatCode="General" sourceLinked="1"/>
        <c:majorTickMark val="out"/>
        <c:minorTickMark val="none"/>
        <c:tickLblPos val="nextTo"/>
        <c:crossAx val="309895936"/>
        <c:crosses val="autoZero"/>
        <c:crossBetween val="between"/>
      </c:valAx>
    </c:plotArea>
    <c:legend>
      <c:legendPos val="r"/>
      <c:overlay val="0"/>
    </c:legend>
    <c:plotVisOnly val="1"/>
    <c:dispBlanksAs val="gap"/>
    <c:showDLblsOverMax val="0"/>
  </c:chart>
  <c:txPr>
    <a:bodyPr/>
    <a:lstStyle/>
    <a:p>
      <a:pPr>
        <a:defRPr sz="1000"/>
      </a:pPr>
      <a:endParaRPr lang="ru-RU"/>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Лист1!$B$1</c:f>
              <c:strCache>
                <c:ptCount val="1"/>
                <c:pt idx="0">
                  <c:v>налоговые и неналоговые доходы</c:v>
                </c:pt>
              </c:strCache>
            </c:strRef>
          </c:tx>
          <c:invertIfNegative val="0"/>
          <c:cat>
            <c:strRef>
              <c:f>Лист1!$A$2:$A$3</c:f>
              <c:strCache>
                <c:ptCount val="2"/>
                <c:pt idx="0">
                  <c:v>до выравнивания</c:v>
                </c:pt>
                <c:pt idx="1">
                  <c:v>после выравнивания</c:v>
                </c:pt>
              </c:strCache>
            </c:strRef>
          </c:cat>
          <c:val>
            <c:numRef>
              <c:f>Лист1!$B$2:$B$3</c:f>
              <c:numCache>
                <c:formatCode>General</c:formatCode>
                <c:ptCount val="2"/>
                <c:pt idx="0">
                  <c:v>375056.89</c:v>
                </c:pt>
                <c:pt idx="1">
                  <c:v>375056.89</c:v>
                </c:pt>
              </c:numCache>
            </c:numRef>
          </c:val>
          <c:extLst xmlns:c16r2="http://schemas.microsoft.com/office/drawing/2015/06/chart">
            <c:ext xmlns:c16="http://schemas.microsoft.com/office/drawing/2014/chart" uri="{C3380CC4-5D6E-409C-BE32-E72D297353CC}">
              <c16:uniqueId val="{00000000-8710-43E2-8BE4-D6F49C874FBA}"/>
            </c:ext>
          </c:extLst>
        </c:ser>
        <c:ser>
          <c:idx val="1"/>
          <c:order val="1"/>
          <c:tx>
            <c:strRef>
              <c:f>Лист1!$C$1</c:f>
              <c:strCache>
                <c:ptCount val="1"/>
                <c:pt idx="0">
                  <c:v>дотация на выравнивание бюджетной обеспеченности</c:v>
                </c:pt>
              </c:strCache>
            </c:strRef>
          </c:tx>
          <c:invertIfNegative val="0"/>
          <c:cat>
            <c:strRef>
              <c:f>Лист1!$A$2:$A$3</c:f>
              <c:strCache>
                <c:ptCount val="2"/>
                <c:pt idx="0">
                  <c:v>до выравнивания</c:v>
                </c:pt>
                <c:pt idx="1">
                  <c:v>после выравнивания</c:v>
                </c:pt>
              </c:strCache>
            </c:strRef>
          </c:cat>
          <c:val>
            <c:numRef>
              <c:f>Лист1!$C$2:$C$3</c:f>
              <c:numCache>
                <c:formatCode>General</c:formatCode>
                <c:ptCount val="2"/>
                <c:pt idx="1">
                  <c:v>544961</c:v>
                </c:pt>
              </c:numCache>
            </c:numRef>
          </c:val>
          <c:extLst xmlns:c16r2="http://schemas.microsoft.com/office/drawing/2015/06/chart">
            <c:ext xmlns:c16="http://schemas.microsoft.com/office/drawing/2014/chart" uri="{C3380CC4-5D6E-409C-BE32-E72D297353CC}">
              <c16:uniqueId val="{00000001-8710-43E2-8BE4-D6F49C874FBA}"/>
            </c:ext>
          </c:extLst>
        </c:ser>
        <c:dLbls>
          <c:showLegendKey val="0"/>
          <c:showVal val="0"/>
          <c:showCatName val="0"/>
          <c:showSerName val="0"/>
          <c:showPercent val="0"/>
          <c:showBubbleSize val="0"/>
        </c:dLbls>
        <c:gapWidth val="150"/>
        <c:shape val="box"/>
        <c:axId val="309940224"/>
        <c:axId val="309941760"/>
        <c:axId val="0"/>
      </c:bar3DChart>
      <c:catAx>
        <c:axId val="309940224"/>
        <c:scaling>
          <c:orientation val="minMax"/>
        </c:scaling>
        <c:delete val="0"/>
        <c:axPos val="b"/>
        <c:numFmt formatCode="General" sourceLinked="0"/>
        <c:majorTickMark val="out"/>
        <c:minorTickMark val="none"/>
        <c:tickLblPos val="nextTo"/>
        <c:crossAx val="309941760"/>
        <c:crosses val="autoZero"/>
        <c:auto val="1"/>
        <c:lblAlgn val="ctr"/>
        <c:lblOffset val="100"/>
        <c:noMultiLvlLbl val="0"/>
      </c:catAx>
      <c:valAx>
        <c:axId val="309941760"/>
        <c:scaling>
          <c:orientation val="minMax"/>
        </c:scaling>
        <c:delete val="0"/>
        <c:axPos val="l"/>
        <c:majorGridlines/>
        <c:numFmt formatCode="General" sourceLinked="1"/>
        <c:majorTickMark val="out"/>
        <c:minorTickMark val="none"/>
        <c:tickLblPos val="nextTo"/>
        <c:crossAx val="309940224"/>
        <c:crosses val="autoZero"/>
        <c:crossBetween val="between"/>
      </c:valAx>
    </c:plotArea>
    <c:legend>
      <c:legendPos val="r"/>
      <c:overlay val="0"/>
      <c:txPr>
        <a:bodyPr/>
        <a:lstStyle/>
        <a:p>
          <a:pPr>
            <a:defRPr sz="1000"/>
          </a:pPr>
          <a:endParaRPr lang="ru-RU"/>
        </a:p>
      </c:txPr>
    </c:legend>
    <c:plotVisOnly val="1"/>
    <c:dispBlanksAs val="gap"/>
    <c:showDLblsOverMax val="0"/>
  </c:chart>
  <c:txPr>
    <a:bodyPr/>
    <a:lstStyle/>
    <a:p>
      <a:pPr>
        <a:defRPr sz="800"/>
      </a:pPr>
      <a:endParaRPr lang="ru-RU"/>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901061280383431E-2"/>
          <c:y val="4.8812335958005278E-2"/>
          <c:w val="0.93115690973410936"/>
          <c:h val="0.78296522309711281"/>
        </c:manualLayout>
      </c:layout>
      <c:lineChart>
        <c:grouping val="standard"/>
        <c:varyColors val="0"/>
        <c:ser>
          <c:idx val="0"/>
          <c:order val="0"/>
          <c:tx>
            <c:strRef>
              <c:f>Лист1!$B$1</c:f>
              <c:strCache>
                <c:ptCount val="1"/>
                <c:pt idx="0">
                  <c:v>Ряд 1</c:v>
                </c:pt>
              </c:strCache>
            </c:strRef>
          </c:tx>
          <c:spPr>
            <a:ln w="60325"/>
          </c:spPr>
          <c:dLbls>
            <c:dLbl>
              <c:idx val="0"/>
              <c:layout>
                <c:manualLayout>
                  <c:x val="-7.1014492753623176E-2"/>
                  <c:y val="2.171062992125984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CADC-4D94-9BA0-20E1C5555841}"/>
                </c:ext>
              </c:extLst>
            </c:dLbl>
            <c:dLbl>
              <c:idx val="1"/>
              <c:layout>
                <c:manualLayout>
                  <c:x val="-6.5217391304347824E-2"/>
                  <c:y val="4.802591863517060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CADC-4D94-9BA0-20E1C5555841}"/>
                </c:ext>
              </c:extLst>
            </c:dLbl>
            <c:dLbl>
              <c:idx val="2"/>
              <c:layout>
                <c:manualLayout>
                  <c:x val="-6.8115942028985507E-2"/>
                  <c:y val="4.210526315789473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CADC-4D94-9BA0-20E1C5555841}"/>
                </c:ext>
              </c:extLst>
            </c:dLbl>
            <c:dLbl>
              <c:idx val="3"/>
              <c:layout>
                <c:manualLayout>
                  <c:x val="-6.3768115942028983E-2"/>
                  <c:y val="9.649081364829396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CADC-4D94-9BA0-20E1C5555841}"/>
                </c:ext>
              </c:extLst>
            </c:dLbl>
            <c:dLbl>
              <c:idx val="4"/>
              <c:layout>
                <c:manualLayout>
                  <c:x val="-4.9275362318840575E-2"/>
                  <c:y val="8.9473684210526289E-2"/>
                </c:manualLayout>
              </c:layout>
              <c:spPr/>
              <c:txPr>
                <a:bodyPr/>
                <a:lstStyle/>
                <a:p>
                  <a:pPr>
                    <a:defRPr sz="1200" b="0">
                      <a:solidFill>
                        <a:srgbClr val="FF0000"/>
                      </a:solidFill>
                      <a:latin typeface="+mj-lt"/>
                    </a:defRPr>
                  </a:pPr>
                  <a:endParaRPr lang="ru-RU"/>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4-CADC-4D94-9BA0-20E1C5555841}"/>
                </c:ext>
              </c:extLst>
            </c:dLbl>
            <c:dLbl>
              <c:idx val="5"/>
              <c:layout>
                <c:manualLayout>
                  <c:x val="0"/>
                  <c:y val="7.894736842105261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5-CADC-4D94-9BA0-20E1C5555841}"/>
                </c:ext>
              </c:extLst>
            </c:dLbl>
            <c:dLbl>
              <c:idx val="6"/>
              <c:layout>
                <c:manualLayout>
                  <c:x val="1.1594202898550725E-2"/>
                  <c:y val="3.684210526315789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6-CADC-4D94-9BA0-20E1C5555841}"/>
                </c:ext>
              </c:extLst>
            </c:dLbl>
            <c:dLbl>
              <c:idx val="7"/>
              <c:layout>
                <c:manualLayout>
                  <c:x val="-7.246376811594203E-3"/>
                  <c:y val="3.0482611548556429E-2"/>
                </c:manualLayout>
              </c:layout>
              <c:tx>
                <c:rich>
                  <a:bodyPr/>
                  <a:lstStyle/>
                  <a:p>
                    <a:pPr>
                      <a:defRPr sz="1400" b="1">
                        <a:solidFill>
                          <a:schemeClr val="tx1"/>
                        </a:solidFill>
                        <a:latin typeface="+mj-lt"/>
                      </a:defRPr>
                    </a:pPr>
                    <a:r>
                      <a:rPr lang="en-US" sz="1200" b="0" i="0" u="none" strike="noStrike" kern="1200" baseline="0" dirty="0" smtClean="0">
                        <a:solidFill>
                          <a:prstClr val="black"/>
                        </a:solidFill>
                        <a:latin typeface="+mj-lt"/>
                        <a:ea typeface="+mn-ea"/>
                        <a:cs typeface="+mn-cs"/>
                      </a:rPr>
                      <a:t>78,00</a:t>
                    </a:r>
                    <a:endParaRPr lang="en-US" sz="1200" b="0" i="0" u="none" strike="noStrike" kern="1200" baseline="0" dirty="0">
                      <a:solidFill>
                        <a:prstClr val="black"/>
                      </a:solidFill>
                      <a:latin typeface="+mj-lt"/>
                      <a:ea typeface="+mn-ea"/>
                      <a:cs typeface="+mn-cs"/>
                    </a:endParaRPr>
                  </a:p>
                </c:rich>
              </c:tx>
              <c:sp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7-CADC-4D94-9BA0-20E1C5555841}"/>
                </c:ext>
              </c:extLst>
            </c:dLbl>
            <c:dLbl>
              <c:idx val="8"/>
              <c:spPr>
                <a:noFill/>
                <a:ln>
                  <a:noFill/>
                </a:ln>
                <a:effectLst/>
              </c:spPr>
              <c:txPr>
                <a:bodyPr/>
                <a:lstStyle/>
                <a:p>
                  <a:pPr>
                    <a:defRPr sz="1600" b="1">
                      <a:solidFill>
                        <a:srgbClr val="009900"/>
                      </a:solidFill>
                      <a:latin typeface="+mj-lt"/>
                    </a:defRPr>
                  </a:pPr>
                  <a:endParaRPr lang="ru-RU"/>
                </a:p>
              </c:txPr>
              <c:showLegendKey val="0"/>
              <c:showVal val="1"/>
              <c:showCatName val="0"/>
              <c:showSerName val="0"/>
              <c:showPercent val="0"/>
              <c:showBubbleSize val="0"/>
            </c:dLbl>
            <c:spPr>
              <a:noFill/>
              <a:ln>
                <a:noFill/>
              </a:ln>
              <a:effectLst/>
            </c:spPr>
            <c:txPr>
              <a:bodyPr/>
              <a:lstStyle/>
              <a:p>
                <a:pPr>
                  <a:defRPr sz="1200">
                    <a:latin typeface="+mj-l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Лист1!$A$2:$A$10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Лист1!$B$2:$B$10</c:f>
              <c:numCache>
                <c:formatCode>General</c:formatCode>
                <c:ptCount val="9"/>
                <c:pt idx="0">
                  <c:v>78.34</c:v>
                </c:pt>
                <c:pt idx="1">
                  <c:v>72.37</c:v>
                </c:pt>
                <c:pt idx="2">
                  <c:v>62.61</c:v>
                </c:pt>
                <c:pt idx="3">
                  <c:v>56.67</c:v>
                </c:pt>
                <c:pt idx="4">
                  <c:v>47.74</c:v>
                </c:pt>
                <c:pt idx="5">
                  <c:v>55.34</c:v>
                </c:pt>
                <c:pt idx="6">
                  <c:v>71.95</c:v>
                </c:pt>
                <c:pt idx="7">
                  <c:v>78</c:v>
                </c:pt>
                <c:pt idx="8">
                  <c:v>96.9</c:v>
                </c:pt>
              </c:numCache>
            </c:numRef>
          </c:val>
          <c:smooth val="0"/>
          <c:extLst xmlns:c16r2="http://schemas.microsoft.com/office/drawing/2015/06/chart">
            <c:ext xmlns:c16="http://schemas.microsoft.com/office/drawing/2014/chart" uri="{C3380CC4-5D6E-409C-BE32-E72D297353CC}">
              <c16:uniqueId val="{00000008-CADC-4D94-9BA0-20E1C5555841}"/>
            </c:ext>
          </c:extLst>
        </c:ser>
        <c:dLbls>
          <c:showLegendKey val="0"/>
          <c:showVal val="0"/>
          <c:showCatName val="0"/>
          <c:showSerName val="0"/>
          <c:showPercent val="0"/>
          <c:showBubbleSize val="0"/>
        </c:dLbls>
        <c:marker val="1"/>
        <c:smooth val="0"/>
        <c:axId val="310164480"/>
        <c:axId val="310166272"/>
      </c:lineChart>
      <c:catAx>
        <c:axId val="310164480"/>
        <c:scaling>
          <c:orientation val="minMax"/>
        </c:scaling>
        <c:delete val="0"/>
        <c:axPos val="b"/>
        <c:numFmt formatCode="General" sourceLinked="1"/>
        <c:majorTickMark val="out"/>
        <c:minorTickMark val="none"/>
        <c:tickLblPos val="nextTo"/>
        <c:txPr>
          <a:bodyPr/>
          <a:lstStyle/>
          <a:p>
            <a:pPr>
              <a:defRPr sz="1600"/>
            </a:pPr>
            <a:endParaRPr lang="ru-RU"/>
          </a:p>
        </c:txPr>
        <c:crossAx val="310166272"/>
        <c:crossesAt val="0"/>
        <c:auto val="1"/>
        <c:lblAlgn val="ctr"/>
        <c:lblOffset val="100"/>
        <c:noMultiLvlLbl val="0"/>
      </c:catAx>
      <c:valAx>
        <c:axId val="310166272"/>
        <c:scaling>
          <c:orientation val="minMax"/>
          <c:max val="100"/>
          <c:min val="0"/>
        </c:scaling>
        <c:delete val="0"/>
        <c:axPos val="l"/>
        <c:majorGridlines/>
        <c:numFmt formatCode="General" sourceLinked="0"/>
        <c:majorTickMark val="out"/>
        <c:minorTickMark val="none"/>
        <c:tickLblPos val="nextTo"/>
        <c:txPr>
          <a:bodyPr/>
          <a:lstStyle/>
          <a:p>
            <a:pPr>
              <a:defRPr sz="1100"/>
            </a:pPr>
            <a:endParaRPr lang="ru-RU"/>
          </a:p>
        </c:txPr>
        <c:crossAx val="310164480"/>
        <c:crosses val="autoZero"/>
        <c:crossBetween val="between"/>
        <c:majorUnit val="10"/>
        <c:minorUnit val="10"/>
      </c:valAx>
    </c:plotArea>
    <c:plotVisOnly val="1"/>
    <c:dispBlanksAs val="gap"/>
    <c:showDLblsOverMax val="0"/>
  </c:chart>
  <c:txPr>
    <a:bodyPr/>
    <a:lstStyle/>
    <a:p>
      <a:pPr>
        <a:defRPr sz="1800"/>
      </a:pPr>
      <a:endParaRPr lang="ru-RU"/>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27766841644796"/>
          <c:y val="4.8309742532183467E-2"/>
          <c:w val="0.85059262904636856"/>
          <c:h val="0.66737610923634549"/>
        </c:manualLayout>
      </c:layout>
      <c:barChart>
        <c:barDir val="col"/>
        <c:grouping val="clustered"/>
        <c:varyColors val="0"/>
        <c:ser>
          <c:idx val="0"/>
          <c:order val="0"/>
          <c:tx>
            <c:strRef>
              <c:f>Лист1!$B$1</c:f>
              <c:strCache>
                <c:ptCount val="1"/>
                <c:pt idx="0">
                  <c:v>процент исполнения</c:v>
                </c:pt>
              </c:strCache>
            </c:strRef>
          </c:tx>
          <c:spPr>
            <a:solidFill>
              <a:schemeClr val="accent5">
                <a:lumMod val="75000"/>
              </a:schemeClr>
            </a:solidFill>
          </c:spPr>
          <c:invertIfNegative val="0"/>
          <c:dPt>
            <c:idx val="8"/>
            <c:invertIfNegative val="0"/>
            <c:bubble3D val="0"/>
            <c:spPr>
              <a:solidFill>
                <a:srgbClr val="FF0000"/>
              </a:solidFill>
            </c:spPr>
            <c:extLst xmlns:c16r2="http://schemas.microsoft.com/office/drawing/2015/06/chart">
              <c:ext xmlns:c16="http://schemas.microsoft.com/office/drawing/2014/chart" uri="{C3380CC4-5D6E-409C-BE32-E72D297353CC}">
                <c16:uniqueId val="{00000000-9BA3-4A3B-8A77-AE13DBB87944}"/>
              </c:ext>
            </c:extLst>
          </c:dPt>
          <c:dLbls>
            <c:dLbl>
              <c:idx val="0"/>
              <c:layout>
                <c:manualLayout>
                  <c:x val="0"/>
                  <c:y val="-7.9365079365079413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9BA3-4A3B-8A77-AE13DBB87944}"/>
                </c:ext>
              </c:extLst>
            </c:dLbl>
            <c:dLbl>
              <c:idx val="8"/>
              <c:layout>
                <c:manualLayout>
                  <c:x val="-2.7777777777777779E-3"/>
                  <c:y val="0"/>
                </c:manualLayout>
              </c:layout>
              <c:spPr/>
              <c:txPr>
                <a:bodyPr/>
                <a:lstStyle/>
                <a:p>
                  <a:pPr>
                    <a:defRPr sz="1800" b="1">
                      <a:latin typeface="+mj-lt"/>
                    </a:defRPr>
                  </a:pPr>
                  <a:endParaRPr lang="ru-RU"/>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9BA3-4A3B-8A77-AE13DBB87944}"/>
                </c:ext>
              </c:extLst>
            </c:dLbl>
            <c:dLbl>
              <c:idx val="12"/>
              <c:layout>
                <c:manualLayout>
                  <c:x val="-1.0185067526416427E-16"/>
                  <c:y val="-1.388888888888910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9BA3-4A3B-8A77-AE13DBB87944}"/>
                </c:ext>
              </c:extLst>
            </c:dLbl>
            <c:dLbl>
              <c:idx val="14"/>
              <c:layout>
                <c:manualLayout>
                  <c:x val="-2.7777777777778555E-3"/>
                  <c:y val="-1.388888888888910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9BA3-4A3B-8A77-AE13DBB87944}"/>
                </c:ext>
              </c:extLst>
            </c:dLbl>
            <c:spPr>
              <a:noFill/>
              <a:ln>
                <a:noFill/>
              </a:ln>
              <a:effectLst/>
            </c:spPr>
            <c:txPr>
              <a:bodyPr/>
              <a:lstStyle/>
              <a:p>
                <a:pPr>
                  <a:defRPr sz="800" b="1">
                    <a:latin typeface="+mj-lt"/>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Лист1!$A$2:$A$17</c:f>
              <c:strCache>
                <c:ptCount val="16"/>
                <c:pt idx="0">
                  <c:v>Александровский МО</c:v>
                </c:pt>
                <c:pt idx="1">
                  <c:v>Андроповский МО</c:v>
                </c:pt>
                <c:pt idx="2">
                  <c:v>Апанасенковский МО</c:v>
                </c:pt>
                <c:pt idx="3">
                  <c:v>Арзгирский МО</c:v>
                </c:pt>
                <c:pt idx="4">
                  <c:v>Буденовский МО</c:v>
                </c:pt>
                <c:pt idx="5">
                  <c:v>Грачевский МО</c:v>
                </c:pt>
                <c:pt idx="6">
                  <c:v>Кочубеевский МО</c:v>
                </c:pt>
                <c:pt idx="7">
                  <c:v>Красногвардейский МО</c:v>
                </c:pt>
                <c:pt idx="8">
                  <c:v>Курский МО</c:v>
                </c:pt>
                <c:pt idx="9">
                  <c:v>Левокумский МО</c:v>
                </c:pt>
                <c:pt idx="10">
                  <c:v>Новоселецкий МО</c:v>
                </c:pt>
                <c:pt idx="11">
                  <c:v>Предгорный МО</c:v>
                </c:pt>
                <c:pt idx="12">
                  <c:v>Степновский МО</c:v>
                </c:pt>
                <c:pt idx="13">
                  <c:v>Труновский  МО</c:v>
                </c:pt>
                <c:pt idx="14">
                  <c:v>Туркменский МО</c:v>
                </c:pt>
                <c:pt idx="15">
                  <c:v>Шпаковский МО</c:v>
                </c:pt>
              </c:strCache>
            </c:strRef>
          </c:cat>
          <c:val>
            <c:numRef>
              <c:f>Лист1!$B$2:$B$17</c:f>
              <c:numCache>
                <c:formatCode>General</c:formatCode>
                <c:ptCount val="16"/>
                <c:pt idx="0">
                  <c:v>104.4</c:v>
                </c:pt>
                <c:pt idx="1">
                  <c:v>106.2</c:v>
                </c:pt>
                <c:pt idx="2">
                  <c:v>102.1</c:v>
                </c:pt>
                <c:pt idx="3">
                  <c:v>105</c:v>
                </c:pt>
                <c:pt idx="4">
                  <c:v>123.1</c:v>
                </c:pt>
                <c:pt idx="5">
                  <c:v>113.7</c:v>
                </c:pt>
                <c:pt idx="6">
                  <c:v>105.2</c:v>
                </c:pt>
                <c:pt idx="7">
                  <c:v>101.5</c:v>
                </c:pt>
                <c:pt idx="8">
                  <c:v>101.5</c:v>
                </c:pt>
                <c:pt idx="9">
                  <c:v>104.8</c:v>
                </c:pt>
                <c:pt idx="10">
                  <c:v>102.7</c:v>
                </c:pt>
                <c:pt idx="11">
                  <c:v>102.1</c:v>
                </c:pt>
                <c:pt idx="12">
                  <c:v>99.1</c:v>
                </c:pt>
                <c:pt idx="13">
                  <c:v>113.4</c:v>
                </c:pt>
                <c:pt idx="14">
                  <c:v>100.1</c:v>
                </c:pt>
                <c:pt idx="15">
                  <c:v>109.5</c:v>
                </c:pt>
              </c:numCache>
            </c:numRef>
          </c:val>
          <c:extLst xmlns:c16r2="http://schemas.microsoft.com/office/drawing/2015/06/chart">
            <c:ext xmlns:c16="http://schemas.microsoft.com/office/drawing/2014/chart" uri="{C3380CC4-5D6E-409C-BE32-E72D297353CC}">
              <c16:uniqueId val="{00000004-9BA3-4A3B-8A77-AE13DBB87944}"/>
            </c:ext>
          </c:extLst>
        </c:ser>
        <c:dLbls>
          <c:showLegendKey val="0"/>
          <c:showVal val="0"/>
          <c:showCatName val="0"/>
          <c:showSerName val="0"/>
          <c:showPercent val="0"/>
          <c:showBubbleSize val="0"/>
        </c:dLbls>
        <c:gapWidth val="150"/>
        <c:axId val="310253056"/>
        <c:axId val="310254592"/>
      </c:barChart>
      <c:catAx>
        <c:axId val="310253056"/>
        <c:scaling>
          <c:orientation val="minMax"/>
        </c:scaling>
        <c:delete val="0"/>
        <c:axPos val="b"/>
        <c:numFmt formatCode="General" sourceLinked="0"/>
        <c:majorTickMark val="out"/>
        <c:minorTickMark val="none"/>
        <c:tickLblPos val="nextTo"/>
        <c:txPr>
          <a:bodyPr rot="-5400000" vert="horz" anchor="t" anchorCtr="1"/>
          <a:lstStyle/>
          <a:p>
            <a:pPr>
              <a:defRPr sz="1100" b="0"/>
            </a:pPr>
            <a:endParaRPr lang="ru-RU"/>
          </a:p>
        </c:txPr>
        <c:crossAx val="310254592"/>
        <c:crosses val="autoZero"/>
        <c:auto val="1"/>
        <c:lblAlgn val="ctr"/>
        <c:lblOffset val="100"/>
        <c:noMultiLvlLbl val="0"/>
      </c:catAx>
      <c:valAx>
        <c:axId val="310254592"/>
        <c:scaling>
          <c:orientation val="minMax"/>
          <c:max val="130"/>
          <c:min val="90"/>
        </c:scaling>
        <c:delete val="0"/>
        <c:axPos val="l"/>
        <c:majorGridlines/>
        <c:numFmt formatCode="General" sourceLinked="1"/>
        <c:majorTickMark val="out"/>
        <c:minorTickMark val="none"/>
        <c:tickLblPos val="nextTo"/>
        <c:txPr>
          <a:bodyPr/>
          <a:lstStyle/>
          <a:p>
            <a:pPr>
              <a:defRPr sz="1400"/>
            </a:pPr>
            <a:endParaRPr lang="ru-RU"/>
          </a:p>
        </c:txPr>
        <c:crossAx val="310253056"/>
        <c:crosses val="autoZero"/>
        <c:crossBetween val="between"/>
        <c:majorUnit val="5"/>
        <c:minorUnit val="5"/>
      </c:valAx>
    </c:plotArea>
    <c:plotVisOnly val="1"/>
    <c:dispBlanksAs val="gap"/>
    <c:showDLblsOverMax val="0"/>
  </c:chart>
  <c:txPr>
    <a:bodyPr/>
    <a:lstStyle/>
    <a:p>
      <a:pPr>
        <a:defRPr sz="1800"/>
      </a:pPr>
      <a:endParaRPr lang="ru-RU"/>
    </a:p>
  </c:txPr>
  <c:externalData r:id="rId1">
    <c:autoUpdate val="0"/>
  </c:externalData>
  <c:userShapes r:id="rId2"/>
</c:chartSpace>
</file>

<file path=ppt/charts/chart7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261689042569693E-2"/>
          <c:y val="2.9414266254692852E-2"/>
          <c:w val="0.94572716026688797"/>
          <c:h val="0.78858450446858697"/>
        </c:manualLayout>
      </c:layout>
      <c:barChart>
        <c:barDir val="col"/>
        <c:grouping val="clustered"/>
        <c:varyColors val="0"/>
        <c:ser>
          <c:idx val="0"/>
          <c:order val="0"/>
          <c:tx>
            <c:strRef>
              <c:f>Лист1!$B$1</c:f>
              <c:strCache>
                <c:ptCount val="1"/>
                <c:pt idx="0">
                  <c:v>Доходы, всего</c:v>
                </c:pt>
              </c:strCache>
            </c:strRef>
          </c:tx>
          <c:spPr>
            <a:solidFill>
              <a:srgbClr val="FF5050"/>
            </a:solidFill>
            <a:ln>
              <a:noFill/>
            </a:ln>
            <a:effectLst/>
          </c:spPr>
          <c:invertIfNegative val="0"/>
          <c:dLbls>
            <c:dLbl>
              <c:idx val="8"/>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mj-lt"/>
                      <a:ea typeface="+mn-ea"/>
                      <a:cs typeface="+mn-cs"/>
                    </a:defRPr>
                  </a:pPr>
                  <a:endParaRPr lang="ru-RU"/>
                </a:p>
              </c:txP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j-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Лист1!$A$2:$A$18</c:f>
              <c:strCache>
                <c:ptCount val="16"/>
                <c:pt idx="0">
                  <c:v>Александровский МО</c:v>
                </c:pt>
                <c:pt idx="1">
                  <c:v>Андроповский МО</c:v>
                </c:pt>
                <c:pt idx="2">
                  <c:v>Апанасенковский МО</c:v>
                </c:pt>
                <c:pt idx="3">
                  <c:v>Арзгирский МО</c:v>
                </c:pt>
                <c:pt idx="4">
                  <c:v>Буденовский МО</c:v>
                </c:pt>
                <c:pt idx="5">
                  <c:v>Грачевский МО</c:v>
                </c:pt>
                <c:pt idx="6">
                  <c:v>Кочубеевский МО</c:v>
                </c:pt>
                <c:pt idx="7">
                  <c:v>Красногвардейский МО</c:v>
                </c:pt>
                <c:pt idx="8">
                  <c:v>Курский МО</c:v>
                </c:pt>
                <c:pt idx="9">
                  <c:v>Левокумский МО</c:v>
                </c:pt>
                <c:pt idx="10">
                  <c:v>Новоселецкий МО</c:v>
                </c:pt>
                <c:pt idx="11">
                  <c:v>Предгорный МО</c:v>
                </c:pt>
                <c:pt idx="12">
                  <c:v>Степновский МО</c:v>
                </c:pt>
                <c:pt idx="13">
                  <c:v>Труновский МО</c:v>
                </c:pt>
                <c:pt idx="14">
                  <c:v>Туркменский МО</c:v>
                </c:pt>
                <c:pt idx="15">
                  <c:v>Шпаковский МО</c:v>
                </c:pt>
              </c:strCache>
            </c:strRef>
          </c:cat>
          <c:val>
            <c:numRef>
              <c:f>Лист1!$B$2:$B$18</c:f>
              <c:numCache>
                <c:formatCode>General</c:formatCode>
                <c:ptCount val="17"/>
                <c:pt idx="0">
                  <c:v>37.799999999999997</c:v>
                </c:pt>
                <c:pt idx="1">
                  <c:v>42.1</c:v>
                </c:pt>
                <c:pt idx="2">
                  <c:v>53.26</c:v>
                </c:pt>
                <c:pt idx="3">
                  <c:v>62.7</c:v>
                </c:pt>
                <c:pt idx="4">
                  <c:v>48.3</c:v>
                </c:pt>
                <c:pt idx="5">
                  <c:v>47</c:v>
                </c:pt>
                <c:pt idx="6">
                  <c:v>46.6</c:v>
                </c:pt>
                <c:pt idx="7">
                  <c:v>50.2</c:v>
                </c:pt>
                <c:pt idx="8">
                  <c:v>51.9</c:v>
                </c:pt>
                <c:pt idx="9">
                  <c:v>47.5</c:v>
                </c:pt>
                <c:pt idx="10">
                  <c:v>60</c:v>
                </c:pt>
                <c:pt idx="11">
                  <c:v>41.9</c:v>
                </c:pt>
                <c:pt idx="12">
                  <c:v>60.7</c:v>
                </c:pt>
                <c:pt idx="13">
                  <c:v>46.2</c:v>
                </c:pt>
                <c:pt idx="14">
                  <c:v>60.4</c:v>
                </c:pt>
                <c:pt idx="15">
                  <c:v>33.700000000000003</c:v>
                </c:pt>
              </c:numCache>
            </c:numRef>
          </c:val>
          <c:extLst xmlns:c16r2="http://schemas.microsoft.com/office/drawing/2015/06/chart">
            <c:ext xmlns:c16="http://schemas.microsoft.com/office/drawing/2014/chart" uri="{C3380CC4-5D6E-409C-BE32-E72D297353CC}">
              <c16:uniqueId val="{00000000-A61F-4B29-A8B8-CE2372251D59}"/>
            </c:ext>
          </c:extLst>
        </c:ser>
        <c:ser>
          <c:idx val="1"/>
          <c:order val="1"/>
          <c:tx>
            <c:strRef>
              <c:f>Лист1!$C$1</c:f>
              <c:strCache>
                <c:ptCount val="1"/>
                <c:pt idx="0">
                  <c:v>Налоговые и неналоговые доходы</c:v>
                </c:pt>
              </c:strCache>
            </c:strRef>
          </c:tx>
          <c:spPr>
            <a:solidFill>
              <a:schemeClr val="accent2"/>
            </a:solidFill>
            <a:ln>
              <a:noFill/>
            </a:ln>
            <a:effectLst/>
          </c:spPr>
          <c:invertIfNegative val="0"/>
          <c:dLbls>
            <c:dLbl>
              <c:idx val="8"/>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j-lt"/>
                      <a:ea typeface="+mn-ea"/>
                      <a:cs typeface="+mn-cs"/>
                    </a:defRPr>
                  </a:pPr>
                  <a:endParaRPr lang="ru-RU"/>
                </a:p>
              </c:txP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j-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Лист1!$A$2:$A$18</c:f>
              <c:strCache>
                <c:ptCount val="16"/>
                <c:pt idx="0">
                  <c:v>Александровский МО</c:v>
                </c:pt>
                <c:pt idx="1">
                  <c:v>Андроповский МО</c:v>
                </c:pt>
                <c:pt idx="2">
                  <c:v>Апанасенковский МО</c:v>
                </c:pt>
                <c:pt idx="3">
                  <c:v>Арзгирский МО</c:v>
                </c:pt>
                <c:pt idx="4">
                  <c:v>Буденовский МО</c:v>
                </c:pt>
                <c:pt idx="5">
                  <c:v>Грачевский МО</c:v>
                </c:pt>
                <c:pt idx="6">
                  <c:v>Кочубеевский МО</c:v>
                </c:pt>
                <c:pt idx="7">
                  <c:v>Красногвардейский МО</c:v>
                </c:pt>
                <c:pt idx="8">
                  <c:v>Курский МО</c:v>
                </c:pt>
                <c:pt idx="9">
                  <c:v>Левокумский МО</c:v>
                </c:pt>
                <c:pt idx="10">
                  <c:v>Новоселецкий МО</c:v>
                </c:pt>
                <c:pt idx="11">
                  <c:v>Предгорный МО</c:v>
                </c:pt>
                <c:pt idx="12">
                  <c:v>Степновский МО</c:v>
                </c:pt>
                <c:pt idx="13">
                  <c:v>Труновский МО</c:v>
                </c:pt>
                <c:pt idx="14">
                  <c:v>Туркменский МО</c:v>
                </c:pt>
                <c:pt idx="15">
                  <c:v>Шпаковский МО</c:v>
                </c:pt>
              </c:strCache>
            </c:strRef>
          </c:cat>
          <c:val>
            <c:numRef>
              <c:f>Лист1!$C$2:$C$18</c:f>
              <c:numCache>
                <c:formatCode>General</c:formatCode>
                <c:ptCount val="17"/>
                <c:pt idx="0">
                  <c:v>8.6</c:v>
                </c:pt>
                <c:pt idx="1">
                  <c:v>7.6</c:v>
                </c:pt>
                <c:pt idx="2">
                  <c:v>12</c:v>
                </c:pt>
                <c:pt idx="3">
                  <c:v>11.5</c:v>
                </c:pt>
                <c:pt idx="4">
                  <c:v>22</c:v>
                </c:pt>
                <c:pt idx="5">
                  <c:v>9.6999999999999993</c:v>
                </c:pt>
                <c:pt idx="6">
                  <c:v>15.8</c:v>
                </c:pt>
                <c:pt idx="7">
                  <c:v>15.6</c:v>
                </c:pt>
                <c:pt idx="8">
                  <c:v>7.3</c:v>
                </c:pt>
                <c:pt idx="9">
                  <c:v>8</c:v>
                </c:pt>
                <c:pt idx="10">
                  <c:v>10.6</c:v>
                </c:pt>
                <c:pt idx="11">
                  <c:v>10.3</c:v>
                </c:pt>
                <c:pt idx="12">
                  <c:v>9.6999999999999993</c:v>
                </c:pt>
                <c:pt idx="13">
                  <c:v>14.7</c:v>
                </c:pt>
                <c:pt idx="14">
                  <c:v>10</c:v>
                </c:pt>
                <c:pt idx="15">
                  <c:v>11.4</c:v>
                </c:pt>
              </c:numCache>
            </c:numRef>
          </c:val>
          <c:extLst xmlns:c16r2="http://schemas.microsoft.com/office/drawing/2015/06/chart">
            <c:ext xmlns:c16="http://schemas.microsoft.com/office/drawing/2014/chart" uri="{C3380CC4-5D6E-409C-BE32-E72D297353CC}">
              <c16:uniqueId val="{00000000-52B6-4400-B87A-B67E601D2B7E}"/>
            </c:ext>
          </c:extLst>
        </c:ser>
        <c:ser>
          <c:idx val="2"/>
          <c:order val="2"/>
          <c:tx>
            <c:strRef>
              <c:f>Лист1!$D$1</c:f>
              <c:strCache>
                <c:ptCount val="1"/>
                <c:pt idx="0">
                  <c:v>Безвозмездные поступления от других бюджетов</c:v>
                </c:pt>
              </c:strCache>
            </c:strRef>
          </c:tx>
          <c:spPr>
            <a:solidFill>
              <a:schemeClr val="accent3"/>
            </a:solidFill>
            <a:ln>
              <a:noFill/>
            </a:ln>
            <a:effectLst/>
          </c:spPr>
          <c:invertIfNegative val="0"/>
          <c:dLbls>
            <c:dLbl>
              <c:idx val="8"/>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j-lt"/>
                      <a:ea typeface="+mn-ea"/>
                      <a:cs typeface="+mn-cs"/>
                    </a:defRPr>
                  </a:pPr>
                  <a:endParaRPr lang="ru-RU"/>
                </a:p>
              </c:txP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j-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Лист1!$A$2:$A$18</c:f>
              <c:strCache>
                <c:ptCount val="16"/>
                <c:pt idx="0">
                  <c:v>Александровский МО</c:v>
                </c:pt>
                <c:pt idx="1">
                  <c:v>Андроповский МО</c:v>
                </c:pt>
                <c:pt idx="2">
                  <c:v>Апанасенковский МО</c:v>
                </c:pt>
                <c:pt idx="3">
                  <c:v>Арзгирский МО</c:v>
                </c:pt>
                <c:pt idx="4">
                  <c:v>Буденовский МО</c:v>
                </c:pt>
                <c:pt idx="5">
                  <c:v>Грачевский МО</c:v>
                </c:pt>
                <c:pt idx="6">
                  <c:v>Кочубеевский МО</c:v>
                </c:pt>
                <c:pt idx="7">
                  <c:v>Красногвардейский МО</c:v>
                </c:pt>
                <c:pt idx="8">
                  <c:v>Курский МО</c:v>
                </c:pt>
                <c:pt idx="9">
                  <c:v>Левокумский МО</c:v>
                </c:pt>
                <c:pt idx="10">
                  <c:v>Новоселецкий МО</c:v>
                </c:pt>
                <c:pt idx="11">
                  <c:v>Предгорный МО</c:v>
                </c:pt>
                <c:pt idx="12">
                  <c:v>Степновский МО</c:v>
                </c:pt>
                <c:pt idx="13">
                  <c:v>Труновский МО</c:v>
                </c:pt>
                <c:pt idx="14">
                  <c:v>Туркменский МО</c:v>
                </c:pt>
                <c:pt idx="15">
                  <c:v>Шпаковский МО</c:v>
                </c:pt>
              </c:strCache>
            </c:strRef>
          </c:cat>
          <c:val>
            <c:numRef>
              <c:f>Лист1!$D$2:$D$18</c:f>
              <c:numCache>
                <c:formatCode>General</c:formatCode>
                <c:ptCount val="17"/>
                <c:pt idx="0">
                  <c:v>29.1</c:v>
                </c:pt>
                <c:pt idx="1">
                  <c:v>34.5</c:v>
                </c:pt>
                <c:pt idx="2">
                  <c:v>46.5</c:v>
                </c:pt>
                <c:pt idx="3">
                  <c:v>51.4</c:v>
                </c:pt>
                <c:pt idx="4">
                  <c:v>26.2</c:v>
                </c:pt>
                <c:pt idx="5">
                  <c:v>37.299999999999997</c:v>
                </c:pt>
                <c:pt idx="6">
                  <c:v>31.1</c:v>
                </c:pt>
                <c:pt idx="7">
                  <c:v>34.299999999999997</c:v>
                </c:pt>
                <c:pt idx="8">
                  <c:v>44.6</c:v>
                </c:pt>
                <c:pt idx="9">
                  <c:v>39.1</c:v>
                </c:pt>
                <c:pt idx="10">
                  <c:v>49.5</c:v>
                </c:pt>
                <c:pt idx="11">
                  <c:v>31.5</c:v>
                </c:pt>
                <c:pt idx="12">
                  <c:v>51.1</c:v>
                </c:pt>
                <c:pt idx="13">
                  <c:v>31.2</c:v>
                </c:pt>
                <c:pt idx="14">
                  <c:v>50.5</c:v>
                </c:pt>
                <c:pt idx="15">
                  <c:v>22.5</c:v>
                </c:pt>
              </c:numCache>
            </c:numRef>
          </c:val>
          <c:extLst xmlns:c16r2="http://schemas.microsoft.com/office/drawing/2015/06/chart">
            <c:ext xmlns:c16="http://schemas.microsoft.com/office/drawing/2014/chart" uri="{C3380CC4-5D6E-409C-BE32-E72D297353CC}">
              <c16:uniqueId val="{00000001-52B6-4400-B87A-B67E601D2B7E}"/>
            </c:ext>
          </c:extLst>
        </c:ser>
        <c:dLbls>
          <c:showLegendKey val="0"/>
          <c:showVal val="0"/>
          <c:showCatName val="0"/>
          <c:showSerName val="0"/>
          <c:showPercent val="0"/>
          <c:showBubbleSize val="0"/>
        </c:dLbls>
        <c:gapWidth val="150"/>
        <c:axId val="310641408"/>
        <c:axId val="310642944"/>
      </c:barChart>
      <c:catAx>
        <c:axId val="310641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ru-RU"/>
          </a:p>
        </c:txPr>
        <c:crossAx val="310642944"/>
        <c:crosses val="autoZero"/>
        <c:auto val="1"/>
        <c:lblAlgn val="ctr"/>
        <c:lblOffset val="100"/>
        <c:noMultiLvlLbl val="0"/>
      </c:catAx>
      <c:valAx>
        <c:axId val="310642944"/>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1064140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1" i="0" u="none" strike="noStrike" kern="1200" baseline="0">
                <a:solidFill>
                  <a:schemeClr val="tx1"/>
                </a:solidFill>
                <a:latin typeface="+mj-lt"/>
                <a:ea typeface="+mn-ea"/>
                <a:cs typeface="+mn-cs"/>
              </a:defRPr>
            </a:pPr>
            <a:endParaRPr lang="ru-RU"/>
          </a:p>
        </c:txPr>
      </c:legendEntry>
      <c:layout>
        <c:manualLayout>
          <c:xMode val="edge"/>
          <c:yMode val="edge"/>
          <c:x val="0.1828464302735851"/>
          <c:y val="0.95768814313587147"/>
          <c:w val="0.68942014753136405"/>
          <c:h val="3.458336863252932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j-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0"/>
      <c:rotY val="0"/>
      <c:rAngAx val="0"/>
      <c:perspective val="3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378659398344437E-2"/>
          <c:y val="2.9100529100529099E-2"/>
          <c:w val="0.93621344972578591"/>
          <c:h val="0.80580227471566057"/>
        </c:manualLayout>
      </c:layout>
      <c:bar3DChart>
        <c:barDir val="col"/>
        <c:grouping val="clustered"/>
        <c:varyColors val="0"/>
        <c:ser>
          <c:idx val="0"/>
          <c:order val="0"/>
          <c:tx>
            <c:strRef>
              <c:f>Лист1!$B$1</c:f>
              <c:strCache>
                <c:ptCount val="1"/>
                <c:pt idx="0">
                  <c:v>Расходы, всего</c:v>
                </c:pt>
              </c:strCache>
            </c:strRef>
          </c:tx>
          <c:spPr>
            <a:solidFill>
              <a:srgbClr val="FF5050"/>
            </a:solidFill>
            <a:ln>
              <a:noFill/>
            </a:ln>
            <a:effectLst/>
            <a:sp3d/>
          </c:spPr>
          <c:invertIfNegative val="0"/>
          <c:dLbls>
            <c:dLbl>
              <c:idx val="8"/>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mj-lt"/>
                      <a:ea typeface="+mn-ea"/>
                      <a:cs typeface="+mn-cs"/>
                    </a:defRPr>
                  </a:pPr>
                  <a:endParaRPr lang="ru-RU"/>
                </a:p>
              </c:txP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j-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Лист1!$A$2:$A$18</c:f>
              <c:strCache>
                <c:ptCount val="16"/>
                <c:pt idx="0">
                  <c:v>Александровский МО</c:v>
                </c:pt>
                <c:pt idx="1">
                  <c:v>Андроповский МО</c:v>
                </c:pt>
                <c:pt idx="2">
                  <c:v>Апанасенковский МО</c:v>
                </c:pt>
                <c:pt idx="3">
                  <c:v>Арзгирский МО</c:v>
                </c:pt>
                <c:pt idx="4">
                  <c:v>Буденовский МО</c:v>
                </c:pt>
                <c:pt idx="5">
                  <c:v>Грачевский МО</c:v>
                </c:pt>
                <c:pt idx="6">
                  <c:v>Кочубеевский МО</c:v>
                </c:pt>
                <c:pt idx="7">
                  <c:v>Красногвардейский МО</c:v>
                </c:pt>
                <c:pt idx="8">
                  <c:v>Курский МО</c:v>
                </c:pt>
                <c:pt idx="9">
                  <c:v>Левокумский МО</c:v>
                </c:pt>
                <c:pt idx="10">
                  <c:v>Новоселецкий МО</c:v>
                </c:pt>
                <c:pt idx="11">
                  <c:v>Предгорный МО</c:v>
                </c:pt>
                <c:pt idx="12">
                  <c:v>Степновский МО</c:v>
                </c:pt>
                <c:pt idx="13">
                  <c:v>Труновский МО</c:v>
                </c:pt>
                <c:pt idx="14">
                  <c:v>Туркменский МО</c:v>
                </c:pt>
                <c:pt idx="15">
                  <c:v>Шпаковский МО</c:v>
                </c:pt>
              </c:strCache>
            </c:strRef>
          </c:cat>
          <c:val>
            <c:numRef>
              <c:f>Лист1!$B$2:$B$18</c:f>
              <c:numCache>
                <c:formatCode>General</c:formatCode>
                <c:ptCount val="17"/>
                <c:pt idx="0">
                  <c:v>37.4</c:v>
                </c:pt>
                <c:pt idx="1">
                  <c:v>42.7</c:v>
                </c:pt>
                <c:pt idx="2">
                  <c:v>60.6</c:v>
                </c:pt>
                <c:pt idx="3">
                  <c:v>63.1</c:v>
                </c:pt>
                <c:pt idx="4">
                  <c:v>44.8</c:v>
                </c:pt>
                <c:pt idx="5">
                  <c:v>46.9</c:v>
                </c:pt>
                <c:pt idx="6">
                  <c:v>48.1</c:v>
                </c:pt>
                <c:pt idx="7">
                  <c:v>52.1</c:v>
                </c:pt>
                <c:pt idx="8">
                  <c:v>52.2</c:v>
                </c:pt>
                <c:pt idx="9">
                  <c:v>47.8</c:v>
                </c:pt>
                <c:pt idx="10">
                  <c:v>57.5</c:v>
                </c:pt>
                <c:pt idx="11">
                  <c:v>42.3</c:v>
                </c:pt>
                <c:pt idx="12">
                  <c:v>60.7</c:v>
                </c:pt>
                <c:pt idx="13">
                  <c:v>45.8</c:v>
                </c:pt>
                <c:pt idx="14">
                  <c:v>60.5</c:v>
                </c:pt>
                <c:pt idx="15">
                  <c:v>33.700000000000003</c:v>
                </c:pt>
              </c:numCache>
            </c:numRef>
          </c:val>
          <c:extLst xmlns:c16r2="http://schemas.microsoft.com/office/drawing/2015/06/chart">
            <c:ext xmlns:c16="http://schemas.microsoft.com/office/drawing/2014/chart" uri="{C3380CC4-5D6E-409C-BE32-E72D297353CC}">
              <c16:uniqueId val="{00000001-C7B5-4403-9D0C-1139C3753A6E}"/>
            </c:ext>
          </c:extLst>
        </c:ser>
        <c:ser>
          <c:idx val="1"/>
          <c:order val="1"/>
          <c:tx>
            <c:strRef>
              <c:f>Лист1!$C$1</c:f>
              <c:strCache>
                <c:ptCount val="1"/>
                <c:pt idx="0">
                  <c:v>Образование</c:v>
                </c:pt>
              </c:strCache>
            </c:strRef>
          </c:tx>
          <c:spPr>
            <a:solidFill>
              <a:schemeClr val="accent2"/>
            </a:solidFill>
            <a:ln>
              <a:noFill/>
            </a:ln>
            <a:effectLst/>
            <a:sp3d/>
          </c:spPr>
          <c:invertIfNegative val="0"/>
          <c:dLbls>
            <c:dLbl>
              <c:idx val="8"/>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j-lt"/>
                      <a:ea typeface="+mn-ea"/>
                      <a:cs typeface="+mn-cs"/>
                    </a:defRPr>
                  </a:pPr>
                  <a:endParaRPr lang="ru-RU"/>
                </a:p>
              </c:txP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j-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Лист1!$A$2:$A$18</c:f>
              <c:strCache>
                <c:ptCount val="16"/>
                <c:pt idx="0">
                  <c:v>Александровский МО</c:v>
                </c:pt>
                <c:pt idx="1">
                  <c:v>Андроповский МО</c:v>
                </c:pt>
                <c:pt idx="2">
                  <c:v>Апанасенковский МО</c:v>
                </c:pt>
                <c:pt idx="3">
                  <c:v>Арзгирский МО</c:v>
                </c:pt>
                <c:pt idx="4">
                  <c:v>Буденовский МО</c:v>
                </c:pt>
                <c:pt idx="5">
                  <c:v>Грачевский МО</c:v>
                </c:pt>
                <c:pt idx="6">
                  <c:v>Кочубеевский МО</c:v>
                </c:pt>
                <c:pt idx="7">
                  <c:v>Красногвардейский МО</c:v>
                </c:pt>
                <c:pt idx="8">
                  <c:v>Курский МО</c:v>
                </c:pt>
                <c:pt idx="9">
                  <c:v>Левокумский МО</c:v>
                </c:pt>
                <c:pt idx="10">
                  <c:v>Новоселецкий МО</c:v>
                </c:pt>
                <c:pt idx="11">
                  <c:v>Предгорный МО</c:v>
                </c:pt>
                <c:pt idx="12">
                  <c:v>Степновский МО</c:v>
                </c:pt>
                <c:pt idx="13">
                  <c:v>Труновский МО</c:v>
                </c:pt>
                <c:pt idx="14">
                  <c:v>Туркменский МО</c:v>
                </c:pt>
                <c:pt idx="15">
                  <c:v>Шпаковский МО</c:v>
                </c:pt>
              </c:strCache>
            </c:strRef>
          </c:cat>
          <c:val>
            <c:numRef>
              <c:f>Лист1!$C$2:$C$18</c:f>
              <c:numCache>
                <c:formatCode>General</c:formatCode>
                <c:ptCount val="17"/>
                <c:pt idx="0">
                  <c:v>15.3</c:v>
                </c:pt>
                <c:pt idx="1">
                  <c:v>15.8</c:v>
                </c:pt>
                <c:pt idx="2">
                  <c:v>22.8</c:v>
                </c:pt>
                <c:pt idx="3">
                  <c:v>35.1</c:v>
                </c:pt>
                <c:pt idx="4">
                  <c:v>23.8</c:v>
                </c:pt>
                <c:pt idx="5">
                  <c:v>22.3</c:v>
                </c:pt>
                <c:pt idx="6">
                  <c:v>19</c:v>
                </c:pt>
                <c:pt idx="7">
                  <c:v>21.9</c:v>
                </c:pt>
                <c:pt idx="8">
                  <c:v>20.8</c:v>
                </c:pt>
                <c:pt idx="9">
                  <c:v>22.3</c:v>
                </c:pt>
                <c:pt idx="10">
                  <c:v>21.5</c:v>
                </c:pt>
                <c:pt idx="11">
                  <c:v>20.3</c:v>
                </c:pt>
                <c:pt idx="12">
                  <c:v>30.9</c:v>
                </c:pt>
                <c:pt idx="13">
                  <c:v>17.600000000000001</c:v>
                </c:pt>
                <c:pt idx="14">
                  <c:v>27.6</c:v>
                </c:pt>
                <c:pt idx="15">
                  <c:v>19.8</c:v>
                </c:pt>
              </c:numCache>
            </c:numRef>
          </c:val>
          <c:extLst xmlns:c16r2="http://schemas.microsoft.com/office/drawing/2015/06/chart">
            <c:ext xmlns:c16="http://schemas.microsoft.com/office/drawing/2014/chart" uri="{C3380CC4-5D6E-409C-BE32-E72D297353CC}">
              <c16:uniqueId val="{00000002-C7B5-4403-9D0C-1139C3753A6E}"/>
            </c:ext>
          </c:extLst>
        </c:ser>
        <c:ser>
          <c:idx val="2"/>
          <c:order val="2"/>
          <c:tx>
            <c:strRef>
              <c:f>Лист1!$D$1</c:f>
              <c:strCache>
                <c:ptCount val="1"/>
                <c:pt idx="0">
                  <c:v>Социальная политика</c:v>
                </c:pt>
              </c:strCache>
            </c:strRef>
          </c:tx>
          <c:spPr>
            <a:solidFill>
              <a:schemeClr val="accent3"/>
            </a:solidFill>
            <a:ln>
              <a:noFill/>
            </a:ln>
            <a:effectLst/>
            <a:sp3d/>
          </c:spPr>
          <c:invertIfNegative val="0"/>
          <c:dLbls>
            <c:dLbl>
              <c:idx val="8"/>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j-lt"/>
                      <a:ea typeface="+mn-ea"/>
                      <a:cs typeface="+mn-cs"/>
                    </a:defRPr>
                  </a:pPr>
                  <a:endParaRPr lang="ru-RU"/>
                </a:p>
              </c:txP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j-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Лист1!$A$2:$A$18</c:f>
              <c:strCache>
                <c:ptCount val="16"/>
                <c:pt idx="0">
                  <c:v>Александровский МО</c:v>
                </c:pt>
                <c:pt idx="1">
                  <c:v>Андроповский МО</c:v>
                </c:pt>
                <c:pt idx="2">
                  <c:v>Апанасенковский МО</c:v>
                </c:pt>
                <c:pt idx="3">
                  <c:v>Арзгирский МО</c:v>
                </c:pt>
                <c:pt idx="4">
                  <c:v>Буденовский МО</c:v>
                </c:pt>
                <c:pt idx="5">
                  <c:v>Грачевский МО</c:v>
                </c:pt>
                <c:pt idx="6">
                  <c:v>Кочубеевский МО</c:v>
                </c:pt>
                <c:pt idx="7">
                  <c:v>Красногвардейский МО</c:v>
                </c:pt>
                <c:pt idx="8">
                  <c:v>Курский МО</c:v>
                </c:pt>
                <c:pt idx="9">
                  <c:v>Левокумский МО</c:v>
                </c:pt>
                <c:pt idx="10">
                  <c:v>Новоселецкий МО</c:v>
                </c:pt>
                <c:pt idx="11">
                  <c:v>Предгорный МО</c:v>
                </c:pt>
                <c:pt idx="12">
                  <c:v>Степновский МО</c:v>
                </c:pt>
                <c:pt idx="13">
                  <c:v>Труновский МО</c:v>
                </c:pt>
                <c:pt idx="14">
                  <c:v>Туркменский МО</c:v>
                </c:pt>
                <c:pt idx="15">
                  <c:v>Шпаковский МО</c:v>
                </c:pt>
              </c:strCache>
            </c:strRef>
          </c:cat>
          <c:val>
            <c:numRef>
              <c:f>Лист1!$D$2:$D$18</c:f>
              <c:numCache>
                <c:formatCode>General</c:formatCode>
                <c:ptCount val="17"/>
                <c:pt idx="0">
                  <c:v>8.5</c:v>
                </c:pt>
                <c:pt idx="1">
                  <c:v>7.4</c:v>
                </c:pt>
                <c:pt idx="2">
                  <c:v>8.3000000000000007</c:v>
                </c:pt>
                <c:pt idx="3">
                  <c:v>9</c:v>
                </c:pt>
                <c:pt idx="4">
                  <c:v>7.4</c:v>
                </c:pt>
                <c:pt idx="5">
                  <c:v>7.8</c:v>
                </c:pt>
                <c:pt idx="6">
                  <c:v>7</c:v>
                </c:pt>
                <c:pt idx="7">
                  <c:v>8.1999999999999993</c:v>
                </c:pt>
                <c:pt idx="8">
                  <c:v>9.6</c:v>
                </c:pt>
                <c:pt idx="9">
                  <c:v>9.8000000000000007</c:v>
                </c:pt>
                <c:pt idx="10">
                  <c:v>8.6</c:v>
                </c:pt>
                <c:pt idx="11">
                  <c:v>7.5</c:v>
                </c:pt>
                <c:pt idx="12">
                  <c:v>9.1999999999999993</c:v>
                </c:pt>
                <c:pt idx="13">
                  <c:v>8.1</c:v>
                </c:pt>
                <c:pt idx="14">
                  <c:v>9.5</c:v>
                </c:pt>
                <c:pt idx="15">
                  <c:v>6.3</c:v>
                </c:pt>
              </c:numCache>
            </c:numRef>
          </c:val>
          <c:extLst xmlns:c16r2="http://schemas.microsoft.com/office/drawing/2015/06/chart">
            <c:ext xmlns:c16="http://schemas.microsoft.com/office/drawing/2014/chart" uri="{C3380CC4-5D6E-409C-BE32-E72D297353CC}">
              <c16:uniqueId val="{00000001-009A-4804-B0B3-68935AF4A54B}"/>
            </c:ext>
          </c:extLst>
        </c:ser>
        <c:ser>
          <c:idx val="3"/>
          <c:order val="3"/>
          <c:tx>
            <c:strRef>
              <c:f>Лист1!$E$1</c:f>
              <c:strCache>
                <c:ptCount val="1"/>
                <c:pt idx="0">
                  <c:v>Культура и кинематография</c:v>
                </c:pt>
              </c:strCache>
            </c:strRef>
          </c:tx>
          <c:spPr>
            <a:solidFill>
              <a:srgbClr val="FF33CC"/>
            </a:solidFill>
            <a:ln>
              <a:noFill/>
            </a:ln>
            <a:effectLst/>
            <a:sp3d/>
          </c:spPr>
          <c:invertIfNegative val="0"/>
          <c:dLbls>
            <c:dLbl>
              <c:idx val="2"/>
              <c:layout>
                <c:manualLayout>
                  <c:x val="1.1091927074946358E-2"/>
                  <c:y val="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009A-4804-B0B3-68935AF4A54B}"/>
                </c:ext>
              </c:extLst>
            </c:dLbl>
            <c:dLbl>
              <c:idx val="8"/>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j-lt"/>
                      <a:ea typeface="+mn-ea"/>
                      <a:cs typeface="+mn-cs"/>
                    </a:defRPr>
                  </a:pPr>
                  <a:endParaRPr lang="ru-RU"/>
                </a:p>
              </c:txP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j-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Лист1!$A$2:$A$18</c:f>
              <c:strCache>
                <c:ptCount val="16"/>
                <c:pt idx="0">
                  <c:v>Александровский МО</c:v>
                </c:pt>
                <c:pt idx="1">
                  <c:v>Андроповский МО</c:v>
                </c:pt>
                <c:pt idx="2">
                  <c:v>Апанасенковский МО</c:v>
                </c:pt>
                <c:pt idx="3">
                  <c:v>Арзгирский МО</c:v>
                </c:pt>
                <c:pt idx="4">
                  <c:v>Буденовский МО</c:v>
                </c:pt>
                <c:pt idx="5">
                  <c:v>Грачевский МО</c:v>
                </c:pt>
                <c:pt idx="6">
                  <c:v>Кочубеевский МО</c:v>
                </c:pt>
                <c:pt idx="7">
                  <c:v>Красногвардейский МО</c:v>
                </c:pt>
                <c:pt idx="8">
                  <c:v>Курский МО</c:v>
                </c:pt>
                <c:pt idx="9">
                  <c:v>Левокумский МО</c:v>
                </c:pt>
                <c:pt idx="10">
                  <c:v>Новоселецкий МО</c:v>
                </c:pt>
                <c:pt idx="11">
                  <c:v>Предгорный МО</c:v>
                </c:pt>
                <c:pt idx="12">
                  <c:v>Степновский МО</c:v>
                </c:pt>
                <c:pt idx="13">
                  <c:v>Труновский МО</c:v>
                </c:pt>
                <c:pt idx="14">
                  <c:v>Туркменский МО</c:v>
                </c:pt>
                <c:pt idx="15">
                  <c:v>Шпаковский МО</c:v>
                </c:pt>
              </c:strCache>
            </c:strRef>
          </c:cat>
          <c:val>
            <c:numRef>
              <c:f>Лист1!$E$2:$E$18</c:f>
              <c:numCache>
                <c:formatCode>General</c:formatCode>
                <c:ptCount val="17"/>
                <c:pt idx="0">
                  <c:v>2.1</c:v>
                </c:pt>
                <c:pt idx="1">
                  <c:v>3.8</c:v>
                </c:pt>
                <c:pt idx="2">
                  <c:v>8.8000000000000007</c:v>
                </c:pt>
                <c:pt idx="3">
                  <c:v>4.3</c:v>
                </c:pt>
                <c:pt idx="4">
                  <c:v>2.2999999999999998</c:v>
                </c:pt>
                <c:pt idx="5">
                  <c:v>2.6</c:v>
                </c:pt>
                <c:pt idx="6">
                  <c:v>2.1</c:v>
                </c:pt>
                <c:pt idx="7">
                  <c:v>4.3</c:v>
                </c:pt>
                <c:pt idx="8">
                  <c:v>3.1</c:v>
                </c:pt>
                <c:pt idx="9">
                  <c:v>3.3</c:v>
                </c:pt>
                <c:pt idx="10">
                  <c:v>4.4000000000000004</c:v>
                </c:pt>
                <c:pt idx="11">
                  <c:v>1.6</c:v>
                </c:pt>
                <c:pt idx="12">
                  <c:v>3.3</c:v>
                </c:pt>
                <c:pt idx="13">
                  <c:v>2.9</c:v>
                </c:pt>
                <c:pt idx="14">
                  <c:v>7.3</c:v>
                </c:pt>
                <c:pt idx="15">
                  <c:v>0.9</c:v>
                </c:pt>
              </c:numCache>
            </c:numRef>
          </c:val>
          <c:extLst xmlns:c16r2="http://schemas.microsoft.com/office/drawing/2015/06/chart">
            <c:ext xmlns:c16="http://schemas.microsoft.com/office/drawing/2014/chart" uri="{C3380CC4-5D6E-409C-BE32-E72D297353CC}">
              <c16:uniqueId val="{00000002-009A-4804-B0B3-68935AF4A54B}"/>
            </c:ext>
          </c:extLst>
        </c:ser>
        <c:ser>
          <c:idx val="4"/>
          <c:order val="4"/>
          <c:tx>
            <c:strRef>
              <c:f>Лист1!$F$1</c:f>
              <c:strCache>
                <c:ptCount val="1"/>
                <c:pt idx="0">
                  <c:v>Жилищно-коммунальное хозяйство</c:v>
                </c:pt>
              </c:strCache>
            </c:strRef>
          </c:tx>
          <c:spPr>
            <a:solidFill>
              <a:schemeClr val="accent5"/>
            </a:solidFill>
            <a:ln>
              <a:noFill/>
            </a:ln>
            <a:effectLst/>
            <a:sp3d/>
          </c:spPr>
          <c:invertIfNegative val="0"/>
          <c:dLbls>
            <c:dLbl>
              <c:idx val="0"/>
              <c:layout>
                <c:manualLayout>
                  <c:x val="8.3189453062097862E-3"/>
                  <c:y val="0"/>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6-009A-4804-B0B3-68935AF4A54B}"/>
                </c:ext>
              </c:extLst>
            </c:dLbl>
            <c:dLbl>
              <c:idx val="1"/>
              <c:layout>
                <c:manualLayout>
                  <c:x val="6.932454421841489E-3"/>
                  <c:y val="7.4074074074072715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7-009A-4804-B0B3-68935AF4A54B}"/>
                </c:ext>
              </c:extLst>
            </c:dLbl>
            <c:dLbl>
              <c:idx val="2"/>
              <c:layout>
                <c:manualLayout>
                  <c:x val="6.9324544218414639E-3"/>
                  <c:y val="-1.8518518518518519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8-009A-4804-B0B3-68935AF4A54B}"/>
                </c:ext>
              </c:extLst>
            </c:dLbl>
            <c:dLbl>
              <c:idx val="3"/>
              <c:layout>
                <c:manualLayout>
                  <c:x val="5.5459635374731911E-3"/>
                  <c:y val="1.851851851851716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9-009A-4804-B0B3-68935AF4A54B}"/>
                </c:ext>
              </c:extLst>
            </c:dLbl>
            <c:dLbl>
              <c:idx val="4"/>
              <c:layout>
                <c:manualLayout>
                  <c:x val="5.5459635374731911E-3"/>
                  <c:y val="9.2592592592591234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A-009A-4804-B0B3-68935AF4A54B}"/>
                </c:ext>
              </c:extLst>
            </c:dLbl>
            <c:dLbl>
              <c:idx val="6"/>
              <c:layout>
                <c:manualLayout>
                  <c:x val="2.7729817687365955E-3"/>
                  <c:y val="-2.037037037037037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B-009A-4804-B0B3-68935AF4A54B}"/>
                </c:ext>
              </c:extLst>
            </c:dLbl>
            <c:dLbl>
              <c:idx val="7"/>
              <c:layout>
                <c:manualLayout>
                  <c:x val="2.7729817687365955E-3"/>
                  <c:y val="-1.3580090035221325E-1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C-009A-4804-B0B3-68935AF4A54B}"/>
                </c:ext>
              </c:extLst>
            </c:dLbl>
            <c:dLbl>
              <c:idx val="8"/>
              <c:layout>
                <c:manualLayout>
                  <c:x val="9.7054361905779835E-3"/>
                  <c:y val="-3.7037037037037038E-3"/>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j-lt"/>
                      <a:ea typeface="+mn-ea"/>
                      <a:cs typeface="+mn-cs"/>
                    </a:defRPr>
                  </a:pPr>
                  <a:endParaRPr lang="ru-RU"/>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D-009A-4804-B0B3-68935AF4A54B}"/>
                </c:ext>
              </c:extLst>
            </c:dLbl>
            <c:dLbl>
              <c:idx val="9"/>
              <c:layout>
                <c:manualLayout>
                  <c:x val="9.7054361905779835E-3"/>
                  <c:y val="-1.3580090035221325E-1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E-009A-4804-B0B3-68935AF4A54B}"/>
                </c:ext>
              </c:extLst>
            </c:dLbl>
            <c:dLbl>
              <c:idx val="10"/>
              <c:layout>
                <c:manualLayout>
                  <c:x val="8.3189453062097862E-3"/>
                  <c:y val="-1.3580090035221325E-1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F-009A-4804-B0B3-68935AF4A54B}"/>
                </c:ext>
              </c:extLst>
            </c:dLbl>
            <c:dLbl>
              <c:idx val="12"/>
              <c:layout>
                <c:manualLayout>
                  <c:x val="6.932454421841489E-3"/>
                  <c:y val="-3.7037037037037038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20-009A-4804-B0B3-68935AF4A54B}"/>
                </c:ext>
              </c:extLst>
            </c:dLbl>
            <c:dLbl>
              <c:idx val="13"/>
              <c:layout>
                <c:manualLayout>
                  <c:x val="6.932454421841489E-3"/>
                  <c:y val="-2.037037037037037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21-009A-4804-B0B3-68935AF4A54B}"/>
                </c:ext>
              </c:extLst>
            </c:dLbl>
            <c:dLbl>
              <c:idx val="15"/>
              <c:layout>
                <c:manualLayout>
                  <c:x val="4.1594726531049954E-3"/>
                  <c:y val="-1.296296296296296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22-009A-4804-B0B3-68935AF4A54B}"/>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j-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Лист1!$A$2:$A$18</c:f>
              <c:strCache>
                <c:ptCount val="16"/>
                <c:pt idx="0">
                  <c:v>Александровский МО</c:v>
                </c:pt>
                <c:pt idx="1">
                  <c:v>Андроповский МО</c:v>
                </c:pt>
                <c:pt idx="2">
                  <c:v>Апанасенковский МО</c:v>
                </c:pt>
                <c:pt idx="3">
                  <c:v>Арзгирский МО</c:v>
                </c:pt>
                <c:pt idx="4">
                  <c:v>Буденовский МО</c:v>
                </c:pt>
                <c:pt idx="5">
                  <c:v>Грачевский МО</c:v>
                </c:pt>
                <c:pt idx="6">
                  <c:v>Кочубеевский МО</c:v>
                </c:pt>
                <c:pt idx="7">
                  <c:v>Красногвардейский МО</c:v>
                </c:pt>
                <c:pt idx="8">
                  <c:v>Курский МО</c:v>
                </c:pt>
                <c:pt idx="9">
                  <c:v>Левокумский МО</c:v>
                </c:pt>
                <c:pt idx="10">
                  <c:v>Новоселецкий МО</c:v>
                </c:pt>
                <c:pt idx="11">
                  <c:v>Предгорный МО</c:v>
                </c:pt>
                <c:pt idx="12">
                  <c:v>Степновский МО</c:v>
                </c:pt>
                <c:pt idx="13">
                  <c:v>Труновский МО</c:v>
                </c:pt>
                <c:pt idx="14">
                  <c:v>Туркменский МО</c:v>
                </c:pt>
                <c:pt idx="15">
                  <c:v>Шпаковский МО</c:v>
                </c:pt>
              </c:strCache>
            </c:strRef>
          </c:cat>
          <c:val>
            <c:numRef>
              <c:f>Лист1!$F$2:$F$18</c:f>
              <c:numCache>
                <c:formatCode>General</c:formatCode>
                <c:ptCount val="17"/>
                <c:pt idx="0">
                  <c:v>1.4</c:v>
                </c:pt>
                <c:pt idx="1">
                  <c:v>3.4</c:v>
                </c:pt>
                <c:pt idx="2">
                  <c:v>1.3</c:v>
                </c:pt>
                <c:pt idx="3">
                  <c:v>2.9</c:v>
                </c:pt>
                <c:pt idx="4">
                  <c:v>2.4</c:v>
                </c:pt>
                <c:pt idx="5">
                  <c:v>2</c:v>
                </c:pt>
                <c:pt idx="6">
                  <c:v>2.7</c:v>
                </c:pt>
                <c:pt idx="7">
                  <c:v>2.6</c:v>
                </c:pt>
                <c:pt idx="8">
                  <c:v>2.1</c:v>
                </c:pt>
                <c:pt idx="9">
                  <c:v>2.5</c:v>
                </c:pt>
                <c:pt idx="10">
                  <c:v>2.4</c:v>
                </c:pt>
                <c:pt idx="11">
                  <c:v>3.4</c:v>
                </c:pt>
                <c:pt idx="12">
                  <c:v>4.2</c:v>
                </c:pt>
                <c:pt idx="13">
                  <c:v>2.7</c:v>
                </c:pt>
                <c:pt idx="14">
                  <c:v>1.2</c:v>
                </c:pt>
                <c:pt idx="15">
                  <c:v>1.2</c:v>
                </c:pt>
              </c:numCache>
            </c:numRef>
          </c:val>
          <c:extLst xmlns:c16r2="http://schemas.microsoft.com/office/drawing/2015/06/chart">
            <c:ext xmlns:c16="http://schemas.microsoft.com/office/drawing/2014/chart" uri="{C3380CC4-5D6E-409C-BE32-E72D297353CC}">
              <c16:uniqueId val="{00000004-009A-4804-B0B3-68935AF4A54B}"/>
            </c:ext>
          </c:extLst>
        </c:ser>
        <c:ser>
          <c:idx val="5"/>
          <c:order val="5"/>
          <c:tx>
            <c:strRef>
              <c:f>Лист1!$G$1</c:f>
              <c:strCache>
                <c:ptCount val="1"/>
                <c:pt idx="0">
                  <c:v>Физическая культура и спорт</c:v>
                </c:pt>
              </c:strCache>
            </c:strRef>
          </c:tx>
          <c:spPr>
            <a:solidFill>
              <a:srgbClr val="FFFF00"/>
            </a:solidFill>
            <a:ln>
              <a:noFill/>
            </a:ln>
            <a:effectLst/>
            <a:sp3d/>
          </c:spPr>
          <c:invertIfNegative val="0"/>
          <c:dLbls>
            <c:dLbl>
              <c:idx val="0"/>
              <c:layout>
                <c:manualLayout>
                  <c:x val="-1.3864908843682978E-3"/>
                  <c:y val="3.703703703703690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5-009A-4804-B0B3-68935AF4A54B}"/>
                </c:ext>
              </c:extLst>
            </c:dLbl>
            <c:dLbl>
              <c:idx val="1"/>
              <c:layout>
                <c:manualLayout>
                  <c:x val="2.7729817687365955E-3"/>
                  <c:y val="2.777777777777764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4-009A-4804-B0B3-68935AF4A54B}"/>
                </c:ext>
              </c:extLst>
            </c:dLbl>
            <c:dLbl>
              <c:idx val="2"/>
              <c:layout>
                <c:manualLayout>
                  <c:x val="1.3864908843682724E-3"/>
                  <c:y val="3.518518518518504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3-009A-4804-B0B3-68935AF4A54B}"/>
                </c:ext>
              </c:extLst>
            </c:dLbl>
            <c:dLbl>
              <c:idx val="3"/>
              <c:layout>
                <c:manualLayout>
                  <c:x val="6.932454421841489E-3"/>
                  <c:y val="3.148148148148147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2-009A-4804-B0B3-68935AF4A54B}"/>
                </c:ext>
              </c:extLst>
            </c:dLbl>
            <c:dLbl>
              <c:idx val="4"/>
              <c:layout>
                <c:manualLayout>
                  <c:x val="6.932454421841489E-3"/>
                  <c:y val="4.074074074074074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1-009A-4804-B0B3-68935AF4A54B}"/>
                </c:ext>
              </c:extLst>
            </c:dLbl>
            <c:dLbl>
              <c:idx val="5"/>
              <c:layout>
                <c:manualLayout>
                  <c:x val="5.5459635374731911E-3"/>
                  <c:y val="2.962962962962963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10-009A-4804-B0B3-68935AF4A54B}"/>
                </c:ext>
              </c:extLst>
            </c:dLbl>
            <c:dLbl>
              <c:idx val="6"/>
              <c:layout>
                <c:manualLayout>
                  <c:x val="4.1594726531048931E-3"/>
                  <c:y val="7.222222222222209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F-009A-4804-B0B3-68935AF4A54B}"/>
                </c:ext>
              </c:extLst>
            </c:dLbl>
            <c:dLbl>
              <c:idx val="7"/>
              <c:layout>
                <c:manualLayout>
                  <c:x val="4.1594726531047916E-3"/>
                  <c:y val="3.518518518518518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E-009A-4804-B0B3-68935AF4A54B}"/>
                </c:ext>
              </c:extLst>
            </c:dLbl>
            <c:dLbl>
              <c:idx val="8"/>
              <c:layout>
                <c:manualLayout>
                  <c:x val="2.7729817687365955E-3"/>
                  <c:y val="3.3333333333333333E-2"/>
                </c:manualLayout>
              </c:layout>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mj-lt"/>
                      <a:ea typeface="+mn-ea"/>
                      <a:cs typeface="+mn-cs"/>
                    </a:defRPr>
                  </a:pPr>
                  <a:endParaRPr lang="ru-RU"/>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D-009A-4804-B0B3-68935AF4A54B}"/>
                </c:ext>
              </c:extLst>
            </c:dLbl>
            <c:dLbl>
              <c:idx val="9"/>
              <c:layout>
                <c:manualLayout>
                  <c:x val="2.7729817687365955E-3"/>
                  <c:y val="2.962962962962949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C-009A-4804-B0B3-68935AF4A54B}"/>
                </c:ext>
              </c:extLst>
            </c:dLbl>
            <c:dLbl>
              <c:idx val="10"/>
              <c:layout>
                <c:manualLayout>
                  <c:x val="1.3864908843682978E-3"/>
                  <c:y val="0.05"/>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B-009A-4804-B0B3-68935AF4A54B}"/>
                </c:ext>
              </c:extLst>
            </c:dLbl>
            <c:dLbl>
              <c:idx val="11"/>
              <c:layout>
                <c:manualLayout>
                  <c:x val="1.3864908843682978E-3"/>
                  <c:y val="3.148148148148147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A-009A-4804-B0B3-68935AF4A54B}"/>
                </c:ext>
              </c:extLst>
            </c:dLbl>
            <c:dLbl>
              <c:idx val="12"/>
              <c:layout>
                <c:manualLayout>
                  <c:x val="0"/>
                  <c:y val="3.148148148148147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9-009A-4804-B0B3-68935AF4A54B}"/>
                </c:ext>
              </c:extLst>
            </c:dLbl>
            <c:dLbl>
              <c:idx val="13"/>
              <c:layout>
                <c:manualLayout>
                  <c:x val="0"/>
                  <c:y val="2.777777777777764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8-009A-4804-B0B3-68935AF4A54B}"/>
                </c:ext>
              </c:extLst>
            </c:dLbl>
            <c:dLbl>
              <c:idx val="14"/>
              <c:layout>
                <c:manualLayout>
                  <c:x val="0"/>
                  <c:y val="3.148148148148147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7-009A-4804-B0B3-68935AF4A54B}"/>
                </c:ext>
              </c:extLst>
            </c:dLbl>
            <c:dLbl>
              <c:idx val="15"/>
              <c:layout>
                <c:manualLayout>
                  <c:x val="1.0167482363076967E-16"/>
                  <c:y val="2.777777777777764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6-009A-4804-B0B3-68935AF4A54B}"/>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j-lt"/>
                    <a:ea typeface="+mn-ea"/>
                    <a:cs typeface="+mn-cs"/>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Лист1!$A$2:$A$18</c:f>
              <c:strCache>
                <c:ptCount val="16"/>
                <c:pt idx="0">
                  <c:v>Александровский МО</c:v>
                </c:pt>
                <c:pt idx="1">
                  <c:v>Андроповский МО</c:v>
                </c:pt>
                <c:pt idx="2">
                  <c:v>Апанасенковский МО</c:v>
                </c:pt>
                <c:pt idx="3">
                  <c:v>Арзгирский МО</c:v>
                </c:pt>
                <c:pt idx="4">
                  <c:v>Буденовский МО</c:v>
                </c:pt>
                <c:pt idx="5">
                  <c:v>Грачевский МО</c:v>
                </c:pt>
                <c:pt idx="6">
                  <c:v>Кочубеевский МО</c:v>
                </c:pt>
                <c:pt idx="7">
                  <c:v>Красногвардейский МО</c:v>
                </c:pt>
                <c:pt idx="8">
                  <c:v>Курский МО</c:v>
                </c:pt>
                <c:pt idx="9">
                  <c:v>Левокумский МО</c:v>
                </c:pt>
                <c:pt idx="10">
                  <c:v>Новоселецкий МО</c:v>
                </c:pt>
                <c:pt idx="11">
                  <c:v>Предгорный МО</c:v>
                </c:pt>
                <c:pt idx="12">
                  <c:v>Степновский МО</c:v>
                </c:pt>
                <c:pt idx="13">
                  <c:v>Труновский МО</c:v>
                </c:pt>
                <c:pt idx="14">
                  <c:v>Туркменский МО</c:v>
                </c:pt>
                <c:pt idx="15">
                  <c:v>Шпаковский МО</c:v>
                </c:pt>
              </c:strCache>
            </c:strRef>
          </c:cat>
          <c:val>
            <c:numRef>
              <c:f>Лист1!$G$2:$G$18</c:f>
              <c:numCache>
                <c:formatCode>General</c:formatCode>
                <c:ptCount val="17"/>
                <c:pt idx="0">
                  <c:v>1</c:v>
                </c:pt>
                <c:pt idx="1">
                  <c:v>0.02</c:v>
                </c:pt>
                <c:pt idx="2">
                  <c:v>0.7</c:v>
                </c:pt>
                <c:pt idx="3">
                  <c:v>0.4</c:v>
                </c:pt>
                <c:pt idx="4">
                  <c:v>1.3</c:v>
                </c:pt>
                <c:pt idx="5">
                  <c:v>0.3</c:v>
                </c:pt>
                <c:pt idx="6">
                  <c:v>4.2</c:v>
                </c:pt>
                <c:pt idx="7">
                  <c:v>0.8</c:v>
                </c:pt>
                <c:pt idx="8">
                  <c:v>0.5</c:v>
                </c:pt>
                <c:pt idx="9">
                  <c:v>0.2</c:v>
                </c:pt>
                <c:pt idx="10">
                  <c:v>2.1</c:v>
                </c:pt>
                <c:pt idx="11">
                  <c:v>0.4</c:v>
                </c:pt>
                <c:pt idx="12">
                  <c:v>0.4</c:v>
                </c:pt>
                <c:pt idx="13">
                  <c:v>0.1</c:v>
                </c:pt>
                <c:pt idx="14">
                  <c:v>0.4</c:v>
                </c:pt>
                <c:pt idx="15">
                  <c:v>0.1</c:v>
                </c:pt>
              </c:numCache>
            </c:numRef>
          </c:val>
          <c:extLst xmlns:c16r2="http://schemas.microsoft.com/office/drawing/2015/06/chart">
            <c:ext xmlns:c16="http://schemas.microsoft.com/office/drawing/2014/chart" uri="{C3380CC4-5D6E-409C-BE32-E72D297353CC}">
              <c16:uniqueId val="{00000005-009A-4804-B0B3-68935AF4A54B}"/>
            </c:ext>
          </c:extLst>
        </c:ser>
        <c:dLbls>
          <c:showLegendKey val="0"/>
          <c:showVal val="0"/>
          <c:showCatName val="0"/>
          <c:showSerName val="0"/>
          <c:showPercent val="0"/>
          <c:showBubbleSize val="0"/>
        </c:dLbls>
        <c:gapWidth val="150"/>
        <c:shape val="box"/>
        <c:axId val="310924032"/>
        <c:axId val="310925568"/>
        <c:axId val="0"/>
      </c:bar3DChart>
      <c:catAx>
        <c:axId val="310924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j-lt"/>
                <a:ea typeface="+mn-ea"/>
                <a:cs typeface="+mn-cs"/>
              </a:defRPr>
            </a:pPr>
            <a:endParaRPr lang="ru-RU"/>
          </a:p>
        </c:txPr>
        <c:crossAx val="310925568"/>
        <c:crosses val="autoZero"/>
        <c:auto val="1"/>
        <c:lblAlgn val="ctr"/>
        <c:lblOffset val="100"/>
        <c:noMultiLvlLbl val="0"/>
      </c:catAx>
      <c:valAx>
        <c:axId val="31092556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1092403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1" i="0" u="none" strike="noStrike" kern="1200" baseline="0">
                <a:solidFill>
                  <a:schemeClr val="tx1"/>
                </a:solidFill>
                <a:latin typeface="+mj-lt"/>
                <a:ea typeface="+mn-ea"/>
                <a:cs typeface="+mn-cs"/>
              </a:defRPr>
            </a:pPr>
            <a:endParaRPr lang="ru-RU"/>
          </a:p>
        </c:txPr>
      </c:legendEntry>
      <c:layout>
        <c:manualLayout>
          <c:xMode val="edge"/>
          <c:yMode val="edge"/>
          <c:x val="3.436270274017543E-2"/>
          <c:y val="0.95535680956547109"/>
          <c:w val="0.89999994541374473"/>
          <c:h val="3.125021872265967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j-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Обращения граждан</c:v>
                </c:pt>
              </c:strCache>
            </c:strRef>
          </c:tx>
          <c:spPr>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plosion val="25"/>
          <c:dPt>
            <c:idx val="1"/>
            <c:bubble3D val="0"/>
            <c:spPr>
              <a:solidFill>
                <a:srgbClr val="00B0F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1-A827-46BA-8436-51F3B74BDF3E}"/>
              </c:ext>
            </c:extLst>
          </c:dPt>
          <c:dPt>
            <c:idx val="2"/>
            <c:bubble3D val="0"/>
            <c:spPr>
              <a:solidFill>
                <a:srgbClr val="FF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xmlns:c16r2="http://schemas.microsoft.com/office/drawing/2015/06/chart">
              <c:ext xmlns:c16="http://schemas.microsoft.com/office/drawing/2014/chart" uri="{C3380CC4-5D6E-409C-BE32-E72D297353CC}">
                <c16:uniqueId val="{00000003-A827-46BA-8436-51F3B74BDF3E}"/>
              </c:ext>
            </c:extLst>
          </c:dPt>
          <c:dLbls>
            <c:spPr>
              <a:noFill/>
              <a:ln>
                <a:noFill/>
              </a:ln>
              <a:effectLst/>
            </c:spPr>
            <c:showLegendKey val="0"/>
            <c:showVal val="0"/>
            <c:showCatName val="0"/>
            <c:showSerName val="0"/>
            <c:showPercent val="1"/>
            <c:showBubbleSize val="0"/>
            <c:showLeaderLines val="1"/>
            <c:extLst xmlns:c16r2="http://schemas.microsoft.com/office/drawing/2015/06/chart">
              <c:ext xmlns:c15="http://schemas.microsoft.com/office/drawing/2012/chart" uri="{CE6537A1-D6FC-4f65-9D91-7224C49458BB}">
                <c15:layout/>
              </c:ext>
            </c:extLst>
          </c:dLbls>
          <c:cat>
            <c:strRef>
              <c:f>Лист1!$A$2:$A$4</c:f>
              <c:strCache>
                <c:ptCount val="3"/>
                <c:pt idx="0">
                  <c:v>Телефон доверия администрации</c:v>
                </c:pt>
                <c:pt idx="1">
                  <c:v>Письменные</c:v>
                </c:pt>
                <c:pt idx="2">
                  <c:v>Личный прием</c:v>
                </c:pt>
              </c:strCache>
            </c:strRef>
          </c:cat>
          <c:val>
            <c:numRef>
              <c:f>Лист1!$B$2:$B$4</c:f>
              <c:numCache>
                <c:formatCode>General</c:formatCode>
                <c:ptCount val="3"/>
                <c:pt idx="0">
                  <c:v>36</c:v>
                </c:pt>
                <c:pt idx="1">
                  <c:v>260</c:v>
                </c:pt>
                <c:pt idx="2">
                  <c:v>60</c:v>
                </c:pt>
              </c:numCache>
            </c:numRef>
          </c:val>
          <c:extLst xmlns:c16r2="http://schemas.microsoft.com/office/drawing/2015/06/chart">
            <c:ext xmlns:c16="http://schemas.microsoft.com/office/drawing/2014/chart" uri="{C3380CC4-5D6E-409C-BE32-E72D297353CC}">
              <c16:uniqueId val="{00000004-A827-46BA-8436-51F3B74BDF3E}"/>
            </c:ext>
          </c:extLst>
        </c:ser>
        <c:dLbls>
          <c:showLegendKey val="0"/>
          <c:showVal val="0"/>
          <c:showCatName val="0"/>
          <c:showSerName val="0"/>
          <c:showPercent val="1"/>
          <c:showBubbleSize val="0"/>
          <c:showLeaderLines val="1"/>
        </c:dLbls>
      </c:pie3DChart>
    </c:plotArea>
    <c:legend>
      <c:legendPos val="t"/>
      <c:layout>
        <c:manualLayout>
          <c:xMode val="edge"/>
          <c:yMode val="edge"/>
          <c:x val="6.4148103357401773E-2"/>
          <c:y val="5.7471264367816091E-2"/>
          <c:w val="0.87170363160736863"/>
          <c:h val="5.8918227893927054E-2"/>
        </c:manualLayout>
      </c:layout>
      <c:overlay val="0"/>
    </c:legend>
    <c:plotVisOnly val="1"/>
    <c:dispBlanksAs val="gap"/>
    <c:showDLblsOverMax val="0"/>
  </c:chart>
  <c:txPr>
    <a:bodyPr/>
    <a:lstStyle/>
    <a:p>
      <a:pPr>
        <a:defRPr sz="1200">
          <a:latin typeface="+mj-lt"/>
        </a:defRPr>
      </a:pPr>
      <a:endParaRPr lang="ru-RU"/>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Лист1!$B$1</c:f>
              <c:strCache>
                <c:ptCount val="1"/>
                <c:pt idx="0">
                  <c:v>Ряд 1</c:v>
                </c:pt>
              </c:strCache>
            </c:strRef>
          </c:tx>
          <c:marker>
            <c:symbol val="none"/>
          </c:marker>
          <c:dLbls>
            <c:dLbl>
              <c:idx val="0"/>
              <c:layout>
                <c:manualLayout>
                  <c:x val="-0.12522881631762733"/>
                  <c:y val="-0.10603845071554922"/>
                </c:manualLayout>
              </c:layout>
              <c:tx>
                <c:rich>
                  <a:bodyPr/>
                  <a:lstStyle/>
                  <a:p>
                    <a:r>
                      <a:rPr lang="en-US" sz="1000" b="0" dirty="0" smtClean="0"/>
                      <a:t>31 185,42 </a:t>
                    </a:r>
                    <a:endParaRPr lang="en-US" sz="1000" b="0"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C027-4FB2-94DC-5CB261C081C8}"/>
                </c:ext>
              </c:extLst>
            </c:dLbl>
            <c:dLbl>
              <c:idx val="1"/>
              <c:layout>
                <c:manualLayout>
                  <c:x val="-8.9569251926421928E-2"/>
                  <c:y val="-0.10603424845500653"/>
                </c:manualLayout>
              </c:layout>
              <c:tx>
                <c:rich>
                  <a:bodyPr/>
                  <a:lstStyle/>
                  <a:p>
                    <a:r>
                      <a:rPr lang="en-US" sz="1000" dirty="0" smtClean="0"/>
                      <a:t>32</a:t>
                    </a:r>
                    <a:r>
                      <a:rPr lang="en-US" sz="1000" baseline="0" dirty="0" smtClean="0"/>
                      <a:t> 484,82 </a:t>
                    </a:r>
                    <a:endParaRPr lang="en-US" sz="1000"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C027-4FB2-94DC-5CB261C081C8}"/>
                </c:ext>
              </c:extLst>
            </c:dLbl>
            <c:dLbl>
              <c:idx val="2"/>
              <c:layout>
                <c:manualLayout>
                  <c:x val="-0.11391296688039958"/>
                  <c:y val="-3.7300179963374022E-2"/>
                </c:manualLayout>
              </c:layout>
              <c:tx>
                <c:rich>
                  <a:bodyPr/>
                  <a:lstStyle/>
                  <a:p>
                    <a:r>
                      <a:rPr lang="en-US" sz="1000" dirty="0" smtClean="0"/>
                      <a:t>36 744,70 </a:t>
                    </a:r>
                    <a:endParaRPr lang="en-US" sz="1000"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C027-4FB2-94DC-5CB261C081C8}"/>
                </c:ext>
              </c:extLst>
            </c:dLbl>
            <c:dLbl>
              <c:idx val="3"/>
              <c:layout>
                <c:manualLayout>
                  <c:x val="-8.3485952666752707E-3"/>
                  <c:y val="-5.0268361805544559E-2"/>
                </c:manualLayout>
              </c:layout>
              <c:spPr>
                <a:noFill/>
                <a:ln>
                  <a:noFill/>
                </a:ln>
                <a:effectLst/>
              </c:spPr>
              <c:txPr>
                <a:bodyPr/>
                <a:lstStyle/>
                <a:p>
                  <a:pPr>
                    <a:defRPr b="1"/>
                  </a:pPr>
                  <a:endParaRPr lang="ru-RU"/>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BE5B-4510-AC6F-457B65B32A76}"/>
                </c:ext>
              </c:extLst>
            </c:dLbl>
            <c:spPr>
              <a:noFill/>
              <a:ln>
                <a:noFill/>
              </a:ln>
              <a:effectLst/>
            </c:spPr>
            <c:txPr>
              <a:bodyPr/>
              <a:lstStyle/>
              <a:p>
                <a:pPr>
                  <a:defRPr b="0"/>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Лист1!$A$2:$A$5</c:f>
              <c:strCache>
                <c:ptCount val="4"/>
                <c:pt idx="0">
                  <c:v>2020 г.</c:v>
                </c:pt>
                <c:pt idx="1">
                  <c:v>2021 г.</c:v>
                </c:pt>
                <c:pt idx="2">
                  <c:v>2022 г.</c:v>
                </c:pt>
                <c:pt idx="3">
                  <c:v>2023 г.</c:v>
                </c:pt>
              </c:strCache>
            </c:strRef>
          </c:cat>
          <c:val>
            <c:numRef>
              <c:f>Лист1!$B$2:$B$5</c:f>
              <c:numCache>
                <c:formatCode>General</c:formatCode>
                <c:ptCount val="4"/>
                <c:pt idx="0">
                  <c:v>31185.42</c:v>
                </c:pt>
                <c:pt idx="1">
                  <c:v>32484.82</c:v>
                </c:pt>
                <c:pt idx="2">
                  <c:v>36744.699999999997</c:v>
                </c:pt>
                <c:pt idx="3">
                  <c:v>39246.1</c:v>
                </c:pt>
              </c:numCache>
            </c:numRef>
          </c:val>
          <c:smooth val="0"/>
          <c:extLst xmlns:c16r2="http://schemas.microsoft.com/office/drawing/2015/06/chart">
            <c:ext xmlns:c16="http://schemas.microsoft.com/office/drawing/2014/chart" uri="{C3380CC4-5D6E-409C-BE32-E72D297353CC}">
              <c16:uniqueId val="{00000003-C027-4FB2-94DC-5CB261C081C8}"/>
            </c:ext>
          </c:extLst>
        </c:ser>
        <c:dLbls>
          <c:showLegendKey val="0"/>
          <c:showVal val="1"/>
          <c:showCatName val="0"/>
          <c:showSerName val="0"/>
          <c:showPercent val="0"/>
          <c:showBubbleSize val="0"/>
        </c:dLbls>
        <c:marker val="1"/>
        <c:smooth val="0"/>
        <c:axId val="250442112"/>
        <c:axId val="250443648"/>
      </c:lineChart>
      <c:catAx>
        <c:axId val="250442112"/>
        <c:scaling>
          <c:orientation val="minMax"/>
        </c:scaling>
        <c:delete val="0"/>
        <c:axPos val="b"/>
        <c:numFmt formatCode="General" sourceLinked="0"/>
        <c:majorTickMark val="none"/>
        <c:minorTickMark val="none"/>
        <c:tickLblPos val="nextTo"/>
        <c:crossAx val="250443648"/>
        <c:crosses val="autoZero"/>
        <c:auto val="1"/>
        <c:lblAlgn val="ctr"/>
        <c:lblOffset val="100"/>
        <c:noMultiLvlLbl val="0"/>
      </c:catAx>
      <c:valAx>
        <c:axId val="250443648"/>
        <c:scaling>
          <c:orientation val="minMax"/>
        </c:scaling>
        <c:delete val="0"/>
        <c:axPos val="l"/>
        <c:majorGridlines/>
        <c:numFmt formatCode="General" sourceLinked="1"/>
        <c:majorTickMark val="none"/>
        <c:minorTickMark val="none"/>
        <c:tickLblPos val="nextTo"/>
        <c:crossAx val="250442112"/>
        <c:crosses val="autoZero"/>
        <c:crossBetween val="between"/>
      </c:valAx>
    </c:plotArea>
    <c:plotVisOnly val="1"/>
    <c:dispBlanksAs val="gap"/>
    <c:showDLblsOverMax val="0"/>
  </c:chart>
  <c:txPr>
    <a:bodyPr/>
    <a:lstStyle/>
    <a:p>
      <a:pPr>
        <a:defRPr sz="1000">
          <a:solidFill>
            <a:schemeClr val="bg1"/>
          </a:solidFill>
          <a:latin typeface="+mj-lt"/>
        </a:defRPr>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Лист1!$B$1</c:f>
              <c:strCache>
                <c:ptCount val="1"/>
                <c:pt idx="0">
                  <c:v>Ряд 1</c:v>
                </c:pt>
              </c:strCache>
            </c:strRef>
          </c:tx>
          <c:spPr>
            <a:ln>
              <a:solidFill>
                <a:srgbClr val="FF0000"/>
              </a:solidFill>
            </a:ln>
          </c:spPr>
          <c:marker>
            <c:symbol val="none"/>
          </c:marker>
          <c:dLbls>
            <c:dLbl>
              <c:idx val="0"/>
              <c:layout>
                <c:manualLayout>
                  <c:x val="-0.11089987176566068"/>
                  <c:y val="-7.014165259688053E-2"/>
                </c:manualLayout>
              </c:layout>
              <c:tx>
                <c:rich>
                  <a:bodyPr/>
                  <a:lstStyle/>
                  <a:p>
                    <a:r>
                      <a:rPr lang="en-US" sz="1600" b="1" dirty="0" smtClean="0"/>
                      <a:t>11,9</a:t>
                    </a:r>
                    <a:r>
                      <a:rPr lang="en-US" sz="1600" b="1" baseline="0" dirty="0" smtClean="0"/>
                      <a:t> %</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0-E88D-481D-A02E-3AC94BF47932}"/>
                </c:ext>
              </c:extLst>
            </c:dLbl>
            <c:dLbl>
              <c:idx val="1"/>
              <c:layout>
                <c:manualLayout>
                  <c:x val="-1.5907130846101847E-2"/>
                  <c:y val="-4.2618575635150271E-2"/>
                </c:manualLayout>
              </c:layout>
              <c:tx>
                <c:rich>
                  <a:bodyPr/>
                  <a:lstStyle/>
                  <a:p>
                    <a:r>
                      <a:rPr lang="en-US" sz="1600" dirty="0" smtClean="0"/>
                      <a:t>2,2</a:t>
                    </a:r>
                    <a:r>
                      <a:rPr lang="en-US" sz="1600" baseline="0" dirty="0" smtClean="0"/>
                      <a:t> %</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1-E88D-481D-A02E-3AC94BF47932}"/>
                </c:ext>
              </c:extLst>
            </c:dLbl>
            <c:dLbl>
              <c:idx val="2"/>
              <c:layout>
                <c:manualLayout>
                  <c:x val="-5.6796890740953454E-2"/>
                  <c:y val="-6.7805063113040687E-2"/>
                </c:manualLayout>
              </c:layout>
              <c:tx>
                <c:rich>
                  <a:bodyPr/>
                  <a:lstStyle/>
                  <a:p>
                    <a:r>
                      <a:rPr lang="en-US" dirty="0" smtClean="0"/>
                      <a:t>0,88 %</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2-E88D-481D-A02E-3AC94BF47932}"/>
                </c:ext>
              </c:extLst>
            </c:dLbl>
            <c:dLbl>
              <c:idx val="3"/>
              <c:layout>
                <c:manualLayout>
                  <c:x val="-8.9679301169926506E-2"/>
                  <c:y val="-5.9827996864447661E-2"/>
                </c:manualLayout>
              </c:layout>
              <c:tx>
                <c:rich>
                  <a:bodyPr/>
                  <a:lstStyle/>
                  <a:p>
                    <a:r>
                      <a:rPr lang="en-US" dirty="0" smtClean="0"/>
                      <a:t>0,58 %</a:t>
                    </a:r>
                    <a:endParaRPr lang="en-US" dirty="0"/>
                  </a:p>
                </c:rich>
              </c:tx>
              <c:showLegendKey val="0"/>
              <c:showVal val="1"/>
              <c:showCatName val="0"/>
              <c:showSerName val="0"/>
              <c:showPercent val="0"/>
              <c:showBubbleSize val="0"/>
              <c:extLst xmlns:c16r2="http://schemas.microsoft.com/office/drawing/2015/06/chart">
                <c:ext xmlns:c15="http://schemas.microsoft.com/office/drawing/2012/chart" uri="{CE6537A1-D6FC-4f65-9D91-7224C49458BB}">
                  <c15:layout/>
                </c:ext>
                <c:ext xmlns:c16="http://schemas.microsoft.com/office/drawing/2014/chart" uri="{C3380CC4-5D6E-409C-BE32-E72D297353CC}">
                  <c16:uniqueId val="{00000003-E88D-481D-A02E-3AC94BF47932}"/>
                </c:ext>
              </c:extLst>
            </c:dLbl>
            <c:spPr>
              <a:noFill/>
              <a:ln>
                <a:noFill/>
              </a:ln>
              <a:effectLst/>
            </c:spPr>
            <c:txPr>
              <a:bodyPr/>
              <a:lstStyle/>
              <a:p>
                <a:pPr>
                  <a:defRPr sz="1000"/>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Лист1!$A$2:$A$5</c:f>
              <c:strCache>
                <c:ptCount val="4"/>
                <c:pt idx="0">
                  <c:v>2020 г.</c:v>
                </c:pt>
                <c:pt idx="1">
                  <c:v>2021 г.</c:v>
                </c:pt>
                <c:pt idx="2">
                  <c:v>2022 г.</c:v>
                </c:pt>
                <c:pt idx="3">
                  <c:v>2023 г.</c:v>
                </c:pt>
              </c:strCache>
            </c:strRef>
          </c:cat>
          <c:val>
            <c:numRef>
              <c:f>Лист1!$B$2:$B$5</c:f>
              <c:numCache>
                <c:formatCode>General</c:formatCode>
                <c:ptCount val="4"/>
                <c:pt idx="0">
                  <c:v>11.87</c:v>
                </c:pt>
                <c:pt idx="1">
                  <c:v>2.17</c:v>
                </c:pt>
                <c:pt idx="2">
                  <c:v>0.88</c:v>
                </c:pt>
                <c:pt idx="3">
                  <c:v>0.57999999999999996</c:v>
                </c:pt>
              </c:numCache>
            </c:numRef>
          </c:val>
          <c:smooth val="0"/>
          <c:extLst xmlns:c16r2="http://schemas.microsoft.com/office/drawing/2015/06/chart">
            <c:ext xmlns:c16="http://schemas.microsoft.com/office/drawing/2014/chart" uri="{C3380CC4-5D6E-409C-BE32-E72D297353CC}">
              <c16:uniqueId val="{00000004-E88D-481D-A02E-3AC94BF47932}"/>
            </c:ext>
          </c:extLst>
        </c:ser>
        <c:dLbls>
          <c:showLegendKey val="0"/>
          <c:showVal val="1"/>
          <c:showCatName val="0"/>
          <c:showSerName val="0"/>
          <c:showPercent val="0"/>
          <c:showBubbleSize val="0"/>
        </c:dLbls>
        <c:marker val="1"/>
        <c:smooth val="0"/>
        <c:axId val="250521856"/>
        <c:axId val="250528896"/>
      </c:lineChart>
      <c:catAx>
        <c:axId val="250521856"/>
        <c:scaling>
          <c:orientation val="minMax"/>
        </c:scaling>
        <c:delete val="0"/>
        <c:axPos val="b"/>
        <c:numFmt formatCode="General" sourceLinked="0"/>
        <c:majorTickMark val="none"/>
        <c:minorTickMark val="none"/>
        <c:tickLblPos val="nextTo"/>
        <c:crossAx val="250528896"/>
        <c:crosses val="autoZero"/>
        <c:auto val="1"/>
        <c:lblAlgn val="ctr"/>
        <c:lblOffset val="100"/>
        <c:noMultiLvlLbl val="0"/>
      </c:catAx>
      <c:valAx>
        <c:axId val="250528896"/>
        <c:scaling>
          <c:orientation val="minMax"/>
        </c:scaling>
        <c:delete val="0"/>
        <c:axPos val="l"/>
        <c:majorGridlines/>
        <c:numFmt formatCode="General" sourceLinked="1"/>
        <c:majorTickMark val="none"/>
        <c:minorTickMark val="none"/>
        <c:tickLblPos val="nextTo"/>
        <c:crossAx val="250521856"/>
        <c:crosses val="autoZero"/>
        <c:crossBetween val="between"/>
      </c:valAx>
    </c:plotArea>
    <c:plotVisOnly val="1"/>
    <c:dispBlanksAs val="gap"/>
    <c:showDLblsOverMax val="0"/>
  </c:chart>
  <c:txPr>
    <a:bodyPr/>
    <a:lstStyle/>
    <a:p>
      <a:pPr>
        <a:defRPr sz="1000">
          <a:solidFill>
            <a:schemeClr val="bg1"/>
          </a:solidFill>
          <a:latin typeface="+mj-lt"/>
        </a:defRPr>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F66D2E-4062-42EC-8E06-5B51B1ACF1EC}" type="doc">
      <dgm:prSet loTypeId="urn:microsoft.com/office/officeart/2005/8/layout/radial6" loCatId="cycle" qsTypeId="urn:microsoft.com/office/officeart/2005/8/quickstyle/simple5" qsCatId="simple" csTypeId="urn:microsoft.com/office/officeart/2005/8/colors/accent1_2" csCatId="accent1" phldr="1"/>
      <dgm:spPr/>
      <dgm:t>
        <a:bodyPr/>
        <a:lstStyle/>
        <a:p>
          <a:endParaRPr lang="ru-RU"/>
        </a:p>
      </dgm:t>
    </dgm:pt>
    <dgm:pt modelId="{734CE3CE-F06D-4B23-AF33-35124ED4F4FE}">
      <dgm:prSet phldrT="[Текст]" custT="1"/>
      <dgm:spPr/>
      <dgm:t>
        <a:bodyPr/>
        <a:lstStyle/>
        <a:p>
          <a:r>
            <a:rPr lang="ru-RU" sz="1200" dirty="0" smtClean="0">
              <a:solidFill>
                <a:schemeClr val="bg2">
                  <a:lumMod val="90000"/>
                </a:schemeClr>
              </a:solidFill>
            </a:rPr>
            <a:t>Бюджетная система Российской Федерации</a:t>
          </a:r>
          <a:endParaRPr lang="ru-RU" sz="1200" dirty="0">
            <a:solidFill>
              <a:schemeClr val="bg2">
                <a:lumMod val="90000"/>
              </a:schemeClr>
            </a:solidFill>
          </a:endParaRPr>
        </a:p>
      </dgm:t>
    </dgm:pt>
    <dgm:pt modelId="{6851E8EB-513E-45A5-B1E2-B8D7B86D7E51}" type="parTrans" cxnId="{E07BE58D-F623-4CA0-9443-4FAA77D8DB0F}">
      <dgm:prSet/>
      <dgm:spPr/>
      <dgm:t>
        <a:bodyPr/>
        <a:lstStyle/>
        <a:p>
          <a:endParaRPr lang="ru-RU" sz="1200">
            <a:solidFill>
              <a:schemeClr val="bg2">
                <a:lumMod val="90000"/>
              </a:schemeClr>
            </a:solidFill>
          </a:endParaRPr>
        </a:p>
      </dgm:t>
    </dgm:pt>
    <dgm:pt modelId="{CDCBDEBC-847B-4199-91EF-ECC587D6E4FD}" type="sibTrans" cxnId="{E07BE58D-F623-4CA0-9443-4FAA77D8DB0F}">
      <dgm:prSet/>
      <dgm:spPr/>
      <dgm:t>
        <a:bodyPr/>
        <a:lstStyle/>
        <a:p>
          <a:endParaRPr lang="ru-RU" sz="1200">
            <a:solidFill>
              <a:schemeClr val="bg2">
                <a:lumMod val="90000"/>
              </a:schemeClr>
            </a:solidFill>
          </a:endParaRPr>
        </a:p>
      </dgm:t>
    </dgm:pt>
    <dgm:pt modelId="{07BE1861-A753-4FD7-9E84-3C5C8DD16ECE}">
      <dgm:prSet phldrT="[Текст]" custT="1"/>
      <dgm:spPr/>
      <dgm:t>
        <a:bodyPr/>
        <a:lstStyle/>
        <a:p>
          <a:r>
            <a:rPr lang="ru-RU" sz="1200" dirty="0" smtClean="0">
              <a:solidFill>
                <a:schemeClr val="bg2">
                  <a:lumMod val="90000"/>
                </a:schemeClr>
              </a:solidFill>
            </a:rPr>
            <a:t>Федеральный бюджет</a:t>
          </a:r>
          <a:endParaRPr lang="ru-RU" sz="1200" dirty="0">
            <a:solidFill>
              <a:schemeClr val="bg2">
                <a:lumMod val="90000"/>
              </a:schemeClr>
            </a:solidFill>
          </a:endParaRPr>
        </a:p>
      </dgm:t>
    </dgm:pt>
    <dgm:pt modelId="{23AEFB1C-87B5-4784-A548-F162B41FB0EF}" type="parTrans" cxnId="{0245C70C-EE15-4A48-8FDA-8178ED1326C4}">
      <dgm:prSet/>
      <dgm:spPr/>
      <dgm:t>
        <a:bodyPr/>
        <a:lstStyle/>
        <a:p>
          <a:endParaRPr lang="ru-RU" sz="1200">
            <a:solidFill>
              <a:schemeClr val="bg2">
                <a:lumMod val="90000"/>
              </a:schemeClr>
            </a:solidFill>
          </a:endParaRPr>
        </a:p>
      </dgm:t>
    </dgm:pt>
    <dgm:pt modelId="{DE9FE86E-820A-470E-8BA2-39A48A2A7407}" type="sibTrans" cxnId="{0245C70C-EE15-4A48-8FDA-8178ED1326C4}">
      <dgm:prSet/>
      <dgm:spPr/>
      <dgm:t>
        <a:bodyPr/>
        <a:lstStyle/>
        <a:p>
          <a:endParaRPr lang="ru-RU" sz="1200">
            <a:solidFill>
              <a:schemeClr val="bg2">
                <a:lumMod val="90000"/>
              </a:schemeClr>
            </a:solidFill>
          </a:endParaRPr>
        </a:p>
      </dgm:t>
    </dgm:pt>
    <dgm:pt modelId="{B306646C-1832-48A6-A171-E05FEED0820E}">
      <dgm:prSet phldrT="[Текст]" custT="1"/>
      <dgm:spPr/>
      <dgm:t>
        <a:bodyPr/>
        <a:lstStyle/>
        <a:p>
          <a:pPr algn="ctr"/>
          <a:r>
            <a:rPr lang="ru-RU" sz="1200" dirty="0" smtClean="0">
              <a:solidFill>
                <a:schemeClr val="bg2">
                  <a:lumMod val="90000"/>
                </a:schemeClr>
              </a:solidFill>
            </a:rPr>
            <a:t>Бюджеты государственных внебюджетных фондов</a:t>
          </a:r>
          <a:endParaRPr lang="ru-RU" sz="1200" dirty="0">
            <a:solidFill>
              <a:schemeClr val="bg2">
                <a:lumMod val="90000"/>
              </a:schemeClr>
            </a:solidFill>
          </a:endParaRPr>
        </a:p>
      </dgm:t>
    </dgm:pt>
    <dgm:pt modelId="{4801EAEA-A721-4684-9759-036A3A82AE3D}" type="parTrans" cxnId="{9F13ECFB-8056-4CC0-8BE3-2C16C306A500}">
      <dgm:prSet/>
      <dgm:spPr/>
      <dgm:t>
        <a:bodyPr/>
        <a:lstStyle/>
        <a:p>
          <a:endParaRPr lang="ru-RU" sz="1200">
            <a:solidFill>
              <a:schemeClr val="bg2">
                <a:lumMod val="90000"/>
              </a:schemeClr>
            </a:solidFill>
          </a:endParaRPr>
        </a:p>
      </dgm:t>
    </dgm:pt>
    <dgm:pt modelId="{C88D8442-690B-44D3-97A8-25E3826F3FFD}" type="sibTrans" cxnId="{9F13ECFB-8056-4CC0-8BE3-2C16C306A500}">
      <dgm:prSet/>
      <dgm:spPr/>
      <dgm:t>
        <a:bodyPr/>
        <a:lstStyle/>
        <a:p>
          <a:endParaRPr lang="ru-RU" sz="1200">
            <a:solidFill>
              <a:schemeClr val="bg2">
                <a:lumMod val="90000"/>
              </a:schemeClr>
            </a:solidFill>
          </a:endParaRPr>
        </a:p>
      </dgm:t>
    </dgm:pt>
    <dgm:pt modelId="{3A9300ED-E8DE-49F2-8E71-56E2EC151C3A}">
      <dgm:prSet phldrT="[Текст]" custT="1"/>
      <dgm:spPr/>
      <dgm:t>
        <a:bodyPr/>
        <a:lstStyle/>
        <a:p>
          <a:r>
            <a:rPr lang="ru-RU" sz="1200" dirty="0" smtClean="0">
              <a:solidFill>
                <a:schemeClr val="bg2">
                  <a:lumMod val="90000"/>
                </a:schemeClr>
              </a:solidFill>
            </a:rPr>
            <a:t>Бюджеты субъектов</a:t>
          </a:r>
          <a:endParaRPr lang="ru-RU" sz="1200" dirty="0">
            <a:solidFill>
              <a:schemeClr val="bg2">
                <a:lumMod val="90000"/>
              </a:schemeClr>
            </a:solidFill>
          </a:endParaRPr>
        </a:p>
      </dgm:t>
    </dgm:pt>
    <dgm:pt modelId="{FBCA2F67-1F23-4118-89F8-110CBE0B3D08}" type="parTrans" cxnId="{88746285-2E0A-480D-A718-722A1F95A827}">
      <dgm:prSet/>
      <dgm:spPr/>
      <dgm:t>
        <a:bodyPr/>
        <a:lstStyle/>
        <a:p>
          <a:endParaRPr lang="ru-RU" sz="1200">
            <a:solidFill>
              <a:schemeClr val="bg2">
                <a:lumMod val="90000"/>
              </a:schemeClr>
            </a:solidFill>
          </a:endParaRPr>
        </a:p>
      </dgm:t>
    </dgm:pt>
    <dgm:pt modelId="{5E3B0D77-B7B2-40BF-BDBA-6E6F43D7B7D2}" type="sibTrans" cxnId="{88746285-2E0A-480D-A718-722A1F95A827}">
      <dgm:prSet/>
      <dgm:spPr/>
      <dgm:t>
        <a:bodyPr/>
        <a:lstStyle/>
        <a:p>
          <a:endParaRPr lang="ru-RU" sz="1200">
            <a:solidFill>
              <a:schemeClr val="bg2">
                <a:lumMod val="90000"/>
              </a:schemeClr>
            </a:solidFill>
          </a:endParaRPr>
        </a:p>
      </dgm:t>
    </dgm:pt>
    <dgm:pt modelId="{FB3D5695-911D-4251-B3E7-8C9608A22033}">
      <dgm:prSet phldrT="[Текст]" custT="1"/>
      <dgm:spPr/>
      <dgm:t>
        <a:bodyPr/>
        <a:lstStyle/>
        <a:p>
          <a:r>
            <a:rPr lang="ru-RU" sz="1200" dirty="0" smtClean="0">
              <a:solidFill>
                <a:schemeClr val="bg2">
                  <a:lumMod val="90000"/>
                </a:schemeClr>
              </a:solidFill>
            </a:rPr>
            <a:t>местные бюджеты</a:t>
          </a:r>
          <a:endParaRPr lang="ru-RU" sz="1200" dirty="0">
            <a:solidFill>
              <a:schemeClr val="bg2">
                <a:lumMod val="90000"/>
              </a:schemeClr>
            </a:solidFill>
          </a:endParaRPr>
        </a:p>
      </dgm:t>
    </dgm:pt>
    <dgm:pt modelId="{CC0B759C-63DF-4513-9A6B-A9CB2BE98D8C}" type="parTrans" cxnId="{32F074B1-97F2-4EF2-B3C1-4E12E7AB103E}">
      <dgm:prSet/>
      <dgm:spPr/>
      <dgm:t>
        <a:bodyPr/>
        <a:lstStyle/>
        <a:p>
          <a:endParaRPr lang="ru-RU" sz="1200">
            <a:solidFill>
              <a:schemeClr val="bg2">
                <a:lumMod val="90000"/>
              </a:schemeClr>
            </a:solidFill>
          </a:endParaRPr>
        </a:p>
      </dgm:t>
    </dgm:pt>
    <dgm:pt modelId="{07B7C249-4070-4299-AFA1-A7E93B6F1327}" type="sibTrans" cxnId="{32F074B1-97F2-4EF2-B3C1-4E12E7AB103E}">
      <dgm:prSet/>
      <dgm:spPr/>
      <dgm:t>
        <a:bodyPr/>
        <a:lstStyle/>
        <a:p>
          <a:endParaRPr lang="ru-RU" sz="1200">
            <a:solidFill>
              <a:schemeClr val="bg2">
                <a:lumMod val="90000"/>
              </a:schemeClr>
            </a:solidFill>
          </a:endParaRPr>
        </a:p>
      </dgm:t>
    </dgm:pt>
    <dgm:pt modelId="{9A81F517-5168-463E-9FA2-A159A2BD768D}">
      <dgm:prSet phldrT="[Текст]" custT="1"/>
      <dgm:spPr/>
      <dgm:t>
        <a:bodyPr/>
        <a:lstStyle/>
        <a:p>
          <a:r>
            <a:rPr lang="ru-RU" sz="1200" dirty="0" smtClean="0">
              <a:solidFill>
                <a:schemeClr val="bg2">
                  <a:lumMod val="90000"/>
                </a:schemeClr>
              </a:solidFill>
            </a:rPr>
            <a:t>Бюджеты территориальных государственных внебюджетных фондов</a:t>
          </a:r>
          <a:endParaRPr lang="ru-RU" sz="1200" dirty="0">
            <a:solidFill>
              <a:schemeClr val="bg2">
                <a:lumMod val="90000"/>
              </a:schemeClr>
            </a:solidFill>
          </a:endParaRPr>
        </a:p>
      </dgm:t>
    </dgm:pt>
    <dgm:pt modelId="{CDB70C46-C0FC-4C31-B8EB-08FFA8B92C6A}" type="parTrans" cxnId="{EBECD1D6-5119-4E09-BC17-0AC80DCFFCCC}">
      <dgm:prSet/>
      <dgm:spPr/>
      <dgm:t>
        <a:bodyPr/>
        <a:lstStyle/>
        <a:p>
          <a:endParaRPr lang="ru-RU" sz="1200">
            <a:solidFill>
              <a:schemeClr val="bg2">
                <a:lumMod val="90000"/>
              </a:schemeClr>
            </a:solidFill>
          </a:endParaRPr>
        </a:p>
      </dgm:t>
    </dgm:pt>
    <dgm:pt modelId="{F37248AF-A444-4805-8395-FD4EA5378E66}" type="sibTrans" cxnId="{EBECD1D6-5119-4E09-BC17-0AC80DCFFCCC}">
      <dgm:prSet/>
      <dgm:spPr/>
      <dgm:t>
        <a:bodyPr/>
        <a:lstStyle/>
        <a:p>
          <a:endParaRPr lang="ru-RU" sz="1200">
            <a:solidFill>
              <a:schemeClr val="bg2">
                <a:lumMod val="90000"/>
              </a:schemeClr>
            </a:solidFill>
          </a:endParaRPr>
        </a:p>
      </dgm:t>
    </dgm:pt>
    <dgm:pt modelId="{5758BC72-58EC-47CF-A666-13A1A5C819E4}" type="pres">
      <dgm:prSet presAssocID="{9DF66D2E-4062-42EC-8E06-5B51B1ACF1EC}" presName="Name0" presStyleCnt="0">
        <dgm:presLayoutVars>
          <dgm:chMax val="1"/>
          <dgm:dir/>
          <dgm:animLvl val="ctr"/>
          <dgm:resizeHandles val="exact"/>
        </dgm:presLayoutVars>
      </dgm:prSet>
      <dgm:spPr/>
      <dgm:t>
        <a:bodyPr/>
        <a:lstStyle/>
        <a:p>
          <a:endParaRPr lang="ru-RU"/>
        </a:p>
      </dgm:t>
    </dgm:pt>
    <dgm:pt modelId="{4396302B-EBEC-480D-A021-AF0B319D1566}" type="pres">
      <dgm:prSet presAssocID="{734CE3CE-F06D-4B23-AF33-35124ED4F4FE}" presName="centerShape" presStyleLbl="node0" presStyleIdx="0" presStyleCnt="1"/>
      <dgm:spPr/>
      <dgm:t>
        <a:bodyPr/>
        <a:lstStyle/>
        <a:p>
          <a:endParaRPr lang="ru-RU"/>
        </a:p>
      </dgm:t>
    </dgm:pt>
    <dgm:pt modelId="{E34D9C82-0885-4288-8E87-F0E84D3481D8}" type="pres">
      <dgm:prSet presAssocID="{07BE1861-A753-4FD7-9E84-3C5C8DD16ECE}" presName="node" presStyleLbl="node1" presStyleIdx="0" presStyleCnt="5" custScaleX="157159" custScaleY="115045">
        <dgm:presLayoutVars>
          <dgm:bulletEnabled val="1"/>
        </dgm:presLayoutVars>
      </dgm:prSet>
      <dgm:spPr/>
      <dgm:t>
        <a:bodyPr/>
        <a:lstStyle/>
        <a:p>
          <a:endParaRPr lang="ru-RU"/>
        </a:p>
      </dgm:t>
    </dgm:pt>
    <dgm:pt modelId="{4F94054A-83D8-4548-92BE-56151ED0E556}" type="pres">
      <dgm:prSet presAssocID="{07BE1861-A753-4FD7-9E84-3C5C8DD16ECE}" presName="dummy" presStyleCnt="0"/>
      <dgm:spPr/>
    </dgm:pt>
    <dgm:pt modelId="{B9EB4CBC-DC17-45BB-B6D9-E33B1BCCCFAB}" type="pres">
      <dgm:prSet presAssocID="{DE9FE86E-820A-470E-8BA2-39A48A2A7407}" presName="sibTrans" presStyleLbl="sibTrans2D1" presStyleIdx="0" presStyleCnt="5"/>
      <dgm:spPr/>
      <dgm:t>
        <a:bodyPr/>
        <a:lstStyle/>
        <a:p>
          <a:endParaRPr lang="ru-RU"/>
        </a:p>
      </dgm:t>
    </dgm:pt>
    <dgm:pt modelId="{E3DDBC63-8E44-4E95-B5E5-B773D6322897}" type="pres">
      <dgm:prSet presAssocID="{B306646C-1832-48A6-A171-E05FEED0820E}" presName="node" presStyleLbl="node1" presStyleIdx="1" presStyleCnt="5" custScaleX="111464">
        <dgm:presLayoutVars>
          <dgm:bulletEnabled val="1"/>
        </dgm:presLayoutVars>
      </dgm:prSet>
      <dgm:spPr/>
      <dgm:t>
        <a:bodyPr/>
        <a:lstStyle/>
        <a:p>
          <a:endParaRPr lang="ru-RU"/>
        </a:p>
      </dgm:t>
    </dgm:pt>
    <dgm:pt modelId="{1CB5A357-BBDF-4F06-8E33-8A2C335CDC6B}" type="pres">
      <dgm:prSet presAssocID="{B306646C-1832-48A6-A171-E05FEED0820E}" presName="dummy" presStyleCnt="0"/>
      <dgm:spPr/>
    </dgm:pt>
    <dgm:pt modelId="{16122B01-F90B-4828-802A-0F6103C05245}" type="pres">
      <dgm:prSet presAssocID="{C88D8442-690B-44D3-97A8-25E3826F3FFD}" presName="sibTrans" presStyleLbl="sibTrans2D1" presStyleIdx="1" presStyleCnt="5"/>
      <dgm:spPr/>
      <dgm:t>
        <a:bodyPr/>
        <a:lstStyle/>
        <a:p>
          <a:endParaRPr lang="ru-RU"/>
        </a:p>
      </dgm:t>
    </dgm:pt>
    <dgm:pt modelId="{010A674D-F1F5-41B4-9F53-79530C1FAED9}" type="pres">
      <dgm:prSet presAssocID="{3A9300ED-E8DE-49F2-8E71-56E2EC151C3A}" presName="node" presStyleLbl="node1" presStyleIdx="2" presStyleCnt="5">
        <dgm:presLayoutVars>
          <dgm:bulletEnabled val="1"/>
        </dgm:presLayoutVars>
      </dgm:prSet>
      <dgm:spPr/>
      <dgm:t>
        <a:bodyPr/>
        <a:lstStyle/>
        <a:p>
          <a:endParaRPr lang="ru-RU"/>
        </a:p>
      </dgm:t>
    </dgm:pt>
    <dgm:pt modelId="{FFDED49E-D95F-42E7-8E08-0E65B74D20FB}" type="pres">
      <dgm:prSet presAssocID="{3A9300ED-E8DE-49F2-8E71-56E2EC151C3A}" presName="dummy" presStyleCnt="0"/>
      <dgm:spPr/>
    </dgm:pt>
    <dgm:pt modelId="{0A9330BE-20E3-4613-9932-DE6137B8A58C}" type="pres">
      <dgm:prSet presAssocID="{5E3B0D77-B7B2-40BF-BDBA-6E6F43D7B7D2}" presName="sibTrans" presStyleLbl="sibTrans2D1" presStyleIdx="2" presStyleCnt="5"/>
      <dgm:spPr/>
      <dgm:t>
        <a:bodyPr/>
        <a:lstStyle/>
        <a:p>
          <a:endParaRPr lang="ru-RU"/>
        </a:p>
      </dgm:t>
    </dgm:pt>
    <dgm:pt modelId="{740B099B-E67C-4616-825E-F704AF7D9F42}" type="pres">
      <dgm:prSet presAssocID="{9A81F517-5168-463E-9FA2-A159A2BD768D}" presName="node" presStyleLbl="node1" presStyleIdx="3" presStyleCnt="5" custScaleX="107190" custRadScaleRad="100337" custRadScaleInc="3900">
        <dgm:presLayoutVars>
          <dgm:bulletEnabled val="1"/>
        </dgm:presLayoutVars>
      </dgm:prSet>
      <dgm:spPr/>
      <dgm:t>
        <a:bodyPr/>
        <a:lstStyle/>
        <a:p>
          <a:endParaRPr lang="ru-RU"/>
        </a:p>
      </dgm:t>
    </dgm:pt>
    <dgm:pt modelId="{21A04255-EBE8-4B07-9EFE-22495E066E56}" type="pres">
      <dgm:prSet presAssocID="{9A81F517-5168-463E-9FA2-A159A2BD768D}" presName="dummy" presStyleCnt="0"/>
      <dgm:spPr/>
    </dgm:pt>
    <dgm:pt modelId="{50866A34-7F13-4456-BFE5-9C4F30148E1C}" type="pres">
      <dgm:prSet presAssocID="{F37248AF-A444-4805-8395-FD4EA5378E66}" presName="sibTrans" presStyleLbl="sibTrans2D1" presStyleIdx="3" presStyleCnt="5"/>
      <dgm:spPr/>
      <dgm:t>
        <a:bodyPr/>
        <a:lstStyle/>
        <a:p>
          <a:endParaRPr lang="ru-RU"/>
        </a:p>
      </dgm:t>
    </dgm:pt>
    <dgm:pt modelId="{05D87BE7-941A-48DA-8A10-83D8F4090984}" type="pres">
      <dgm:prSet presAssocID="{FB3D5695-911D-4251-B3E7-8C9608A22033}" presName="node" presStyleLbl="node1" presStyleIdx="4" presStyleCnt="5" custScaleX="109800">
        <dgm:presLayoutVars>
          <dgm:bulletEnabled val="1"/>
        </dgm:presLayoutVars>
      </dgm:prSet>
      <dgm:spPr/>
      <dgm:t>
        <a:bodyPr/>
        <a:lstStyle/>
        <a:p>
          <a:endParaRPr lang="ru-RU"/>
        </a:p>
      </dgm:t>
    </dgm:pt>
    <dgm:pt modelId="{D9C81AEF-5B35-4988-8E80-25274A0FDFC9}" type="pres">
      <dgm:prSet presAssocID="{FB3D5695-911D-4251-B3E7-8C9608A22033}" presName="dummy" presStyleCnt="0"/>
      <dgm:spPr/>
    </dgm:pt>
    <dgm:pt modelId="{6B902388-4A31-4CAC-AEEE-6A46F4619090}" type="pres">
      <dgm:prSet presAssocID="{07B7C249-4070-4299-AFA1-A7E93B6F1327}" presName="sibTrans" presStyleLbl="sibTrans2D1" presStyleIdx="4" presStyleCnt="5"/>
      <dgm:spPr/>
      <dgm:t>
        <a:bodyPr/>
        <a:lstStyle/>
        <a:p>
          <a:endParaRPr lang="ru-RU"/>
        </a:p>
      </dgm:t>
    </dgm:pt>
  </dgm:ptLst>
  <dgm:cxnLst>
    <dgm:cxn modelId="{249EE7A3-C788-45D2-922D-306971DC69E7}" type="presOf" srcId="{734CE3CE-F06D-4B23-AF33-35124ED4F4FE}" destId="{4396302B-EBEC-480D-A021-AF0B319D1566}" srcOrd="0" destOrd="0" presId="urn:microsoft.com/office/officeart/2005/8/layout/radial6"/>
    <dgm:cxn modelId="{4829C128-BE51-442C-B863-A98D94A564B0}" type="presOf" srcId="{9A81F517-5168-463E-9FA2-A159A2BD768D}" destId="{740B099B-E67C-4616-825E-F704AF7D9F42}" srcOrd="0" destOrd="0" presId="urn:microsoft.com/office/officeart/2005/8/layout/radial6"/>
    <dgm:cxn modelId="{0245C70C-EE15-4A48-8FDA-8178ED1326C4}" srcId="{734CE3CE-F06D-4B23-AF33-35124ED4F4FE}" destId="{07BE1861-A753-4FD7-9E84-3C5C8DD16ECE}" srcOrd="0" destOrd="0" parTransId="{23AEFB1C-87B5-4784-A548-F162B41FB0EF}" sibTransId="{DE9FE86E-820A-470E-8BA2-39A48A2A7407}"/>
    <dgm:cxn modelId="{49009BCA-B681-4E0C-A249-0492D3AAE2A2}" type="presOf" srcId="{07B7C249-4070-4299-AFA1-A7E93B6F1327}" destId="{6B902388-4A31-4CAC-AEEE-6A46F4619090}" srcOrd="0" destOrd="0" presId="urn:microsoft.com/office/officeart/2005/8/layout/radial6"/>
    <dgm:cxn modelId="{DDB3E0FC-14FF-4EF2-88CE-513F934E8F55}" type="presOf" srcId="{B306646C-1832-48A6-A171-E05FEED0820E}" destId="{E3DDBC63-8E44-4E95-B5E5-B773D6322897}" srcOrd="0" destOrd="0" presId="urn:microsoft.com/office/officeart/2005/8/layout/radial6"/>
    <dgm:cxn modelId="{88746285-2E0A-480D-A718-722A1F95A827}" srcId="{734CE3CE-F06D-4B23-AF33-35124ED4F4FE}" destId="{3A9300ED-E8DE-49F2-8E71-56E2EC151C3A}" srcOrd="2" destOrd="0" parTransId="{FBCA2F67-1F23-4118-89F8-110CBE0B3D08}" sibTransId="{5E3B0D77-B7B2-40BF-BDBA-6E6F43D7B7D2}"/>
    <dgm:cxn modelId="{1BCE12A7-B545-45A2-BEC7-A4243E0F7A17}" type="presOf" srcId="{3A9300ED-E8DE-49F2-8E71-56E2EC151C3A}" destId="{010A674D-F1F5-41B4-9F53-79530C1FAED9}" srcOrd="0" destOrd="0" presId="urn:microsoft.com/office/officeart/2005/8/layout/radial6"/>
    <dgm:cxn modelId="{F5C05F75-4F9A-43CF-9EE6-984A36C4A894}" type="presOf" srcId="{FB3D5695-911D-4251-B3E7-8C9608A22033}" destId="{05D87BE7-941A-48DA-8A10-83D8F4090984}" srcOrd="0" destOrd="0" presId="urn:microsoft.com/office/officeart/2005/8/layout/radial6"/>
    <dgm:cxn modelId="{64CA5E46-0311-4802-9127-97C923772FEE}" type="presOf" srcId="{C88D8442-690B-44D3-97A8-25E3826F3FFD}" destId="{16122B01-F90B-4828-802A-0F6103C05245}" srcOrd="0" destOrd="0" presId="urn:microsoft.com/office/officeart/2005/8/layout/radial6"/>
    <dgm:cxn modelId="{9F13ECFB-8056-4CC0-8BE3-2C16C306A500}" srcId="{734CE3CE-F06D-4B23-AF33-35124ED4F4FE}" destId="{B306646C-1832-48A6-A171-E05FEED0820E}" srcOrd="1" destOrd="0" parTransId="{4801EAEA-A721-4684-9759-036A3A82AE3D}" sibTransId="{C88D8442-690B-44D3-97A8-25E3826F3FFD}"/>
    <dgm:cxn modelId="{E07BE58D-F623-4CA0-9443-4FAA77D8DB0F}" srcId="{9DF66D2E-4062-42EC-8E06-5B51B1ACF1EC}" destId="{734CE3CE-F06D-4B23-AF33-35124ED4F4FE}" srcOrd="0" destOrd="0" parTransId="{6851E8EB-513E-45A5-B1E2-B8D7B86D7E51}" sibTransId="{CDCBDEBC-847B-4199-91EF-ECC587D6E4FD}"/>
    <dgm:cxn modelId="{32F074B1-97F2-4EF2-B3C1-4E12E7AB103E}" srcId="{734CE3CE-F06D-4B23-AF33-35124ED4F4FE}" destId="{FB3D5695-911D-4251-B3E7-8C9608A22033}" srcOrd="4" destOrd="0" parTransId="{CC0B759C-63DF-4513-9A6B-A9CB2BE98D8C}" sibTransId="{07B7C249-4070-4299-AFA1-A7E93B6F1327}"/>
    <dgm:cxn modelId="{90CE100F-C7C5-4D60-9D3D-A48E8863FDDE}" type="presOf" srcId="{F37248AF-A444-4805-8395-FD4EA5378E66}" destId="{50866A34-7F13-4456-BFE5-9C4F30148E1C}" srcOrd="0" destOrd="0" presId="urn:microsoft.com/office/officeart/2005/8/layout/radial6"/>
    <dgm:cxn modelId="{4332B101-1A4F-4318-88C7-E3D8EDDAF30D}" type="presOf" srcId="{DE9FE86E-820A-470E-8BA2-39A48A2A7407}" destId="{B9EB4CBC-DC17-45BB-B6D9-E33B1BCCCFAB}" srcOrd="0" destOrd="0" presId="urn:microsoft.com/office/officeart/2005/8/layout/radial6"/>
    <dgm:cxn modelId="{EBECD1D6-5119-4E09-BC17-0AC80DCFFCCC}" srcId="{734CE3CE-F06D-4B23-AF33-35124ED4F4FE}" destId="{9A81F517-5168-463E-9FA2-A159A2BD768D}" srcOrd="3" destOrd="0" parTransId="{CDB70C46-C0FC-4C31-B8EB-08FFA8B92C6A}" sibTransId="{F37248AF-A444-4805-8395-FD4EA5378E66}"/>
    <dgm:cxn modelId="{E75797D0-79D2-4F26-AAB3-4584F5233B2C}" type="presOf" srcId="{9DF66D2E-4062-42EC-8E06-5B51B1ACF1EC}" destId="{5758BC72-58EC-47CF-A666-13A1A5C819E4}" srcOrd="0" destOrd="0" presId="urn:microsoft.com/office/officeart/2005/8/layout/radial6"/>
    <dgm:cxn modelId="{FEB3F9E6-5039-4629-833C-B83CA33B0C7C}" type="presOf" srcId="{07BE1861-A753-4FD7-9E84-3C5C8DD16ECE}" destId="{E34D9C82-0885-4288-8E87-F0E84D3481D8}" srcOrd="0" destOrd="0" presId="urn:microsoft.com/office/officeart/2005/8/layout/radial6"/>
    <dgm:cxn modelId="{C783D00D-2BEE-4068-8401-0DED33EA95A6}" type="presOf" srcId="{5E3B0D77-B7B2-40BF-BDBA-6E6F43D7B7D2}" destId="{0A9330BE-20E3-4613-9932-DE6137B8A58C}" srcOrd="0" destOrd="0" presId="urn:microsoft.com/office/officeart/2005/8/layout/radial6"/>
    <dgm:cxn modelId="{08B23F3C-23BA-4B55-8E56-EB2F53CD2BB0}" type="presParOf" srcId="{5758BC72-58EC-47CF-A666-13A1A5C819E4}" destId="{4396302B-EBEC-480D-A021-AF0B319D1566}" srcOrd="0" destOrd="0" presId="urn:microsoft.com/office/officeart/2005/8/layout/radial6"/>
    <dgm:cxn modelId="{D1A33DB1-5BFF-4376-B5DA-739D9A58932C}" type="presParOf" srcId="{5758BC72-58EC-47CF-A666-13A1A5C819E4}" destId="{E34D9C82-0885-4288-8E87-F0E84D3481D8}" srcOrd="1" destOrd="0" presId="urn:microsoft.com/office/officeart/2005/8/layout/radial6"/>
    <dgm:cxn modelId="{3604CA94-FB79-415E-B981-AD25BBF41D80}" type="presParOf" srcId="{5758BC72-58EC-47CF-A666-13A1A5C819E4}" destId="{4F94054A-83D8-4548-92BE-56151ED0E556}" srcOrd="2" destOrd="0" presId="urn:microsoft.com/office/officeart/2005/8/layout/radial6"/>
    <dgm:cxn modelId="{4AC7A31F-959E-4FE9-A2AF-AC91F679CAE9}" type="presParOf" srcId="{5758BC72-58EC-47CF-A666-13A1A5C819E4}" destId="{B9EB4CBC-DC17-45BB-B6D9-E33B1BCCCFAB}" srcOrd="3" destOrd="0" presId="urn:microsoft.com/office/officeart/2005/8/layout/radial6"/>
    <dgm:cxn modelId="{58C6F949-28FC-4AAE-9AB7-CECD176854B5}" type="presParOf" srcId="{5758BC72-58EC-47CF-A666-13A1A5C819E4}" destId="{E3DDBC63-8E44-4E95-B5E5-B773D6322897}" srcOrd="4" destOrd="0" presId="urn:microsoft.com/office/officeart/2005/8/layout/radial6"/>
    <dgm:cxn modelId="{6C0B7BA4-442B-47D4-B75F-1D1EA04476A8}" type="presParOf" srcId="{5758BC72-58EC-47CF-A666-13A1A5C819E4}" destId="{1CB5A357-BBDF-4F06-8E33-8A2C335CDC6B}" srcOrd="5" destOrd="0" presId="urn:microsoft.com/office/officeart/2005/8/layout/radial6"/>
    <dgm:cxn modelId="{0450CA47-355E-48A6-A959-C707476EB71F}" type="presParOf" srcId="{5758BC72-58EC-47CF-A666-13A1A5C819E4}" destId="{16122B01-F90B-4828-802A-0F6103C05245}" srcOrd="6" destOrd="0" presId="urn:microsoft.com/office/officeart/2005/8/layout/radial6"/>
    <dgm:cxn modelId="{F6992EA2-28F4-423F-B919-53A12B9064AA}" type="presParOf" srcId="{5758BC72-58EC-47CF-A666-13A1A5C819E4}" destId="{010A674D-F1F5-41B4-9F53-79530C1FAED9}" srcOrd="7" destOrd="0" presId="urn:microsoft.com/office/officeart/2005/8/layout/radial6"/>
    <dgm:cxn modelId="{492A168E-BA70-4EB4-8D41-4F0EC8402B42}" type="presParOf" srcId="{5758BC72-58EC-47CF-A666-13A1A5C819E4}" destId="{FFDED49E-D95F-42E7-8E08-0E65B74D20FB}" srcOrd="8" destOrd="0" presId="urn:microsoft.com/office/officeart/2005/8/layout/radial6"/>
    <dgm:cxn modelId="{06CED8D4-3423-4299-9FDC-7C7C5635CE1D}" type="presParOf" srcId="{5758BC72-58EC-47CF-A666-13A1A5C819E4}" destId="{0A9330BE-20E3-4613-9932-DE6137B8A58C}" srcOrd="9" destOrd="0" presId="urn:microsoft.com/office/officeart/2005/8/layout/radial6"/>
    <dgm:cxn modelId="{44036501-F067-4CF8-A846-47D1C2E98AF6}" type="presParOf" srcId="{5758BC72-58EC-47CF-A666-13A1A5C819E4}" destId="{740B099B-E67C-4616-825E-F704AF7D9F42}" srcOrd="10" destOrd="0" presId="urn:microsoft.com/office/officeart/2005/8/layout/radial6"/>
    <dgm:cxn modelId="{5B0B465D-5401-40FF-9A66-29E3449AAE30}" type="presParOf" srcId="{5758BC72-58EC-47CF-A666-13A1A5C819E4}" destId="{21A04255-EBE8-4B07-9EFE-22495E066E56}" srcOrd="11" destOrd="0" presId="urn:microsoft.com/office/officeart/2005/8/layout/radial6"/>
    <dgm:cxn modelId="{5CF81E85-61B8-4576-BA68-BB56A867CF94}" type="presParOf" srcId="{5758BC72-58EC-47CF-A666-13A1A5C819E4}" destId="{50866A34-7F13-4456-BFE5-9C4F30148E1C}" srcOrd="12" destOrd="0" presId="urn:microsoft.com/office/officeart/2005/8/layout/radial6"/>
    <dgm:cxn modelId="{8136DF60-B8E4-4335-83F4-961AD8EEC1D8}" type="presParOf" srcId="{5758BC72-58EC-47CF-A666-13A1A5C819E4}" destId="{05D87BE7-941A-48DA-8A10-83D8F4090984}" srcOrd="13" destOrd="0" presId="urn:microsoft.com/office/officeart/2005/8/layout/radial6"/>
    <dgm:cxn modelId="{EC18EC7D-A546-4D23-BBDD-1A188CB47DBE}" type="presParOf" srcId="{5758BC72-58EC-47CF-A666-13A1A5C819E4}" destId="{D9C81AEF-5B35-4988-8E80-25274A0FDFC9}" srcOrd="14" destOrd="0" presId="urn:microsoft.com/office/officeart/2005/8/layout/radial6"/>
    <dgm:cxn modelId="{A8576C42-0BC9-4725-9561-D03F5B27A559}" type="presParOf" srcId="{5758BC72-58EC-47CF-A666-13A1A5C819E4}" destId="{6B902388-4A31-4CAC-AEEE-6A46F4619090}" srcOrd="15" destOrd="0" presId="urn:microsoft.com/office/officeart/2005/8/layout/radial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6.xml.rels><?xml version="1.0" encoding="UTF-8" standalone="yes"?>
<Relationships xmlns="http://schemas.openxmlformats.org/package/2006/relationships"><Relationship Id="rId3" Type="http://schemas.openxmlformats.org/officeDocument/2006/relationships/image" Target="../media/image86.png"/><Relationship Id="rId2" Type="http://schemas.microsoft.com/office/2007/relationships/hdphoto" Target="../media/hdphoto1.wdp"/><Relationship Id="rId1" Type="http://schemas.openxmlformats.org/officeDocument/2006/relationships/image" Target="../media/image85.png"/><Relationship Id="rId6" Type="http://schemas.microsoft.com/office/2007/relationships/hdphoto" Target="../media/hdphoto3.wdp"/><Relationship Id="rId5" Type="http://schemas.openxmlformats.org/officeDocument/2006/relationships/image" Target="../media/image87.png"/><Relationship Id="rId4" Type="http://schemas.microsoft.com/office/2007/relationships/hdphoto" Target="../media/hdphoto2.wdp"/></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3.emf"/></Relationships>
</file>

<file path=ppt/drawings/drawing1.xml><?xml version="1.0" encoding="utf-8"?>
<c:userShapes xmlns:c="http://schemas.openxmlformats.org/drawingml/2006/chart">
  <cdr:relSizeAnchor xmlns:cdr="http://schemas.openxmlformats.org/drawingml/2006/chartDrawing">
    <cdr:from>
      <cdr:x>0.60169</cdr:x>
      <cdr:y>0.17143</cdr:y>
    </cdr:from>
    <cdr:to>
      <cdr:x>0.76271</cdr:x>
      <cdr:y>0.28571</cdr:y>
    </cdr:to>
    <cdr:sp macro="" textlink="">
      <cdr:nvSpPr>
        <cdr:cNvPr id="2" name="TextBox 1"/>
        <cdr:cNvSpPr txBox="1"/>
      </cdr:nvSpPr>
      <cdr:spPr>
        <a:xfrm xmlns:a="http://schemas.openxmlformats.org/drawingml/2006/main">
          <a:off x="5410200" y="457200"/>
          <a:ext cx="1447800" cy="3048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ru-RU" sz="1000" dirty="0"/>
            <a:t>д</a:t>
          </a:r>
          <a:r>
            <a:rPr lang="ru-RU" sz="1000" dirty="0" smtClean="0"/>
            <a:t>ефицит/профицит</a:t>
          </a:r>
          <a:endParaRPr lang="ru-RU" sz="1000" dirty="0"/>
        </a:p>
      </cdr:txBody>
    </cdr:sp>
  </cdr:relSizeAnchor>
  <cdr:relSizeAnchor xmlns:cdr="http://schemas.openxmlformats.org/drawingml/2006/chartDrawing">
    <cdr:from>
      <cdr:x>0.5678</cdr:x>
      <cdr:y>0.22857</cdr:y>
    </cdr:from>
    <cdr:to>
      <cdr:x>0.60169</cdr:x>
      <cdr:y>0.22917</cdr:y>
    </cdr:to>
    <cdr:sp macro="" textlink="">
      <cdr:nvSpPr>
        <cdr:cNvPr id="6" name="Прямая соединительная линия 5"/>
        <cdr:cNvSpPr/>
      </cdr:nvSpPr>
      <cdr:spPr>
        <a:xfrm xmlns:a="http://schemas.openxmlformats.org/drawingml/2006/main">
          <a:off x="5105400" y="609600"/>
          <a:ext cx="304800" cy="1588"/>
        </a:xfrm>
        <a:prstGeom xmlns:a="http://schemas.openxmlformats.org/drawingml/2006/main" prst="line">
          <a:avLst/>
        </a:prstGeom>
        <a:ln xmlns:a="http://schemas.openxmlformats.org/drawingml/2006/main" w="25400">
          <a:solidFill>
            <a:schemeClr val="accent5">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ru-RU"/>
        </a:p>
      </cdr:txBody>
    </cdr:sp>
  </cdr:relSizeAnchor>
</c:userShapes>
</file>

<file path=ppt/drawings/drawing2.xml><?xml version="1.0" encoding="utf-8"?>
<c:userShapes xmlns:c="http://schemas.openxmlformats.org/drawingml/2006/chart">
  <cdr:relSizeAnchor xmlns:cdr="http://schemas.openxmlformats.org/drawingml/2006/chartDrawing">
    <cdr:from>
      <cdr:x>0.26724</cdr:x>
      <cdr:y>0.85714</cdr:y>
    </cdr:from>
    <cdr:to>
      <cdr:x>0.31897</cdr:x>
      <cdr:y>0.98566</cdr:y>
    </cdr:to>
    <cdr:sp macro="" textlink="">
      <cdr:nvSpPr>
        <cdr:cNvPr id="2" name="TextBox 7"/>
        <cdr:cNvSpPr txBox="1"/>
      </cdr:nvSpPr>
      <cdr:spPr>
        <a:xfrm xmlns:a="http://schemas.openxmlformats.org/drawingml/2006/main">
          <a:off x="2362188" y="1436909"/>
          <a:ext cx="457252"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ysClr val="windowText" lastClr="000000"/>
              </a:solidFill>
              <a:latin typeface="Arial" charset="0"/>
              <a:cs typeface="Arial" charset="0"/>
            </a:defRPr>
          </a:lvl1pPr>
          <a:lvl2pPr marL="457200" algn="l" rtl="0" fontAlgn="base">
            <a:spcBef>
              <a:spcPct val="0"/>
            </a:spcBef>
            <a:spcAft>
              <a:spcPct val="0"/>
            </a:spcAft>
            <a:defRPr kern="1200">
              <a:solidFill>
                <a:sysClr val="windowText" lastClr="000000"/>
              </a:solidFill>
              <a:latin typeface="Arial" charset="0"/>
              <a:cs typeface="Arial" charset="0"/>
            </a:defRPr>
          </a:lvl2pPr>
          <a:lvl3pPr marL="914400" algn="l" rtl="0" fontAlgn="base">
            <a:spcBef>
              <a:spcPct val="0"/>
            </a:spcBef>
            <a:spcAft>
              <a:spcPct val="0"/>
            </a:spcAft>
            <a:defRPr kern="1200">
              <a:solidFill>
                <a:sysClr val="windowText" lastClr="000000"/>
              </a:solidFill>
              <a:latin typeface="Arial" charset="0"/>
              <a:cs typeface="Arial" charset="0"/>
            </a:defRPr>
          </a:lvl3pPr>
          <a:lvl4pPr marL="1371600" algn="l" rtl="0" fontAlgn="base">
            <a:spcBef>
              <a:spcPct val="0"/>
            </a:spcBef>
            <a:spcAft>
              <a:spcPct val="0"/>
            </a:spcAft>
            <a:defRPr kern="1200">
              <a:solidFill>
                <a:sysClr val="windowText" lastClr="000000"/>
              </a:solidFill>
              <a:latin typeface="Arial" charset="0"/>
              <a:cs typeface="Arial" charset="0"/>
            </a:defRPr>
          </a:lvl4pPr>
          <a:lvl5pPr marL="1828800" algn="l" rtl="0" fontAlgn="base">
            <a:spcBef>
              <a:spcPct val="0"/>
            </a:spcBef>
            <a:spcAft>
              <a:spcPct val="0"/>
            </a:spcAft>
            <a:defRPr kern="1200">
              <a:solidFill>
                <a:sysClr val="windowText" lastClr="000000"/>
              </a:solidFill>
              <a:latin typeface="Arial" charset="0"/>
              <a:cs typeface="Arial" charset="0"/>
            </a:defRPr>
          </a:lvl5pPr>
          <a:lvl6pPr marL="2286000" algn="l" defTabSz="914400" rtl="0" eaLnBrk="1" latinLnBrk="0" hangingPunct="1">
            <a:defRPr kern="1200">
              <a:solidFill>
                <a:sysClr val="windowText" lastClr="000000"/>
              </a:solidFill>
              <a:latin typeface="Arial" charset="0"/>
              <a:cs typeface="Arial" charset="0"/>
            </a:defRPr>
          </a:lvl6pPr>
          <a:lvl7pPr marL="2743200" algn="l" defTabSz="914400" rtl="0" eaLnBrk="1" latinLnBrk="0" hangingPunct="1">
            <a:defRPr kern="1200">
              <a:solidFill>
                <a:sysClr val="windowText" lastClr="000000"/>
              </a:solidFill>
              <a:latin typeface="Arial" charset="0"/>
              <a:cs typeface="Arial" charset="0"/>
            </a:defRPr>
          </a:lvl7pPr>
          <a:lvl8pPr marL="3200400" algn="l" defTabSz="914400" rtl="0" eaLnBrk="1" latinLnBrk="0" hangingPunct="1">
            <a:defRPr kern="1200">
              <a:solidFill>
                <a:sysClr val="windowText" lastClr="000000"/>
              </a:solidFill>
              <a:latin typeface="Arial" charset="0"/>
              <a:cs typeface="Arial" charset="0"/>
            </a:defRPr>
          </a:lvl8pPr>
          <a:lvl9pPr marL="3657600" algn="l" defTabSz="914400" rtl="0" eaLnBrk="1" latinLnBrk="0" hangingPunct="1">
            <a:defRPr kern="1200">
              <a:solidFill>
                <a:sysClr val="windowText" lastClr="000000"/>
              </a:solidFill>
              <a:latin typeface="Arial" charset="0"/>
              <a:cs typeface="Arial" charset="0"/>
            </a:defRPr>
          </a:lvl9pPr>
        </a:lstStyle>
        <a:p xmlns:a="http://schemas.openxmlformats.org/drawingml/2006/main">
          <a:r>
            <a:rPr lang="ru-RU" sz="800" b="1" dirty="0" smtClean="0">
              <a:latin typeface="Calibri"/>
            </a:rPr>
            <a:t>2019</a:t>
          </a:r>
          <a:endParaRPr lang="ru-RU" sz="800" b="1" dirty="0">
            <a:latin typeface="Calibri"/>
          </a:endParaRPr>
        </a:p>
      </cdr:txBody>
    </cdr:sp>
  </cdr:relSizeAnchor>
  <cdr:relSizeAnchor xmlns:cdr="http://schemas.openxmlformats.org/drawingml/2006/chartDrawing">
    <cdr:from>
      <cdr:x>0.43103</cdr:x>
      <cdr:y>0.85714</cdr:y>
    </cdr:from>
    <cdr:to>
      <cdr:x>0.48276</cdr:x>
      <cdr:y>0.98566</cdr:y>
    </cdr:to>
    <cdr:sp macro="" textlink="">
      <cdr:nvSpPr>
        <cdr:cNvPr id="3" name="TextBox 7"/>
        <cdr:cNvSpPr txBox="1"/>
      </cdr:nvSpPr>
      <cdr:spPr>
        <a:xfrm xmlns:a="http://schemas.openxmlformats.org/drawingml/2006/main">
          <a:off x="3809960" y="1436909"/>
          <a:ext cx="457252"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ysClr val="windowText" lastClr="000000"/>
              </a:solidFill>
              <a:latin typeface="Arial" charset="0"/>
              <a:cs typeface="Arial" charset="0"/>
            </a:defRPr>
          </a:lvl1pPr>
          <a:lvl2pPr marL="457200" algn="l" rtl="0" fontAlgn="base">
            <a:spcBef>
              <a:spcPct val="0"/>
            </a:spcBef>
            <a:spcAft>
              <a:spcPct val="0"/>
            </a:spcAft>
            <a:defRPr kern="1200">
              <a:solidFill>
                <a:sysClr val="windowText" lastClr="000000"/>
              </a:solidFill>
              <a:latin typeface="Arial" charset="0"/>
              <a:cs typeface="Arial" charset="0"/>
            </a:defRPr>
          </a:lvl2pPr>
          <a:lvl3pPr marL="914400" algn="l" rtl="0" fontAlgn="base">
            <a:spcBef>
              <a:spcPct val="0"/>
            </a:spcBef>
            <a:spcAft>
              <a:spcPct val="0"/>
            </a:spcAft>
            <a:defRPr kern="1200">
              <a:solidFill>
                <a:sysClr val="windowText" lastClr="000000"/>
              </a:solidFill>
              <a:latin typeface="Arial" charset="0"/>
              <a:cs typeface="Arial" charset="0"/>
            </a:defRPr>
          </a:lvl3pPr>
          <a:lvl4pPr marL="1371600" algn="l" rtl="0" fontAlgn="base">
            <a:spcBef>
              <a:spcPct val="0"/>
            </a:spcBef>
            <a:spcAft>
              <a:spcPct val="0"/>
            </a:spcAft>
            <a:defRPr kern="1200">
              <a:solidFill>
                <a:sysClr val="windowText" lastClr="000000"/>
              </a:solidFill>
              <a:latin typeface="Arial" charset="0"/>
              <a:cs typeface="Arial" charset="0"/>
            </a:defRPr>
          </a:lvl4pPr>
          <a:lvl5pPr marL="1828800" algn="l" rtl="0" fontAlgn="base">
            <a:spcBef>
              <a:spcPct val="0"/>
            </a:spcBef>
            <a:spcAft>
              <a:spcPct val="0"/>
            </a:spcAft>
            <a:defRPr kern="1200">
              <a:solidFill>
                <a:sysClr val="windowText" lastClr="000000"/>
              </a:solidFill>
              <a:latin typeface="Arial" charset="0"/>
              <a:cs typeface="Arial" charset="0"/>
            </a:defRPr>
          </a:lvl5pPr>
          <a:lvl6pPr marL="2286000" algn="l" defTabSz="914400" rtl="0" eaLnBrk="1" latinLnBrk="0" hangingPunct="1">
            <a:defRPr kern="1200">
              <a:solidFill>
                <a:sysClr val="windowText" lastClr="000000"/>
              </a:solidFill>
              <a:latin typeface="Arial" charset="0"/>
              <a:cs typeface="Arial" charset="0"/>
            </a:defRPr>
          </a:lvl6pPr>
          <a:lvl7pPr marL="2743200" algn="l" defTabSz="914400" rtl="0" eaLnBrk="1" latinLnBrk="0" hangingPunct="1">
            <a:defRPr kern="1200">
              <a:solidFill>
                <a:sysClr val="windowText" lastClr="000000"/>
              </a:solidFill>
              <a:latin typeface="Arial" charset="0"/>
              <a:cs typeface="Arial" charset="0"/>
            </a:defRPr>
          </a:lvl7pPr>
          <a:lvl8pPr marL="3200400" algn="l" defTabSz="914400" rtl="0" eaLnBrk="1" latinLnBrk="0" hangingPunct="1">
            <a:defRPr kern="1200">
              <a:solidFill>
                <a:sysClr val="windowText" lastClr="000000"/>
              </a:solidFill>
              <a:latin typeface="Arial" charset="0"/>
              <a:cs typeface="Arial" charset="0"/>
            </a:defRPr>
          </a:lvl8pPr>
          <a:lvl9pPr marL="3657600" algn="l" defTabSz="914400" rtl="0" eaLnBrk="1" latinLnBrk="0" hangingPunct="1">
            <a:defRPr kern="1200">
              <a:solidFill>
                <a:sysClr val="windowText" lastClr="000000"/>
              </a:solidFill>
              <a:latin typeface="Arial" charset="0"/>
              <a:cs typeface="Arial" charset="0"/>
            </a:defRPr>
          </a:lvl9pPr>
        </a:lstStyle>
        <a:p xmlns:a="http://schemas.openxmlformats.org/drawingml/2006/main">
          <a:r>
            <a:rPr lang="ru-RU" sz="800" b="1" dirty="0" smtClean="0">
              <a:latin typeface="Calibri"/>
            </a:rPr>
            <a:t>2020</a:t>
          </a:r>
          <a:endParaRPr lang="ru-RU" sz="800" b="1" dirty="0">
            <a:latin typeface="Calibri"/>
          </a:endParaRPr>
        </a:p>
      </cdr:txBody>
    </cdr:sp>
  </cdr:relSizeAnchor>
  <cdr:relSizeAnchor xmlns:cdr="http://schemas.openxmlformats.org/drawingml/2006/chartDrawing">
    <cdr:from>
      <cdr:x>0.57759</cdr:x>
      <cdr:y>0.85714</cdr:y>
    </cdr:from>
    <cdr:to>
      <cdr:x>0.62931</cdr:x>
      <cdr:y>0.98566</cdr:y>
    </cdr:to>
    <cdr:sp macro="" textlink="">
      <cdr:nvSpPr>
        <cdr:cNvPr id="4" name="TextBox 7"/>
        <cdr:cNvSpPr txBox="1"/>
      </cdr:nvSpPr>
      <cdr:spPr>
        <a:xfrm xmlns:a="http://schemas.openxmlformats.org/drawingml/2006/main">
          <a:off x="5105434" y="1436909"/>
          <a:ext cx="457163"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ysClr val="windowText" lastClr="000000"/>
              </a:solidFill>
              <a:latin typeface="Arial" charset="0"/>
              <a:cs typeface="Arial" charset="0"/>
            </a:defRPr>
          </a:lvl1pPr>
          <a:lvl2pPr marL="457200" algn="l" rtl="0" fontAlgn="base">
            <a:spcBef>
              <a:spcPct val="0"/>
            </a:spcBef>
            <a:spcAft>
              <a:spcPct val="0"/>
            </a:spcAft>
            <a:defRPr kern="1200">
              <a:solidFill>
                <a:sysClr val="windowText" lastClr="000000"/>
              </a:solidFill>
              <a:latin typeface="Arial" charset="0"/>
              <a:cs typeface="Arial" charset="0"/>
            </a:defRPr>
          </a:lvl2pPr>
          <a:lvl3pPr marL="914400" algn="l" rtl="0" fontAlgn="base">
            <a:spcBef>
              <a:spcPct val="0"/>
            </a:spcBef>
            <a:spcAft>
              <a:spcPct val="0"/>
            </a:spcAft>
            <a:defRPr kern="1200">
              <a:solidFill>
                <a:sysClr val="windowText" lastClr="000000"/>
              </a:solidFill>
              <a:latin typeface="Arial" charset="0"/>
              <a:cs typeface="Arial" charset="0"/>
            </a:defRPr>
          </a:lvl3pPr>
          <a:lvl4pPr marL="1371600" algn="l" rtl="0" fontAlgn="base">
            <a:spcBef>
              <a:spcPct val="0"/>
            </a:spcBef>
            <a:spcAft>
              <a:spcPct val="0"/>
            </a:spcAft>
            <a:defRPr kern="1200">
              <a:solidFill>
                <a:sysClr val="windowText" lastClr="000000"/>
              </a:solidFill>
              <a:latin typeface="Arial" charset="0"/>
              <a:cs typeface="Arial" charset="0"/>
            </a:defRPr>
          </a:lvl4pPr>
          <a:lvl5pPr marL="1828800" algn="l" rtl="0" fontAlgn="base">
            <a:spcBef>
              <a:spcPct val="0"/>
            </a:spcBef>
            <a:spcAft>
              <a:spcPct val="0"/>
            </a:spcAft>
            <a:defRPr kern="1200">
              <a:solidFill>
                <a:sysClr val="windowText" lastClr="000000"/>
              </a:solidFill>
              <a:latin typeface="Arial" charset="0"/>
              <a:cs typeface="Arial" charset="0"/>
            </a:defRPr>
          </a:lvl5pPr>
          <a:lvl6pPr marL="2286000" algn="l" defTabSz="914400" rtl="0" eaLnBrk="1" latinLnBrk="0" hangingPunct="1">
            <a:defRPr kern="1200">
              <a:solidFill>
                <a:sysClr val="windowText" lastClr="000000"/>
              </a:solidFill>
              <a:latin typeface="Arial" charset="0"/>
              <a:cs typeface="Arial" charset="0"/>
            </a:defRPr>
          </a:lvl6pPr>
          <a:lvl7pPr marL="2743200" algn="l" defTabSz="914400" rtl="0" eaLnBrk="1" latinLnBrk="0" hangingPunct="1">
            <a:defRPr kern="1200">
              <a:solidFill>
                <a:sysClr val="windowText" lastClr="000000"/>
              </a:solidFill>
              <a:latin typeface="Arial" charset="0"/>
              <a:cs typeface="Arial" charset="0"/>
            </a:defRPr>
          </a:lvl7pPr>
          <a:lvl8pPr marL="3200400" algn="l" defTabSz="914400" rtl="0" eaLnBrk="1" latinLnBrk="0" hangingPunct="1">
            <a:defRPr kern="1200">
              <a:solidFill>
                <a:sysClr val="windowText" lastClr="000000"/>
              </a:solidFill>
              <a:latin typeface="Arial" charset="0"/>
              <a:cs typeface="Arial" charset="0"/>
            </a:defRPr>
          </a:lvl8pPr>
          <a:lvl9pPr marL="3657600" algn="l" defTabSz="914400" rtl="0" eaLnBrk="1" latinLnBrk="0" hangingPunct="1">
            <a:defRPr kern="1200">
              <a:solidFill>
                <a:sysClr val="windowText" lastClr="000000"/>
              </a:solidFill>
              <a:latin typeface="Arial" charset="0"/>
              <a:cs typeface="Arial" charset="0"/>
            </a:defRPr>
          </a:lvl9pPr>
        </a:lstStyle>
        <a:p xmlns:a="http://schemas.openxmlformats.org/drawingml/2006/main">
          <a:r>
            <a:rPr lang="ru-RU" sz="800" b="1" dirty="0" smtClean="0">
              <a:latin typeface="Calibri"/>
            </a:rPr>
            <a:t>2021</a:t>
          </a:r>
          <a:endParaRPr lang="ru-RU" sz="800" b="1" dirty="0">
            <a:latin typeface="Calibri"/>
          </a:endParaRPr>
        </a:p>
      </cdr:txBody>
    </cdr:sp>
  </cdr:relSizeAnchor>
  <cdr:relSizeAnchor xmlns:cdr="http://schemas.openxmlformats.org/drawingml/2006/chartDrawing">
    <cdr:from>
      <cdr:x>0.75862</cdr:x>
      <cdr:y>0.85714</cdr:y>
    </cdr:from>
    <cdr:to>
      <cdr:x>0.81034</cdr:x>
      <cdr:y>0.98566</cdr:y>
    </cdr:to>
    <cdr:sp macro="" textlink="">
      <cdr:nvSpPr>
        <cdr:cNvPr id="5" name="TextBox 7"/>
        <cdr:cNvSpPr txBox="1"/>
      </cdr:nvSpPr>
      <cdr:spPr>
        <a:xfrm xmlns:a="http://schemas.openxmlformats.org/drawingml/2006/main">
          <a:off x="6705594" y="1436909"/>
          <a:ext cx="457163"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ysClr val="windowText" lastClr="000000"/>
              </a:solidFill>
              <a:latin typeface="Arial" charset="0"/>
              <a:cs typeface="Arial" charset="0"/>
            </a:defRPr>
          </a:lvl1pPr>
          <a:lvl2pPr marL="457200" algn="l" rtl="0" fontAlgn="base">
            <a:spcBef>
              <a:spcPct val="0"/>
            </a:spcBef>
            <a:spcAft>
              <a:spcPct val="0"/>
            </a:spcAft>
            <a:defRPr kern="1200">
              <a:solidFill>
                <a:sysClr val="windowText" lastClr="000000"/>
              </a:solidFill>
              <a:latin typeface="Arial" charset="0"/>
              <a:cs typeface="Arial" charset="0"/>
            </a:defRPr>
          </a:lvl2pPr>
          <a:lvl3pPr marL="914400" algn="l" rtl="0" fontAlgn="base">
            <a:spcBef>
              <a:spcPct val="0"/>
            </a:spcBef>
            <a:spcAft>
              <a:spcPct val="0"/>
            </a:spcAft>
            <a:defRPr kern="1200">
              <a:solidFill>
                <a:sysClr val="windowText" lastClr="000000"/>
              </a:solidFill>
              <a:latin typeface="Arial" charset="0"/>
              <a:cs typeface="Arial" charset="0"/>
            </a:defRPr>
          </a:lvl3pPr>
          <a:lvl4pPr marL="1371600" algn="l" rtl="0" fontAlgn="base">
            <a:spcBef>
              <a:spcPct val="0"/>
            </a:spcBef>
            <a:spcAft>
              <a:spcPct val="0"/>
            </a:spcAft>
            <a:defRPr kern="1200">
              <a:solidFill>
                <a:sysClr val="windowText" lastClr="000000"/>
              </a:solidFill>
              <a:latin typeface="Arial" charset="0"/>
              <a:cs typeface="Arial" charset="0"/>
            </a:defRPr>
          </a:lvl4pPr>
          <a:lvl5pPr marL="1828800" algn="l" rtl="0" fontAlgn="base">
            <a:spcBef>
              <a:spcPct val="0"/>
            </a:spcBef>
            <a:spcAft>
              <a:spcPct val="0"/>
            </a:spcAft>
            <a:defRPr kern="1200">
              <a:solidFill>
                <a:sysClr val="windowText" lastClr="000000"/>
              </a:solidFill>
              <a:latin typeface="Arial" charset="0"/>
              <a:cs typeface="Arial" charset="0"/>
            </a:defRPr>
          </a:lvl5pPr>
          <a:lvl6pPr marL="2286000" algn="l" defTabSz="914400" rtl="0" eaLnBrk="1" latinLnBrk="0" hangingPunct="1">
            <a:defRPr kern="1200">
              <a:solidFill>
                <a:sysClr val="windowText" lastClr="000000"/>
              </a:solidFill>
              <a:latin typeface="Arial" charset="0"/>
              <a:cs typeface="Arial" charset="0"/>
            </a:defRPr>
          </a:lvl6pPr>
          <a:lvl7pPr marL="2743200" algn="l" defTabSz="914400" rtl="0" eaLnBrk="1" latinLnBrk="0" hangingPunct="1">
            <a:defRPr kern="1200">
              <a:solidFill>
                <a:sysClr val="windowText" lastClr="000000"/>
              </a:solidFill>
              <a:latin typeface="Arial" charset="0"/>
              <a:cs typeface="Arial" charset="0"/>
            </a:defRPr>
          </a:lvl7pPr>
          <a:lvl8pPr marL="3200400" algn="l" defTabSz="914400" rtl="0" eaLnBrk="1" latinLnBrk="0" hangingPunct="1">
            <a:defRPr kern="1200">
              <a:solidFill>
                <a:sysClr val="windowText" lastClr="000000"/>
              </a:solidFill>
              <a:latin typeface="Arial" charset="0"/>
              <a:cs typeface="Arial" charset="0"/>
            </a:defRPr>
          </a:lvl8pPr>
          <a:lvl9pPr marL="3657600" algn="l" defTabSz="914400" rtl="0" eaLnBrk="1" latinLnBrk="0" hangingPunct="1">
            <a:defRPr kern="1200">
              <a:solidFill>
                <a:sysClr val="windowText" lastClr="000000"/>
              </a:solidFill>
              <a:latin typeface="Arial" charset="0"/>
              <a:cs typeface="Arial" charset="0"/>
            </a:defRPr>
          </a:lvl9pPr>
        </a:lstStyle>
        <a:p xmlns:a="http://schemas.openxmlformats.org/drawingml/2006/main">
          <a:r>
            <a:rPr lang="ru-RU" sz="800" b="1" dirty="0" smtClean="0">
              <a:latin typeface="Calibri"/>
            </a:rPr>
            <a:t>2022</a:t>
          </a:r>
          <a:endParaRPr lang="ru-RU" sz="800" b="1" dirty="0">
            <a:latin typeface="Calibri"/>
          </a:endParaRPr>
        </a:p>
      </cdr:txBody>
    </cdr:sp>
  </cdr:relSizeAnchor>
  <cdr:relSizeAnchor xmlns:cdr="http://schemas.openxmlformats.org/drawingml/2006/chartDrawing">
    <cdr:from>
      <cdr:x>0.89655</cdr:x>
      <cdr:y>0.85714</cdr:y>
    </cdr:from>
    <cdr:to>
      <cdr:x>0.94828</cdr:x>
      <cdr:y>0.98566</cdr:y>
    </cdr:to>
    <cdr:sp macro="" textlink="">
      <cdr:nvSpPr>
        <cdr:cNvPr id="6" name="TextBox 7"/>
        <cdr:cNvSpPr txBox="1"/>
      </cdr:nvSpPr>
      <cdr:spPr>
        <a:xfrm xmlns:a="http://schemas.openxmlformats.org/drawingml/2006/main">
          <a:off x="7924785" y="1436909"/>
          <a:ext cx="457252"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ysClr val="windowText" lastClr="000000"/>
              </a:solidFill>
              <a:latin typeface="Arial" charset="0"/>
              <a:cs typeface="Arial" charset="0"/>
            </a:defRPr>
          </a:lvl1pPr>
          <a:lvl2pPr marL="457200" algn="l" rtl="0" fontAlgn="base">
            <a:spcBef>
              <a:spcPct val="0"/>
            </a:spcBef>
            <a:spcAft>
              <a:spcPct val="0"/>
            </a:spcAft>
            <a:defRPr kern="1200">
              <a:solidFill>
                <a:sysClr val="windowText" lastClr="000000"/>
              </a:solidFill>
              <a:latin typeface="Arial" charset="0"/>
              <a:cs typeface="Arial" charset="0"/>
            </a:defRPr>
          </a:lvl2pPr>
          <a:lvl3pPr marL="914400" algn="l" rtl="0" fontAlgn="base">
            <a:spcBef>
              <a:spcPct val="0"/>
            </a:spcBef>
            <a:spcAft>
              <a:spcPct val="0"/>
            </a:spcAft>
            <a:defRPr kern="1200">
              <a:solidFill>
                <a:sysClr val="windowText" lastClr="000000"/>
              </a:solidFill>
              <a:latin typeface="Arial" charset="0"/>
              <a:cs typeface="Arial" charset="0"/>
            </a:defRPr>
          </a:lvl3pPr>
          <a:lvl4pPr marL="1371600" algn="l" rtl="0" fontAlgn="base">
            <a:spcBef>
              <a:spcPct val="0"/>
            </a:spcBef>
            <a:spcAft>
              <a:spcPct val="0"/>
            </a:spcAft>
            <a:defRPr kern="1200">
              <a:solidFill>
                <a:sysClr val="windowText" lastClr="000000"/>
              </a:solidFill>
              <a:latin typeface="Arial" charset="0"/>
              <a:cs typeface="Arial" charset="0"/>
            </a:defRPr>
          </a:lvl4pPr>
          <a:lvl5pPr marL="1828800" algn="l" rtl="0" fontAlgn="base">
            <a:spcBef>
              <a:spcPct val="0"/>
            </a:spcBef>
            <a:spcAft>
              <a:spcPct val="0"/>
            </a:spcAft>
            <a:defRPr kern="1200">
              <a:solidFill>
                <a:sysClr val="windowText" lastClr="000000"/>
              </a:solidFill>
              <a:latin typeface="Arial" charset="0"/>
              <a:cs typeface="Arial" charset="0"/>
            </a:defRPr>
          </a:lvl5pPr>
          <a:lvl6pPr marL="2286000" algn="l" defTabSz="914400" rtl="0" eaLnBrk="1" latinLnBrk="0" hangingPunct="1">
            <a:defRPr kern="1200">
              <a:solidFill>
                <a:sysClr val="windowText" lastClr="000000"/>
              </a:solidFill>
              <a:latin typeface="Arial" charset="0"/>
              <a:cs typeface="Arial" charset="0"/>
            </a:defRPr>
          </a:lvl6pPr>
          <a:lvl7pPr marL="2743200" algn="l" defTabSz="914400" rtl="0" eaLnBrk="1" latinLnBrk="0" hangingPunct="1">
            <a:defRPr kern="1200">
              <a:solidFill>
                <a:sysClr val="windowText" lastClr="000000"/>
              </a:solidFill>
              <a:latin typeface="Arial" charset="0"/>
              <a:cs typeface="Arial" charset="0"/>
            </a:defRPr>
          </a:lvl7pPr>
          <a:lvl8pPr marL="3200400" algn="l" defTabSz="914400" rtl="0" eaLnBrk="1" latinLnBrk="0" hangingPunct="1">
            <a:defRPr kern="1200">
              <a:solidFill>
                <a:sysClr val="windowText" lastClr="000000"/>
              </a:solidFill>
              <a:latin typeface="Arial" charset="0"/>
              <a:cs typeface="Arial" charset="0"/>
            </a:defRPr>
          </a:lvl8pPr>
          <a:lvl9pPr marL="3657600" algn="l" defTabSz="914400" rtl="0" eaLnBrk="1" latinLnBrk="0" hangingPunct="1">
            <a:defRPr kern="1200">
              <a:solidFill>
                <a:sysClr val="windowText" lastClr="000000"/>
              </a:solidFill>
              <a:latin typeface="Arial" charset="0"/>
              <a:cs typeface="Arial" charset="0"/>
            </a:defRPr>
          </a:lvl9pPr>
        </a:lstStyle>
        <a:p xmlns:a="http://schemas.openxmlformats.org/drawingml/2006/main">
          <a:r>
            <a:rPr lang="ru-RU" sz="800" b="1" dirty="0" smtClean="0">
              <a:latin typeface="Calibri"/>
            </a:rPr>
            <a:t>2023</a:t>
          </a:r>
          <a:endParaRPr lang="ru-RU" sz="800" b="1" dirty="0">
            <a:latin typeface="Calibri"/>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0.26724</cdr:x>
      <cdr:y>0.85714</cdr:y>
    </cdr:from>
    <cdr:to>
      <cdr:x>0.31897</cdr:x>
      <cdr:y>0.97495</cdr:y>
    </cdr:to>
    <cdr:sp macro="" textlink="">
      <cdr:nvSpPr>
        <cdr:cNvPr id="2" name="TextBox 7"/>
        <cdr:cNvSpPr txBox="1"/>
      </cdr:nvSpPr>
      <cdr:spPr>
        <a:xfrm xmlns:a="http://schemas.openxmlformats.org/drawingml/2006/main">
          <a:off x="2362188" y="1567538"/>
          <a:ext cx="457252"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ysClr val="windowText" lastClr="000000"/>
              </a:solidFill>
              <a:latin typeface="Arial" charset="0"/>
              <a:cs typeface="Arial" charset="0"/>
            </a:defRPr>
          </a:lvl1pPr>
          <a:lvl2pPr marL="457200" algn="l" rtl="0" fontAlgn="base">
            <a:spcBef>
              <a:spcPct val="0"/>
            </a:spcBef>
            <a:spcAft>
              <a:spcPct val="0"/>
            </a:spcAft>
            <a:defRPr kern="1200">
              <a:solidFill>
                <a:sysClr val="windowText" lastClr="000000"/>
              </a:solidFill>
              <a:latin typeface="Arial" charset="0"/>
              <a:cs typeface="Arial" charset="0"/>
            </a:defRPr>
          </a:lvl2pPr>
          <a:lvl3pPr marL="914400" algn="l" rtl="0" fontAlgn="base">
            <a:spcBef>
              <a:spcPct val="0"/>
            </a:spcBef>
            <a:spcAft>
              <a:spcPct val="0"/>
            </a:spcAft>
            <a:defRPr kern="1200">
              <a:solidFill>
                <a:sysClr val="windowText" lastClr="000000"/>
              </a:solidFill>
              <a:latin typeface="Arial" charset="0"/>
              <a:cs typeface="Arial" charset="0"/>
            </a:defRPr>
          </a:lvl3pPr>
          <a:lvl4pPr marL="1371600" algn="l" rtl="0" fontAlgn="base">
            <a:spcBef>
              <a:spcPct val="0"/>
            </a:spcBef>
            <a:spcAft>
              <a:spcPct val="0"/>
            </a:spcAft>
            <a:defRPr kern="1200">
              <a:solidFill>
                <a:sysClr val="windowText" lastClr="000000"/>
              </a:solidFill>
              <a:latin typeface="Arial" charset="0"/>
              <a:cs typeface="Arial" charset="0"/>
            </a:defRPr>
          </a:lvl4pPr>
          <a:lvl5pPr marL="1828800" algn="l" rtl="0" fontAlgn="base">
            <a:spcBef>
              <a:spcPct val="0"/>
            </a:spcBef>
            <a:spcAft>
              <a:spcPct val="0"/>
            </a:spcAft>
            <a:defRPr kern="1200">
              <a:solidFill>
                <a:sysClr val="windowText" lastClr="000000"/>
              </a:solidFill>
              <a:latin typeface="Arial" charset="0"/>
              <a:cs typeface="Arial" charset="0"/>
            </a:defRPr>
          </a:lvl5pPr>
          <a:lvl6pPr marL="2286000" algn="l" defTabSz="914400" rtl="0" eaLnBrk="1" latinLnBrk="0" hangingPunct="1">
            <a:defRPr kern="1200">
              <a:solidFill>
                <a:sysClr val="windowText" lastClr="000000"/>
              </a:solidFill>
              <a:latin typeface="Arial" charset="0"/>
              <a:cs typeface="Arial" charset="0"/>
            </a:defRPr>
          </a:lvl6pPr>
          <a:lvl7pPr marL="2743200" algn="l" defTabSz="914400" rtl="0" eaLnBrk="1" latinLnBrk="0" hangingPunct="1">
            <a:defRPr kern="1200">
              <a:solidFill>
                <a:sysClr val="windowText" lastClr="000000"/>
              </a:solidFill>
              <a:latin typeface="Arial" charset="0"/>
              <a:cs typeface="Arial" charset="0"/>
            </a:defRPr>
          </a:lvl7pPr>
          <a:lvl8pPr marL="3200400" algn="l" defTabSz="914400" rtl="0" eaLnBrk="1" latinLnBrk="0" hangingPunct="1">
            <a:defRPr kern="1200">
              <a:solidFill>
                <a:sysClr val="windowText" lastClr="000000"/>
              </a:solidFill>
              <a:latin typeface="Arial" charset="0"/>
              <a:cs typeface="Arial" charset="0"/>
            </a:defRPr>
          </a:lvl8pPr>
          <a:lvl9pPr marL="3657600" algn="l" defTabSz="914400" rtl="0" eaLnBrk="1" latinLnBrk="0" hangingPunct="1">
            <a:defRPr kern="1200">
              <a:solidFill>
                <a:sysClr val="windowText" lastClr="000000"/>
              </a:solidFill>
              <a:latin typeface="Arial" charset="0"/>
              <a:cs typeface="Arial" charset="0"/>
            </a:defRPr>
          </a:lvl9pPr>
        </a:lstStyle>
        <a:p xmlns:a="http://schemas.openxmlformats.org/drawingml/2006/main">
          <a:r>
            <a:rPr lang="ru-RU" sz="800" b="1" dirty="0" smtClean="0">
              <a:latin typeface="Calibri"/>
            </a:rPr>
            <a:t>2019</a:t>
          </a:r>
          <a:endParaRPr lang="ru-RU" sz="800" b="1" dirty="0">
            <a:latin typeface="Calibri"/>
          </a:endParaRPr>
        </a:p>
      </cdr:txBody>
    </cdr:sp>
  </cdr:relSizeAnchor>
  <cdr:relSizeAnchor xmlns:cdr="http://schemas.openxmlformats.org/drawingml/2006/chartDrawing">
    <cdr:from>
      <cdr:x>0.43103</cdr:x>
      <cdr:y>0.83962</cdr:y>
    </cdr:from>
    <cdr:to>
      <cdr:x>0.48276</cdr:x>
      <cdr:y>0.95743</cdr:y>
    </cdr:to>
    <cdr:sp macro="" textlink="">
      <cdr:nvSpPr>
        <cdr:cNvPr id="3" name="TextBox 7"/>
        <cdr:cNvSpPr txBox="1"/>
      </cdr:nvSpPr>
      <cdr:spPr>
        <a:xfrm xmlns:a="http://schemas.openxmlformats.org/drawingml/2006/main">
          <a:off x="3810000" y="1535502"/>
          <a:ext cx="457252" cy="21545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ysClr val="windowText" lastClr="000000"/>
              </a:solidFill>
              <a:latin typeface="Arial" charset="0"/>
              <a:cs typeface="Arial" charset="0"/>
            </a:defRPr>
          </a:lvl1pPr>
          <a:lvl2pPr marL="457200" algn="l" rtl="0" fontAlgn="base">
            <a:spcBef>
              <a:spcPct val="0"/>
            </a:spcBef>
            <a:spcAft>
              <a:spcPct val="0"/>
            </a:spcAft>
            <a:defRPr kern="1200">
              <a:solidFill>
                <a:sysClr val="windowText" lastClr="000000"/>
              </a:solidFill>
              <a:latin typeface="Arial" charset="0"/>
              <a:cs typeface="Arial" charset="0"/>
            </a:defRPr>
          </a:lvl2pPr>
          <a:lvl3pPr marL="914400" algn="l" rtl="0" fontAlgn="base">
            <a:spcBef>
              <a:spcPct val="0"/>
            </a:spcBef>
            <a:spcAft>
              <a:spcPct val="0"/>
            </a:spcAft>
            <a:defRPr kern="1200">
              <a:solidFill>
                <a:sysClr val="windowText" lastClr="000000"/>
              </a:solidFill>
              <a:latin typeface="Arial" charset="0"/>
              <a:cs typeface="Arial" charset="0"/>
            </a:defRPr>
          </a:lvl3pPr>
          <a:lvl4pPr marL="1371600" algn="l" rtl="0" fontAlgn="base">
            <a:spcBef>
              <a:spcPct val="0"/>
            </a:spcBef>
            <a:spcAft>
              <a:spcPct val="0"/>
            </a:spcAft>
            <a:defRPr kern="1200">
              <a:solidFill>
                <a:sysClr val="windowText" lastClr="000000"/>
              </a:solidFill>
              <a:latin typeface="Arial" charset="0"/>
              <a:cs typeface="Arial" charset="0"/>
            </a:defRPr>
          </a:lvl4pPr>
          <a:lvl5pPr marL="1828800" algn="l" rtl="0" fontAlgn="base">
            <a:spcBef>
              <a:spcPct val="0"/>
            </a:spcBef>
            <a:spcAft>
              <a:spcPct val="0"/>
            </a:spcAft>
            <a:defRPr kern="1200">
              <a:solidFill>
                <a:sysClr val="windowText" lastClr="000000"/>
              </a:solidFill>
              <a:latin typeface="Arial" charset="0"/>
              <a:cs typeface="Arial" charset="0"/>
            </a:defRPr>
          </a:lvl5pPr>
          <a:lvl6pPr marL="2286000" algn="l" defTabSz="914400" rtl="0" eaLnBrk="1" latinLnBrk="0" hangingPunct="1">
            <a:defRPr kern="1200">
              <a:solidFill>
                <a:sysClr val="windowText" lastClr="000000"/>
              </a:solidFill>
              <a:latin typeface="Arial" charset="0"/>
              <a:cs typeface="Arial" charset="0"/>
            </a:defRPr>
          </a:lvl6pPr>
          <a:lvl7pPr marL="2743200" algn="l" defTabSz="914400" rtl="0" eaLnBrk="1" latinLnBrk="0" hangingPunct="1">
            <a:defRPr kern="1200">
              <a:solidFill>
                <a:sysClr val="windowText" lastClr="000000"/>
              </a:solidFill>
              <a:latin typeface="Arial" charset="0"/>
              <a:cs typeface="Arial" charset="0"/>
            </a:defRPr>
          </a:lvl7pPr>
          <a:lvl8pPr marL="3200400" algn="l" defTabSz="914400" rtl="0" eaLnBrk="1" latinLnBrk="0" hangingPunct="1">
            <a:defRPr kern="1200">
              <a:solidFill>
                <a:sysClr val="windowText" lastClr="000000"/>
              </a:solidFill>
              <a:latin typeface="Arial" charset="0"/>
              <a:cs typeface="Arial" charset="0"/>
            </a:defRPr>
          </a:lvl8pPr>
          <a:lvl9pPr marL="3657600" algn="l" defTabSz="914400" rtl="0" eaLnBrk="1" latinLnBrk="0" hangingPunct="1">
            <a:defRPr kern="1200">
              <a:solidFill>
                <a:sysClr val="windowText" lastClr="000000"/>
              </a:solidFill>
              <a:latin typeface="Arial" charset="0"/>
              <a:cs typeface="Arial" charset="0"/>
            </a:defRPr>
          </a:lvl9pPr>
        </a:lstStyle>
        <a:p xmlns:a="http://schemas.openxmlformats.org/drawingml/2006/main">
          <a:r>
            <a:rPr lang="ru-RU" sz="800" b="1" dirty="0" smtClean="0">
              <a:latin typeface="Calibri"/>
            </a:rPr>
            <a:t>2020</a:t>
          </a:r>
          <a:endParaRPr lang="ru-RU" sz="800" b="1" dirty="0">
            <a:latin typeface="Calibri"/>
          </a:endParaRPr>
        </a:p>
      </cdr:txBody>
    </cdr:sp>
  </cdr:relSizeAnchor>
  <cdr:relSizeAnchor xmlns:cdr="http://schemas.openxmlformats.org/drawingml/2006/chartDrawing">
    <cdr:from>
      <cdr:x>0.57759</cdr:x>
      <cdr:y>0.85714</cdr:y>
    </cdr:from>
    <cdr:to>
      <cdr:x>0.62931</cdr:x>
      <cdr:y>0.97495</cdr:y>
    </cdr:to>
    <cdr:sp macro="" textlink="">
      <cdr:nvSpPr>
        <cdr:cNvPr id="4" name="TextBox 7"/>
        <cdr:cNvSpPr txBox="1"/>
      </cdr:nvSpPr>
      <cdr:spPr>
        <a:xfrm xmlns:a="http://schemas.openxmlformats.org/drawingml/2006/main">
          <a:off x="5105434" y="1567538"/>
          <a:ext cx="457163"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ysClr val="windowText" lastClr="000000"/>
              </a:solidFill>
              <a:latin typeface="Arial" charset="0"/>
              <a:cs typeface="Arial" charset="0"/>
            </a:defRPr>
          </a:lvl1pPr>
          <a:lvl2pPr marL="457200" algn="l" rtl="0" fontAlgn="base">
            <a:spcBef>
              <a:spcPct val="0"/>
            </a:spcBef>
            <a:spcAft>
              <a:spcPct val="0"/>
            </a:spcAft>
            <a:defRPr kern="1200">
              <a:solidFill>
                <a:sysClr val="windowText" lastClr="000000"/>
              </a:solidFill>
              <a:latin typeface="Arial" charset="0"/>
              <a:cs typeface="Arial" charset="0"/>
            </a:defRPr>
          </a:lvl2pPr>
          <a:lvl3pPr marL="914400" algn="l" rtl="0" fontAlgn="base">
            <a:spcBef>
              <a:spcPct val="0"/>
            </a:spcBef>
            <a:spcAft>
              <a:spcPct val="0"/>
            </a:spcAft>
            <a:defRPr kern="1200">
              <a:solidFill>
                <a:sysClr val="windowText" lastClr="000000"/>
              </a:solidFill>
              <a:latin typeface="Arial" charset="0"/>
              <a:cs typeface="Arial" charset="0"/>
            </a:defRPr>
          </a:lvl3pPr>
          <a:lvl4pPr marL="1371600" algn="l" rtl="0" fontAlgn="base">
            <a:spcBef>
              <a:spcPct val="0"/>
            </a:spcBef>
            <a:spcAft>
              <a:spcPct val="0"/>
            </a:spcAft>
            <a:defRPr kern="1200">
              <a:solidFill>
                <a:sysClr val="windowText" lastClr="000000"/>
              </a:solidFill>
              <a:latin typeface="Arial" charset="0"/>
              <a:cs typeface="Arial" charset="0"/>
            </a:defRPr>
          </a:lvl4pPr>
          <a:lvl5pPr marL="1828800" algn="l" rtl="0" fontAlgn="base">
            <a:spcBef>
              <a:spcPct val="0"/>
            </a:spcBef>
            <a:spcAft>
              <a:spcPct val="0"/>
            </a:spcAft>
            <a:defRPr kern="1200">
              <a:solidFill>
                <a:sysClr val="windowText" lastClr="000000"/>
              </a:solidFill>
              <a:latin typeface="Arial" charset="0"/>
              <a:cs typeface="Arial" charset="0"/>
            </a:defRPr>
          </a:lvl5pPr>
          <a:lvl6pPr marL="2286000" algn="l" defTabSz="914400" rtl="0" eaLnBrk="1" latinLnBrk="0" hangingPunct="1">
            <a:defRPr kern="1200">
              <a:solidFill>
                <a:sysClr val="windowText" lastClr="000000"/>
              </a:solidFill>
              <a:latin typeface="Arial" charset="0"/>
              <a:cs typeface="Arial" charset="0"/>
            </a:defRPr>
          </a:lvl6pPr>
          <a:lvl7pPr marL="2743200" algn="l" defTabSz="914400" rtl="0" eaLnBrk="1" latinLnBrk="0" hangingPunct="1">
            <a:defRPr kern="1200">
              <a:solidFill>
                <a:sysClr val="windowText" lastClr="000000"/>
              </a:solidFill>
              <a:latin typeface="Arial" charset="0"/>
              <a:cs typeface="Arial" charset="0"/>
            </a:defRPr>
          </a:lvl7pPr>
          <a:lvl8pPr marL="3200400" algn="l" defTabSz="914400" rtl="0" eaLnBrk="1" latinLnBrk="0" hangingPunct="1">
            <a:defRPr kern="1200">
              <a:solidFill>
                <a:sysClr val="windowText" lastClr="000000"/>
              </a:solidFill>
              <a:latin typeface="Arial" charset="0"/>
              <a:cs typeface="Arial" charset="0"/>
            </a:defRPr>
          </a:lvl8pPr>
          <a:lvl9pPr marL="3657600" algn="l" defTabSz="914400" rtl="0" eaLnBrk="1" latinLnBrk="0" hangingPunct="1">
            <a:defRPr kern="1200">
              <a:solidFill>
                <a:sysClr val="windowText" lastClr="000000"/>
              </a:solidFill>
              <a:latin typeface="Arial" charset="0"/>
              <a:cs typeface="Arial" charset="0"/>
            </a:defRPr>
          </a:lvl9pPr>
        </a:lstStyle>
        <a:p xmlns:a="http://schemas.openxmlformats.org/drawingml/2006/main">
          <a:r>
            <a:rPr lang="ru-RU" sz="800" b="1" dirty="0" smtClean="0">
              <a:latin typeface="Calibri"/>
            </a:rPr>
            <a:t>2021</a:t>
          </a:r>
          <a:endParaRPr lang="ru-RU" sz="800" b="1" dirty="0">
            <a:latin typeface="Calibri"/>
          </a:endParaRPr>
        </a:p>
      </cdr:txBody>
    </cdr:sp>
  </cdr:relSizeAnchor>
  <cdr:relSizeAnchor xmlns:cdr="http://schemas.openxmlformats.org/drawingml/2006/chartDrawing">
    <cdr:from>
      <cdr:x>0.75862</cdr:x>
      <cdr:y>0.85714</cdr:y>
    </cdr:from>
    <cdr:to>
      <cdr:x>0.81034</cdr:x>
      <cdr:y>0.97495</cdr:y>
    </cdr:to>
    <cdr:sp macro="" textlink="">
      <cdr:nvSpPr>
        <cdr:cNvPr id="5" name="TextBox 7"/>
        <cdr:cNvSpPr txBox="1"/>
      </cdr:nvSpPr>
      <cdr:spPr>
        <a:xfrm xmlns:a="http://schemas.openxmlformats.org/drawingml/2006/main">
          <a:off x="6705594" y="1567538"/>
          <a:ext cx="457163"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ysClr val="windowText" lastClr="000000"/>
              </a:solidFill>
              <a:latin typeface="Arial" charset="0"/>
              <a:cs typeface="Arial" charset="0"/>
            </a:defRPr>
          </a:lvl1pPr>
          <a:lvl2pPr marL="457200" algn="l" rtl="0" fontAlgn="base">
            <a:spcBef>
              <a:spcPct val="0"/>
            </a:spcBef>
            <a:spcAft>
              <a:spcPct val="0"/>
            </a:spcAft>
            <a:defRPr kern="1200">
              <a:solidFill>
                <a:sysClr val="windowText" lastClr="000000"/>
              </a:solidFill>
              <a:latin typeface="Arial" charset="0"/>
              <a:cs typeface="Arial" charset="0"/>
            </a:defRPr>
          </a:lvl2pPr>
          <a:lvl3pPr marL="914400" algn="l" rtl="0" fontAlgn="base">
            <a:spcBef>
              <a:spcPct val="0"/>
            </a:spcBef>
            <a:spcAft>
              <a:spcPct val="0"/>
            </a:spcAft>
            <a:defRPr kern="1200">
              <a:solidFill>
                <a:sysClr val="windowText" lastClr="000000"/>
              </a:solidFill>
              <a:latin typeface="Arial" charset="0"/>
              <a:cs typeface="Arial" charset="0"/>
            </a:defRPr>
          </a:lvl3pPr>
          <a:lvl4pPr marL="1371600" algn="l" rtl="0" fontAlgn="base">
            <a:spcBef>
              <a:spcPct val="0"/>
            </a:spcBef>
            <a:spcAft>
              <a:spcPct val="0"/>
            </a:spcAft>
            <a:defRPr kern="1200">
              <a:solidFill>
                <a:sysClr val="windowText" lastClr="000000"/>
              </a:solidFill>
              <a:latin typeface="Arial" charset="0"/>
              <a:cs typeface="Arial" charset="0"/>
            </a:defRPr>
          </a:lvl4pPr>
          <a:lvl5pPr marL="1828800" algn="l" rtl="0" fontAlgn="base">
            <a:spcBef>
              <a:spcPct val="0"/>
            </a:spcBef>
            <a:spcAft>
              <a:spcPct val="0"/>
            </a:spcAft>
            <a:defRPr kern="1200">
              <a:solidFill>
                <a:sysClr val="windowText" lastClr="000000"/>
              </a:solidFill>
              <a:latin typeface="Arial" charset="0"/>
              <a:cs typeface="Arial" charset="0"/>
            </a:defRPr>
          </a:lvl5pPr>
          <a:lvl6pPr marL="2286000" algn="l" defTabSz="914400" rtl="0" eaLnBrk="1" latinLnBrk="0" hangingPunct="1">
            <a:defRPr kern="1200">
              <a:solidFill>
                <a:sysClr val="windowText" lastClr="000000"/>
              </a:solidFill>
              <a:latin typeface="Arial" charset="0"/>
              <a:cs typeface="Arial" charset="0"/>
            </a:defRPr>
          </a:lvl6pPr>
          <a:lvl7pPr marL="2743200" algn="l" defTabSz="914400" rtl="0" eaLnBrk="1" latinLnBrk="0" hangingPunct="1">
            <a:defRPr kern="1200">
              <a:solidFill>
                <a:sysClr val="windowText" lastClr="000000"/>
              </a:solidFill>
              <a:latin typeface="Arial" charset="0"/>
              <a:cs typeface="Arial" charset="0"/>
            </a:defRPr>
          </a:lvl7pPr>
          <a:lvl8pPr marL="3200400" algn="l" defTabSz="914400" rtl="0" eaLnBrk="1" latinLnBrk="0" hangingPunct="1">
            <a:defRPr kern="1200">
              <a:solidFill>
                <a:sysClr val="windowText" lastClr="000000"/>
              </a:solidFill>
              <a:latin typeface="Arial" charset="0"/>
              <a:cs typeface="Arial" charset="0"/>
            </a:defRPr>
          </a:lvl8pPr>
          <a:lvl9pPr marL="3657600" algn="l" defTabSz="914400" rtl="0" eaLnBrk="1" latinLnBrk="0" hangingPunct="1">
            <a:defRPr kern="1200">
              <a:solidFill>
                <a:sysClr val="windowText" lastClr="000000"/>
              </a:solidFill>
              <a:latin typeface="Arial" charset="0"/>
              <a:cs typeface="Arial" charset="0"/>
            </a:defRPr>
          </a:lvl9pPr>
        </a:lstStyle>
        <a:p xmlns:a="http://schemas.openxmlformats.org/drawingml/2006/main">
          <a:r>
            <a:rPr lang="ru-RU" sz="800" b="1" dirty="0" smtClean="0">
              <a:latin typeface="Calibri"/>
            </a:rPr>
            <a:t>2022</a:t>
          </a:r>
          <a:endParaRPr lang="ru-RU" sz="800" b="1" dirty="0">
            <a:latin typeface="Calibri"/>
          </a:endParaRPr>
        </a:p>
      </cdr:txBody>
    </cdr:sp>
  </cdr:relSizeAnchor>
  <cdr:relSizeAnchor xmlns:cdr="http://schemas.openxmlformats.org/drawingml/2006/chartDrawing">
    <cdr:from>
      <cdr:x>0.89655</cdr:x>
      <cdr:y>0.85714</cdr:y>
    </cdr:from>
    <cdr:to>
      <cdr:x>0.94828</cdr:x>
      <cdr:y>0.97495</cdr:y>
    </cdr:to>
    <cdr:sp macro="" textlink="">
      <cdr:nvSpPr>
        <cdr:cNvPr id="6" name="TextBox 7"/>
        <cdr:cNvSpPr txBox="1"/>
      </cdr:nvSpPr>
      <cdr:spPr>
        <a:xfrm xmlns:a="http://schemas.openxmlformats.org/drawingml/2006/main">
          <a:off x="7924785" y="1567538"/>
          <a:ext cx="457252" cy="21544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ysClr val="windowText" lastClr="000000"/>
              </a:solidFill>
              <a:latin typeface="Arial" charset="0"/>
              <a:cs typeface="Arial" charset="0"/>
            </a:defRPr>
          </a:lvl1pPr>
          <a:lvl2pPr marL="457200" algn="l" rtl="0" fontAlgn="base">
            <a:spcBef>
              <a:spcPct val="0"/>
            </a:spcBef>
            <a:spcAft>
              <a:spcPct val="0"/>
            </a:spcAft>
            <a:defRPr kern="1200">
              <a:solidFill>
                <a:sysClr val="windowText" lastClr="000000"/>
              </a:solidFill>
              <a:latin typeface="Arial" charset="0"/>
              <a:cs typeface="Arial" charset="0"/>
            </a:defRPr>
          </a:lvl2pPr>
          <a:lvl3pPr marL="914400" algn="l" rtl="0" fontAlgn="base">
            <a:spcBef>
              <a:spcPct val="0"/>
            </a:spcBef>
            <a:spcAft>
              <a:spcPct val="0"/>
            </a:spcAft>
            <a:defRPr kern="1200">
              <a:solidFill>
                <a:sysClr val="windowText" lastClr="000000"/>
              </a:solidFill>
              <a:latin typeface="Arial" charset="0"/>
              <a:cs typeface="Arial" charset="0"/>
            </a:defRPr>
          </a:lvl3pPr>
          <a:lvl4pPr marL="1371600" algn="l" rtl="0" fontAlgn="base">
            <a:spcBef>
              <a:spcPct val="0"/>
            </a:spcBef>
            <a:spcAft>
              <a:spcPct val="0"/>
            </a:spcAft>
            <a:defRPr kern="1200">
              <a:solidFill>
                <a:sysClr val="windowText" lastClr="000000"/>
              </a:solidFill>
              <a:latin typeface="Arial" charset="0"/>
              <a:cs typeface="Arial" charset="0"/>
            </a:defRPr>
          </a:lvl4pPr>
          <a:lvl5pPr marL="1828800" algn="l" rtl="0" fontAlgn="base">
            <a:spcBef>
              <a:spcPct val="0"/>
            </a:spcBef>
            <a:spcAft>
              <a:spcPct val="0"/>
            </a:spcAft>
            <a:defRPr kern="1200">
              <a:solidFill>
                <a:sysClr val="windowText" lastClr="000000"/>
              </a:solidFill>
              <a:latin typeface="Arial" charset="0"/>
              <a:cs typeface="Arial" charset="0"/>
            </a:defRPr>
          </a:lvl5pPr>
          <a:lvl6pPr marL="2286000" algn="l" defTabSz="914400" rtl="0" eaLnBrk="1" latinLnBrk="0" hangingPunct="1">
            <a:defRPr kern="1200">
              <a:solidFill>
                <a:sysClr val="windowText" lastClr="000000"/>
              </a:solidFill>
              <a:latin typeface="Arial" charset="0"/>
              <a:cs typeface="Arial" charset="0"/>
            </a:defRPr>
          </a:lvl6pPr>
          <a:lvl7pPr marL="2743200" algn="l" defTabSz="914400" rtl="0" eaLnBrk="1" latinLnBrk="0" hangingPunct="1">
            <a:defRPr kern="1200">
              <a:solidFill>
                <a:sysClr val="windowText" lastClr="000000"/>
              </a:solidFill>
              <a:latin typeface="Arial" charset="0"/>
              <a:cs typeface="Arial" charset="0"/>
            </a:defRPr>
          </a:lvl7pPr>
          <a:lvl8pPr marL="3200400" algn="l" defTabSz="914400" rtl="0" eaLnBrk="1" latinLnBrk="0" hangingPunct="1">
            <a:defRPr kern="1200">
              <a:solidFill>
                <a:sysClr val="windowText" lastClr="000000"/>
              </a:solidFill>
              <a:latin typeface="Arial" charset="0"/>
              <a:cs typeface="Arial" charset="0"/>
            </a:defRPr>
          </a:lvl8pPr>
          <a:lvl9pPr marL="3657600" algn="l" defTabSz="914400" rtl="0" eaLnBrk="1" latinLnBrk="0" hangingPunct="1">
            <a:defRPr kern="1200">
              <a:solidFill>
                <a:sysClr val="windowText" lastClr="000000"/>
              </a:solidFill>
              <a:latin typeface="Arial" charset="0"/>
              <a:cs typeface="Arial" charset="0"/>
            </a:defRPr>
          </a:lvl9pPr>
        </a:lstStyle>
        <a:p xmlns:a="http://schemas.openxmlformats.org/drawingml/2006/main">
          <a:r>
            <a:rPr lang="ru-RU" sz="800" b="1" dirty="0" smtClean="0">
              <a:latin typeface="Calibri"/>
            </a:rPr>
            <a:t>2023</a:t>
          </a:r>
          <a:endParaRPr lang="ru-RU" sz="800" b="1" dirty="0">
            <a:latin typeface="Calibri"/>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cdr:x>
      <cdr:y>0.77419</cdr:y>
    </cdr:from>
    <cdr:to>
      <cdr:x>0.1875</cdr:x>
      <cdr:y>0.86539</cdr:y>
    </cdr:to>
    <cdr:sp macro="" textlink="">
      <cdr:nvSpPr>
        <cdr:cNvPr id="2" name="TextBox 9"/>
        <cdr:cNvSpPr txBox="1"/>
      </cdr:nvSpPr>
      <cdr:spPr>
        <a:xfrm xmlns:a="http://schemas.openxmlformats.org/drawingml/2006/main">
          <a:off x="0" y="1828800"/>
          <a:ext cx="685800" cy="2154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ysClr val="windowText" lastClr="000000"/>
              </a:solidFill>
              <a:latin typeface="Arial" charset="0"/>
              <a:cs typeface="Arial" charset="0"/>
            </a:defRPr>
          </a:lvl1pPr>
          <a:lvl2pPr marL="457200" algn="l" rtl="0" fontAlgn="base">
            <a:spcBef>
              <a:spcPct val="0"/>
            </a:spcBef>
            <a:spcAft>
              <a:spcPct val="0"/>
            </a:spcAft>
            <a:defRPr kern="1200">
              <a:solidFill>
                <a:sysClr val="windowText" lastClr="000000"/>
              </a:solidFill>
              <a:latin typeface="Arial" charset="0"/>
              <a:cs typeface="Arial" charset="0"/>
            </a:defRPr>
          </a:lvl2pPr>
          <a:lvl3pPr marL="914400" algn="l" rtl="0" fontAlgn="base">
            <a:spcBef>
              <a:spcPct val="0"/>
            </a:spcBef>
            <a:spcAft>
              <a:spcPct val="0"/>
            </a:spcAft>
            <a:defRPr kern="1200">
              <a:solidFill>
                <a:sysClr val="windowText" lastClr="000000"/>
              </a:solidFill>
              <a:latin typeface="Arial" charset="0"/>
              <a:cs typeface="Arial" charset="0"/>
            </a:defRPr>
          </a:lvl3pPr>
          <a:lvl4pPr marL="1371600" algn="l" rtl="0" fontAlgn="base">
            <a:spcBef>
              <a:spcPct val="0"/>
            </a:spcBef>
            <a:spcAft>
              <a:spcPct val="0"/>
            </a:spcAft>
            <a:defRPr kern="1200">
              <a:solidFill>
                <a:sysClr val="windowText" lastClr="000000"/>
              </a:solidFill>
              <a:latin typeface="Arial" charset="0"/>
              <a:cs typeface="Arial" charset="0"/>
            </a:defRPr>
          </a:lvl4pPr>
          <a:lvl5pPr marL="1828800" algn="l" rtl="0" fontAlgn="base">
            <a:spcBef>
              <a:spcPct val="0"/>
            </a:spcBef>
            <a:spcAft>
              <a:spcPct val="0"/>
            </a:spcAft>
            <a:defRPr kern="1200">
              <a:solidFill>
                <a:sysClr val="windowText" lastClr="000000"/>
              </a:solidFill>
              <a:latin typeface="Arial" charset="0"/>
              <a:cs typeface="Arial" charset="0"/>
            </a:defRPr>
          </a:lvl5pPr>
          <a:lvl6pPr marL="2286000" algn="l" defTabSz="914400" rtl="0" eaLnBrk="1" latinLnBrk="0" hangingPunct="1">
            <a:defRPr kern="1200">
              <a:solidFill>
                <a:sysClr val="windowText" lastClr="000000"/>
              </a:solidFill>
              <a:latin typeface="Arial" charset="0"/>
              <a:cs typeface="Arial" charset="0"/>
            </a:defRPr>
          </a:lvl6pPr>
          <a:lvl7pPr marL="2743200" algn="l" defTabSz="914400" rtl="0" eaLnBrk="1" latinLnBrk="0" hangingPunct="1">
            <a:defRPr kern="1200">
              <a:solidFill>
                <a:sysClr val="windowText" lastClr="000000"/>
              </a:solidFill>
              <a:latin typeface="Arial" charset="0"/>
              <a:cs typeface="Arial" charset="0"/>
            </a:defRPr>
          </a:lvl7pPr>
          <a:lvl8pPr marL="3200400" algn="l" defTabSz="914400" rtl="0" eaLnBrk="1" latinLnBrk="0" hangingPunct="1">
            <a:defRPr kern="1200">
              <a:solidFill>
                <a:sysClr val="windowText" lastClr="000000"/>
              </a:solidFill>
              <a:latin typeface="Arial" charset="0"/>
              <a:cs typeface="Arial" charset="0"/>
            </a:defRPr>
          </a:lvl8pPr>
          <a:lvl9pPr marL="3657600" algn="l" defTabSz="914400" rtl="0" eaLnBrk="1" latinLnBrk="0" hangingPunct="1">
            <a:defRPr kern="1200">
              <a:solidFill>
                <a:sysClr val="windowText" lastClr="000000"/>
              </a:solidFill>
              <a:latin typeface="Arial" charset="0"/>
              <a:cs typeface="Arial" charset="0"/>
            </a:defRPr>
          </a:lvl9pPr>
        </a:lstStyle>
        <a:p xmlns:a="http://schemas.openxmlformats.org/drawingml/2006/main">
          <a:r>
            <a:rPr lang="ru-RU" sz="800" dirty="0" smtClean="0">
              <a:latin typeface="Calibri"/>
            </a:rPr>
            <a:t>2023 год</a:t>
          </a:r>
          <a:endParaRPr lang="ru-RU" sz="800" dirty="0">
            <a:latin typeface="Calibri"/>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0.90054</cdr:x>
      <cdr:y>0.13333</cdr:y>
    </cdr:from>
    <cdr:to>
      <cdr:x>0.99671</cdr:x>
      <cdr:y>0.23431</cdr:y>
    </cdr:to>
    <cdr:sp macro="" textlink="">
      <cdr:nvSpPr>
        <cdr:cNvPr id="2" name="TextBox 26"/>
        <cdr:cNvSpPr txBox="1"/>
      </cdr:nvSpPr>
      <cdr:spPr>
        <a:xfrm xmlns:a="http://schemas.openxmlformats.org/drawingml/2006/main">
          <a:off x="8054463" y="304800"/>
          <a:ext cx="860186"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0"/>
            </a:spcBef>
            <a:spcAft>
              <a:spcPct val="0"/>
            </a:spcAft>
            <a:defRPr kern="1200">
              <a:solidFill>
                <a:sysClr val="windowText" lastClr="000000"/>
              </a:solidFill>
              <a:latin typeface="Arial" charset="0"/>
              <a:cs typeface="Arial" charset="0"/>
            </a:defRPr>
          </a:lvl1pPr>
          <a:lvl2pPr marL="457200" algn="l" rtl="0" fontAlgn="base">
            <a:spcBef>
              <a:spcPct val="0"/>
            </a:spcBef>
            <a:spcAft>
              <a:spcPct val="0"/>
            </a:spcAft>
            <a:defRPr kern="1200">
              <a:solidFill>
                <a:sysClr val="windowText" lastClr="000000"/>
              </a:solidFill>
              <a:latin typeface="Arial" charset="0"/>
              <a:cs typeface="Arial" charset="0"/>
            </a:defRPr>
          </a:lvl2pPr>
          <a:lvl3pPr marL="914400" algn="l" rtl="0" fontAlgn="base">
            <a:spcBef>
              <a:spcPct val="0"/>
            </a:spcBef>
            <a:spcAft>
              <a:spcPct val="0"/>
            </a:spcAft>
            <a:defRPr kern="1200">
              <a:solidFill>
                <a:sysClr val="windowText" lastClr="000000"/>
              </a:solidFill>
              <a:latin typeface="Arial" charset="0"/>
              <a:cs typeface="Arial" charset="0"/>
            </a:defRPr>
          </a:lvl3pPr>
          <a:lvl4pPr marL="1371600" algn="l" rtl="0" fontAlgn="base">
            <a:spcBef>
              <a:spcPct val="0"/>
            </a:spcBef>
            <a:spcAft>
              <a:spcPct val="0"/>
            </a:spcAft>
            <a:defRPr kern="1200">
              <a:solidFill>
                <a:sysClr val="windowText" lastClr="000000"/>
              </a:solidFill>
              <a:latin typeface="Arial" charset="0"/>
              <a:cs typeface="Arial" charset="0"/>
            </a:defRPr>
          </a:lvl4pPr>
          <a:lvl5pPr marL="1828800" algn="l" rtl="0" fontAlgn="base">
            <a:spcBef>
              <a:spcPct val="0"/>
            </a:spcBef>
            <a:spcAft>
              <a:spcPct val="0"/>
            </a:spcAft>
            <a:defRPr kern="1200">
              <a:solidFill>
                <a:sysClr val="windowText" lastClr="000000"/>
              </a:solidFill>
              <a:latin typeface="Arial" charset="0"/>
              <a:cs typeface="Arial" charset="0"/>
            </a:defRPr>
          </a:lvl5pPr>
          <a:lvl6pPr marL="2286000" algn="l" defTabSz="914400" rtl="0" eaLnBrk="1" latinLnBrk="0" hangingPunct="1">
            <a:defRPr kern="1200">
              <a:solidFill>
                <a:sysClr val="windowText" lastClr="000000"/>
              </a:solidFill>
              <a:latin typeface="Arial" charset="0"/>
              <a:cs typeface="Arial" charset="0"/>
            </a:defRPr>
          </a:lvl6pPr>
          <a:lvl7pPr marL="2743200" algn="l" defTabSz="914400" rtl="0" eaLnBrk="1" latinLnBrk="0" hangingPunct="1">
            <a:defRPr kern="1200">
              <a:solidFill>
                <a:sysClr val="windowText" lastClr="000000"/>
              </a:solidFill>
              <a:latin typeface="Arial" charset="0"/>
              <a:cs typeface="Arial" charset="0"/>
            </a:defRPr>
          </a:lvl7pPr>
          <a:lvl8pPr marL="3200400" algn="l" defTabSz="914400" rtl="0" eaLnBrk="1" latinLnBrk="0" hangingPunct="1">
            <a:defRPr kern="1200">
              <a:solidFill>
                <a:sysClr val="windowText" lastClr="000000"/>
              </a:solidFill>
              <a:latin typeface="Arial" charset="0"/>
              <a:cs typeface="Arial" charset="0"/>
            </a:defRPr>
          </a:lvl8pPr>
          <a:lvl9pPr marL="3657600" algn="l" defTabSz="914400" rtl="0" eaLnBrk="1" latinLnBrk="0" hangingPunct="1">
            <a:defRPr kern="1200">
              <a:solidFill>
                <a:sysClr val="windowText" lastClr="000000"/>
              </a:solidFill>
              <a:latin typeface="Arial" charset="0"/>
              <a:cs typeface="Arial" charset="0"/>
            </a:defRPr>
          </a:lvl9pPr>
        </a:lstStyle>
        <a:p xmlns:a="http://schemas.openxmlformats.org/drawingml/2006/main">
          <a:r>
            <a:rPr lang="ru-RU" sz="900" dirty="0" smtClean="0">
              <a:latin typeface="Calibri" pitchFamily="34" charset="0"/>
              <a:cs typeface="Calibri" pitchFamily="34" charset="0"/>
            </a:rPr>
            <a:t>тыс. рублей</a:t>
          </a:r>
          <a:endParaRPr lang="ru-RU" sz="900" dirty="0">
            <a:latin typeface="Calibri" pitchFamily="34" charset="0"/>
            <a:cs typeface="Calibri" pitchFamily="34"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0.18644</cdr:x>
      <cdr:y>0.36957</cdr:y>
    </cdr:from>
    <cdr:to>
      <cdr:x>0.26066</cdr:x>
      <cdr:y>0.44844</cdr:y>
    </cdr:to>
    <cdr:pic>
      <cdr:nvPicPr>
        <cdr:cNvPr id="45" name="Picture 3" descr="D:\Users\krdoas\Pictures\учебник.png"/>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print">
          <a:biLevel thresh="50000"/>
          <a:extLst>
            <a:ext uri="{BEBA8EAE-BF5A-486C-A8C5-ECC9F3942E4B}">
              <a14:imgProps xmlns:a14="http://schemas.microsoft.com/office/drawing/2010/main">
                <a14:imgLayer r:embed="rId2">
                  <a14:imgEffect>
                    <a14:brightnessContrast bright="-66000"/>
                  </a14:imgEffect>
                </a14:imgLayer>
              </a14:imgProps>
            </a:ext>
          </a:extLst>
        </a:blip>
        <a:srcRect xmlns:a="http://schemas.openxmlformats.org/drawingml/2006/main" r="62010" b="10032"/>
        <a:stretch xmlns:a="http://schemas.openxmlformats.org/drawingml/2006/main">
          <a:fillRect/>
        </a:stretch>
      </cdr:blipFill>
      <cdr:spPr bwMode="auto">
        <a:xfrm xmlns:a="http://schemas.openxmlformats.org/drawingml/2006/main">
          <a:off x="838200" y="1295400"/>
          <a:ext cx="333678" cy="276455"/>
        </a:xfrm>
        <a:prstGeom xmlns:a="http://schemas.openxmlformats.org/drawingml/2006/main" prst="rect">
          <a:avLst/>
        </a:prstGeom>
        <a:noFill xmlns:a="http://schemas.openxmlformats.org/drawingml/2006/main"/>
      </cdr:spPr>
    </cdr:pic>
  </cdr:relSizeAnchor>
  <cdr:relSizeAnchor xmlns:cdr="http://schemas.openxmlformats.org/drawingml/2006/chartDrawing">
    <cdr:from>
      <cdr:x>0.82389</cdr:x>
      <cdr:y>0.30435</cdr:y>
    </cdr:from>
    <cdr:to>
      <cdr:x>0.92389</cdr:x>
      <cdr:y>0.44387</cdr:y>
    </cdr:to>
    <cdr:pic>
      <cdr:nvPicPr>
        <cdr:cNvPr id="55" name="Picture 2" descr="Картинки по запросу theatre icon"/>
        <cdr:cNvPicPr>
          <a:picLocks xmlns:a="http://schemas.openxmlformats.org/drawingml/2006/main" noChangeAspect="1" noChangeArrowheads="1"/>
        </cdr:cNvPicPr>
      </cdr:nvPicPr>
      <cdr:blipFill>
        <a:blip xmlns:a="http://schemas.openxmlformats.org/drawingml/2006/main" xmlns:r="http://schemas.openxmlformats.org/officeDocument/2006/relationships" r:embed="rId3" cstate="print">
          <a:duotone>
            <a:srgbClr val="808080">
              <a:shade val="45000"/>
              <a:satMod val="135000"/>
            </a:srgbClr>
            <a:prstClr val="white"/>
          </a:duotone>
          <a:extLst>
            <a:ext uri="{BEBA8EAE-BF5A-486C-A8C5-ECC9F3942E4B}">
              <a14:imgProps xmlns:a14="http://schemas.microsoft.com/office/drawing/2010/main">
                <a14:imgLayer r:embed="rId4">
                  <a14:imgEffect>
                    <a14:brightnessContrast contrast="-69000"/>
                  </a14:imgEffect>
                </a14:imgLayer>
              </a14:imgProps>
            </a:ex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704039" y="1066800"/>
          <a:ext cx="449580" cy="489046"/>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dr:relSizeAnchor xmlns:cdr="http://schemas.openxmlformats.org/drawingml/2006/chartDrawing">
    <cdr:from>
      <cdr:x>0.54813</cdr:x>
      <cdr:y>0.29403</cdr:y>
    </cdr:from>
    <cdr:to>
      <cdr:x>0.61593</cdr:x>
      <cdr:y>0.37456</cdr:y>
    </cdr:to>
    <cdr:pic>
      <cdr:nvPicPr>
        <cdr:cNvPr id="56" name="Picture 3" descr="D:\Users\krdoas\Desktop\ДЛЯ ПРЕЗЕНТАЦИЙ\24.10.2018 приостановление\2.png"/>
        <cdr:cNvPicPr>
          <a:picLocks xmlns:a="http://schemas.openxmlformats.org/drawingml/2006/main" noChangeAspect="1" noChangeArrowheads="1"/>
        </cdr:cNvPicPr>
      </cdr:nvPicPr>
      <cdr:blipFill>
        <a:blip xmlns:a="http://schemas.openxmlformats.org/drawingml/2006/main" xmlns:r="http://schemas.openxmlformats.org/officeDocument/2006/relationships" r:embed="rId5" cstate="print">
          <a:biLevel thresh="50000"/>
          <a:extLst>
            <a:ext uri="{BEBA8EAE-BF5A-486C-A8C5-ECC9F3942E4B}">
              <a14:imgProps xmlns:a14="http://schemas.microsoft.com/office/drawing/2010/main">
                <a14:imgLayer r:embed="rId6">
                  <a14:imgEffect>
                    <a14:brightnessContrast bright="10000"/>
                  </a14:imgEffect>
                </a14:imgLayer>
              </a14:imgProps>
            </a:ex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2464279" y="1030618"/>
          <a:ext cx="304800" cy="282273"/>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drawings/drawing7.xml><?xml version="1.0" encoding="utf-8"?>
<c:userShapes xmlns:c="http://schemas.openxmlformats.org/drawingml/2006/chart">
  <cdr:relSizeAnchor xmlns:cdr="http://schemas.openxmlformats.org/drawingml/2006/chartDrawing">
    <cdr:from>
      <cdr:x>0.55</cdr:x>
      <cdr:y>0.71429</cdr:y>
    </cdr:from>
    <cdr:to>
      <cdr:x>0.58333</cdr:x>
      <cdr:y>0.96429</cdr:y>
    </cdr:to>
    <cdr:sp macro="" textlink="">
      <cdr:nvSpPr>
        <cdr:cNvPr id="2" name="TextBox 1"/>
        <cdr:cNvSpPr txBox="1"/>
      </cdr:nvSpPr>
      <cdr:spPr>
        <a:xfrm xmlns:a="http://schemas.openxmlformats.org/drawingml/2006/main" rot="16200000">
          <a:off x="4381485" y="5219715"/>
          <a:ext cx="1600200" cy="304770"/>
        </a:xfrm>
        <a:prstGeom xmlns:a="http://schemas.openxmlformats.org/drawingml/2006/main" prst="rect">
          <a:avLst/>
        </a:prstGeom>
        <a:solidFill xmlns:a="http://schemas.openxmlformats.org/drawingml/2006/main">
          <a:schemeClr val="accent1">
            <a:lumMod val="20000"/>
            <a:lumOff val="80000"/>
          </a:schemeClr>
        </a:solidFill>
        <a:ln xmlns:a="http://schemas.openxmlformats.org/drawingml/2006/main">
          <a:noFill/>
        </a:ln>
      </cdr:spPr>
      <cdr:txBody>
        <a:bodyPr xmlns:a="http://schemas.openxmlformats.org/drawingml/2006/main" wrap="square" rtlCol="0"/>
        <a:lstStyle xmlns:a="http://schemas.openxmlformats.org/drawingml/2006/main"/>
        <a:p xmlns:a="http://schemas.openxmlformats.org/drawingml/2006/main">
          <a:r>
            <a:rPr lang="ru-RU" sz="1600" dirty="0" smtClean="0"/>
            <a:t>КУРСКИЙ МО</a:t>
          </a:r>
          <a:endParaRPr lang="ru-RU" sz="16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6332"/>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50443" y="0"/>
            <a:ext cx="2945659" cy="496332"/>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238216D9-44A1-4ACE-B3D6-2FAD348BC494}" type="datetimeFigureOut">
              <a:rPr lang="ru-RU"/>
              <a:pPr>
                <a:defRPr/>
              </a:pPr>
              <a:t>07.05.2024</a:t>
            </a:fld>
            <a:endParaRPr lang="ru-RU"/>
          </a:p>
        </p:txBody>
      </p:sp>
      <p:sp>
        <p:nvSpPr>
          <p:cNvPr id="4" name="Образ слайда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5771DF00-A12A-4155-94DF-6477ECFCE242}" type="slidenum">
              <a:rPr lang="ru-RU"/>
              <a:pPr>
                <a:defRPr/>
              </a:pPr>
              <a:t>‹#›</a:t>
            </a:fld>
            <a:endParaRPr lang="ru-RU"/>
          </a:p>
        </p:txBody>
      </p:sp>
    </p:spTree>
    <p:extLst>
      <p:ext uri="{BB962C8B-B14F-4D97-AF65-F5344CB8AC3E}">
        <p14:creationId xmlns:p14="http://schemas.microsoft.com/office/powerpoint/2010/main" val="11502706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5771DF00-A12A-4155-94DF-6477ECFCE242}" type="slidenum">
              <a:rPr lang="ru-RU" smtClean="0"/>
              <a:pPr>
                <a:defRPr/>
              </a:pPr>
              <a:t>4</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5771DF00-A12A-4155-94DF-6477ECFCE242}" type="slidenum">
              <a:rPr lang="ru-RU" smtClean="0"/>
              <a:pPr>
                <a:defRPr/>
              </a:pPr>
              <a:t>75</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5771DF00-A12A-4155-94DF-6477ECFCE242}" type="slidenum">
              <a:rPr lang="ru-RU" smtClean="0"/>
              <a:pPr>
                <a:defRPr/>
              </a:pPr>
              <a:t>76</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5771DF00-A12A-4155-94DF-6477ECFCE242}" type="slidenum">
              <a:rPr lang="ru-RU" smtClean="0"/>
              <a:pPr>
                <a:defRPr/>
              </a:pPr>
              <a:t>77</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5771DF00-A12A-4155-94DF-6477ECFCE242}" type="slidenum">
              <a:rPr lang="ru-RU" smtClean="0"/>
              <a:pPr>
                <a:defRPr/>
              </a:pPr>
              <a:t>78</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Образ слайда 1"/>
          <p:cNvSpPr>
            <a:spLocks noGrp="1" noRot="1" noChangeAspect="1" noTextEdit="1"/>
          </p:cNvSpPr>
          <p:nvPr>
            <p:ph type="sldImg"/>
          </p:nvPr>
        </p:nvSpPr>
        <p:spPr bwMode="auto">
          <a:noFill/>
          <a:ln>
            <a:solidFill>
              <a:srgbClr val="000000"/>
            </a:solidFill>
            <a:miter lim="800000"/>
            <a:headEnd/>
            <a:tailEnd/>
          </a:ln>
        </p:spPr>
      </p:sp>
      <p:sp>
        <p:nvSpPr>
          <p:cNvPr id="66563"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40964"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84DAB3-7315-4FCB-B001-E6690EAFEBF0}" type="slidenum">
              <a:rPr lang="ru-RU" smtClean="0"/>
              <a:pPr fontAlgn="base">
                <a:spcBef>
                  <a:spcPct val="0"/>
                </a:spcBef>
                <a:spcAft>
                  <a:spcPct val="0"/>
                </a:spcAft>
                <a:defRPr/>
              </a:pPr>
              <a:t>101</a:t>
            </a:fld>
            <a:endParaRPr lang="ru-RU"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Образ слайда 1"/>
          <p:cNvSpPr>
            <a:spLocks noGrp="1" noRot="1" noChangeAspect="1"/>
          </p:cNvSpPr>
          <p:nvPr>
            <p:ph type="sldImg"/>
          </p:nvPr>
        </p:nvSpPr>
        <p:spPr bwMode="auto">
          <a:noFill/>
          <a:ln>
            <a:solidFill>
              <a:srgbClr val="000000"/>
            </a:solidFill>
            <a:miter lim="800000"/>
            <a:headEnd/>
            <a:tailEnd/>
          </a:ln>
        </p:spPr>
      </p:sp>
      <p:sp>
        <p:nvSpPr>
          <p:cNvPr id="22530"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22531" name="Номер слайда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471D755-6B29-4872-8AF5-C16BA71823AD}" type="slidenum">
              <a:rPr lang="ru-RU" smtClean="0"/>
              <a:pPr/>
              <a:t>102</a:t>
            </a:fld>
            <a:endParaRPr lang="ru-RU"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E596649-AAF9-454E-94F5-79E1EBF90AFE}" type="slidenum">
              <a:rPr lang="ru-RU" smtClean="0"/>
              <a:pPr fontAlgn="base">
                <a:spcBef>
                  <a:spcPct val="0"/>
                </a:spcBef>
                <a:spcAft>
                  <a:spcPct val="0"/>
                </a:spcAft>
                <a:defRPr/>
              </a:pPr>
              <a:t>108</a:t>
            </a:fld>
            <a:endParaRPr lang="ru-RU" smtClean="0"/>
          </a:p>
        </p:txBody>
      </p:sp>
      <p:sp>
        <p:nvSpPr>
          <p:cNvPr id="65539" name="Rectangle 2"/>
          <p:cNvSpPr>
            <a:spLocks noGrp="1" noRot="1" noChangeAspect="1" noChangeArrowheads="1" noTextEdit="1"/>
          </p:cNvSpPr>
          <p:nvPr>
            <p:ph type="sldImg"/>
          </p:nvPr>
        </p:nvSpPr>
        <p:spPr bwMode="auto">
          <a:xfrm>
            <a:off x="922338" y="744538"/>
            <a:ext cx="4960937" cy="3722687"/>
          </a:xfrm>
          <a:noFill/>
          <a:ln>
            <a:solidFill>
              <a:srgbClr val="000000"/>
            </a:solidFill>
            <a:miter lim="800000"/>
            <a:headEnd/>
            <a:tailEnd/>
          </a:ln>
        </p:spPr>
      </p:sp>
      <p:sp>
        <p:nvSpPr>
          <p:cNvPr id="65540" name="Rectangle 3"/>
          <p:cNvSpPr>
            <a:spLocks noGrp="1" noChangeArrowheads="1"/>
          </p:cNvSpPr>
          <p:nvPr>
            <p:ph type="body" idx="1"/>
          </p:nvPr>
        </p:nvSpPr>
        <p:spPr bwMode="auto">
          <a:xfrm>
            <a:off x="906357" y="4715153"/>
            <a:ext cx="4984962" cy="4466987"/>
          </a:xfrm>
          <a:noFill/>
        </p:spPr>
        <p:txBody>
          <a:bodyPr wrap="square" numCol="1" anchor="t" anchorCtr="0" compatLnSpc="1">
            <a:prstTxWarp prst="textNoShape">
              <a:avLst/>
            </a:prstTxWarp>
          </a:bodyPr>
          <a:lstStyle/>
          <a:p>
            <a:pPr eaLnBrk="1" hangingPunct="1">
              <a:spcBef>
                <a:spcPct val="0"/>
              </a:spcBef>
            </a:pPr>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5771DF00-A12A-4155-94DF-6477ECFCE242}" type="slidenum">
              <a:rPr lang="ru-RU" smtClean="0"/>
              <a:pPr>
                <a:defRPr/>
              </a:pPr>
              <a:t>25</a:t>
            </a:fld>
            <a:endParaRPr lang="ru-RU"/>
          </a:p>
        </p:txBody>
      </p:sp>
    </p:spTree>
    <p:extLst>
      <p:ext uri="{BB962C8B-B14F-4D97-AF65-F5344CB8AC3E}">
        <p14:creationId xmlns:p14="http://schemas.microsoft.com/office/powerpoint/2010/main" val="39857838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5771DF00-A12A-4155-94DF-6477ECFCE242}" type="slidenum">
              <a:rPr lang="ru-RU" smtClean="0"/>
              <a:pPr>
                <a:defRPr/>
              </a:pPr>
              <a:t>64</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5771DF00-A12A-4155-94DF-6477ECFCE242}" type="slidenum">
              <a:rPr lang="ru-RU" smtClean="0"/>
              <a:pPr>
                <a:defRPr/>
              </a:pPr>
              <a:t>69</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5771DF00-A12A-4155-94DF-6477ECFCE242}" type="slidenum">
              <a:rPr lang="ru-RU" smtClean="0"/>
              <a:pPr>
                <a:defRPr/>
              </a:pPr>
              <a:t>70</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5771DF00-A12A-4155-94DF-6477ECFCE242}" type="slidenum">
              <a:rPr lang="ru-RU" smtClean="0"/>
              <a:pPr>
                <a:defRPr/>
              </a:pPr>
              <a:t>71</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5771DF00-A12A-4155-94DF-6477ECFCE242}" type="slidenum">
              <a:rPr lang="ru-RU" smtClean="0"/>
              <a:pPr>
                <a:defRPr/>
              </a:pPr>
              <a:t>72</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5771DF00-A12A-4155-94DF-6477ECFCE242}" type="slidenum">
              <a:rPr lang="ru-RU" smtClean="0"/>
              <a:pPr>
                <a:defRPr/>
              </a:pPr>
              <a:t>73</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5771DF00-A12A-4155-94DF-6477ECFCE242}" type="slidenum">
              <a:rPr lang="ru-RU" smtClean="0"/>
              <a:pPr>
                <a:defRPr/>
              </a:pPr>
              <a:t>74</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pPr>
              <a:defRPr/>
            </a:pPr>
            <a:fld id="{0BD308BF-6E0F-43C6-9375-BC28A218708C}" type="datetimeFigureOut">
              <a:rPr lang="en-US" smtClean="0"/>
              <a:pPr>
                <a:defRPr/>
              </a:pPr>
              <a:t>5/7/2024</a:t>
            </a:fld>
            <a:endParaRPr lang="en-US"/>
          </a:p>
        </p:txBody>
      </p:sp>
      <p:sp>
        <p:nvSpPr>
          <p:cNvPr id="19" name="Нижний колонтитул 18"/>
          <p:cNvSpPr>
            <a:spLocks noGrp="1"/>
          </p:cNvSpPr>
          <p:nvPr>
            <p:ph type="ftr" sz="quarter" idx="11"/>
          </p:nvPr>
        </p:nvSpPr>
        <p:spPr/>
        <p:txBody>
          <a:bodyPr/>
          <a:lstStyle/>
          <a:p>
            <a:pPr>
              <a:defRPr/>
            </a:pPr>
            <a:endParaRPr lang="en-US"/>
          </a:p>
        </p:txBody>
      </p:sp>
      <p:sp>
        <p:nvSpPr>
          <p:cNvPr id="27" name="Номер слайда 26"/>
          <p:cNvSpPr>
            <a:spLocks noGrp="1"/>
          </p:cNvSpPr>
          <p:nvPr>
            <p:ph type="sldNum" sz="quarter" idx="12"/>
          </p:nvPr>
        </p:nvSpPr>
        <p:spPr/>
        <p:txBody>
          <a:bodyPr/>
          <a:lstStyle/>
          <a:p>
            <a:pPr>
              <a:defRPr/>
            </a:pPr>
            <a:fld id="{2C58EA7F-73FB-4C33-B775-4036487F7F81}"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fld id="{0BD308BF-6E0F-43C6-9375-BC28A218708C}" type="datetimeFigureOut">
              <a:rPr lang="en-US" smtClean="0"/>
              <a:pPr>
                <a:defRPr/>
              </a:pPr>
              <a:t>5/7/2024</a:t>
            </a:fld>
            <a:endParaRPr lang="en-US"/>
          </a:p>
        </p:txBody>
      </p:sp>
      <p:sp>
        <p:nvSpPr>
          <p:cNvPr id="5" name="Нижний колонтитул 4"/>
          <p:cNvSpPr>
            <a:spLocks noGrp="1"/>
          </p:cNvSpPr>
          <p:nvPr>
            <p:ph type="ftr" sz="quarter" idx="11"/>
          </p:nvPr>
        </p:nvSpPr>
        <p:spPr/>
        <p:txBody>
          <a:bodyPr/>
          <a:lstStyle/>
          <a:p>
            <a:pPr>
              <a:defRPr/>
            </a:pPr>
            <a:endParaRPr lang="en-US"/>
          </a:p>
        </p:txBody>
      </p:sp>
      <p:sp>
        <p:nvSpPr>
          <p:cNvPr id="6" name="Номер слайда 5"/>
          <p:cNvSpPr>
            <a:spLocks noGrp="1"/>
          </p:cNvSpPr>
          <p:nvPr>
            <p:ph type="sldNum" sz="quarter" idx="12"/>
          </p:nvPr>
        </p:nvSpPr>
        <p:spPr/>
        <p:txBody>
          <a:bodyPr/>
          <a:lstStyle/>
          <a:p>
            <a:pPr>
              <a:defRPr/>
            </a:pPr>
            <a:fld id="{2C58EA7F-73FB-4C33-B775-4036487F7F81}"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fld id="{0BD308BF-6E0F-43C6-9375-BC28A218708C}" type="datetimeFigureOut">
              <a:rPr lang="en-US" smtClean="0"/>
              <a:pPr>
                <a:defRPr/>
              </a:pPr>
              <a:t>5/7/2024</a:t>
            </a:fld>
            <a:endParaRPr lang="en-US"/>
          </a:p>
        </p:txBody>
      </p:sp>
      <p:sp>
        <p:nvSpPr>
          <p:cNvPr id="5" name="Нижний колонтитул 4"/>
          <p:cNvSpPr>
            <a:spLocks noGrp="1"/>
          </p:cNvSpPr>
          <p:nvPr>
            <p:ph type="ftr" sz="quarter" idx="11"/>
          </p:nvPr>
        </p:nvSpPr>
        <p:spPr/>
        <p:txBody>
          <a:bodyPr/>
          <a:lstStyle/>
          <a:p>
            <a:pPr>
              <a:defRPr/>
            </a:pPr>
            <a:endParaRPr lang="en-US"/>
          </a:p>
        </p:txBody>
      </p:sp>
      <p:sp>
        <p:nvSpPr>
          <p:cNvPr id="6" name="Номер слайда 5"/>
          <p:cNvSpPr>
            <a:spLocks noGrp="1"/>
          </p:cNvSpPr>
          <p:nvPr>
            <p:ph type="sldNum" sz="quarter" idx="12"/>
          </p:nvPr>
        </p:nvSpPr>
        <p:spPr/>
        <p:txBody>
          <a:bodyPr/>
          <a:lstStyle/>
          <a:p>
            <a:pPr>
              <a:defRPr/>
            </a:pPr>
            <a:fld id="{2C58EA7F-73FB-4C33-B775-4036487F7F81}"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Содержимое 1"/>
          <p:cNvSpPr>
            <a:spLocks noGrp="1"/>
          </p:cNvSpPr>
          <p:nvPr>
            <p:ph/>
          </p:nvPr>
        </p:nvSpPr>
        <p:spPr>
          <a:xfrm>
            <a:off x="457200" y="274638"/>
            <a:ext cx="82296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Дата 2"/>
          <p:cNvSpPr>
            <a:spLocks noGrp="1"/>
          </p:cNvSpPr>
          <p:nvPr>
            <p:ph type="dt" sz="half" idx="10"/>
          </p:nvPr>
        </p:nvSpPr>
        <p:spPr>
          <a:xfrm>
            <a:off x="457200" y="6245225"/>
            <a:ext cx="2133600" cy="476250"/>
          </a:xfrm>
        </p:spPr>
        <p:txBody>
          <a:bodyPr/>
          <a:lstStyle>
            <a:lvl1pPr>
              <a:defRPr/>
            </a:lvl1pPr>
          </a:lstStyle>
          <a:p>
            <a:pPr>
              <a:defRPr/>
            </a:pPr>
            <a:endParaRPr lang="ru-RU"/>
          </a:p>
        </p:txBody>
      </p:sp>
      <p:sp>
        <p:nvSpPr>
          <p:cNvPr id="4" name="Нижний колонтитул 3"/>
          <p:cNvSpPr>
            <a:spLocks noGrp="1"/>
          </p:cNvSpPr>
          <p:nvPr>
            <p:ph type="ftr" sz="quarter" idx="11"/>
          </p:nvPr>
        </p:nvSpPr>
        <p:spPr>
          <a:xfrm>
            <a:off x="3124200" y="6245225"/>
            <a:ext cx="2895600" cy="476250"/>
          </a:xfrm>
        </p:spPr>
        <p:txBody>
          <a:bodyPr/>
          <a:lstStyle>
            <a:lvl1pPr>
              <a:defRPr/>
            </a:lvl1pPr>
          </a:lstStyle>
          <a:p>
            <a:pPr>
              <a:defRPr/>
            </a:pPr>
            <a:endParaRPr lang="ru-RU"/>
          </a:p>
        </p:txBody>
      </p:sp>
      <p:sp>
        <p:nvSpPr>
          <p:cNvPr id="5" name="Номер слайда 4"/>
          <p:cNvSpPr>
            <a:spLocks noGrp="1"/>
          </p:cNvSpPr>
          <p:nvPr>
            <p:ph type="sldNum" sz="quarter" idx="12"/>
          </p:nvPr>
        </p:nvSpPr>
        <p:spPr>
          <a:xfrm>
            <a:off x="6553200" y="6245225"/>
            <a:ext cx="2133600" cy="476250"/>
          </a:xfrm>
        </p:spPr>
        <p:txBody>
          <a:bodyPr/>
          <a:lstStyle>
            <a:lvl1pPr>
              <a:defRPr/>
            </a:lvl1pPr>
          </a:lstStyle>
          <a:p>
            <a:pPr>
              <a:defRPr/>
            </a:pPr>
            <a:fld id="{31EB613B-8A83-48B4-9916-DB1CD946DE7E}" type="slidenum">
              <a:rPr lang="ru-RU"/>
              <a:pPr>
                <a:defRPr/>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Титульный слайд">
    <p:spTree>
      <p:nvGrpSpPr>
        <p:cNvPr id="1" name=""/>
        <p:cNvGrpSpPr/>
        <p:nvPr/>
      </p:nvGrpSpPr>
      <p:grpSpPr>
        <a:xfrm>
          <a:off x="0" y="0"/>
          <a:ext cx="0" cy="0"/>
          <a:chOff x="0" y="0"/>
          <a:chExt cx="0" cy="0"/>
        </a:xfrm>
      </p:grpSpPr>
      <p:pic>
        <p:nvPicPr>
          <p:cNvPr id="10242" name="Picture 2" descr="D:\Users\krdoas\Desktop\ДЛЯ ПРЕЗЕНТАЦИЙ\15.03.2018 ППМИ\фон.png"/>
          <p:cNvPicPr>
            <a:picLocks noChangeAspect="1" noChangeArrowheads="1"/>
          </p:cNvPicPr>
          <p:nvPr userDrawn="1"/>
        </p:nvPicPr>
        <p:blipFill>
          <a:blip r:embed="rId2" cstate="print">
            <a:lum bright="69000" contrast="-86000"/>
          </a:blip>
          <a:srcRect/>
          <a:stretch>
            <a:fillRect/>
          </a:stretch>
        </p:blipFill>
        <p:spPr bwMode="auto">
          <a:xfrm>
            <a:off x="0" y="0"/>
            <a:ext cx="9176046" cy="6858000"/>
          </a:xfrm>
          <a:prstGeom prst="rect">
            <a:avLst/>
          </a:prstGeom>
          <a:noFill/>
        </p:spPr>
      </p:pic>
      <p:sp>
        <p:nvSpPr>
          <p:cNvPr id="10" name="Заголовок 1"/>
          <p:cNvSpPr>
            <a:spLocks noGrp="1"/>
          </p:cNvSpPr>
          <p:nvPr>
            <p:ph type="title" hasCustomPrompt="1"/>
          </p:nvPr>
        </p:nvSpPr>
        <p:spPr>
          <a:xfrm>
            <a:off x="0" y="202630"/>
            <a:ext cx="9144000" cy="778098"/>
          </a:xfrm>
        </p:spPr>
        <p:txBody>
          <a:bodyPr>
            <a:normAutofit/>
          </a:bodyPr>
          <a:lstStyle>
            <a:lvl1pPr>
              <a:defRPr kumimoji="0" lang="ru-RU" sz="3200" b="1" i="0" u="none" strike="noStrike" kern="1200" cap="none" spc="0" normalizeH="0" baseline="0" noProof="0">
                <a:ln>
                  <a:noFill/>
                </a:ln>
                <a:solidFill>
                  <a:srgbClr val="0070C0"/>
                </a:solidFill>
                <a:effectLst/>
                <a:uLnTx/>
                <a:uFillTx/>
                <a:latin typeface="Candara" pitchFamily="34" charset="0"/>
                <a:ea typeface="Tahoma" pitchFamily="34" charset="0"/>
                <a:cs typeface="Tahoma"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smtClean="0"/>
              <a:t>ОБРАЗЕЦ</a:t>
            </a:r>
            <a:r>
              <a:rPr lang="en-US" smtClean="0"/>
              <a:t> </a:t>
            </a:r>
            <a:r>
              <a:rPr lang="ru-RU" smtClean="0"/>
              <a:t>ЗАГОЛОВКА</a:t>
            </a:r>
            <a:endParaRPr lang="ru-RU"/>
          </a:p>
        </p:txBody>
      </p:sp>
      <p:sp>
        <p:nvSpPr>
          <p:cNvPr id="11" name="Номер слайда 5"/>
          <p:cNvSpPr>
            <a:spLocks noGrp="1"/>
          </p:cNvSpPr>
          <p:nvPr>
            <p:ph type="sldNum" sz="quarter" idx="12"/>
          </p:nvPr>
        </p:nvSpPr>
        <p:spPr>
          <a:xfrm>
            <a:off x="8388424" y="6448251"/>
            <a:ext cx="720080" cy="365125"/>
          </a:xfrm>
        </p:spPr>
        <p:txBody>
          <a:bodyPr/>
          <a:lstStyle>
            <a:lvl1pPr algn="ctr">
              <a:defRPr kumimoji="0" lang="ru-RU" sz="2400" b="1" i="0" u="none" strike="noStrike" kern="1200" cap="none" spc="0" normalizeH="0" baseline="0" noProof="0" smtClean="0">
                <a:ln>
                  <a:noFill/>
                </a:ln>
                <a:solidFill>
                  <a:srgbClr val="0070C0"/>
                </a:solidFill>
                <a:effectLst/>
                <a:uLnTx/>
                <a:uFillTx/>
                <a:latin typeface="Candara" pitchFamily="34" charset="0"/>
                <a:ea typeface="Tahoma" pitchFamily="34" charset="0"/>
                <a:cs typeface="Tahoma" pitchFamily="34" charset="0"/>
              </a:defRPr>
            </a:lvl1pPr>
          </a:lstStyle>
          <a:p>
            <a:fld id="{26666E84-CA21-407A-9098-B0529236DD86}" type="slidenum">
              <a:rPr lang="ru-RU" smtClean="0"/>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Титульный слайд">
    <p:spTree>
      <p:nvGrpSpPr>
        <p:cNvPr id="1" name=""/>
        <p:cNvGrpSpPr/>
        <p:nvPr/>
      </p:nvGrpSpPr>
      <p:grpSpPr>
        <a:xfrm>
          <a:off x="0" y="0"/>
          <a:ext cx="0" cy="0"/>
          <a:chOff x="0" y="0"/>
          <a:chExt cx="0" cy="0"/>
        </a:xfrm>
      </p:grpSpPr>
      <p:grpSp>
        <p:nvGrpSpPr>
          <p:cNvPr id="2" name="Группа 6"/>
          <p:cNvGrpSpPr>
            <a:grpSpLocks/>
          </p:cNvGrpSpPr>
          <p:nvPr userDrawn="1"/>
        </p:nvGrpSpPr>
        <p:grpSpPr bwMode="auto">
          <a:xfrm>
            <a:off x="419100" y="-315913"/>
            <a:ext cx="8616950" cy="1497013"/>
            <a:chOff x="202958" y="-11723"/>
            <a:chExt cx="8617514" cy="1352491"/>
          </a:xfrm>
        </p:grpSpPr>
        <p:sp>
          <p:nvSpPr>
            <p:cNvPr id="3" name="Скругленный прямоугольник 2"/>
            <p:cNvSpPr/>
            <p:nvPr/>
          </p:nvSpPr>
          <p:spPr>
            <a:xfrm>
              <a:off x="610973" y="189071"/>
              <a:ext cx="8209499" cy="1151697"/>
            </a:xfrm>
            <a:prstGeom prst="roundRect">
              <a:avLst/>
            </a:prstGeom>
            <a:noFill/>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ru-RU"/>
            </a:p>
          </p:txBody>
        </p:sp>
        <p:sp>
          <p:nvSpPr>
            <p:cNvPr id="4" name="Скругленный прямоугольник 3"/>
            <p:cNvSpPr/>
            <p:nvPr/>
          </p:nvSpPr>
          <p:spPr>
            <a:xfrm>
              <a:off x="202958" y="-11723"/>
              <a:ext cx="8568299" cy="1341017"/>
            </a:xfrm>
            <a:prstGeom prst="round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fontAlgn="auto">
                <a:spcBef>
                  <a:spcPts val="0"/>
                </a:spcBef>
                <a:spcAft>
                  <a:spcPts val="0"/>
                </a:spcAft>
                <a:defRPr/>
              </a:pPr>
              <a:endParaRPr lang="ru-RU"/>
            </a:p>
          </p:txBody>
        </p:sp>
      </p:grpSp>
      <p:grpSp>
        <p:nvGrpSpPr>
          <p:cNvPr id="5" name="Группа 9"/>
          <p:cNvGrpSpPr>
            <a:grpSpLocks/>
          </p:cNvGrpSpPr>
          <p:nvPr userDrawn="1"/>
        </p:nvGrpSpPr>
        <p:grpSpPr bwMode="auto">
          <a:xfrm>
            <a:off x="0" y="-84138"/>
            <a:ext cx="9144000" cy="200026"/>
            <a:chOff x="0" y="-11723"/>
            <a:chExt cx="9144000" cy="200363"/>
          </a:xfrm>
        </p:grpSpPr>
        <p:sp>
          <p:nvSpPr>
            <p:cNvPr id="6" name="Прямоугольник 5"/>
            <p:cNvSpPr/>
            <p:nvPr/>
          </p:nvSpPr>
          <p:spPr>
            <a:xfrm>
              <a:off x="0" y="-11723"/>
              <a:ext cx="5651500" cy="2003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7" name="Прямоугольник 6"/>
            <p:cNvSpPr/>
            <p:nvPr/>
          </p:nvSpPr>
          <p:spPr>
            <a:xfrm>
              <a:off x="5651500" y="-11723"/>
              <a:ext cx="3492500" cy="20036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grpSp>
      <p:grpSp>
        <p:nvGrpSpPr>
          <p:cNvPr id="8" name="Группа 12"/>
          <p:cNvGrpSpPr>
            <a:grpSpLocks/>
          </p:cNvGrpSpPr>
          <p:nvPr userDrawn="1"/>
        </p:nvGrpSpPr>
        <p:grpSpPr bwMode="auto">
          <a:xfrm>
            <a:off x="1588" y="6451600"/>
            <a:ext cx="9142412" cy="406400"/>
            <a:chOff x="1343" y="6451068"/>
            <a:chExt cx="9142657" cy="406932"/>
          </a:xfrm>
        </p:grpSpPr>
        <p:sp>
          <p:nvSpPr>
            <p:cNvPr id="9" name="Прямоугольник 8"/>
            <p:cNvSpPr/>
            <p:nvPr/>
          </p:nvSpPr>
          <p:spPr>
            <a:xfrm>
              <a:off x="1343" y="6451068"/>
              <a:ext cx="3275100" cy="40693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0" name="Прямоугольник 9"/>
            <p:cNvSpPr/>
            <p:nvPr/>
          </p:nvSpPr>
          <p:spPr>
            <a:xfrm>
              <a:off x="3276443" y="6451068"/>
              <a:ext cx="3491007" cy="406932"/>
            </a:xfrm>
            <a:prstGeom prst="rect">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1" name="Прямоугольник 10"/>
            <p:cNvSpPr/>
            <p:nvPr/>
          </p:nvSpPr>
          <p:spPr>
            <a:xfrm>
              <a:off x="6732523" y="6451068"/>
              <a:ext cx="2411477" cy="40693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grpSp>
      <p:sp>
        <p:nvSpPr>
          <p:cNvPr id="12" name="TextBox 11"/>
          <p:cNvSpPr txBox="1"/>
          <p:nvPr userDrawn="1"/>
        </p:nvSpPr>
        <p:spPr>
          <a:xfrm>
            <a:off x="179388" y="6453188"/>
            <a:ext cx="3097212" cy="400050"/>
          </a:xfrm>
          <a:prstGeom prst="rect">
            <a:avLst/>
          </a:prstGeom>
          <a:noFill/>
        </p:spPr>
        <p:txBody>
          <a:bodyPr>
            <a:spAutoFit/>
          </a:bodyPr>
          <a:lstStyle/>
          <a:p>
            <a:pPr algn="r" fontAlgn="auto">
              <a:lnSpc>
                <a:spcPts val="2400"/>
              </a:lnSpc>
              <a:spcBef>
                <a:spcPts val="0"/>
              </a:spcBef>
              <a:spcAft>
                <a:spcPts val="0"/>
              </a:spcAft>
              <a:defRPr/>
            </a:pPr>
            <a:r>
              <a:rPr lang="ru-RU" b="1" dirty="0">
                <a:solidFill>
                  <a:schemeClr val="accent5">
                    <a:lumMod val="90000"/>
                  </a:schemeClr>
                </a:solidFill>
                <a:latin typeface="Garamond" pitchFamily="18" charset="0"/>
                <a:cs typeface="+mn-cs"/>
              </a:rPr>
              <a:t>Министерство финансов</a:t>
            </a:r>
          </a:p>
        </p:txBody>
      </p:sp>
      <p:sp>
        <p:nvSpPr>
          <p:cNvPr id="13" name="TextBox 12"/>
          <p:cNvSpPr txBox="1"/>
          <p:nvPr userDrawn="1"/>
        </p:nvSpPr>
        <p:spPr>
          <a:xfrm>
            <a:off x="3194050" y="6446838"/>
            <a:ext cx="3095625" cy="400050"/>
          </a:xfrm>
          <a:prstGeom prst="rect">
            <a:avLst/>
          </a:prstGeom>
          <a:noFill/>
        </p:spPr>
        <p:txBody>
          <a:bodyPr>
            <a:spAutoFit/>
          </a:bodyPr>
          <a:lstStyle/>
          <a:p>
            <a:pPr fontAlgn="auto">
              <a:lnSpc>
                <a:spcPts val="2400"/>
              </a:lnSpc>
              <a:spcBef>
                <a:spcPts val="0"/>
              </a:spcBef>
              <a:spcAft>
                <a:spcPts val="0"/>
              </a:spcAft>
              <a:defRPr/>
            </a:pPr>
            <a:r>
              <a:rPr lang="ru-RU" b="1" dirty="0">
                <a:solidFill>
                  <a:schemeClr val="accent6">
                    <a:lumMod val="75000"/>
                  </a:schemeClr>
                </a:solidFill>
                <a:latin typeface="Garamond" pitchFamily="18" charset="0"/>
                <a:cs typeface="+mn-cs"/>
              </a:rPr>
              <a:t>Ставропольского края</a:t>
            </a:r>
          </a:p>
        </p:txBody>
      </p:sp>
      <p:sp>
        <p:nvSpPr>
          <p:cNvPr id="14" name="Дата 3"/>
          <p:cNvSpPr>
            <a:spLocks noGrp="1"/>
          </p:cNvSpPr>
          <p:nvPr>
            <p:ph type="dt" sz="half" idx="10"/>
          </p:nvPr>
        </p:nvSpPr>
        <p:spPr/>
        <p:txBody>
          <a:bodyPr/>
          <a:lstStyle>
            <a:lvl1pPr>
              <a:defRPr/>
            </a:lvl1pPr>
          </a:lstStyle>
          <a:p>
            <a:pPr>
              <a:defRPr/>
            </a:pPr>
            <a:fld id="{B8555A1D-6C8E-4876-82FB-D8F3502C94A7}" type="datetimeFigureOut">
              <a:rPr lang="ru-RU"/>
              <a:pPr>
                <a:defRPr/>
              </a:pPr>
              <a:t>07.05.2024</a:t>
            </a:fld>
            <a:endParaRPr lang="ru-RU"/>
          </a:p>
        </p:txBody>
      </p:sp>
      <p:sp>
        <p:nvSpPr>
          <p:cNvPr id="15" name="Номер слайда 5"/>
          <p:cNvSpPr>
            <a:spLocks noGrp="1"/>
          </p:cNvSpPr>
          <p:nvPr>
            <p:ph type="sldNum" sz="quarter" idx="11"/>
          </p:nvPr>
        </p:nvSpPr>
        <p:spPr/>
        <p:txBody>
          <a:bodyPr/>
          <a:lstStyle>
            <a:lvl1pPr>
              <a:defRPr/>
            </a:lvl1pPr>
          </a:lstStyle>
          <a:p>
            <a:pPr>
              <a:defRPr/>
            </a:pPr>
            <a:fld id="{A6412CAC-252A-41AC-B80C-C8AF02F10D49}"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defRPr/>
            </a:pPr>
            <a:fld id="{0BD308BF-6E0F-43C6-9375-BC28A218708C}" type="datetimeFigureOut">
              <a:rPr lang="en-US" smtClean="0"/>
              <a:pPr>
                <a:defRPr/>
              </a:pPr>
              <a:t>5/7/2024</a:t>
            </a:fld>
            <a:endParaRPr lang="en-US"/>
          </a:p>
        </p:txBody>
      </p:sp>
      <p:sp>
        <p:nvSpPr>
          <p:cNvPr id="5" name="Нижний колонтитул 4"/>
          <p:cNvSpPr>
            <a:spLocks noGrp="1"/>
          </p:cNvSpPr>
          <p:nvPr>
            <p:ph type="ftr" sz="quarter" idx="11"/>
          </p:nvPr>
        </p:nvSpPr>
        <p:spPr/>
        <p:txBody>
          <a:bodyPr/>
          <a:lstStyle/>
          <a:p>
            <a:pPr>
              <a:defRPr/>
            </a:pPr>
            <a:endParaRPr lang="en-US"/>
          </a:p>
        </p:txBody>
      </p:sp>
      <p:sp>
        <p:nvSpPr>
          <p:cNvPr id="6" name="Номер слайда 5"/>
          <p:cNvSpPr>
            <a:spLocks noGrp="1"/>
          </p:cNvSpPr>
          <p:nvPr>
            <p:ph type="sldNum" sz="quarter" idx="12"/>
          </p:nvPr>
        </p:nvSpPr>
        <p:spPr/>
        <p:txBody>
          <a:bodyPr/>
          <a:lstStyle/>
          <a:p>
            <a:pPr>
              <a:defRPr/>
            </a:pPr>
            <a:fld id="{2C58EA7F-73FB-4C33-B775-4036487F7F81}"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pPr>
              <a:defRPr/>
            </a:pPr>
            <a:fld id="{0BD308BF-6E0F-43C6-9375-BC28A218708C}" type="datetimeFigureOut">
              <a:rPr lang="en-US" smtClean="0"/>
              <a:pPr>
                <a:defRPr/>
              </a:pPr>
              <a:t>5/7/2024</a:t>
            </a:fld>
            <a:endParaRPr lang="en-US"/>
          </a:p>
        </p:txBody>
      </p:sp>
      <p:sp>
        <p:nvSpPr>
          <p:cNvPr id="5" name="Нижний колонтитул 4"/>
          <p:cNvSpPr>
            <a:spLocks noGrp="1"/>
          </p:cNvSpPr>
          <p:nvPr>
            <p:ph type="ftr" sz="quarter" idx="11"/>
          </p:nvPr>
        </p:nvSpPr>
        <p:spPr/>
        <p:txBody>
          <a:bodyPr/>
          <a:lstStyle/>
          <a:p>
            <a:pPr>
              <a:defRPr/>
            </a:pPr>
            <a:endParaRPr lang="en-US"/>
          </a:p>
        </p:txBody>
      </p:sp>
      <p:sp>
        <p:nvSpPr>
          <p:cNvPr id="6" name="Номер слайда 5"/>
          <p:cNvSpPr>
            <a:spLocks noGrp="1"/>
          </p:cNvSpPr>
          <p:nvPr>
            <p:ph type="sldNum" sz="quarter" idx="12"/>
          </p:nvPr>
        </p:nvSpPr>
        <p:spPr/>
        <p:txBody>
          <a:bodyPr/>
          <a:lstStyle/>
          <a:p>
            <a:pPr>
              <a:defRPr/>
            </a:pPr>
            <a:fld id="{2C58EA7F-73FB-4C33-B775-4036487F7F81}"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pPr>
              <a:defRPr/>
            </a:pPr>
            <a:fld id="{0BD308BF-6E0F-43C6-9375-BC28A218708C}" type="datetimeFigureOut">
              <a:rPr lang="en-US" smtClean="0"/>
              <a:pPr>
                <a:defRPr/>
              </a:pPr>
              <a:t>5/7/2024</a:t>
            </a:fld>
            <a:endParaRPr lang="en-US"/>
          </a:p>
        </p:txBody>
      </p:sp>
      <p:sp>
        <p:nvSpPr>
          <p:cNvPr id="6" name="Нижний колонтитул 5"/>
          <p:cNvSpPr>
            <a:spLocks noGrp="1"/>
          </p:cNvSpPr>
          <p:nvPr>
            <p:ph type="ftr" sz="quarter" idx="11"/>
          </p:nvPr>
        </p:nvSpPr>
        <p:spPr/>
        <p:txBody>
          <a:bodyPr/>
          <a:lstStyle/>
          <a:p>
            <a:pPr>
              <a:defRPr/>
            </a:pPr>
            <a:endParaRPr lang="en-US"/>
          </a:p>
        </p:txBody>
      </p:sp>
      <p:sp>
        <p:nvSpPr>
          <p:cNvPr id="7" name="Номер слайда 6"/>
          <p:cNvSpPr>
            <a:spLocks noGrp="1"/>
          </p:cNvSpPr>
          <p:nvPr>
            <p:ph type="sldNum" sz="quarter" idx="12"/>
          </p:nvPr>
        </p:nvSpPr>
        <p:spPr/>
        <p:txBody>
          <a:bodyPr/>
          <a:lstStyle/>
          <a:p>
            <a:pPr>
              <a:defRPr/>
            </a:pPr>
            <a:fld id="{2C58EA7F-73FB-4C33-B775-4036487F7F81}"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pPr>
              <a:defRPr/>
            </a:pPr>
            <a:fld id="{0BD308BF-6E0F-43C6-9375-BC28A218708C}" type="datetimeFigureOut">
              <a:rPr lang="en-US" smtClean="0"/>
              <a:pPr>
                <a:defRPr/>
              </a:pPr>
              <a:t>5/7/2024</a:t>
            </a:fld>
            <a:endParaRPr lang="en-US"/>
          </a:p>
        </p:txBody>
      </p:sp>
      <p:sp>
        <p:nvSpPr>
          <p:cNvPr id="8" name="Нижний колонтитул 7"/>
          <p:cNvSpPr>
            <a:spLocks noGrp="1"/>
          </p:cNvSpPr>
          <p:nvPr>
            <p:ph type="ftr" sz="quarter" idx="11"/>
          </p:nvPr>
        </p:nvSpPr>
        <p:spPr/>
        <p:txBody>
          <a:bodyPr/>
          <a:lstStyle/>
          <a:p>
            <a:pPr>
              <a:defRPr/>
            </a:pPr>
            <a:endParaRPr lang="en-US"/>
          </a:p>
        </p:txBody>
      </p:sp>
      <p:sp>
        <p:nvSpPr>
          <p:cNvPr id="9" name="Номер слайда 8"/>
          <p:cNvSpPr>
            <a:spLocks noGrp="1"/>
          </p:cNvSpPr>
          <p:nvPr>
            <p:ph type="sldNum" sz="quarter" idx="12"/>
          </p:nvPr>
        </p:nvSpPr>
        <p:spPr/>
        <p:txBody>
          <a:bodyPr/>
          <a:lstStyle/>
          <a:p>
            <a:pPr>
              <a:defRPr/>
            </a:pPr>
            <a:fld id="{2C58EA7F-73FB-4C33-B775-4036487F7F81}"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pPr>
              <a:defRPr/>
            </a:pPr>
            <a:fld id="{0BD308BF-6E0F-43C6-9375-BC28A218708C}" type="datetimeFigureOut">
              <a:rPr lang="en-US" smtClean="0"/>
              <a:pPr>
                <a:defRPr/>
              </a:pPr>
              <a:t>5/7/2024</a:t>
            </a:fld>
            <a:endParaRPr lang="en-US"/>
          </a:p>
        </p:txBody>
      </p:sp>
      <p:sp>
        <p:nvSpPr>
          <p:cNvPr id="4" name="Нижний колонтитул 3"/>
          <p:cNvSpPr>
            <a:spLocks noGrp="1"/>
          </p:cNvSpPr>
          <p:nvPr>
            <p:ph type="ftr" sz="quarter" idx="11"/>
          </p:nvPr>
        </p:nvSpPr>
        <p:spPr/>
        <p:txBody>
          <a:bodyPr/>
          <a:lstStyle/>
          <a:p>
            <a:pPr>
              <a:defRPr/>
            </a:pPr>
            <a:endParaRPr lang="en-US"/>
          </a:p>
        </p:txBody>
      </p:sp>
      <p:sp>
        <p:nvSpPr>
          <p:cNvPr id="5" name="Номер слайда 4"/>
          <p:cNvSpPr>
            <a:spLocks noGrp="1"/>
          </p:cNvSpPr>
          <p:nvPr>
            <p:ph type="sldNum" sz="quarter" idx="12"/>
          </p:nvPr>
        </p:nvSpPr>
        <p:spPr/>
        <p:txBody>
          <a:bodyPr/>
          <a:lstStyle/>
          <a:p>
            <a:pPr>
              <a:defRPr/>
            </a:pPr>
            <a:fld id="{2C58EA7F-73FB-4C33-B775-4036487F7F81}"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0BD308BF-6E0F-43C6-9375-BC28A218708C}" type="datetimeFigureOut">
              <a:rPr lang="en-US" smtClean="0"/>
              <a:pPr>
                <a:defRPr/>
              </a:pPr>
              <a:t>5/7/2024</a:t>
            </a:fld>
            <a:endParaRPr lang="en-US"/>
          </a:p>
        </p:txBody>
      </p:sp>
      <p:sp>
        <p:nvSpPr>
          <p:cNvPr id="3" name="Нижний колонтитул 2"/>
          <p:cNvSpPr>
            <a:spLocks noGrp="1"/>
          </p:cNvSpPr>
          <p:nvPr>
            <p:ph type="ftr" sz="quarter" idx="11"/>
          </p:nvPr>
        </p:nvSpPr>
        <p:spPr/>
        <p:txBody>
          <a:bodyPr/>
          <a:lstStyle/>
          <a:p>
            <a:pPr>
              <a:defRPr/>
            </a:pPr>
            <a:endParaRPr lang="en-US"/>
          </a:p>
        </p:txBody>
      </p:sp>
      <p:sp>
        <p:nvSpPr>
          <p:cNvPr id="4" name="Номер слайда 3"/>
          <p:cNvSpPr>
            <a:spLocks noGrp="1"/>
          </p:cNvSpPr>
          <p:nvPr>
            <p:ph type="sldNum" sz="quarter" idx="12"/>
          </p:nvPr>
        </p:nvSpPr>
        <p:spPr/>
        <p:txBody>
          <a:bodyPr/>
          <a:lstStyle/>
          <a:p>
            <a:pPr>
              <a:defRPr/>
            </a:pPr>
            <a:fld id="{2C58EA7F-73FB-4C33-B775-4036487F7F81}"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pPr>
              <a:defRPr/>
            </a:pPr>
            <a:fld id="{0BD308BF-6E0F-43C6-9375-BC28A218708C}" type="datetimeFigureOut">
              <a:rPr lang="en-US" smtClean="0"/>
              <a:pPr>
                <a:defRPr/>
              </a:pPr>
              <a:t>5/7/2024</a:t>
            </a:fld>
            <a:endParaRPr lang="en-US"/>
          </a:p>
        </p:txBody>
      </p:sp>
      <p:sp>
        <p:nvSpPr>
          <p:cNvPr id="6" name="Нижний колонтитул 5"/>
          <p:cNvSpPr>
            <a:spLocks noGrp="1"/>
          </p:cNvSpPr>
          <p:nvPr>
            <p:ph type="ftr" sz="quarter" idx="11"/>
          </p:nvPr>
        </p:nvSpPr>
        <p:spPr/>
        <p:txBody>
          <a:bodyPr/>
          <a:lstStyle/>
          <a:p>
            <a:pPr>
              <a:defRPr/>
            </a:pPr>
            <a:endParaRPr lang="en-US"/>
          </a:p>
        </p:txBody>
      </p:sp>
      <p:sp>
        <p:nvSpPr>
          <p:cNvPr id="7" name="Номер слайда 6"/>
          <p:cNvSpPr>
            <a:spLocks noGrp="1"/>
          </p:cNvSpPr>
          <p:nvPr>
            <p:ph type="sldNum" sz="quarter" idx="12"/>
          </p:nvPr>
        </p:nvSpPr>
        <p:spPr/>
        <p:txBody>
          <a:bodyPr/>
          <a:lstStyle/>
          <a:p>
            <a:pPr>
              <a:defRPr/>
            </a:pPr>
            <a:fld id="{2C58EA7F-73FB-4C33-B775-4036487F7F81}"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pPr>
              <a:defRPr/>
            </a:pPr>
            <a:fld id="{0BD308BF-6E0F-43C6-9375-BC28A218708C}" type="datetimeFigureOut">
              <a:rPr lang="en-US" smtClean="0"/>
              <a:pPr>
                <a:defRPr/>
              </a:pPr>
              <a:t>5/7/2024</a:t>
            </a:fld>
            <a:endParaRPr lang="en-US"/>
          </a:p>
        </p:txBody>
      </p:sp>
      <p:sp>
        <p:nvSpPr>
          <p:cNvPr id="6" name="Нижний колонтитул 5"/>
          <p:cNvSpPr>
            <a:spLocks noGrp="1"/>
          </p:cNvSpPr>
          <p:nvPr>
            <p:ph type="ftr" sz="quarter" idx="11"/>
          </p:nvPr>
        </p:nvSpPr>
        <p:spPr/>
        <p:txBody>
          <a:bodyPr/>
          <a:lstStyle/>
          <a:p>
            <a:pPr>
              <a:defRPr/>
            </a:pPr>
            <a:endParaRPr lang="en-US"/>
          </a:p>
        </p:txBody>
      </p:sp>
      <p:sp>
        <p:nvSpPr>
          <p:cNvPr id="7" name="Номер слайда 6"/>
          <p:cNvSpPr>
            <a:spLocks noGrp="1"/>
          </p:cNvSpPr>
          <p:nvPr>
            <p:ph type="sldNum" sz="quarter" idx="12"/>
          </p:nvPr>
        </p:nvSpPr>
        <p:spPr>
          <a:xfrm>
            <a:off x="8077200" y="6356350"/>
            <a:ext cx="609600" cy="365125"/>
          </a:xfrm>
        </p:spPr>
        <p:txBody>
          <a:bodyPr/>
          <a:lstStyle/>
          <a:p>
            <a:pPr>
              <a:defRPr/>
            </a:pPr>
            <a:fld id="{2C58EA7F-73FB-4C33-B775-4036487F7F81}" type="slidenum">
              <a:rPr lang="en-US" smtClean="0"/>
              <a:pPr>
                <a:defRPr/>
              </a:pPr>
              <a:t>‹#›</a:t>
            </a:fld>
            <a:endParaRPr lang="en-US"/>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0BD308BF-6E0F-43C6-9375-BC28A218708C}" type="datetimeFigureOut">
              <a:rPr lang="en-US" smtClean="0"/>
              <a:pPr>
                <a:defRPr/>
              </a:pPr>
              <a:t>5/7/2024</a:t>
            </a:fld>
            <a:endParaRPr lang="en-US"/>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2C58EA7F-73FB-4C33-B775-4036487F7F81}" type="slidenum">
              <a:rPr lang="en-US" smtClean="0"/>
              <a:pPr>
                <a:defRPr/>
              </a:pPr>
              <a:t>‹#›</a:t>
            </a:fld>
            <a:endParaRPr lang="en-US"/>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 id="2147483927" r:id="rId14"/>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7.jpeg"/></Relationships>
</file>

<file path=ppt/slides/_rels/slide10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78.jpeg"/><Relationship Id="rId7" Type="http://schemas.openxmlformats.org/officeDocument/2006/relationships/image" Target="../media/image182.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81.jpeg"/><Relationship Id="rId5" Type="http://schemas.openxmlformats.org/officeDocument/2006/relationships/image" Target="../media/image180.gif"/><Relationship Id="rId4" Type="http://schemas.openxmlformats.org/officeDocument/2006/relationships/image" Target="../media/image179.jpeg"/></Relationships>
</file>

<file path=ppt/slides/_rels/slide104.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184.jpeg"/></Relationships>
</file>

<file path=ppt/slides/_rels/slide105.xml.rels><?xml version="1.0" encoding="UTF-8" standalone="yes"?>
<Relationships xmlns="http://schemas.openxmlformats.org/package/2006/relationships"><Relationship Id="rId3" Type="http://schemas.openxmlformats.org/officeDocument/2006/relationships/image" Target="../media/image185.jpeg"/><Relationship Id="rId7" Type="http://schemas.openxmlformats.org/officeDocument/2006/relationships/image" Target="../media/image189.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88.jpeg"/><Relationship Id="rId5" Type="http://schemas.openxmlformats.org/officeDocument/2006/relationships/image" Target="../media/image187.jpeg"/><Relationship Id="rId4" Type="http://schemas.openxmlformats.org/officeDocument/2006/relationships/image" Target="../media/image186.jpeg"/></Relationships>
</file>

<file path=ppt/slides/_rels/slide10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91.png"/></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93.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1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chart" Target="../charts/chart12.xml"/><Relationship Id="rId4" Type="http://schemas.openxmlformats.org/officeDocument/2006/relationships/chart" Target="../charts/chart11.xml"/></Relationships>
</file>

<file path=ppt/slides/_rels/slide1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chart" Target="../charts/chart16.xml"/></Relationships>
</file>

<file path=ppt/slides/_rels/slide2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chart" Target="../charts/chart20.xml"/><Relationship Id="rId4" Type="http://schemas.openxmlformats.org/officeDocument/2006/relationships/chart" Target="../charts/chart19.xml"/></Relationships>
</file>

<file path=ppt/slides/_rels/slide2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chart" Target="../charts/chart25.xml"/><Relationship Id="rId5" Type="http://schemas.openxmlformats.org/officeDocument/2006/relationships/chart" Target="../charts/chart24.xml"/><Relationship Id="rId4" Type="http://schemas.openxmlformats.org/officeDocument/2006/relationships/chart" Target="../charts/chart23.xml"/></Relationships>
</file>

<file path=ppt/slides/_rels/slide2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chart" Target="../charts/chart29.xml"/><Relationship Id="rId5" Type="http://schemas.openxmlformats.org/officeDocument/2006/relationships/chart" Target="../charts/chart28.xml"/><Relationship Id="rId4" Type="http://schemas.openxmlformats.org/officeDocument/2006/relationships/chart" Target="../charts/chart27.xml"/></Relationships>
</file>

<file path=ppt/slides/_rels/slide29.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chart" Target="../charts/chart32.xml"/><Relationship Id="rId4" Type="http://schemas.openxmlformats.org/officeDocument/2006/relationships/chart" Target="../charts/chart3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chart" Target="../charts/chart35.xml"/><Relationship Id="rId4" Type="http://schemas.openxmlformats.org/officeDocument/2006/relationships/chart" Target="../charts/chart34.xml"/></Relationships>
</file>

<file path=ppt/slides/_rels/slide31.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chart" Target="../charts/chart40.xml"/><Relationship Id="rId5" Type="http://schemas.openxmlformats.org/officeDocument/2006/relationships/chart" Target="../charts/chart39.xml"/><Relationship Id="rId4" Type="http://schemas.openxmlformats.org/officeDocument/2006/relationships/chart" Target="../charts/chart38.xml"/></Relationships>
</file>

<file path=ppt/slides/_rels/slide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chart" Target="../charts/chart42.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chart" Target="../charts/chart44.xml"/><Relationship Id="rId4" Type="http://schemas.openxmlformats.org/officeDocument/2006/relationships/chart" Target="../charts/chart43.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chart" Target="../charts/chart45.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chart" Target="../charts/chart46.xml"/></Relationships>
</file>

<file path=ppt/slides/_rels/slide39.xml.rels><?xml version="1.0" encoding="UTF-8" standalone="yes"?>
<Relationships xmlns="http://schemas.openxmlformats.org/package/2006/relationships"><Relationship Id="rId3" Type="http://schemas.openxmlformats.org/officeDocument/2006/relationships/chart" Target="../charts/chart47.xml"/><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chart" Target="../charts/chart48.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chart" Target="../charts/chart50.xml"/><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4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chart" Target="../charts/chart5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chart" Target="../charts/chart54.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png"/></Relationships>
</file>

<file path=ppt/slides/_rels/slide5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chart" Target="../charts/chart55.xml"/><Relationship Id="rId7" Type="http://schemas.openxmlformats.org/officeDocument/2006/relationships/image" Target="../media/image74.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chart" Target="../charts/chart56.xml"/></Relationships>
</file>

<file path=ppt/slides/_rels/slide53.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9.jpeg"/><Relationship Id="rId11" Type="http://schemas.openxmlformats.org/officeDocument/2006/relationships/image" Target="../media/image84.jpe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jpeg"/></Relationships>
</file>

<file path=ppt/slides/_rels/slide54.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chart" Target="../charts/chart58.xml"/></Relationships>
</file>

<file path=ppt/slides/_rels/slide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chart" Target="../charts/chart60.xml"/></Relationships>
</file>

<file path=ppt/slides/_rels/slide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png"/><Relationship Id="rId7" Type="http://schemas.openxmlformats.org/officeDocument/2006/relationships/image" Target="../media/image93.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image" Target="../media/image91.jpeg"/><Relationship Id="rId10" Type="http://schemas.openxmlformats.org/officeDocument/2006/relationships/image" Target="../media/image96.jpeg"/><Relationship Id="rId4" Type="http://schemas.openxmlformats.org/officeDocument/2006/relationships/image" Target="../media/image90.png"/><Relationship Id="rId9" Type="http://schemas.openxmlformats.org/officeDocument/2006/relationships/image" Target="../media/image95.jpeg"/></Relationships>
</file>

<file path=ppt/slides/_rels/slide6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jpeg"/></Relationships>
</file>

<file path=ppt/slides/_rels/slide63.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chart" Target="../charts/chart62.xml"/></Relationships>
</file>

<file path=ppt/slides/_rels/slide64.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image" Target="../media/image3.jpeg"/><Relationship Id="rId7" Type="http://schemas.openxmlformats.org/officeDocument/2006/relationships/chart" Target="../charts/chart65.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chart" Target="../charts/chart64.xml"/><Relationship Id="rId5" Type="http://schemas.openxmlformats.org/officeDocument/2006/relationships/image" Target="../media/image101.jpeg"/><Relationship Id="rId4" Type="http://schemas.openxmlformats.org/officeDocument/2006/relationships/chart" Target="../charts/chart63.xml"/></Relationships>
</file>

<file path=ppt/slides/_rels/slide6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3.xml"/><Relationship Id="rId7" Type="http://schemas.openxmlformats.org/officeDocument/2006/relationships/slideLayout" Target="../slideLayouts/slideLayout7.xml"/><Relationship Id="rId12" Type="http://schemas.openxmlformats.org/officeDocument/2006/relationships/image" Target="../media/image10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chart" Target="../charts/chart67.xml"/><Relationship Id="rId5" Type="http://schemas.openxmlformats.org/officeDocument/2006/relationships/tags" Target="../tags/tag5.xml"/><Relationship Id="rId10" Type="http://schemas.openxmlformats.org/officeDocument/2006/relationships/image" Target="../media/image105.png"/><Relationship Id="rId4" Type="http://schemas.openxmlformats.org/officeDocument/2006/relationships/tags" Target="../tags/tag4.xml"/><Relationship Id="rId9" Type="http://schemas.openxmlformats.org/officeDocument/2006/relationships/image" Target="../media/image104.png"/></Relationships>
</file>

<file path=ppt/slides/_rels/slide6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09.jpeg"/><Relationship Id="rId4" Type="http://schemas.openxmlformats.org/officeDocument/2006/relationships/image" Target="../media/image108.jpeg"/></Relationships>
</file>

<file path=ppt/slides/_rels/slide6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12.jpeg"/><Relationship Id="rId4" Type="http://schemas.openxmlformats.org/officeDocument/2006/relationships/image" Target="../media/image111.jpeg"/></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15.jpeg"/><Relationship Id="rId4" Type="http://schemas.openxmlformats.org/officeDocument/2006/relationships/image" Target="../media/image114.jpeg"/></Relationships>
</file>

<file path=ppt/slides/_rels/slide7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18.jpeg"/><Relationship Id="rId4" Type="http://schemas.openxmlformats.org/officeDocument/2006/relationships/image" Target="../media/image117.jpeg"/></Relationships>
</file>

<file path=ppt/slides/_rels/slide7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121.jpeg"/><Relationship Id="rId4" Type="http://schemas.openxmlformats.org/officeDocument/2006/relationships/image" Target="../media/image120.jpeg"/></Relationships>
</file>

<file path=ppt/slides/_rels/slide7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24.jpeg"/><Relationship Id="rId4" Type="http://schemas.openxmlformats.org/officeDocument/2006/relationships/image" Target="../media/image123.jpeg"/></Relationships>
</file>

<file path=ppt/slides/_rels/slide74.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27.jpeg"/><Relationship Id="rId4" Type="http://schemas.openxmlformats.org/officeDocument/2006/relationships/image" Target="../media/image126.jpeg"/></Relationships>
</file>

<file path=ppt/slides/_rels/slide7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30.jpeg"/><Relationship Id="rId4" Type="http://schemas.openxmlformats.org/officeDocument/2006/relationships/image" Target="../media/image129.jpeg"/></Relationships>
</file>

<file path=ppt/slides/_rels/slide7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7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137.jpeg"/><Relationship Id="rId4" Type="http://schemas.openxmlformats.org/officeDocument/2006/relationships/image" Target="../media/image136.jpeg"/></Relationships>
</file>

<file path=ppt/slides/_rels/slide7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7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13.xml"/><Relationship Id="rId5" Type="http://schemas.openxmlformats.org/officeDocument/2006/relationships/image" Target="../media/image145.jpeg"/><Relationship Id="rId4" Type="http://schemas.openxmlformats.org/officeDocument/2006/relationships/image" Target="../media/image144.jpeg"/></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13.xml"/><Relationship Id="rId5" Type="http://schemas.openxmlformats.org/officeDocument/2006/relationships/image" Target="../media/image149.jpeg"/><Relationship Id="rId4" Type="http://schemas.openxmlformats.org/officeDocument/2006/relationships/image" Target="../media/image148.jpeg"/></Relationships>
</file>

<file path=ppt/slides/_rels/slide8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13.xml"/><Relationship Id="rId4" Type="http://schemas.openxmlformats.org/officeDocument/2006/relationships/image" Target="../media/image152.jpeg"/></Relationships>
</file>

<file path=ppt/slides/_rels/slide82.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chart" Target="../charts/chart70.xml"/><Relationship Id="rId4" Type="http://schemas.openxmlformats.org/officeDocument/2006/relationships/chart" Target="../charts/chart69.xml"/></Relationships>
</file>

<file path=ppt/slides/_rels/slide8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56.jpeg"/><Relationship Id="rId5" Type="http://schemas.openxmlformats.org/officeDocument/2006/relationships/image" Target="../media/image155.jpeg"/><Relationship Id="rId4" Type="http://schemas.openxmlformats.org/officeDocument/2006/relationships/image" Target="../media/image154.jpeg"/></Relationships>
</file>

<file path=ppt/slides/_rels/slide8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slides/_rels/slide8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64.jpeg"/><Relationship Id="rId5" Type="http://schemas.openxmlformats.org/officeDocument/2006/relationships/image" Target="../media/image163.jpeg"/><Relationship Id="rId4" Type="http://schemas.openxmlformats.org/officeDocument/2006/relationships/image" Target="../media/image162.jpeg"/></Relationships>
</file>

<file path=ppt/slides/_rels/slide8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166.jpeg"/></Relationships>
</file>

<file path=ppt/slides/_rels/slide87.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chart" Target="../charts/chart72.xml"/></Relationships>
</file>

<file path=ppt/slides/_rels/slide88.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70.jpeg"/></Relationships>
</file>

<file path=ppt/slides/_rels/slide89.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9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jpe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chart" Target="../charts/chart74.xm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73.emf"/></Relationships>
</file>

<file path=ppt/slides/_rels/slide9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chart" Target="../charts/chart75.xm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chart" Target="../charts/chart76.xm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chart" Target="../charts/chart77.xml"/></Relationships>
</file>

<file path=ppt/slides/_rels/slide9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с двумя скругленными противолежащими углами 6"/>
          <p:cNvSpPr/>
          <p:nvPr/>
        </p:nvSpPr>
        <p:spPr>
          <a:xfrm>
            <a:off x="1143000" y="228600"/>
            <a:ext cx="6477000" cy="685800"/>
          </a:xfrm>
          <a:prstGeom prst="round2DiagRect">
            <a:avLst/>
          </a:prstGeom>
          <a:blipFill dpi="0" rotWithShape="1">
            <a:blip r:embed="rId3" cstate="print">
              <a:alphaModFix amt="48000"/>
            </a:blip>
            <a:srcRec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98" name="TextBox 1"/>
          <p:cNvSpPr txBox="1">
            <a:spLocks noChangeArrowheads="1"/>
          </p:cNvSpPr>
          <p:nvPr/>
        </p:nvSpPr>
        <p:spPr bwMode="auto">
          <a:xfrm>
            <a:off x="0" y="304800"/>
            <a:ext cx="9144000" cy="3539430"/>
          </a:xfrm>
          <a:prstGeom prst="rect">
            <a:avLst/>
          </a:prstGeom>
          <a:noFill/>
          <a:ln w="9525">
            <a:noFill/>
            <a:miter lim="800000"/>
            <a:headEnd/>
            <a:tailEnd/>
          </a:ln>
        </p:spPr>
        <p:txBody>
          <a:bodyPr wrap="square">
            <a:spAutoFit/>
          </a:bodyPr>
          <a:lstStyle/>
          <a:p>
            <a:pPr algn="ctr"/>
            <a:r>
              <a:rPr lang="ru-RU" sz="3200" b="1" dirty="0" smtClean="0">
                <a:solidFill>
                  <a:schemeClr val="accent3">
                    <a:lumMod val="50000"/>
                  </a:schemeClr>
                </a:solidFill>
                <a:effectLst>
                  <a:outerShdw blurRad="38100" dist="38100" dir="2700000" algn="tl">
                    <a:srgbClr val="000000">
                      <a:alpha val="43137"/>
                    </a:srgbClr>
                  </a:outerShdw>
                </a:effectLst>
                <a:latin typeface="Calibri" pitchFamily="34" charset="0"/>
                <a:cs typeface="Calibri" pitchFamily="34" charset="0"/>
              </a:rPr>
              <a:t>БЮДЖЕТ ДЛЯ ГРАЖДАН </a:t>
            </a:r>
          </a:p>
          <a:p>
            <a:pPr algn="ctr"/>
            <a:endParaRPr lang="ru-RU" sz="3200" b="1" dirty="0" smtClean="0">
              <a:solidFill>
                <a:schemeClr val="accent3">
                  <a:lumMod val="50000"/>
                </a:schemeClr>
              </a:solidFill>
              <a:effectLst>
                <a:outerShdw blurRad="38100" dist="38100" dir="2700000" algn="tl">
                  <a:srgbClr val="000000">
                    <a:alpha val="43137"/>
                  </a:srgbClr>
                </a:outerShdw>
              </a:effectLst>
              <a:latin typeface="Calibri" pitchFamily="34" charset="0"/>
              <a:cs typeface="Calibri" pitchFamily="34" charset="0"/>
            </a:endParaRPr>
          </a:p>
          <a:p>
            <a:pPr algn="ctr"/>
            <a:r>
              <a:rPr lang="ru-RU" sz="3200" b="1" dirty="0" smtClean="0">
                <a:solidFill>
                  <a:schemeClr val="accent3">
                    <a:lumMod val="50000"/>
                  </a:schemeClr>
                </a:solidFill>
                <a:effectLst>
                  <a:outerShdw blurRad="38100" dist="38100" dir="2700000" algn="tl">
                    <a:srgbClr val="000000">
                      <a:alpha val="43137"/>
                    </a:srgbClr>
                  </a:outerShdw>
                </a:effectLst>
                <a:latin typeface="Calibri" pitchFamily="34" charset="0"/>
                <a:cs typeface="Calibri" pitchFamily="34" charset="0"/>
              </a:rPr>
              <a:t>к проекту решения Совета Курского муниципального округа Ставропольского края «Об </a:t>
            </a:r>
            <a:r>
              <a:rPr lang="ru-RU" sz="3200" b="1" dirty="0">
                <a:solidFill>
                  <a:schemeClr val="accent3">
                    <a:lumMod val="50000"/>
                  </a:schemeClr>
                </a:solidFill>
                <a:effectLst>
                  <a:outerShdw blurRad="38100" dist="38100" dir="2700000" algn="tl">
                    <a:srgbClr val="000000">
                      <a:alpha val="43137"/>
                    </a:srgbClr>
                  </a:outerShdw>
                </a:effectLst>
                <a:latin typeface="Calibri" pitchFamily="34" charset="0"/>
                <a:cs typeface="Calibri" pitchFamily="34" charset="0"/>
              </a:rPr>
              <a:t>исполнении бюджета</a:t>
            </a:r>
          </a:p>
          <a:p>
            <a:pPr algn="ctr"/>
            <a:r>
              <a:rPr lang="ru-RU" sz="3200" b="1" dirty="0">
                <a:solidFill>
                  <a:schemeClr val="accent3">
                    <a:lumMod val="50000"/>
                  </a:schemeClr>
                </a:solidFill>
                <a:effectLst>
                  <a:outerShdw blurRad="38100" dist="38100" dir="2700000" algn="tl">
                    <a:srgbClr val="000000">
                      <a:alpha val="43137"/>
                    </a:srgbClr>
                  </a:outerShdw>
                </a:effectLst>
                <a:latin typeface="Calibri" pitchFamily="34" charset="0"/>
                <a:cs typeface="Calibri" pitchFamily="34" charset="0"/>
              </a:rPr>
              <a:t>Курского муниципального </a:t>
            </a:r>
            <a:r>
              <a:rPr lang="ru-RU" sz="3200" b="1" dirty="0" smtClean="0">
                <a:solidFill>
                  <a:schemeClr val="accent3">
                    <a:lumMod val="50000"/>
                  </a:schemeClr>
                </a:solidFill>
                <a:effectLst>
                  <a:outerShdw blurRad="38100" dist="38100" dir="2700000" algn="tl">
                    <a:srgbClr val="000000">
                      <a:alpha val="43137"/>
                    </a:srgbClr>
                  </a:outerShdw>
                </a:effectLst>
                <a:latin typeface="Calibri" pitchFamily="34" charset="0"/>
                <a:cs typeface="Calibri" pitchFamily="34" charset="0"/>
              </a:rPr>
              <a:t>округа</a:t>
            </a:r>
            <a:endParaRPr lang="ru-RU" sz="3200" b="1" dirty="0">
              <a:solidFill>
                <a:schemeClr val="accent3">
                  <a:lumMod val="50000"/>
                </a:schemeClr>
              </a:solidFill>
              <a:effectLst>
                <a:outerShdw blurRad="38100" dist="38100" dir="2700000" algn="tl">
                  <a:srgbClr val="000000">
                    <a:alpha val="43137"/>
                  </a:srgbClr>
                </a:outerShdw>
              </a:effectLst>
              <a:latin typeface="Calibri" pitchFamily="34" charset="0"/>
              <a:cs typeface="Calibri" pitchFamily="34" charset="0"/>
            </a:endParaRPr>
          </a:p>
          <a:p>
            <a:pPr algn="ctr"/>
            <a:r>
              <a:rPr lang="ru-RU" sz="3200" b="1" dirty="0">
                <a:solidFill>
                  <a:schemeClr val="accent3">
                    <a:lumMod val="50000"/>
                  </a:schemeClr>
                </a:solidFill>
                <a:effectLst>
                  <a:outerShdw blurRad="38100" dist="38100" dir="2700000" algn="tl">
                    <a:srgbClr val="000000">
                      <a:alpha val="43137"/>
                    </a:srgbClr>
                  </a:outerShdw>
                </a:effectLst>
                <a:latin typeface="Calibri" pitchFamily="34" charset="0"/>
                <a:cs typeface="Calibri" pitchFamily="34" charset="0"/>
              </a:rPr>
              <a:t>Ставропольского края за </a:t>
            </a:r>
            <a:r>
              <a:rPr lang="ru-RU" sz="3200" b="1" dirty="0" smtClean="0">
                <a:solidFill>
                  <a:schemeClr val="accent3">
                    <a:lumMod val="50000"/>
                  </a:schemeClr>
                </a:solidFill>
                <a:effectLst>
                  <a:outerShdw blurRad="38100" dist="38100" dir="2700000" algn="tl">
                    <a:srgbClr val="000000">
                      <a:alpha val="43137"/>
                    </a:srgbClr>
                  </a:outerShdw>
                </a:effectLst>
                <a:latin typeface="Calibri" pitchFamily="34" charset="0"/>
                <a:cs typeface="Calibri" pitchFamily="34" charset="0"/>
              </a:rPr>
              <a:t>2023 год»</a:t>
            </a:r>
            <a:endParaRPr lang="ru-RU" sz="3200" b="1" dirty="0">
              <a:solidFill>
                <a:schemeClr val="accent3">
                  <a:lumMod val="50000"/>
                </a:schemeClr>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4099" name="Picture 4" descr="C:\Users\СУФД\Desktop\2453456\Coat_of_Arms_of_Kurskiy_rayon.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1159452" cy="1371600"/>
          </a:xfrm>
          <a:prstGeom prst="rect">
            <a:avLst/>
          </a:prstGeom>
          <a:noFill/>
          <a:ln w="9525">
            <a:noFill/>
            <a:miter lim="800000"/>
            <a:headEnd/>
            <a:tailEnd/>
          </a:ln>
        </p:spPr>
      </p:pic>
      <p:sp>
        <p:nvSpPr>
          <p:cNvPr id="9" name="TextBox 1"/>
          <p:cNvSpPr txBox="1">
            <a:spLocks noChangeArrowheads="1"/>
          </p:cNvSpPr>
          <p:nvPr/>
        </p:nvSpPr>
        <p:spPr bwMode="auto">
          <a:xfrm>
            <a:off x="0" y="6273225"/>
            <a:ext cx="9144000" cy="584775"/>
          </a:xfrm>
          <a:prstGeom prst="rect">
            <a:avLst/>
          </a:prstGeom>
          <a:noFill/>
          <a:ln w="9525">
            <a:noFill/>
            <a:miter lim="800000"/>
            <a:headEnd/>
            <a:tailEnd/>
          </a:ln>
        </p:spPr>
        <p:txBody>
          <a:bodyPr wrap="square">
            <a:spAutoFit/>
          </a:bodyPr>
          <a:lstStyle/>
          <a:p>
            <a:pPr algn="ctr"/>
            <a:r>
              <a:rPr lang="ru-RU" sz="1600" b="1" spc="300" dirty="0" smtClean="0">
                <a:latin typeface="Calibri" pitchFamily="34" charset="0"/>
                <a:cs typeface="Calibri" pitchFamily="34" charset="0"/>
              </a:rPr>
              <a:t>Станица Курская</a:t>
            </a:r>
          </a:p>
          <a:p>
            <a:pPr algn="ctr"/>
            <a:r>
              <a:rPr lang="ru-RU" sz="1600" b="1" spc="300" dirty="0" smtClean="0">
                <a:latin typeface="Calibri" pitchFamily="34" charset="0"/>
                <a:cs typeface="Calibri" pitchFamily="34" charset="0"/>
              </a:rPr>
              <a:t>2024</a:t>
            </a:r>
            <a:endParaRPr lang="ru-RU" sz="1600" b="1" spc="300" dirty="0">
              <a:latin typeface="Calibri" pitchFamily="34" charset="0"/>
              <a:cs typeface="Calibri" pitchFamily="34" charset="0"/>
            </a:endParaRPr>
          </a:p>
        </p:txBody>
      </p:sp>
      <p:pic>
        <p:nvPicPr>
          <p:cNvPr id="1026" name="Picture 2" descr="C:\Users\TERMINATOR\Desktop\ПРОЕКТ ПО БЮДЖЕТУ НА 2020 год\КАРТА РАЙОНА-1.jpe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86000" y="3733800"/>
            <a:ext cx="4579089" cy="25908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Таблица 1"/>
          <p:cNvGraphicFramePr>
            <a:graphicFrameLocks noGrp="1"/>
          </p:cNvGraphicFramePr>
          <p:nvPr>
            <p:extLst>
              <p:ext uri="{D42A27DB-BD31-4B8C-83A1-F6EECF244321}">
                <p14:modId xmlns:p14="http://schemas.microsoft.com/office/powerpoint/2010/main" val="898979628"/>
              </p:ext>
            </p:extLst>
          </p:nvPr>
        </p:nvGraphicFramePr>
        <p:xfrm>
          <a:off x="228600" y="221846"/>
          <a:ext cx="8686801" cy="6107516"/>
        </p:xfrm>
        <a:graphic>
          <a:graphicData uri="http://schemas.openxmlformats.org/drawingml/2006/table">
            <a:tbl>
              <a:tblPr/>
              <a:tblGrid>
                <a:gridCol w="2667000">
                  <a:extLst>
                    <a:ext uri="{9D8B030D-6E8A-4147-A177-3AD203B41FA5}">
                      <a16:colId xmlns:a16="http://schemas.microsoft.com/office/drawing/2014/main" xmlns="" val="20000"/>
                    </a:ext>
                  </a:extLst>
                </a:gridCol>
                <a:gridCol w="76200">
                  <a:extLst>
                    <a:ext uri="{9D8B030D-6E8A-4147-A177-3AD203B41FA5}">
                      <a16:colId xmlns:a16="http://schemas.microsoft.com/office/drawing/2014/main" xmlns="" val="1028533973"/>
                    </a:ext>
                  </a:extLst>
                </a:gridCol>
                <a:gridCol w="838200">
                  <a:extLst>
                    <a:ext uri="{9D8B030D-6E8A-4147-A177-3AD203B41FA5}">
                      <a16:colId xmlns:a16="http://schemas.microsoft.com/office/drawing/2014/main" xmlns="" val="1535469830"/>
                    </a:ext>
                  </a:extLst>
                </a:gridCol>
                <a:gridCol w="533400">
                  <a:extLst>
                    <a:ext uri="{9D8B030D-6E8A-4147-A177-3AD203B41FA5}">
                      <a16:colId xmlns:a16="http://schemas.microsoft.com/office/drawing/2014/main" xmlns="" val="2948932215"/>
                    </a:ext>
                  </a:extLst>
                </a:gridCol>
                <a:gridCol w="76200">
                  <a:extLst>
                    <a:ext uri="{9D8B030D-6E8A-4147-A177-3AD203B41FA5}">
                      <a16:colId xmlns:a16="http://schemas.microsoft.com/office/drawing/2014/main" xmlns="" val="73069041"/>
                    </a:ext>
                  </a:extLst>
                </a:gridCol>
                <a:gridCol w="533400">
                  <a:extLst>
                    <a:ext uri="{9D8B030D-6E8A-4147-A177-3AD203B41FA5}">
                      <a16:colId xmlns:a16="http://schemas.microsoft.com/office/drawing/2014/main" xmlns="" val="1556826236"/>
                    </a:ext>
                  </a:extLst>
                </a:gridCol>
                <a:gridCol w="533400">
                  <a:extLst>
                    <a:ext uri="{9D8B030D-6E8A-4147-A177-3AD203B41FA5}">
                      <a16:colId xmlns:a16="http://schemas.microsoft.com/office/drawing/2014/main" xmlns="" val="3159373885"/>
                    </a:ext>
                  </a:extLst>
                </a:gridCol>
                <a:gridCol w="609600">
                  <a:extLst>
                    <a:ext uri="{9D8B030D-6E8A-4147-A177-3AD203B41FA5}">
                      <a16:colId xmlns:a16="http://schemas.microsoft.com/office/drawing/2014/main" xmlns="" val="2484893159"/>
                    </a:ext>
                  </a:extLst>
                </a:gridCol>
                <a:gridCol w="685800">
                  <a:extLst>
                    <a:ext uri="{9D8B030D-6E8A-4147-A177-3AD203B41FA5}">
                      <a16:colId xmlns:a16="http://schemas.microsoft.com/office/drawing/2014/main" xmlns="" val="2082852205"/>
                    </a:ext>
                  </a:extLst>
                </a:gridCol>
                <a:gridCol w="533400">
                  <a:extLst>
                    <a:ext uri="{9D8B030D-6E8A-4147-A177-3AD203B41FA5}">
                      <a16:colId xmlns:a16="http://schemas.microsoft.com/office/drawing/2014/main" xmlns="" val="3996239495"/>
                    </a:ext>
                  </a:extLst>
                </a:gridCol>
                <a:gridCol w="533400">
                  <a:extLst>
                    <a:ext uri="{9D8B030D-6E8A-4147-A177-3AD203B41FA5}">
                      <a16:colId xmlns:a16="http://schemas.microsoft.com/office/drawing/2014/main" xmlns="" val="3419526355"/>
                    </a:ext>
                  </a:extLst>
                </a:gridCol>
                <a:gridCol w="533400">
                  <a:extLst>
                    <a:ext uri="{9D8B030D-6E8A-4147-A177-3AD203B41FA5}">
                      <a16:colId xmlns:a16="http://schemas.microsoft.com/office/drawing/2014/main" xmlns="" val="3012283307"/>
                    </a:ext>
                  </a:extLst>
                </a:gridCol>
                <a:gridCol w="533401">
                  <a:extLst>
                    <a:ext uri="{9D8B030D-6E8A-4147-A177-3AD203B41FA5}">
                      <a16:colId xmlns:a16="http://schemas.microsoft.com/office/drawing/2014/main" xmlns="" val="103975442"/>
                    </a:ext>
                  </a:extLst>
                </a:gridCol>
              </a:tblGrid>
              <a:tr h="49581">
                <a:tc gridSpan="2">
                  <a:txBody>
                    <a:bodyPr/>
                    <a:lstStyle/>
                    <a:p>
                      <a:pPr algn="ctr">
                        <a:lnSpc>
                          <a:spcPct val="115000"/>
                        </a:lnSpc>
                        <a:spcAft>
                          <a:spcPts val="0"/>
                        </a:spcAft>
                      </a:pPr>
                      <a:r>
                        <a:rPr lang="ru-RU" sz="900" dirty="0">
                          <a:latin typeface="+mj-lt"/>
                          <a:ea typeface="Times New Roman"/>
                          <a:cs typeface="Times New Roman"/>
                        </a:rPr>
                        <a:t>1</a:t>
                      </a:r>
                      <a:endParaRPr lang="ru-RU" sz="900" dirty="0">
                        <a:latin typeface="+mj-lt"/>
                        <a:ea typeface="Calibri"/>
                        <a:cs typeface="Times New Roman"/>
                      </a:endParaRPr>
                    </a:p>
                  </a:txBody>
                  <a:tcPr marL="6281" marR="6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ctr">
                        <a:lnSpc>
                          <a:spcPct val="115000"/>
                        </a:lnSpc>
                        <a:spcAft>
                          <a:spcPts val="0"/>
                        </a:spcAft>
                      </a:pPr>
                      <a:r>
                        <a:rPr lang="ru-RU" sz="900" dirty="0">
                          <a:latin typeface="+mj-lt"/>
                          <a:ea typeface="Times New Roman"/>
                          <a:cs typeface="Times New Roman"/>
                        </a:rPr>
                        <a:t>2</a:t>
                      </a:r>
                      <a:endParaRPr lang="ru-RU" sz="900" dirty="0">
                        <a:latin typeface="+mj-lt"/>
                        <a:ea typeface="Calibri"/>
                        <a:cs typeface="Times New Roman"/>
                      </a:endParaRPr>
                    </a:p>
                  </a:txBody>
                  <a:tcPr marL="6281" marR="6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ct val="115000"/>
                        </a:lnSpc>
                        <a:spcAft>
                          <a:spcPts val="0"/>
                        </a:spcAft>
                      </a:pPr>
                      <a:r>
                        <a:rPr lang="ru-RU" sz="900" dirty="0">
                          <a:latin typeface="+mj-lt"/>
                          <a:ea typeface="Times New Roman"/>
                          <a:cs typeface="Times New Roman"/>
                        </a:rPr>
                        <a:t>3</a:t>
                      </a:r>
                      <a:endParaRPr lang="ru-RU" sz="900" dirty="0">
                        <a:latin typeface="+mj-lt"/>
                        <a:ea typeface="Calibri"/>
                        <a:cs typeface="Times New Roman"/>
                      </a:endParaRPr>
                    </a:p>
                  </a:txBody>
                  <a:tcPr marL="6281" marR="6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ctr">
                        <a:lnSpc>
                          <a:spcPct val="115000"/>
                        </a:lnSpc>
                        <a:spcAft>
                          <a:spcPts val="0"/>
                        </a:spcAft>
                      </a:pPr>
                      <a:r>
                        <a:rPr lang="ru-RU" sz="900" dirty="0">
                          <a:latin typeface="+mj-lt"/>
                          <a:ea typeface="Times New Roman"/>
                          <a:cs typeface="Times New Roman"/>
                        </a:rPr>
                        <a:t>4</a:t>
                      </a:r>
                      <a:endParaRPr lang="ru-RU" sz="900" dirty="0">
                        <a:latin typeface="+mj-lt"/>
                        <a:ea typeface="Calibri"/>
                        <a:cs typeface="Times New Roman"/>
                      </a:endParaRPr>
                    </a:p>
                  </a:txBody>
                  <a:tcPr marL="6281" marR="6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dirty="0">
                          <a:latin typeface="+mj-lt"/>
                          <a:ea typeface="Times New Roman"/>
                          <a:cs typeface="Times New Roman"/>
                        </a:rPr>
                        <a:t>5</a:t>
                      </a:r>
                      <a:endParaRPr lang="ru-RU" sz="900" dirty="0">
                        <a:latin typeface="+mj-lt"/>
                        <a:ea typeface="Calibri"/>
                        <a:cs typeface="Times New Roman"/>
                      </a:endParaRPr>
                    </a:p>
                  </a:txBody>
                  <a:tcPr marL="6281" marR="6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dirty="0">
                          <a:latin typeface="+mj-lt"/>
                          <a:ea typeface="Times New Roman"/>
                          <a:cs typeface="Times New Roman"/>
                        </a:rPr>
                        <a:t>6</a:t>
                      </a:r>
                      <a:endParaRPr lang="ru-RU" sz="900" dirty="0">
                        <a:latin typeface="+mj-lt"/>
                        <a:ea typeface="Calibri"/>
                        <a:cs typeface="Times New Roman"/>
                      </a:endParaRPr>
                    </a:p>
                  </a:txBody>
                  <a:tcPr marL="6281" marR="6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dirty="0">
                          <a:latin typeface="+mj-lt"/>
                          <a:ea typeface="Times New Roman"/>
                          <a:cs typeface="Times New Roman"/>
                        </a:rPr>
                        <a:t>7</a:t>
                      </a:r>
                      <a:endParaRPr lang="ru-RU" sz="900" dirty="0">
                        <a:latin typeface="+mj-lt"/>
                        <a:ea typeface="Calibri"/>
                        <a:cs typeface="Times New Roman"/>
                      </a:endParaRPr>
                    </a:p>
                  </a:txBody>
                  <a:tcPr marL="6281" marR="6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dirty="0">
                          <a:latin typeface="+mj-lt"/>
                          <a:ea typeface="Times New Roman"/>
                          <a:cs typeface="Times New Roman"/>
                        </a:rPr>
                        <a:t>8</a:t>
                      </a:r>
                      <a:endParaRPr lang="ru-RU" sz="900" dirty="0">
                        <a:latin typeface="+mj-lt"/>
                        <a:ea typeface="Calibri"/>
                        <a:cs typeface="Times New Roman"/>
                      </a:endParaRPr>
                    </a:p>
                  </a:txBody>
                  <a:tcPr marL="6281" marR="6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dirty="0">
                          <a:latin typeface="+mj-lt"/>
                          <a:ea typeface="Times New Roman"/>
                          <a:cs typeface="Times New Roman"/>
                        </a:rPr>
                        <a:t>9</a:t>
                      </a:r>
                      <a:endParaRPr lang="ru-RU" sz="900" dirty="0">
                        <a:latin typeface="+mj-lt"/>
                        <a:ea typeface="Calibri"/>
                        <a:cs typeface="Times New Roman"/>
                      </a:endParaRPr>
                    </a:p>
                  </a:txBody>
                  <a:tcPr marL="6281" marR="6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dirty="0">
                          <a:latin typeface="+mj-lt"/>
                          <a:ea typeface="Times New Roman"/>
                          <a:cs typeface="Times New Roman"/>
                        </a:rPr>
                        <a:t>10</a:t>
                      </a:r>
                      <a:endParaRPr lang="ru-RU" sz="900" dirty="0">
                        <a:latin typeface="+mj-lt"/>
                        <a:ea typeface="Calibri"/>
                        <a:cs typeface="Times New Roman"/>
                      </a:endParaRPr>
                    </a:p>
                  </a:txBody>
                  <a:tcPr marL="6281" marR="6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dirty="0">
                          <a:latin typeface="+mj-lt"/>
                          <a:ea typeface="Times New Roman"/>
                          <a:cs typeface="Times New Roman"/>
                        </a:rPr>
                        <a:t>11</a:t>
                      </a:r>
                      <a:endParaRPr lang="ru-RU" sz="900" dirty="0">
                        <a:latin typeface="+mj-lt"/>
                        <a:ea typeface="Calibri"/>
                        <a:cs typeface="Times New Roman"/>
                      </a:endParaRPr>
                    </a:p>
                  </a:txBody>
                  <a:tcPr marL="6281" marR="6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7594">
                <a:tc gridSpan="13">
                  <a:txBody>
                    <a:bodyPr/>
                    <a:lstStyle/>
                    <a:p>
                      <a:pPr marL="0" algn="l" rtl="0" eaLnBrk="1" fontAlgn="ctr" latinLnBrk="0" hangingPunct="1"/>
                      <a:r>
                        <a:rPr kumimoji="0" lang="ru-RU" sz="900" b="1" u="none" strike="noStrike" kern="1200" dirty="0">
                          <a:solidFill>
                            <a:schemeClr val="dk1"/>
                          </a:solidFill>
                          <a:effectLst/>
                          <a:latin typeface="+mj-lt"/>
                          <a:ea typeface="+mn-ea"/>
                          <a:cs typeface="+mn-cs"/>
                        </a:rPr>
                        <a:t>Труд и занятость</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1"/>
                  </a:ext>
                </a:extLst>
              </a:tr>
              <a:tr h="37594">
                <a:tc>
                  <a:txBody>
                    <a:bodyPr/>
                    <a:lstStyle/>
                    <a:p>
                      <a:pPr marL="0" algn="l" rtl="0" eaLnBrk="1" fontAlgn="ctr" latinLnBrk="0" hangingPunct="1"/>
                      <a:r>
                        <a:rPr kumimoji="0" lang="ru-RU" sz="900" u="none" strike="noStrike" kern="1200">
                          <a:solidFill>
                            <a:schemeClr val="dk1"/>
                          </a:solidFill>
                          <a:effectLst/>
                          <a:latin typeface="+mj-lt"/>
                          <a:ea typeface="+mn-ea"/>
                          <a:cs typeface="+mn-cs"/>
                        </a:rPr>
                        <a:t>Численность рабочей силы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тыс. чел.</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32,17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31,3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31,4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31,3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31,5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31,4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31,6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31,5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31,7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49581">
                <a:tc>
                  <a:txBody>
                    <a:bodyPr/>
                    <a:lstStyle/>
                    <a:p>
                      <a:pPr marL="0" algn="l" rtl="0" eaLnBrk="1" fontAlgn="ctr" latinLnBrk="0" hangingPunct="1"/>
                      <a:r>
                        <a:rPr kumimoji="0" lang="ru-RU" sz="900" u="none" strike="noStrike" kern="1200">
                          <a:solidFill>
                            <a:schemeClr val="dk1"/>
                          </a:solidFill>
                          <a:effectLst/>
                          <a:latin typeface="+mj-lt"/>
                          <a:ea typeface="+mn-ea"/>
                          <a:cs typeface="+mn-cs"/>
                        </a:rPr>
                        <a:t>Численность трудовых ресурсов, всего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тыс. чел.</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ru-RU"/>
                    </a:p>
                  </a:txBody>
                  <a:tcPr/>
                </a:tc>
                <a:tc rowSpan="2">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33,7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32,74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ru-RU"/>
                    </a:p>
                  </a:txBody>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32,84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32,77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32,98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32,9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33,1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33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33,2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48741">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 </a:t>
                      </a:r>
                      <a:r>
                        <a:rPr kumimoji="0" lang="ru-RU" sz="900" u="none" strike="noStrike" kern="1200" dirty="0" smtClean="0">
                          <a:solidFill>
                            <a:schemeClr val="dk1"/>
                          </a:solidFill>
                          <a:effectLst/>
                          <a:latin typeface="+mj-lt"/>
                          <a:ea typeface="+mn-ea"/>
                          <a:cs typeface="+mn-cs"/>
                        </a:rPr>
                        <a:t>в </a:t>
                      </a:r>
                      <a:r>
                        <a:rPr kumimoji="0" lang="ru-RU" sz="900" u="none" strike="noStrike" kern="1200" dirty="0">
                          <a:solidFill>
                            <a:schemeClr val="dk1"/>
                          </a:solidFill>
                          <a:effectLst/>
                          <a:latin typeface="+mj-lt"/>
                          <a:ea typeface="+mn-ea"/>
                          <a:cs typeface="+mn-cs"/>
                        </a:rPr>
                        <a:t>том числе:</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xmlns="" val="10004"/>
                  </a:ext>
                </a:extLst>
              </a:tr>
              <a:tr h="49581">
                <a:tc>
                  <a:txBody>
                    <a:bodyPr/>
                    <a:lstStyle/>
                    <a:p>
                      <a:pPr marL="0" algn="l" rtl="0" eaLnBrk="1" fontAlgn="ctr" latinLnBrk="0" hangingPunct="1"/>
                      <a:r>
                        <a:rPr kumimoji="0" lang="ru-RU" sz="900" u="none" strike="noStrike" kern="1200">
                          <a:solidFill>
                            <a:schemeClr val="dk1"/>
                          </a:solidFill>
                          <a:effectLst/>
                          <a:latin typeface="+mj-lt"/>
                          <a:ea typeface="+mn-ea"/>
                          <a:cs typeface="+mn-cs"/>
                        </a:rPr>
                        <a:t>трудоспособное население в трудоспособном возрасте</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тыс. чел.</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31,51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30,67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30,77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30,67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30,87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30,77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30,97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30,87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31,07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74370">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численность лиц старше трудоспособного возраста и подростков, занятых в экономике,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тыс. чел.</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ru-RU"/>
                    </a:p>
                  </a:txBody>
                  <a:tcPr/>
                </a:tc>
                <a:tc rowSpan="2">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1,48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1,38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ru-RU"/>
                    </a:p>
                  </a:txBody>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1,39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1,35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1,36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1,33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1,34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1,34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1,35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133580">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 </a:t>
                      </a:r>
                      <a:r>
                        <a:rPr kumimoji="0" lang="ru-RU" sz="900" u="none" strike="noStrike" kern="1200" dirty="0" smtClean="0">
                          <a:solidFill>
                            <a:schemeClr val="dk1"/>
                          </a:solidFill>
                          <a:effectLst/>
                          <a:latin typeface="+mj-lt"/>
                          <a:ea typeface="+mn-ea"/>
                          <a:cs typeface="+mn-cs"/>
                        </a:rPr>
                        <a:t>в </a:t>
                      </a:r>
                      <a:r>
                        <a:rPr kumimoji="0" lang="ru-RU" sz="900" u="none" strike="noStrike" kern="1200" dirty="0">
                          <a:solidFill>
                            <a:schemeClr val="dk1"/>
                          </a:solidFill>
                          <a:effectLst/>
                          <a:latin typeface="+mj-lt"/>
                          <a:ea typeface="+mn-ea"/>
                          <a:cs typeface="+mn-cs"/>
                        </a:rPr>
                        <a:t>том числе:</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gridSpan="2" vMerge="1">
                  <a:txBody>
                    <a:bodyPr/>
                    <a:lstStyle/>
                    <a:p>
                      <a:endParaRPr lang="ru-RU"/>
                    </a:p>
                  </a:txBody>
                  <a:tcPr/>
                </a:tc>
                <a:tc hMerge="1"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xmlns="" val="10008"/>
                  </a:ext>
                </a:extLst>
              </a:tr>
              <a:tr h="210058">
                <a:tc>
                  <a:txBody>
                    <a:bodyPr/>
                    <a:lstStyle/>
                    <a:p>
                      <a:pPr marL="0" algn="l" rtl="0" eaLnBrk="1" fontAlgn="ctr" latinLnBrk="0" hangingPunct="1"/>
                      <a:r>
                        <a:rPr kumimoji="0" lang="ru-RU" sz="900" u="none" strike="noStrike" kern="1200">
                          <a:solidFill>
                            <a:schemeClr val="dk1"/>
                          </a:solidFill>
                          <a:effectLst/>
                          <a:latin typeface="+mj-lt"/>
                          <a:ea typeface="+mn-ea"/>
                          <a:cs typeface="+mn-cs"/>
                        </a:rPr>
                        <a:t>пенсионеры старше трудоспособного возраста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тыс. чел.</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1,48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1,38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1,39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1,35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1,36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1,33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1,34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1,34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1,35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312674">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Среднегодовая  числен-</a:t>
                      </a:r>
                      <a:r>
                        <a:rPr kumimoji="0" lang="ru-RU" sz="900" u="none" strike="noStrike" kern="1200" dirty="0" err="1">
                          <a:solidFill>
                            <a:schemeClr val="dk1"/>
                          </a:solidFill>
                          <a:effectLst/>
                          <a:latin typeface="+mj-lt"/>
                          <a:ea typeface="+mn-ea"/>
                          <a:cs typeface="+mn-cs"/>
                        </a:rPr>
                        <a:t>ность</a:t>
                      </a:r>
                      <a:r>
                        <a:rPr kumimoji="0" lang="ru-RU" sz="900" u="none" strike="noStrike" kern="1200" dirty="0">
                          <a:solidFill>
                            <a:schemeClr val="dk1"/>
                          </a:solidFill>
                          <a:effectLst/>
                          <a:latin typeface="+mj-lt"/>
                          <a:ea typeface="+mn-ea"/>
                          <a:cs typeface="+mn-cs"/>
                        </a:rPr>
                        <a:t> занятых в экономике (по данным баланса трудовых ресурсов)</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тыс. чел.</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35,18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34,12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34,23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34,12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34,34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34,23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34,44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34,34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34,55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312674">
                <a:tc>
                  <a:txBody>
                    <a:bodyPr/>
                    <a:lstStyle/>
                    <a:p>
                      <a:pPr marL="0" algn="l" rtl="0" eaLnBrk="1" fontAlgn="ctr" latinLnBrk="0" hangingPunct="1"/>
                      <a:r>
                        <a:rPr kumimoji="0" lang="ru-RU" sz="900" u="none" strike="noStrike" kern="1200">
                          <a:solidFill>
                            <a:schemeClr val="dk1"/>
                          </a:solidFill>
                          <a:effectLst/>
                          <a:latin typeface="+mj-lt"/>
                          <a:ea typeface="+mn-ea"/>
                          <a:cs typeface="+mn-cs"/>
                        </a:rPr>
                        <a:t>Среднесписочная численность работников организаций (без внешних совместителей)</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тыс. чел.</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5,12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5,32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5,32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5,43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312674">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Номинальная начисленная среднемесячная заработная плата работников организаций</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рублей</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32819,6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36744,7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41154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43557,39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44446,32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47041,99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48002,03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50805,34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51842,19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133350">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Темп роста номинальной начисленной среднемесячной заработной платы работников организаций</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 г/г</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105,5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115,8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105,84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105,84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105,84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312674">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Уровень зарегистрированной безработицы (на конец года)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2,17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0,8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0,7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0,68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0,69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0,67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0,69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0,67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0,68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5"/>
                  </a:ext>
                </a:extLst>
              </a:tr>
              <a:tr h="140716">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Общая численность безработных (по методологии МОТ)</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тыс. чел.</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0,71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0,29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0,2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0,2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0,2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0,2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0,2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0,2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0,2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6"/>
                  </a:ext>
                </a:extLst>
              </a:tr>
              <a:tr h="312674">
                <a:tc>
                  <a:txBody>
                    <a:bodyPr/>
                    <a:lstStyle/>
                    <a:p>
                      <a:pPr marL="0" algn="l" rtl="0" eaLnBrk="1" fontAlgn="ctr" latinLnBrk="0" hangingPunct="1"/>
                      <a:r>
                        <a:rPr kumimoji="0" lang="ru-RU" sz="900" u="none" strike="noStrike" kern="1200">
                          <a:solidFill>
                            <a:schemeClr val="dk1"/>
                          </a:solidFill>
                          <a:effectLst/>
                          <a:latin typeface="+mj-lt"/>
                          <a:ea typeface="+mn-ea"/>
                          <a:cs typeface="+mn-cs"/>
                        </a:rPr>
                        <a:t>Численность безработных, зарегистрированных в государственных учреждениях службы занятости населения (на конец года)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тыс. чел.</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0,71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0,29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0,2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0,2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0,2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0,2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0,2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0,2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0,2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7"/>
                  </a:ext>
                </a:extLst>
              </a:tr>
              <a:tr h="136779">
                <a:tc>
                  <a:txBody>
                    <a:bodyPr/>
                    <a:lstStyle/>
                    <a:p>
                      <a:pPr marL="0" algn="l" rtl="0" eaLnBrk="1" fontAlgn="ctr" latinLnBrk="0" hangingPunct="1"/>
                      <a:r>
                        <a:rPr kumimoji="0" lang="ru-RU" sz="900" u="none" strike="noStrike" kern="1200">
                          <a:solidFill>
                            <a:schemeClr val="dk1"/>
                          </a:solidFill>
                          <a:effectLst/>
                          <a:latin typeface="+mj-lt"/>
                          <a:ea typeface="+mn-ea"/>
                          <a:cs typeface="+mn-cs"/>
                        </a:rPr>
                        <a:t>Фонд заработной платы работников организаций</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млн руб.</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2041,25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2256,89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2300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2366,7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2415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2485,04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2535,75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2609,29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2662,54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8"/>
                  </a:ext>
                </a:extLst>
              </a:tr>
              <a:tr h="312674">
                <a:tc>
                  <a:txBody>
                    <a:bodyPr/>
                    <a:lstStyle/>
                    <a:p>
                      <a:pPr marL="0" algn="l" rtl="0" eaLnBrk="1" fontAlgn="ctr" latinLnBrk="0" hangingPunct="1"/>
                      <a:r>
                        <a:rPr kumimoji="0" lang="ru-RU" sz="900" u="none" strike="noStrike" kern="1200">
                          <a:solidFill>
                            <a:schemeClr val="dk1"/>
                          </a:solidFill>
                          <a:effectLst/>
                          <a:latin typeface="+mj-lt"/>
                          <a:ea typeface="+mn-ea"/>
                          <a:cs typeface="+mn-cs"/>
                        </a:rPr>
                        <a:t>Темп роста фонда заработной платы работников организаций</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 г/г</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104,2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110,6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120,8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105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102,9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105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102,9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105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9"/>
                  </a:ext>
                </a:extLst>
              </a:tr>
              <a:tr h="142089">
                <a:tc gridSpan="13">
                  <a:txBody>
                    <a:bodyPr/>
                    <a:lstStyle/>
                    <a:p>
                      <a:pPr marL="0" algn="l" rtl="0" eaLnBrk="1" fontAlgn="ctr" latinLnBrk="0" hangingPunct="1"/>
                      <a:r>
                        <a:rPr kumimoji="0" lang="ru-RU" sz="900" b="1" u="none" strike="noStrike" kern="1200" dirty="0">
                          <a:solidFill>
                            <a:schemeClr val="dk1"/>
                          </a:solidFill>
                          <a:effectLst/>
                          <a:latin typeface="+mj-lt"/>
                          <a:ea typeface="+mn-ea"/>
                          <a:cs typeface="+mn-cs"/>
                        </a:rPr>
                        <a:t>Развитие социальной сферы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20"/>
                  </a:ext>
                </a:extLst>
              </a:tr>
              <a:tr h="312674">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Численность детей в дошкольных образовательных учреждениях</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чел.</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2048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rtl="0" eaLnBrk="1" fontAlgn="ctr" latinLnBrk="0" hangingPunct="1"/>
                      <a:r>
                        <a:rPr kumimoji="0" lang="ru-RU" sz="900" u="none" strike="noStrike" kern="1200" dirty="0" smtClean="0">
                          <a:solidFill>
                            <a:schemeClr val="dk1"/>
                          </a:solidFill>
                          <a:effectLst/>
                          <a:latin typeface="+mj-lt"/>
                          <a:ea typeface="+mn-ea"/>
                          <a:cs typeface="+mn-cs"/>
                        </a:rPr>
                        <a:t>1998</a:t>
                      </a:r>
                      <a:endParaRPr kumimoji="0" lang="ru-RU" sz="900" u="none" strike="noStrike" kern="1200" dirty="0">
                        <a:solidFill>
                          <a:schemeClr val="dk1"/>
                        </a:solidFill>
                        <a:effectLst/>
                        <a:latin typeface="+mj-lt"/>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0" algn="ctr" rtl="0" eaLnBrk="1" fontAlgn="ctr" latinLnBrk="0" hangingPunct="1"/>
                      <a:endParaRPr kumimoji="0" lang="ru-RU" sz="900" u="none" strike="noStrike" kern="1200" dirty="0">
                        <a:solidFill>
                          <a:schemeClr val="dk1"/>
                        </a:solidFill>
                        <a:effectLst/>
                        <a:latin typeface="+mj-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2000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2000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1998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2002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2000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2002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1998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1"/>
                  </a:ext>
                </a:extLst>
              </a:tr>
              <a:tr h="139930">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Обеспеченность:</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hMerge="1">
                  <a:txBody>
                    <a:bodyPr/>
                    <a:lstStyle/>
                    <a:p>
                      <a:endParaRPr lang="ru-RU"/>
                    </a:p>
                  </a:txBody>
                  <a:tcPr/>
                </a:tc>
                <a:tc gridSpan="3">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pPr marL="0" algn="ctr" rtl="0" eaLnBrk="1" fontAlgn="ctr" latinLnBrk="0" hangingPunct="1"/>
                      <a:endParaRPr kumimoji="0" lang="ru-RU" sz="900" u="none" strike="noStrike" kern="1200" dirty="0">
                        <a:solidFill>
                          <a:schemeClr val="dk1"/>
                        </a:solidFill>
                        <a:effectLst/>
                        <a:latin typeface="+mj-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2"/>
                  </a:ext>
                </a:extLst>
              </a:tr>
              <a:tr h="139930">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больничными койками на 10 000 человек населения</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коек</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hMerge="1">
                  <a:txBody>
                    <a:bodyPr/>
                    <a:lstStyle/>
                    <a:p>
                      <a:pPr algn="ctr" fontAlgn="ctr"/>
                      <a:r>
                        <a:rPr lang="ru-RU" sz="1000" u="none" strike="noStrike" dirty="0">
                          <a:effectLst/>
                        </a:rPr>
                        <a:t>коек</a:t>
                      </a:r>
                      <a:endParaRPr lang="ru-RU" sz="1000" b="0" i="0" u="none" strike="noStrike" dirty="0">
                        <a:solidFill>
                          <a:srgbClr val="000000"/>
                        </a:solidFill>
                        <a:effectLst/>
                        <a:latin typeface="Times New Roman" panose="02020603050405020304" pitchFamily="18" charset="0"/>
                      </a:endParaRPr>
                    </a:p>
                  </a:txBody>
                  <a:tcPr marL="8318" marR="8318" marT="8318" marB="0" anchor="ct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51,2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rtl="0" eaLnBrk="1" fontAlgn="ctr" latinLnBrk="0" hangingPunct="1"/>
                      <a:r>
                        <a:rPr kumimoji="0" lang="ru-RU" sz="900" u="none" strike="noStrike" kern="1200" dirty="0" smtClean="0">
                          <a:solidFill>
                            <a:schemeClr val="dk1"/>
                          </a:solidFill>
                          <a:effectLst/>
                          <a:latin typeface="+mj-lt"/>
                          <a:ea typeface="+mn-ea"/>
                          <a:cs typeface="+mn-cs"/>
                        </a:rPr>
                        <a:t>52,7</a:t>
                      </a:r>
                      <a:endParaRPr kumimoji="0" lang="ru-RU" sz="900" u="none" strike="noStrike" kern="1200" dirty="0">
                        <a:solidFill>
                          <a:schemeClr val="dk1"/>
                        </a:solidFill>
                        <a:effectLst/>
                        <a:latin typeface="+mj-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hMerge="1">
                  <a:txBody>
                    <a:bodyPr/>
                    <a:lstStyle/>
                    <a:p>
                      <a:pPr algn="ctr" fontAlgn="ctr"/>
                      <a:endParaRPr lang="ru-RU" sz="12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52,7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52,7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52,7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52,7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52,7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52,7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52,7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065929875"/>
                  </a:ext>
                </a:extLst>
              </a:tr>
              <a:tr h="139930">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общедоступными  библиотеками</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rtl="0" eaLnBrk="1" fontAlgn="ctr" latinLnBrk="0" hangingPunct="1"/>
                      <a:r>
                        <a:rPr kumimoji="0" lang="ru-RU" sz="900" u="none" strike="noStrike" kern="1200" dirty="0" err="1">
                          <a:solidFill>
                            <a:schemeClr val="dk1"/>
                          </a:solidFill>
                          <a:effectLst/>
                          <a:latin typeface="+mj-lt"/>
                          <a:ea typeface="+mn-ea"/>
                          <a:cs typeface="+mn-cs"/>
                        </a:rPr>
                        <a:t>учр</a:t>
                      </a:r>
                      <a:r>
                        <a:rPr kumimoji="0" lang="ru-RU" sz="900" u="none" strike="noStrike" kern="1200" dirty="0">
                          <a:solidFill>
                            <a:schemeClr val="dk1"/>
                          </a:solidFill>
                          <a:effectLst/>
                          <a:latin typeface="+mj-lt"/>
                          <a:ea typeface="+mn-ea"/>
                          <a:cs typeface="+mn-cs"/>
                        </a:rPr>
                        <a:t>. на 100 </a:t>
                      </a:r>
                      <a:r>
                        <a:rPr kumimoji="0" lang="ru-RU" sz="900" u="none" strike="noStrike" kern="1200" dirty="0" err="1">
                          <a:solidFill>
                            <a:schemeClr val="dk1"/>
                          </a:solidFill>
                          <a:effectLst/>
                          <a:latin typeface="+mj-lt"/>
                          <a:ea typeface="+mn-ea"/>
                          <a:cs typeface="+mn-cs"/>
                        </a:rPr>
                        <a:t>тыс.насел</a:t>
                      </a:r>
                      <a:r>
                        <a:rPr kumimoji="0" lang="ru-RU" sz="900" u="none" strike="noStrike" kern="1200" dirty="0">
                          <a:solidFill>
                            <a:schemeClr val="dk1"/>
                          </a:solidFill>
                          <a:effectLst/>
                          <a:latin typeface="+mj-lt"/>
                          <a:ea typeface="+mn-ea"/>
                          <a:cs typeface="+mn-cs"/>
                        </a:rPr>
                        <a:t>.</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ctr"/>
                      <a:r>
                        <a:rPr lang="ru-RU" sz="1000" u="none" strike="noStrike" dirty="0" err="1">
                          <a:effectLst/>
                        </a:rPr>
                        <a:t>учр</a:t>
                      </a:r>
                      <a:r>
                        <a:rPr lang="ru-RU" sz="1000" u="none" strike="noStrike" dirty="0">
                          <a:effectLst/>
                        </a:rPr>
                        <a:t>. на 100 </a:t>
                      </a:r>
                      <a:r>
                        <a:rPr lang="ru-RU" sz="1000" u="none" strike="noStrike" dirty="0" err="1">
                          <a:effectLst/>
                        </a:rPr>
                        <a:t>тыс.насел</a:t>
                      </a:r>
                      <a:r>
                        <a:rPr lang="ru-RU" sz="1000" u="none" strike="noStrike" dirty="0">
                          <a:effectLst/>
                        </a:rPr>
                        <a:t>.</a:t>
                      </a:r>
                      <a:endParaRPr lang="ru-RU" sz="1000" b="0" i="0" u="none" strike="noStrike" dirty="0">
                        <a:solidFill>
                          <a:srgbClr val="000000"/>
                        </a:solidFill>
                        <a:effectLst/>
                        <a:latin typeface="Times New Roman" panose="02020603050405020304" pitchFamily="18" charset="0"/>
                      </a:endParaRPr>
                    </a:p>
                  </a:txBody>
                  <a:tcPr marL="8318" marR="8318" marT="8318" marB="0" anchor="ct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49,9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rtl="0" eaLnBrk="1" fontAlgn="ctr" latinLnBrk="0" hangingPunct="1"/>
                      <a:r>
                        <a:rPr kumimoji="0" lang="ru-RU" sz="900" u="none" strike="noStrike" kern="1200" dirty="0" smtClean="0">
                          <a:solidFill>
                            <a:schemeClr val="dk1"/>
                          </a:solidFill>
                          <a:effectLst/>
                          <a:latin typeface="+mj-lt"/>
                          <a:ea typeface="+mn-ea"/>
                          <a:cs typeface="+mn-cs"/>
                        </a:rPr>
                        <a:t>51,4</a:t>
                      </a:r>
                      <a:endParaRPr kumimoji="0" lang="ru-RU" sz="900" u="none" strike="noStrike" kern="1200" dirty="0">
                        <a:solidFill>
                          <a:schemeClr val="dk1"/>
                        </a:solidFill>
                        <a:effectLst/>
                        <a:latin typeface="+mj-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hMerge="1">
                  <a:txBody>
                    <a:bodyPr/>
                    <a:lstStyle/>
                    <a:p>
                      <a:pPr algn="ctr" fontAlgn="ctr"/>
                      <a:endParaRPr lang="ru-RU" sz="12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51,4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51,4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51,4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51,4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50943960"/>
                  </a:ext>
                </a:extLst>
              </a:tr>
              <a:tr h="139930">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учреждениями культурно-досугового типа</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rtl="0" eaLnBrk="1" fontAlgn="ctr" latinLnBrk="0" hangingPunct="1"/>
                      <a:r>
                        <a:rPr kumimoji="0" lang="ru-RU" sz="900" u="none" strike="noStrike" kern="1200" dirty="0" err="1">
                          <a:solidFill>
                            <a:schemeClr val="dk1"/>
                          </a:solidFill>
                          <a:effectLst/>
                          <a:latin typeface="+mj-lt"/>
                          <a:ea typeface="+mn-ea"/>
                          <a:cs typeface="+mn-cs"/>
                        </a:rPr>
                        <a:t>учр</a:t>
                      </a:r>
                      <a:r>
                        <a:rPr kumimoji="0" lang="ru-RU" sz="900" u="none" strike="noStrike" kern="1200" dirty="0">
                          <a:solidFill>
                            <a:schemeClr val="dk1"/>
                          </a:solidFill>
                          <a:effectLst/>
                          <a:latin typeface="+mj-lt"/>
                          <a:ea typeface="+mn-ea"/>
                          <a:cs typeface="+mn-cs"/>
                        </a:rPr>
                        <a:t>. на 100 </a:t>
                      </a:r>
                      <a:r>
                        <a:rPr kumimoji="0" lang="ru-RU" sz="900" u="none" strike="noStrike" kern="1200" dirty="0" err="1">
                          <a:solidFill>
                            <a:schemeClr val="dk1"/>
                          </a:solidFill>
                          <a:effectLst/>
                          <a:latin typeface="+mj-lt"/>
                          <a:ea typeface="+mn-ea"/>
                          <a:cs typeface="+mn-cs"/>
                        </a:rPr>
                        <a:t>тыс.насел</a:t>
                      </a:r>
                      <a:r>
                        <a:rPr kumimoji="0" lang="ru-RU" sz="900" u="none" strike="noStrike" kern="1200" dirty="0">
                          <a:solidFill>
                            <a:schemeClr val="dk1"/>
                          </a:solidFill>
                          <a:effectLst/>
                          <a:latin typeface="+mj-lt"/>
                          <a:ea typeface="+mn-ea"/>
                          <a:cs typeface="+mn-cs"/>
                        </a:rPr>
                        <a:t>.</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fontAlgn="ctr"/>
                      <a:r>
                        <a:rPr lang="ru-RU" sz="1000" u="none" strike="noStrike" dirty="0" err="1">
                          <a:effectLst/>
                        </a:rPr>
                        <a:t>учр</a:t>
                      </a:r>
                      <a:r>
                        <a:rPr lang="ru-RU" sz="1000" u="none" strike="noStrike" dirty="0">
                          <a:effectLst/>
                        </a:rPr>
                        <a:t>. на 100 </a:t>
                      </a:r>
                      <a:r>
                        <a:rPr lang="ru-RU" sz="1000" u="none" strike="noStrike" dirty="0" err="1">
                          <a:effectLst/>
                        </a:rPr>
                        <a:t>тыс.насел</a:t>
                      </a:r>
                      <a:r>
                        <a:rPr lang="ru-RU" sz="1000" u="none" strike="noStrike" dirty="0">
                          <a:effectLst/>
                        </a:rPr>
                        <a:t>.</a:t>
                      </a:r>
                      <a:endParaRPr lang="ru-RU" sz="1000" b="0" i="0" u="none" strike="noStrike" dirty="0">
                        <a:solidFill>
                          <a:srgbClr val="000000"/>
                        </a:solidFill>
                        <a:effectLst/>
                        <a:latin typeface="Times New Roman" panose="02020603050405020304" pitchFamily="18" charset="0"/>
                      </a:endParaRPr>
                    </a:p>
                  </a:txBody>
                  <a:tcPr marL="8318" marR="8318" marT="8318" marB="0" anchor="ct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53,6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rtl="0" eaLnBrk="1" fontAlgn="ctr" latinLnBrk="0" hangingPunct="1"/>
                      <a:r>
                        <a:rPr kumimoji="0" lang="ru-RU" sz="900" u="none" strike="noStrike" kern="1200" dirty="0" smtClean="0">
                          <a:solidFill>
                            <a:schemeClr val="dk1"/>
                          </a:solidFill>
                          <a:effectLst/>
                          <a:latin typeface="+mj-lt"/>
                          <a:ea typeface="+mn-ea"/>
                          <a:cs typeface="+mn-cs"/>
                        </a:rPr>
                        <a:t>55,2</a:t>
                      </a:r>
                      <a:endParaRPr kumimoji="0" lang="ru-RU" sz="900" u="none" strike="noStrike" kern="1200" dirty="0">
                        <a:solidFill>
                          <a:schemeClr val="dk1"/>
                        </a:solidFill>
                        <a:effectLst/>
                        <a:latin typeface="+mj-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tcPr>
                </a:tc>
                <a:tc hMerge="1">
                  <a:txBody>
                    <a:bodyPr/>
                    <a:lstStyle/>
                    <a:p>
                      <a:pPr algn="ctr" fontAlgn="ctr"/>
                      <a:endParaRPr lang="ru-RU" sz="12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55,2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55,2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55,2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55,2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55,2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55,2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55,2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10203577"/>
                  </a:ext>
                </a:extLst>
              </a:tr>
              <a:tr h="139930">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дошкольными образовательными учреждениями</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мест на 1000 дет. в воз. 1-6 лет</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hMerge="1">
                  <a:txBody>
                    <a:bodyPr/>
                    <a:lstStyle/>
                    <a:p>
                      <a:pPr algn="ctr" fontAlgn="ctr"/>
                      <a:r>
                        <a:rPr lang="ru-RU" sz="1000" u="none" strike="noStrike" dirty="0">
                          <a:effectLst/>
                        </a:rPr>
                        <a:t>мест на 1000 дет. в воз. 1-6 лет</a:t>
                      </a:r>
                      <a:endParaRPr lang="ru-RU" sz="1000" b="0" i="0" u="none" strike="noStrike" dirty="0">
                        <a:solidFill>
                          <a:srgbClr val="000000"/>
                        </a:solidFill>
                        <a:effectLst/>
                        <a:latin typeface="Times New Roman" panose="02020603050405020304" pitchFamily="18" charset="0"/>
                      </a:endParaRPr>
                    </a:p>
                  </a:txBody>
                  <a:tcPr marL="8318" marR="8318" marT="8318" marB="0" anchor="ct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614,2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algn="ctr" rtl="0" eaLnBrk="1" fontAlgn="ctr" latinLnBrk="0" hangingPunct="1"/>
                      <a:r>
                        <a:rPr kumimoji="0" lang="ru-RU" sz="900" u="none" strike="noStrike" kern="1200" dirty="0" smtClean="0">
                          <a:solidFill>
                            <a:schemeClr val="dk1"/>
                          </a:solidFill>
                          <a:effectLst/>
                          <a:latin typeface="+mj-lt"/>
                          <a:ea typeface="+mn-ea"/>
                          <a:cs typeface="+mn-cs"/>
                        </a:rPr>
                        <a:t>632,6</a:t>
                      </a:r>
                      <a:endParaRPr kumimoji="0" lang="ru-RU" sz="900" u="none" strike="noStrike" kern="1200" dirty="0">
                        <a:solidFill>
                          <a:schemeClr val="dk1"/>
                        </a:solidFill>
                        <a:effectLst/>
                        <a:latin typeface="+mj-lt"/>
                        <a:ea typeface="+mn-ea"/>
                        <a:cs typeface="+mn-cs"/>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tcPr>
                </a:tc>
                <a:tc hMerge="1">
                  <a:txBody>
                    <a:bodyPr/>
                    <a:lstStyle/>
                    <a:p>
                      <a:pPr algn="ctr" fontAlgn="ctr"/>
                      <a:endParaRPr lang="ru-RU" sz="12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632,6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632,6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632,6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632,6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632,6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632,6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632,6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1252278"/>
                  </a:ext>
                </a:extLst>
              </a:tr>
            </a:tbl>
          </a:graphicData>
        </a:graphic>
      </p:graphicFrame>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http://www.pozgalev.ru/storage/c/2015/11/12/1447342173_797387_19.jpg"/>
          <p:cNvPicPr>
            <a:picLocks noChangeAspect="1" noChangeArrowheads="1"/>
          </p:cNvPicPr>
          <p:nvPr/>
        </p:nvPicPr>
        <p:blipFill>
          <a:blip r:embed="rId3" cstate="print"/>
          <a:srcRect/>
          <a:stretch>
            <a:fillRect/>
          </a:stretch>
        </p:blipFill>
        <p:spPr bwMode="auto">
          <a:xfrm>
            <a:off x="3071802" y="2000240"/>
            <a:ext cx="2857520" cy="3518322"/>
          </a:xfrm>
          <a:prstGeom prst="rect">
            <a:avLst/>
          </a:prstGeom>
          <a:noFill/>
          <a:ln w="9525">
            <a:noFill/>
            <a:miter lim="800000"/>
            <a:headEnd/>
            <a:tailEnd/>
          </a:ln>
        </p:spPr>
      </p:pic>
      <p:sp>
        <p:nvSpPr>
          <p:cNvPr id="15" name="Скругленный прямоугольник 14"/>
          <p:cNvSpPr/>
          <p:nvPr/>
        </p:nvSpPr>
        <p:spPr>
          <a:xfrm>
            <a:off x="5929322" y="2000240"/>
            <a:ext cx="3000396" cy="3000396"/>
          </a:xfrm>
          <a:prstGeom prst="roundRect">
            <a:avLst/>
          </a:prstGeom>
          <a:solidFill>
            <a:srgbClr val="00CC99"/>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Скругленный прямоугольник 13"/>
          <p:cNvSpPr/>
          <p:nvPr/>
        </p:nvSpPr>
        <p:spPr>
          <a:xfrm>
            <a:off x="214282" y="2000240"/>
            <a:ext cx="2857520" cy="3000396"/>
          </a:xfrm>
          <a:prstGeom prst="roundRect">
            <a:avLst/>
          </a:prstGeom>
          <a:solidFill>
            <a:srgbClr val="00CC99"/>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Содержимое 2"/>
          <p:cNvSpPr txBox="1">
            <a:spLocks/>
          </p:cNvSpPr>
          <p:nvPr/>
        </p:nvSpPr>
        <p:spPr>
          <a:xfrm>
            <a:off x="214282" y="0"/>
            <a:ext cx="8929718" cy="642918"/>
          </a:xfrm>
          <a:prstGeom prst="rect">
            <a:avLst/>
          </a:prstGeom>
        </p:spPr>
        <p:txBody>
          <a:bodyPr/>
          <a:lstStyle/>
          <a:p>
            <a:pPr marL="342900" indent="-342900" algn="ctr" eaLnBrk="0" hangingPunct="0">
              <a:spcBef>
                <a:spcPct val="20000"/>
              </a:spcBef>
              <a:defRPr/>
            </a:pPr>
            <a:r>
              <a:rPr lang="ru-RU" sz="2800" kern="0" dirty="0">
                <a:latin typeface="Times New Roman" pitchFamily="18" charset="0"/>
                <a:cs typeface="Times New Roman" pitchFamily="18" charset="0"/>
              </a:rPr>
              <a:t>    </a:t>
            </a:r>
            <a:r>
              <a:rPr lang="ru-RU" sz="2800" kern="0" dirty="0" smtClean="0">
                <a:latin typeface="Times New Roman" pitchFamily="18" charset="0"/>
                <a:cs typeface="Times New Roman" pitchFamily="18" charset="0"/>
              </a:rPr>
              <a:t>Что такое </a:t>
            </a:r>
            <a:r>
              <a:rPr lang="ru-RU" sz="2800" b="1" i="1" kern="0" dirty="0" smtClean="0">
                <a:latin typeface="Times New Roman" pitchFamily="18" charset="0"/>
                <a:cs typeface="Times New Roman" pitchFamily="18" charset="0"/>
              </a:rPr>
              <a:t>бюджет? </a:t>
            </a:r>
          </a:p>
          <a:p>
            <a:pPr marL="342900" indent="-342900" algn="ctr" eaLnBrk="0" hangingPunct="0">
              <a:spcBef>
                <a:spcPct val="20000"/>
              </a:spcBef>
              <a:defRPr/>
            </a:pPr>
            <a:r>
              <a:rPr lang="ru-RU" sz="2400" kern="0" dirty="0" smtClean="0">
                <a:latin typeface="Times New Roman" pitchFamily="18" charset="0"/>
                <a:cs typeface="Times New Roman" pitchFamily="18" charset="0"/>
              </a:rPr>
              <a:t>– это </a:t>
            </a:r>
            <a:r>
              <a:rPr lang="ru-RU" sz="2400" kern="0" dirty="0">
                <a:latin typeface="Times New Roman" pitchFamily="18" charset="0"/>
                <a:cs typeface="Times New Roman" pitchFamily="18" charset="0"/>
              </a:rPr>
              <a:t>план доходов и </a:t>
            </a:r>
            <a:r>
              <a:rPr lang="ru-RU" sz="2400" kern="0" dirty="0" smtClean="0">
                <a:latin typeface="Times New Roman" pitchFamily="18" charset="0"/>
                <a:cs typeface="Times New Roman" pitchFamily="18" charset="0"/>
              </a:rPr>
              <a:t>расходов  на </a:t>
            </a:r>
            <a:r>
              <a:rPr lang="ru-RU" sz="2400" kern="0" dirty="0">
                <a:latin typeface="Times New Roman" pitchFamily="18" charset="0"/>
                <a:cs typeface="Times New Roman" pitchFamily="18" charset="0"/>
              </a:rPr>
              <a:t>определенный период</a:t>
            </a:r>
          </a:p>
          <a:p>
            <a:pPr marL="342900" indent="-342900" algn="ctr" eaLnBrk="0" hangingPunct="0">
              <a:spcBef>
                <a:spcPct val="20000"/>
              </a:spcBef>
              <a:defRPr/>
            </a:pPr>
            <a:endParaRPr lang="ru-RU" sz="2800" b="1" i="1" kern="0" dirty="0" smtClean="0">
              <a:latin typeface="Times New Roman" pitchFamily="18" charset="0"/>
              <a:cs typeface="Times New Roman" pitchFamily="18" charset="0"/>
            </a:endParaRPr>
          </a:p>
          <a:p>
            <a:pPr marL="342900" indent="-342900" algn="ctr" eaLnBrk="0" hangingPunct="0">
              <a:spcBef>
                <a:spcPct val="20000"/>
              </a:spcBef>
              <a:buFontTx/>
              <a:buChar char="•"/>
              <a:defRPr/>
            </a:pPr>
            <a:endParaRPr lang="ru-RU" sz="2800" kern="0" dirty="0">
              <a:latin typeface="Times New Roman" pitchFamily="18" charset="0"/>
              <a:cs typeface="Times New Roman" pitchFamily="18" charset="0"/>
            </a:endParaRPr>
          </a:p>
        </p:txBody>
      </p:sp>
      <p:sp>
        <p:nvSpPr>
          <p:cNvPr id="5" name="TextBox 4"/>
          <p:cNvSpPr txBox="1"/>
          <p:nvPr/>
        </p:nvSpPr>
        <p:spPr>
          <a:xfrm>
            <a:off x="5786446" y="1928802"/>
            <a:ext cx="3143240" cy="3028521"/>
          </a:xfrm>
          <a:prstGeom prst="rect">
            <a:avLst/>
          </a:prstGeom>
          <a:noFill/>
        </p:spPr>
        <p:txBody>
          <a:bodyPr wrap="square">
            <a:spAutoFit/>
          </a:bodyPr>
          <a:lstStyle/>
          <a:p>
            <a:pPr marL="342900" indent="-342900" algn="ctr" eaLnBrk="0" hangingPunct="0">
              <a:spcBef>
                <a:spcPct val="20000"/>
              </a:spcBef>
              <a:defRPr/>
            </a:pPr>
            <a:r>
              <a:rPr lang="ru-RU" b="1" i="1" u="sng" kern="0" dirty="0">
                <a:latin typeface="Times New Roman" pitchFamily="18" charset="0"/>
                <a:cs typeface="Times New Roman" pitchFamily="18" charset="0"/>
              </a:rPr>
              <a:t>Расходы </a:t>
            </a:r>
            <a:r>
              <a:rPr lang="ru-RU" b="1" i="1" u="sng" kern="0" dirty="0" smtClean="0">
                <a:latin typeface="Times New Roman" pitchFamily="18" charset="0"/>
                <a:cs typeface="Times New Roman" pitchFamily="18" charset="0"/>
              </a:rPr>
              <a:t>– </a:t>
            </a:r>
          </a:p>
          <a:p>
            <a:pPr marL="342900" indent="-342900" algn="ctr" eaLnBrk="0" hangingPunct="0">
              <a:spcBef>
                <a:spcPct val="20000"/>
              </a:spcBef>
              <a:defRPr/>
            </a:pPr>
            <a:r>
              <a:rPr lang="ru-RU" i="1" kern="0" dirty="0" smtClean="0">
                <a:latin typeface="Times New Roman" pitchFamily="18" charset="0"/>
                <a:cs typeface="Times New Roman" pitchFamily="18" charset="0"/>
              </a:rPr>
              <a:t>выплачиваемые </a:t>
            </a:r>
          </a:p>
          <a:p>
            <a:pPr marL="342900" indent="-342900" algn="ctr" eaLnBrk="0" hangingPunct="0">
              <a:spcBef>
                <a:spcPct val="20000"/>
              </a:spcBef>
              <a:defRPr/>
            </a:pPr>
            <a:r>
              <a:rPr lang="ru-RU" i="1" kern="0" dirty="0" smtClean="0">
                <a:latin typeface="Times New Roman" pitchFamily="18" charset="0"/>
                <a:cs typeface="Times New Roman" pitchFamily="18" charset="0"/>
              </a:rPr>
              <a:t>из бюджета </a:t>
            </a:r>
            <a:r>
              <a:rPr lang="ru-RU" i="1" kern="0" dirty="0">
                <a:latin typeface="Times New Roman" pitchFamily="18" charset="0"/>
                <a:cs typeface="Times New Roman" pitchFamily="18" charset="0"/>
              </a:rPr>
              <a:t>денежные </a:t>
            </a:r>
            <a:r>
              <a:rPr lang="ru-RU" i="1" kern="0" dirty="0" smtClean="0">
                <a:latin typeface="Times New Roman" pitchFamily="18" charset="0"/>
                <a:cs typeface="Times New Roman" pitchFamily="18" charset="0"/>
              </a:rPr>
              <a:t>средства (социальные выплаты населению,</a:t>
            </a:r>
          </a:p>
          <a:p>
            <a:pPr marL="342900" indent="-342900" algn="ctr" eaLnBrk="0" hangingPunct="0">
              <a:spcBef>
                <a:spcPct val="20000"/>
              </a:spcBef>
              <a:defRPr/>
            </a:pPr>
            <a:r>
              <a:rPr lang="ru-RU" i="1" kern="0" dirty="0" smtClean="0">
                <a:latin typeface="Times New Roman" pitchFamily="18" charset="0"/>
                <a:cs typeface="Times New Roman" pitchFamily="18" charset="0"/>
              </a:rPr>
              <a:t>содержание муниципальных учреждений (образование, ЖКХ, культура и др.) капитальное строительство и др.)</a:t>
            </a:r>
            <a:endParaRPr lang="ru-RU" i="1" kern="0" dirty="0">
              <a:latin typeface="Times New Roman" pitchFamily="18" charset="0"/>
              <a:cs typeface="Times New Roman" pitchFamily="18" charset="0"/>
            </a:endParaRPr>
          </a:p>
        </p:txBody>
      </p:sp>
      <p:sp>
        <p:nvSpPr>
          <p:cNvPr id="6" name="TextBox 5"/>
          <p:cNvSpPr txBox="1"/>
          <p:nvPr/>
        </p:nvSpPr>
        <p:spPr>
          <a:xfrm>
            <a:off x="285720" y="2000240"/>
            <a:ext cx="2643187" cy="2862322"/>
          </a:xfrm>
          <a:prstGeom prst="rect">
            <a:avLst/>
          </a:prstGeom>
          <a:noFill/>
        </p:spPr>
        <p:txBody>
          <a:bodyPr wrap="square">
            <a:spAutoFit/>
          </a:bodyPr>
          <a:lstStyle/>
          <a:p>
            <a:pPr algn="ctr">
              <a:defRPr/>
            </a:pPr>
            <a:r>
              <a:rPr lang="ru-RU" b="1" i="1" u="sng" kern="0" dirty="0">
                <a:latin typeface="Times New Roman" pitchFamily="18" charset="0"/>
                <a:cs typeface="Times New Roman" pitchFamily="18" charset="0"/>
              </a:rPr>
              <a:t>Доходы </a:t>
            </a:r>
            <a:r>
              <a:rPr lang="ru-RU" b="1" i="1" u="sng" kern="0" dirty="0" smtClean="0">
                <a:latin typeface="Times New Roman" pitchFamily="18" charset="0"/>
                <a:cs typeface="Times New Roman" pitchFamily="18" charset="0"/>
              </a:rPr>
              <a:t>–</a:t>
            </a:r>
            <a:r>
              <a:rPr lang="ru-RU" b="1" i="1" kern="0" dirty="0" smtClean="0">
                <a:latin typeface="Times New Roman" pitchFamily="18" charset="0"/>
                <a:cs typeface="Times New Roman" pitchFamily="18" charset="0"/>
              </a:rPr>
              <a:t> </a:t>
            </a:r>
          </a:p>
          <a:p>
            <a:pPr algn="ctr">
              <a:defRPr/>
            </a:pPr>
            <a:r>
              <a:rPr lang="ru-RU" i="1" kern="0" dirty="0" smtClean="0">
                <a:latin typeface="Times New Roman" pitchFamily="18" charset="0"/>
                <a:cs typeface="Times New Roman" pitchFamily="18" charset="0"/>
              </a:rPr>
              <a:t>поступающие </a:t>
            </a:r>
            <a:r>
              <a:rPr lang="ru-RU" i="1" kern="0" dirty="0">
                <a:latin typeface="Times New Roman" pitchFamily="18" charset="0"/>
                <a:cs typeface="Times New Roman" pitchFamily="18" charset="0"/>
              </a:rPr>
              <a:t>в </a:t>
            </a:r>
            <a:r>
              <a:rPr lang="ru-RU" i="1" kern="0" dirty="0" smtClean="0">
                <a:latin typeface="Times New Roman" pitchFamily="18" charset="0"/>
                <a:cs typeface="Times New Roman" pitchFamily="18" charset="0"/>
              </a:rPr>
              <a:t> </a:t>
            </a:r>
            <a:r>
              <a:rPr lang="ru-RU" i="1" kern="0" dirty="0">
                <a:latin typeface="Times New Roman" pitchFamily="18" charset="0"/>
                <a:cs typeface="Times New Roman" pitchFamily="18" charset="0"/>
              </a:rPr>
              <a:t>бюджет денежные </a:t>
            </a:r>
            <a:r>
              <a:rPr lang="ru-RU" i="1" kern="0" dirty="0" smtClean="0">
                <a:latin typeface="Times New Roman" pitchFamily="18" charset="0"/>
                <a:cs typeface="Times New Roman" pitchFamily="18" charset="0"/>
              </a:rPr>
              <a:t>средства (налоги юридических и физических лиц, административные платежи и сборы, безвозмездные поступления </a:t>
            </a:r>
            <a:endParaRPr lang="ru-RU" i="1" kern="0" dirty="0">
              <a:latin typeface="Times New Roman" pitchFamily="18" charset="0"/>
              <a:cs typeface="Times New Roman" pitchFamily="18" charset="0"/>
            </a:endParaRPr>
          </a:p>
        </p:txBody>
      </p:sp>
      <p:sp>
        <p:nvSpPr>
          <p:cNvPr id="19465" name="TextBox 9"/>
          <p:cNvSpPr txBox="1">
            <a:spLocks noChangeArrowheads="1"/>
          </p:cNvSpPr>
          <p:nvPr/>
        </p:nvSpPr>
        <p:spPr bwMode="auto">
          <a:xfrm>
            <a:off x="6000760" y="5143512"/>
            <a:ext cx="2857521" cy="738664"/>
          </a:xfrm>
          <a:prstGeom prst="rect">
            <a:avLst/>
          </a:prstGeom>
          <a:noFill/>
          <a:ln w="9525">
            <a:noFill/>
            <a:miter lim="800000"/>
            <a:headEnd/>
            <a:tailEnd/>
          </a:ln>
        </p:spPr>
        <p:txBody>
          <a:bodyPr wrap="square">
            <a:spAutoFit/>
          </a:bodyPr>
          <a:lstStyle/>
          <a:p>
            <a:pPr algn="ctr"/>
            <a:r>
              <a:rPr lang="ru-RU" sz="1400" b="1" i="1" u="sng" dirty="0"/>
              <a:t>Дефицит бюджета </a:t>
            </a:r>
            <a:r>
              <a:rPr lang="ru-RU" sz="1400" i="1" dirty="0"/>
              <a:t>– превышение расходов бюджета над его доходами</a:t>
            </a:r>
          </a:p>
        </p:txBody>
      </p:sp>
      <p:sp>
        <p:nvSpPr>
          <p:cNvPr id="19466" name="TextBox 10"/>
          <p:cNvSpPr txBox="1">
            <a:spLocks noChangeArrowheads="1"/>
          </p:cNvSpPr>
          <p:nvPr/>
        </p:nvSpPr>
        <p:spPr bwMode="auto">
          <a:xfrm>
            <a:off x="214282" y="5143512"/>
            <a:ext cx="2786082" cy="738664"/>
          </a:xfrm>
          <a:prstGeom prst="rect">
            <a:avLst/>
          </a:prstGeom>
          <a:noFill/>
          <a:ln w="9525">
            <a:noFill/>
            <a:miter lim="800000"/>
            <a:headEnd/>
            <a:tailEnd/>
          </a:ln>
        </p:spPr>
        <p:txBody>
          <a:bodyPr wrap="square">
            <a:spAutoFit/>
          </a:bodyPr>
          <a:lstStyle/>
          <a:p>
            <a:pPr algn="ctr"/>
            <a:r>
              <a:rPr lang="ru-RU" sz="1400" b="1" i="1" u="sng" dirty="0"/>
              <a:t>Профицит бюджета </a:t>
            </a:r>
            <a:r>
              <a:rPr lang="ru-RU" sz="1400" i="1" dirty="0"/>
              <a:t>– превышение доходов бюджета над его расходами</a:t>
            </a:r>
            <a:endParaRPr lang="ru-RU" sz="1400" dirty="0"/>
          </a:p>
        </p:txBody>
      </p:sp>
      <p:sp>
        <p:nvSpPr>
          <p:cNvPr id="13" name="Содержимое 2"/>
          <p:cNvSpPr txBox="1">
            <a:spLocks/>
          </p:cNvSpPr>
          <p:nvPr/>
        </p:nvSpPr>
        <p:spPr>
          <a:xfrm>
            <a:off x="0" y="1000108"/>
            <a:ext cx="9144000" cy="928670"/>
          </a:xfrm>
          <a:prstGeom prst="rect">
            <a:avLst/>
          </a:prstGeom>
        </p:spPr>
        <p:txBody>
          <a:bodyPr/>
          <a:lstStyle/>
          <a:p>
            <a:pPr marL="342900" indent="-342900" algn="just" eaLnBrk="0" hangingPunct="0">
              <a:spcBef>
                <a:spcPct val="20000"/>
              </a:spcBef>
              <a:defRPr/>
            </a:pPr>
            <a:r>
              <a:rPr lang="ru-RU" kern="0" dirty="0" smtClean="0">
                <a:latin typeface="Times New Roman" pitchFamily="18" charset="0"/>
                <a:cs typeface="Times New Roman" pitchFamily="18" charset="0"/>
              </a:rPr>
              <a:t>    </a:t>
            </a:r>
            <a:r>
              <a:rPr lang="ru-RU" b="1" kern="0" dirty="0" smtClean="0">
                <a:latin typeface="Times New Roman" pitchFamily="18" charset="0"/>
                <a:cs typeface="Times New Roman" pitchFamily="18" charset="0"/>
              </a:rPr>
              <a:t>Бюджет </a:t>
            </a:r>
            <a:r>
              <a:rPr lang="ru-RU" b="1" i="1" kern="0" dirty="0" smtClean="0">
                <a:latin typeface="Times New Roman" pitchFamily="18" charset="0"/>
                <a:cs typeface="Times New Roman" pitchFamily="18" charset="0"/>
              </a:rPr>
              <a:t>– </a:t>
            </a:r>
            <a:r>
              <a:rPr lang="ru-RU" i="1" kern="0" dirty="0" smtClean="0">
                <a:latin typeface="Times New Roman" pitchFamily="18" charset="0"/>
                <a:cs typeface="Times New Roman" pitchFamily="18" charset="0"/>
              </a:rPr>
              <a:t>(от </a:t>
            </a:r>
            <a:r>
              <a:rPr lang="ru-RU" i="1" kern="0" dirty="0" err="1" smtClean="0">
                <a:latin typeface="Times New Roman" pitchFamily="18" charset="0"/>
                <a:cs typeface="Times New Roman" pitchFamily="18" charset="0"/>
              </a:rPr>
              <a:t>старонормандского</a:t>
            </a:r>
            <a:r>
              <a:rPr lang="ru-RU" i="1" kern="0" dirty="0" smtClean="0">
                <a:latin typeface="Times New Roman" pitchFamily="18" charset="0"/>
                <a:cs typeface="Times New Roman" pitchFamily="18" charset="0"/>
              </a:rPr>
              <a:t> </a:t>
            </a:r>
            <a:r>
              <a:rPr lang="en-US" i="1" u="sng" kern="0" dirty="0" err="1" smtClean="0">
                <a:latin typeface="Times New Roman" pitchFamily="18" charset="0"/>
                <a:cs typeface="Times New Roman" pitchFamily="18" charset="0"/>
              </a:rPr>
              <a:t>bougette</a:t>
            </a:r>
            <a:r>
              <a:rPr lang="en-US" i="1" u="sng" kern="0" dirty="0" smtClean="0">
                <a:latin typeface="Times New Roman" pitchFamily="18" charset="0"/>
                <a:cs typeface="Times New Roman" pitchFamily="18" charset="0"/>
              </a:rPr>
              <a:t> </a:t>
            </a:r>
            <a:r>
              <a:rPr lang="en-US" i="1" kern="0" dirty="0" smtClean="0">
                <a:latin typeface="Times New Roman" pitchFamily="18" charset="0"/>
                <a:cs typeface="Times New Roman" pitchFamily="18" charset="0"/>
              </a:rPr>
              <a:t>– </a:t>
            </a:r>
            <a:r>
              <a:rPr lang="ru-RU" i="1" kern="0" dirty="0" smtClean="0">
                <a:latin typeface="Times New Roman" pitchFamily="18" charset="0"/>
                <a:cs typeface="Times New Roman" pitchFamily="18" charset="0"/>
              </a:rPr>
              <a:t>кошель, сумка, кожаный мешок) -  форма образования и расходования денежных средств, предназначенных для финансового обеспечения задач и функций государства и местного самоуправления.</a:t>
            </a:r>
          </a:p>
          <a:p>
            <a:pPr marL="342900" indent="-342900" eaLnBrk="0" hangingPunct="0">
              <a:spcBef>
                <a:spcPct val="20000"/>
              </a:spcBef>
              <a:defRPr/>
            </a:pPr>
            <a:endParaRPr lang="ru-RU" kern="0" dirty="0" smtClean="0">
              <a:latin typeface="Times New Roman" pitchFamily="18" charset="0"/>
              <a:cs typeface="Times New Roman" pitchFamily="18" charset="0"/>
            </a:endParaRPr>
          </a:p>
        </p:txBody>
      </p:sp>
      <p:sp>
        <p:nvSpPr>
          <p:cNvPr id="16" name="Скругленный прямоугольник 15"/>
          <p:cNvSpPr/>
          <p:nvPr/>
        </p:nvSpPr>
        <p:spPr>
          <a:xfrm>
            <a:off x="214282" y="6000768"/>
            <a:ext cx="8786813" cy="642942"/>
          </a:xfrm>
          <a:prstGeom prst="roundRect">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ru-RU" dirty="0" smtClean="0">
                <a:solidFill>
                  <a:schemeClr val="tx1"/>
                </a:solidFill>
                <a:latin typeface="Times New Roman" pitchFamily="18" charset="0"/>
                <a:cs typeface="Times New Roman" pitchFamily="18" charset="0"/>
              </a:rPr>
              <a:t>Сбалансированность бюджета по доходам и расходам – основополагающее требование предъявляемое к органам составляющим и утверждающим бюджет.</a:t>
            </a:r>
            <a:endParaRPr lang="ru-RU" dirty="0">
              <a:solidFill>
                <a:schemeClr val="tx1"/>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Picture background"/>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p:cNvSpPr txBox="1">
            <a:spLocks noChangeArrowheads="1"/>
          </p:cNvSpPr>
          <p:nvPr/>
        </p:nvSpPr>
        <p:spPr bwMode="auto">
          <a:xfrm>
            <a:off x="428625" y="0"/>
            <a:ext cx="8229600" cy="428625"/>
          </a:xfrm>
          <a:prstGeom prst="rect">
            <a:avLst/>
          </a:prstGeom>
          <a:noFill/>
          <a:ln w="9525">
            <a:noFill/>
            <a:miter lim="800000"/>
            <a:headEnd/>
            <a:tailEnd/>
          </a:ln>
        </p:spPr>
        <p:txBody>
          <a:bodyPr anchor="ctr"/>
          <a:lstStyle/>
          <a:p>
            <a:pPr algn="ctr" fontAlgn="auto">
              <a:spcBef>
                <a:spcPts val="0"/>
              </a:spcBef>
              <a:spcAft>
                <a:spcPts val="0"/>
              </a:spcAft>
              <a:defRPr/>
            </a:pPr>
            <a:r>
              <a:rPr lang="ru-RU" sz="2800" kern="0" dirty="0" smtClean="0">
                <a:latin typeface="Times New Roman" pitchFamily="18" charset="0"/>
                <a:cs typeface="Times New Roman" pitchFamily="18" charset="0"/>
              </a:rPr>
              <a:t>Что такое </a:t>
            </a:r>
            <a:r>
              <a:rPr lang="ru-RU" sz="2800" b="1" i="1" kern="0" dirty="0" smtClean="0">
                <a:latin typeface="Times New Roman" pitchFamily="18" charset="0"/>
                <a:cs typeface="Times New Roman" pitchFamily="18" charset="0"/>
              </a:rPr>
              <a:t>доходы местного бюджета</a:t>
            </a:r>
            <a:r>
              <a:rPr lang="ru-RU" sz="2800" kern="0" dirty="0" smtClean="0">
                <a:latin typeface="Times New Roman" pitchFamily="18" charset="0"/>
                <a:cs typeface="Times New Roman" pitchFamily="18" charset="0"/>
              </a:rPr>
              <a:t>? </a:t>
            </a:r>
            <a:endParaRPr lang="ru-RU" sz="2800" b="1" kern="0" dirty="0">
              <a:latin typeface="Calibri" pitchFamily="34" charset="0"/>
              <a:ea typeface="+mj-ea"/>
              <a:cs typeface="Calibri" pitchFamily="34" charset="0"/>
            </a:endParaRPr>
          </a:p>
        </p:txBody>
      </p:sp>
      <p:sp>
        <p:nvSpPr>
          <p:cNvPr id="12" name="Rectangle 2"/>
          <p:cNvSpPr txBox="1">
            <a:spLocks noChangeArrowheads="1"/>
          </p:cNvSpPr>
          <p:nvPr/>
        </p:nvSpPr>
        <p:spPr bwMode="auto">
          <a:xfrm>
            <a:off x="0" y="609600"/>
            <a:ext cx="9144000" cy="511175"/>
          </a:xfrm>
          <a:prstGeom prst="rect">
            <a:avLst/>
          </a:prstGeom>
          <a:noFill/>
          <a:ln w="9525">
            <a:noFill/>
            <a:miter lim="800000"/>
            <a:headEnd/>
            <a:tailEnd/>
          </a:ln>
        </p:spPr>
        <p:txBody>
          <a:bodyPr anchor="ctr"/>
          <a:lstStyle/>
          <a:p>
            <a:pPr algn="ctr" fontAlgn="auto">
              <a:spcBef>
                <a:spcPts val="0"/>
              </a:spcBef>
              <a:spcAft>
                <a:spcPts val="0"/>
              </a:spcAft>
              <a:defRPr/>
            </a:pPr>
            <a:r>
              <a:rPr lang="ru-RU" kern="0" dirty="0">
                <a:latin typeface="Calibri" pitchFamily="34" charset="0"/>
                <a:ea typeface="+mj-ea"/>
                <a:cs typeface="Calibri" pitchFamily="34" charset="0"/>
              </a:rPr>
              <a:t>Доходы бюджета – поступающие в бюджет денежные средства, за исключением средств, являющихся источниками финансирования дефицита бюджета </a:t>
            </a:r>
          </a:p>
        </p:txBody>
      </p:sp>
      <p:sp>
        <p:nvSpPr>
          <p:cNvPr id="15" name="Прямоугольник 14"/>
          <p:cNvSpPr/>
          <p:nvPr/>
        </p:nvSpPr>
        <p:spPr>
          <a:xfrm>
            <a:off x="2819400" y="1143000"/>
            <a:ext cx="3786187" cy="357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ru-RU" b="1" dirty="0">
                <a:solidFill>
                  <a:schemeClr val="tx1"/>
                </a:solidFill>
                <a:latin typeface="Calibri" pitchFamily="34" charset="0"/>
                <a:cs typeface="Calibri" pitchFamily="34" charset="0"/>
              </a:rPr>
              <a:t>ТИПЫ ДОХОДОВ</a:t>
            </a:r>
          </a:p>
        </p:txBody>
      </p:sp>
      <p:sp>
        <p:nvSpPr>
          <p:cNvPr id="16" name="TextBox 15"/>
          <p:cNvSpPr txBox="1"/>
          <p:nvPr/>
        </p:nvSpPr>
        <p:spPr>
          <a:xfrm>
            <a:off x="0" y="1600200"/>
            <a:ext cx="5143500" cy="2893100"/>
          </a:xfrm>
          <a:prstGeom prst="rect">
            <a:avLst/>
          </a:prstGeom>
          <a:noFill/>
        </p:spPr>
        <p:txBody>
          <a:bodyPr>
            <a:spAutoFit/>
          </a:bodyPr>
          <a:lstStyle/>
          <a:p>
            <a:pPr algn="ctr" fontAlgn="auto">
              <a:spcBef>
                <a:spcPts val="0"/>
              </a:spcBef>
              <a:spcAft>
                <a:spcPts val="0"/>
              </a:spcAft>
              <a:defRPr/>
            </a:pPr>
            <a:r>
              <a:rPr lang="ru-RU" sz="1400" b="1" dirty="0">
                <a:latin typeface="Calibri" pitchFamily="34" charset="0"/>
                <a:cs typeface="Calibri" pitchFamily="34" charset="0"/>
              </a:rPr>
              <a:t>Налоговые (собственные)</a:t>
            </a:r>
          </a:p>
          <a:p>
            <a:pPr marL="342900" indent="-342900" fontAlgn="auto">
              <a:spcBef>
                <a:spcPts val="0"/>
              </a:spcBef>
              <a:spcAft>
                <a:spcPts val="0"/>
              </a:spcAft>
              <a:buFont typeface="Wingdings" pitchFamily="2" charset="2"/>
              <a:buChar char="Ø"/>
              <a:defRPr/>
            </a:pPr>
            <a:r>
              <a:rPr lang="ru-RU" sz="1400" dirty="0">
                <a:latin typeface="Calibri" pitchFamily="34" charset="0"/>
                <a:cs typeface="Calibri" pitchFamily="34" charset="0"/>
              </a:rPr>
              <a:t>налог на доход физических лиц (НДФЛ</a:t>
            </a:r>
            <a:r>
              <a:rPr lang="ru-RU" sz="1400" dirty="0" smtClean="0">
                <a:latin typeface="Calibri" pitchFamily="34" charset="0"/>
                <a:cs typeface="Calibri" pitchFamily="34" charset="0"/>
              </a:rPr>
              <a:t>);</a:t>
            </a:r>
          </a:p>
          <a:p>
            <a:pPr marL="342900" indent="-342900" fontAlgn="auto">
              <a:spcBef>
                <a:spcPts val="0"/>
              </a:spcBef>
              <a:spcAft>
                <a:spcPts val="0"/>
              </a:spcAft>
              <a:buFont typeface="Wingdings" pitchFamily="2" charset="2"/>
              <a:buChar char="Ø"/>
              <a:defRPr/>
            </a:pPr>
            <a:r>
              <a:rPr lang="ru-RU" sz="1400" dirty="0" smtClean="0">
                <a:latin typeface="Calibri" pitchFamily="34" charset="0"/>
                <a:cs typeface="Calibri" pitchFamily="34" charset="0"/>
              </a:rPr>
              <a:t>акцизы;</a:t>
            </a:r>
          </a:p>
          <a:p>
            <a:pPr marL="342900" indent="-342900" fontAlgn="auto">
              <a:spcBef>
                <a:spcPts val="0"/>
              </a:spcBef>
              <a:spcAft>
                <a:spcPts val="0"/>
              </a:spcAft>
              <a:buFont typeface="Wingdings" pitchFamily="2" charset="2"/>
              <a:buChar char="Ø"/>
              <a:defRPr/>
            </a:pPr>
            <a:r>
              <a:rPr lang="ru-RU" sz="1400" dirty="0" smtClean="0">
                <a:latin typeface="Calibri" pitchFamily="34" charset="0"/>
                <a:cs typeface="Calibri" pitchFamily="34" charset="0"/>
              </a:rPr>
              <a:t>налог, взимаемый с применением упрощенной</a:t>
            </a:r>
          </a:p>
          <a:p>
            <a:pPr marL="342900" indent="-342900" fontAlgn="auto">
              <a:spcBef>
                <a:spcPts val="0"/>
              </a:spcBef>
              <a:spcAft>
                <a:spcPts val="0"/>
              </a:spcAft>
              <a:defRPr/>
            </a:pPr>
            <a:r>
              <a:rPr lang="ru-RU" sz="1400" dirty="0" smtClean="0">
                <a:latin typeface="Calibri" pitchFamily="34" charset="0"/>
                <a:cs typeface="Calibri" pitchFamily="34" charset="0"/>
              </a:rPr>
              <a:t>        системы налогообложения (УСН);</a:t>
            </a:r>
            <a:endParaRPr lang="ru-RU" sz="1400" dirty="0">
              <a:latin typeface="Calibri" pitchFamily="34" charset="0"/>
              <a:cs typeface="Calibri" pitchFamily="34" charset="0"/>
            </a:endParaRPr>
          </a:p>
          <a:p>
            <a:pPr marL="342900" indent="-342900" fontAlgn="auto">
              <a:spcBef>
                <a:spcPts val="0"/>
              </a:spcBef>
              <a:spcAft>
                <a:spcPts val="0"/>
              </a:spcAft>
              <a:buFont typeface="Wingdings" pitchFamily="2" charset="2"/>
              <a:buChar char="Ø"/>
              <a:defRPr/>
            </a:pPr>
            <a:r>
              <a:rPr lang="ru-RU" sz="1400" dirty="0">
                <a:latin typeface="Calibri" pitchFamily="34" charset="0"/>
                <a:cs typeface="Calibri" pitchFamily="34" charset="0"/>
              </a:rPr>
              <a:t>единый налог на вмененный доход (ЕНВД);</a:t>
            </a:r>
          </a:p>
          <a:p>
            <a:pPr marL="342900" indent="-342900" fontAlgn="auto">
              <a:spcBef>
                <a:spcPts val="0"/>
              </a:spcBef>
              <a:spcAft>
                <a:spcPts val="0"/>
              </a:spcAft>
              <a:buFont typeface="Wingdings" pitchFamily="2" charset="2"/>
              <a:buChar char="Ø"/>
              <a:defRPr/>
            </a:pPr>
            <a:r>
              <a:rPr lang="ru-RU" sz="1400" dirty="0">
                <a:latin typeface="Calibri" pitchFamily="34" charset="0"/>
                <a:cs typeface="Calibri" pitchFamily="34" charset="0"/>
              </a:rPr>
              <a:t>единый сельскохозяйственный налог  (ЕСХН);</a:t>
            </a:r>
          </a:p>
          <a:p>
            <a:pPr marL="342900" indent="-342900" fontAlgn="auto">
              <a:spcBef>
                <a:spcPts val="0"/>
              </a:spcBef>
              <a:spcAft>
                <a:spcPts val="0"/>
              </a:spcAft>
              <a:buFont typeface="Wingdings" pitchFamily="2" charset="2"/>
              <a:buChar char="Ø"/>
              <a:defRPr/>
            </a:pPr>
            <a:r>
              <a:rPr lang="ru-RU" sz="1400" dirty="0" smtClean="0">
                <a:latin typeface="Calibri" pitchFamily="34" charset="0"/>
                <a:cs typeface="Calibri" pitchFamily="34" charset="0"/>
              </a:rPr>
              <a:t>налог</a:t>
            </a:r>
            <a:r>
              <a:rPr lang="ru-RU" sz="1400" dirty="0">
                <a:latin typeface="Calibri" pitchFamily="34" charset="0"/>
                <a:cs typeface="Calibri" pitchFamily="34" charset="0"/>
              </a:rPr>
              <a:t>, взимаемый в связи с применением патентной системы </a:t>
            </a:r>
            <a:r>
              <a:rPr lang="ru-RU" sz="1400" dirty="0" smtClean="0">
                <a:latin typeface="Calibri" pitchFamily="34" charset="0"/>
                <a:cs typeface="Calibri" pitchFamily="34" charset="0"/>
              </a:rPr>
              <a:t>налогообложения;</a:t>
            </a:r>
          </a:p>
          <a:p>
            <a:pPr marL="342900" indent="-342900" fontAlgn="auto">
              <a:spcBef>
                <a:spcPts val="0"/>
              </a:spcBef>
              <a:spcAft>
                <a:spcPts val="0"/>
              </a:spcAft>
              <a:buFont typeface="Wingdings" pitchFamily="2" charset="2"/>
              <a:buChar char="Ø"/>
              <a:defRPr/>
            </a:pPr>
            <a:r>
              <a:rPr lang="ru-RU" sz="1400" dirty="0" smtClean="0">
                <a:latin typeface="Calibri" pitchFamily="34" charset="0"/>
                <a:cs typeface="Calibri" pitchFamily="34" charset="0"/>
              </a:rPr>
              <a:t>налог на имущество физических лиц;</a:t>
            </a:r>
          </a:p>
          <a:p>
            <a:pPr marL="342900" indent="-342900" fontAlgn="auto">
              <a:spcBef>
                <a:spcPts val="0"/>
              </a:spcBef>
              <a:spcAft>
                <a:spcPts val="0"/>
              </a:spcAft>
              <a:buFont typeface="Wingdings" pitchFamily="2" charset="2"/>
              <a:buChar char="Ø"/>
              <a:defRPr/>
            </a:pPr>
            <a:r>
              <a:rPr lang="ru-RU" sz="1400" dirty="0" smtClean="0">
                <a:latin typeface="Calibri" pitchFamily="34" charset="0"/>
                <a:cs typeface="Calibri" pitchFamily="34" charset="0"/>
              </a:rPr>
              <a:t>земельный налог;</a:t>
            </a:r>
          </a:p>
          <a:p>
            <a:pPr marL="342900" indent="-342900" fontAlgn="auto">
              <a:spcBef>
                <a:spcPts val="0"/>
              </a:spcBef>
              <a:spcAft>
                <a:spcPts val="0"/>
              </a:spcAft>
              <a:buFont typeface="Wingdings" pitchFamily="2" charset="2"/>
              <a:buChar char="Ø"/>
              <a:defRPr/>
            </a:pPr>
            <a:r>
              <a:rPr lang="ru-RU" sz="1400" dirty="0" smtClean="0">
                <a:latin typeface="Calibri" pitchFamily="34" charset="0"/>
                <a:cs typeface="Calibri" pitchFamily="34" charset="0"/>
              </a:rPr>
              <a:t>государственная пошлина;</a:t>
            </a:r>
          </a:p>
          <a:p>
            <a:pPr marL="342900" indent="-342900" fontAlgn="auto">
              <a:spcBef>
                <a:spcPts val="0"/>
              </a:spcBef>
              <a:spcAft>
                <a:spcPts val="0"/>
              </a:spcAft>
              <a:buFont typeface="Wingdings" pitchFamily="2" charset="2"/>
              <a:buChar char="Ø"/>
              <a:defRPr/>
            </a:pPr>
            <a:endParaRPr lang="ru-RU" sz="1400" dirty="0">
              <a:latin typeface="Calibri" pitchFamily="34" charset="0"/>
              <a:cs typeface="Calibri" pitchFamily="34" charset="0"/>
            </a:endParaRPr>
          </a:p>
        </p:txBody>
      </p:sp>
      <p:sp>
        <p:nvSpPr>
          <p:cNvPr id="17" name="TextBox 16"/>
          <p:cNvSpPr txBox="1"/>
          <p:nvPr/>
        </p:nvSpPr>
        <p:spPr>
          <a:xfrm>
            <a:off x="0" y="4495800"/>
            <a:ext cx="5715000" cy="2062103"/>
          </a:xfrm>
          <a:prstGeom prst="rect">
            <a:avLst/>
          </a:prstGeom>
          <a:noFill/>
        </p:spPr>
        <p:txBody>
          <a:bodyPr wrap="square">
            <a:spAutoFit/>
          </a:bodyPr>
          <a:lstStyle/>
          <a:p>
            <a:pPr marL="342900" indent="-342900" algn="ctr" fontAlgn="auto">
              <a:spcBef>
                <a:spcPts val="0"/>
              </a:spcBef>
              <a:spcAft>
                <a:spcPts val="0"/>
              </a:spcAft>
              <a:defRPr/>
            </a:pPr>
            <a:r>
              <a:rPr lang="ru-RU" sz="1400" b="1" dirty="0">
                <a:latin typeface="Calibri" pitchFamily="34" charset="0"/>
                <a:cs typeface="Calibri" pitchFamily="34" charset="0"/>
              </a:rPr>
              <a:t>Безвозмездные поступления</a:t>
            </a:r>
          </a:p>
          <a:p>
            <a:pPr algn="ctr" fontAlgn="auto">
              <a:spcBef>
                <a:spcPts val="0"/>
              </a:spcBef>
              <a:spcAft>
                <a:spcPts val="0"/>
              </a:spcAft>
              <a:buFont typeface="Wingdings" pitchFamily="2" charset="2"/>
              <a:buChar char="Ø"/>
              <a:defRPr/>
            </a:pPr>
            <a:r>
              <a:rPr lang="ru-RU" sz="1400" dirty="0" smtClean="0">
                <a:latin typeface="Calibri" pitchFamily="34" charset="0"/>
                <a:cs typeface="Calibri" pitchFamily="34" charset="0"/>
              </a:rPr>
              <a:t>     Дотации </a:t>
            </a:r>
            <a:r>
              <a:rPr lang="ru-RU" sz="1000" dirty="0" smtClean="0">
                <a:latin typeface="Calibri" pitchFamily="34" charset="0"/>
                <a:cs typeface="Calibri" pitchFamily="34" charset="0"/>
              </a:rPr>
              <a:t>(от лат. «</a:t>
            </a:r>
            <a:r>
              <a:rPr lang="en-US" sz="1000" dirty="0" err="1" smtClean="0">
                <a:latin typeface="Calibri" pitchFamily="34" charset="0"/>
                <a:cs typeface="Calibri" pitchFamily="34" charset="0"/>
              </a:rPr>
              <a:t>Dotatio</a:t>
            </a:r>
            <a:r>
              <a:rPr lang="ru-RU" sz="1000" dirty="0" smtClean="0">
                <a:latin typeface="Calibri" pitchFamily="34" charset="0"/>
                <a:cs typeface="Calibri" pitchFamily="34" charset="0"/>
              </a:rPr>
              <a:t>» – дар, пожертвование) трансферты без определения конкретной цели использования средств (карманные деньги ребенка)</a:t>
            </a:r>
            <a:endParaRPr lang="ru-RU" sz="1400" dirty="0" smtClean="0">
              <a:latin typeface="Calibri" pitchFamily="34" charset="0"/>
              <a:cs typeface="Calibri" pitchFamily="34" charset="0"/>
            </a:endParaRPr>
          </a:p>
          <a:p>
            <a:pPr algn="ctr" fontAlgn="auto">
              <a:spcBef>
                <a:spcPts val="0"/>
              </a:spcBef>
              <a:spcAft>
                <a:spcPts val="0"/>
              </a:spcAft>
              <a:buFont typeface="Wingdings" pitchFamily="2" charset="2"/>
              <a:buChar char="Ø"/>
              <a:defRPr/>
            </a:pPr>
            <a:r>
              <a:rPr lang="ru-RU" sz="1400" dirty="0" smtClean="0">
                <a:latin typeface="Calibri" pitchFamily="34" charset="0"/>
                <a:cs typeface="Calibri" pitchFamily="34" charset="0"/>
              </a:rPr>
              <a:t>     Субвенции  </a:t>
            </a:r>
            <a:r>
              <a:rPr lang="ru-RU" sz="1000" dirty="0" smtClean="0">
                <a:latin typeface="Calibri" pitchFamily="34" charset="0"/>
                <a:cs typeface="Calibri" pitchFamily="34" charset="0"/>
              </a:rPr>
              <a:t>(от лат. «</a:t>
            </a:r>
            <a:r>
              <a:rPr lang="en-US" sz="1000" dirty="0" err="1" smtClean="0">
                <a:latin typeface="Calibri" pitchFamily="34" charset="0"/>
                <a:cs typeface="Calibri" pitchFamily="34" charset="0"/>
              </a:rPr>
              <a:t>Subvenire</a:t>
            </a:r>
            <a:r>
              <a:rPr lang="ru-RU" sz="1000" dirty="0" smtClean="0">
                <a:latin typeface="Calibri" pitchFamily="34" charset="0"/>
                <a:cs typeface="Calibri" pitchFamily="34" charset="0"/>
              </a:rPr>
              <a:t>» – приходить на помощь) трансферты на финансирование      переданных полномочий(деньги ребенку на покупки по списку)</a:t>
            </a:r>
          </a:p>
          <a:p>
            <a:pPr marL="342900" indent="-342900" fontAlgn="auto">
              <a:spcBef>
                <a:spcPts val="0"/>
              </a:spcBef>
              <a:spcAft>
                <a:spcPts val="0"/>
              </a:spcAft>
              <a:buFont typeface="Wingdings" pitchFamily="2" charset="2"/>
              <a:buChar char="Ø"/>
              <a:defRPr/>
            </a:pPr>
            <a:r>
              <a:rPr lang="ru-RU" sz="1400" dirty="0" smtClean="0">
                <a:latin typeface="Calibri" pitchFamily="34" charset="0"/>
                <a:cs typeface="Calibri" pitchFamily="34" charset="0"/>
              </a:rPr>
              <a:t>Субсидии </a:t>
            </a:r>
            <a:r>
              <a:rPr lang="ru-RU" sz="1000" dirty="0" smtClean="0">
                <a:latin typeface="Calibri" pitchFamily="34" charset="0"/>
                <a:cs typeface="Calibri" pitchFamily="34" charset="0"/>
              </a:rPr>
              <a:t>(от лат. «</a:t>
            </a:r>
            <a:r>
              <a:rPr lang="en-US" sz="1000" dirty="0" err="1" smtClean="0">
                <a:latin typeface="Calibri" pitchFamily="34" charset="0"/>
                <a:cs typeface="Calibri" pitchFamily="34" charset="0"/>
              </a:rPr>
              <a:t>Subsidium</a:t>
            </a:r>
            <a:r>
              <a:rPr lang="ru-RU" sz="1000" dirty="0" smtClean="0">
                <a:latin typeface="Calibri" pitchFamily="34" charset="0"/>
                <a:cs typeface="Calibri" pitchFamily="34" charset="0"/>
              </a:rPr>
              <a:t>» – поддержка)  трансферты на условиях долевого     </a:t>
            </a:r>
          </a:p>
          <a:p>
            <a:pPr marL="342900" indent="-342900" fontAlgn="auto">
              <a:spcBef>
                <a:spcPts val="0"/>
              </a:spcBef>
              <a:spcAft>
                <a:spcPts val="0"/>
              </a:spcAft>
              <a:defRPr/>
            </a:pPr>
            <a:r>
              <a:rPr lang="ru-RU" sz="1000" dirty="0" smtClean="0">
                <a:latin typeface="Calibri" pitchFamily="34" charset="0"/>
                <a:cs typeface="Calibri" pitchFamily="34" charset="0"/>
              </a:rPr>
              <a:t>                                       </a:t>
            </a:r>
            <a:r>
              <a:rPr lang="ru-RU" sz="1000" dirty="0" err="1" smtClean="0">
                <a:latin typeface="Calibri" pitchFamily="34" charset="0"/>
                <a:cs typeface="Calibri" pitchFamily="34" charset="0"/>
              </a:rPr>
              <a:t>софинансирования</a:t>
            </a:r>
            <a:r>
              <a:rPr lang="ru-RU" sz="1000" dirty="0" smtClean="0">
                <a:latin typeface="Calibri" pitchFamily="34" charset="0"/>
                <a:cs typeface="Calibri" pitchFamily="34" charset="0"/>
              </a:rPr>
              <a:t> расходов (добавить деньги ребенку на его покупку)</a:t>
            </a:r>
            <a:endParaRPr lang="ru-RU" sz="1400" dirty="0">
              <a:latin typeface="Calibri" pitchFamily="34" charset="0"/>
              <a:cs typeface="Calibri" pitchFamily="34" charset="0"/>
            </a:endParaRPr>
          </a:p>
          <a:p>
            <a:pPr marL="342900" indent="-342900" fontAlgn="auto">
              <a:spcBef>
                <a:spcPts val="0"/>
              </a:spcBef>
              <a:spcAft>
                <a:spcPts val="0"/>
              </a:spcAft>
              <a:buFont typeface="Wingdings" pitchFamily="2" charset="2"/>
              <a:buChar char="Ø"/>
              <a:defRPr/>
            </a:pPr>
            <a:r>
              <a:rPr lang="ru-RU" sz="1400" dirty="0" smtClean="0">
                <a:latin typeface="Calibri" pitchFamily="34" charset="0"/>
                <a:cs typeface="Calibri" pitchFamily="34" charset="0"/>
              </a:rPr>
              <a:t> Иные </a:t>
            </a:r>
            <a:r>
              <a:rPr lang="ru-RU" sz="1400" dirty="0">
                <a:latin typeface="Calibri" pitchFamily="34" charset="0"/>
                <a:cs typeface="Calibri" pitchFamily="34" charset="0"/>
              </a:rPr>
              <a:t>межбюджетные </a:t>
            </a:r>
            <a:r>
              <a:rPr lang="ru-RU" sz="1400" dirty="0" smtClean="0">
                <a:latin typeface="Calibri" pitchFamily="34" charset="0"/>
                <a:cs typeface="Calibri" pitchFamily="34" charset="0"/>
              </a:rPr>
              <a:t>трансферты </a:t>
            </a:r>
            <a:r>
              <a:rPr lang="ru-RU" sz="1000" dirty="0" smtClean="0">
                <a:latin typeface="Calibri" pitchFamily="34" charset="0"/>
                <a:cs typeface="Calibri" pitchFamily="34" charset="0"/>
              </a:rPr>
              <a:t>(носят безвозвратный характер)</a:t>
            </a:r>
          </a:p>
          <a:p>
            <a:pPr marL="342900" indent="-342900" fontAlgn="auto">
              <a:spcBef>
                <a:spcPts val="0"/>
              </a:spcBef>
              <a:spcAft>
                <a:spcPts val="0"/>
              </a:spcAft>
              <a:buFont typeface="Wingdings" pitchFamily="2" charset="2"/>
              <a:buChar char="Ø"/>
              <a:defRPr/>
            </a:pPr>
            <a:endParaRPr lang="ru-RU" sz="1400" dirty="0">
              <a:latin typeface="Calibri" pitchFamily="34" charset="0"/>
              <a:cs typeface="Calibri" pitchFamily="34" charset="0"/>
            </a:endParaRPr>
          </a:p>
          <a:p>
            <a:pPr fontAlgn="auto">
              <a:spcBef>
                <a:spcPts val="0"/>
              </a:spcBef>
              <a:spcAft>
                <a:spcPts val="0"/>
              </a:spcAft>
              <a:defRPr/>
            </a:pPr>
            <a:endParaRPr lang="ru-RU" sz="1400" dirty="0">
              <a:latin typeface="Calibri" pitchFamily="34" charset="0"/>
              <a:cs typeface="Calibri" pitchFamily="34" charset="0"/>
            </a:endParaRPr>
          </a:p>
        </p:txBody>
      </p:sp>
      <p:sp>
        <p:nvSpPr>
          <p:cNvPr id="18" name="TextBox 17"/>
          <p:cNvSpPr txBox="1"/>
          <p:nvPr/>
        </p:nvSpPr>
        <p:spPr>
          <a:xfrm>
            <a:off x="4643438" y="1600200"/>
            <a:ext cx="4500562" cy="2677656"/>
          </a:xfrm>
          <a:prstGeom prst="rect">
            <a:avLst/>
          </a:prstGeom>
          <a:noFill/>
        </p:spPr>
        <p:txBody>
          <a:bodyPr>
            <a:spAutoFit/>
          </a:bodyPr>
          <a:lstStyle/>
          <a:p>
            <a:pPr algn="ctr" fontAlgn="auto">
              <a:spcBef>
                <a:spcPts val="0"/>
              </a:spcBef>
              <a:spcAft>
                <a:spcPts val="0"/>
              </a:spcAft>
              <a:defRPr/>
            </a:pPr>
            <a:r>
              <a:rPr lang="ru-RU" sz="1400" b="1" dirty="0">
                <a:latin typeface="Calibri" pitchFamily="34" charset="0"/>
                <a:cs typeface="Calibri" pitchFamily="34" charset="0"/>
              </a:rPr>
              <a:t>Неналоговые (собственные)</a:t>
            </a:r>
          </a:p>
          <a:p>
            <a:pPr marL="342900" indent="-342900" fontAlgn="auto">
              <a:spcBef>
                <a:spcPts val="0"/>
              </a:spcBef>
              <a:spcAft>
                <a:spcPts val="0"/>
              </a:spcAft>
              <a:buFont typeface="Wingdings" pitchFamily="2" charset="2"/>
              <a:buChar char="Ø"/>
              <a:defRPr/>
            </a:pPr>
            <a:r>
              <a:rPr lang="ru-RU" sz="1400" dirty="0" smtClean="0">
                <a:latin typeface="Calibri" pitchFamily="34" charset="0"/>
                <a:cs typeface="Calibri" pitchFamily="34" charset="0"/>
              </a:rPr>
              <a:t>доходы, получаемые в виде арендной платы </a:t>
            </a:r>
            <a:r>
              <a:rPr lang="ru-RU" sz="1400" dirty="0">
                <a:latin typeface="Calibri" pitchFamily="34" charset="0"/>
                <a:cs typeface="Calibri" pitchFamily="34" charset="0"/>
              </a:rPr>
              <a:t>за земельные участки</a:t>
            </a:r>
          </a:p>
          <a:p>
            <a:pPr marL="342900" indent="-342900" fontAlgn="auto">
              <a:spcBef>
                <a:spcPts val="0"/>
              </a:spcBef>
              <a:spcAft>
                <a:spcPts val="0"/>
              </a:spcAft>
              <a:buFont typeface="Wingdings" pitchFamily="2" charset="2"/>
              <a:buChar char="Ø"/>
              <a:defRPr/>
            </a:pPr>
            <a:r>
              <a:rPr lang="ru-RU" sz="1400" dirty="0" smtClean="0">
                <a:latin typeface="Calibri" pitchFamily="34" charset="0"/>
                <a:cs typeface="Calibri" pitchFamily="34" charset="0"/>
              </a:rPr>
              <a:t>доходы от реализации имущества и продажи земельных </a:t>
            </a:r>
            <a:r>
              <a:rPr lang="ru-RU" sz="1400" dirty="0">
                <a:latin typeface="Calibri" pitchFamily="34" charset="0"/>
                <a:cs typeface="Calibri" pitchFamily="34" charset="0"/>
              </a:rPr>
              <a:t>участков;</a:t>
            </a:r>
          </a:p>
          <a:p>
            <a:pPr marL="342900" indent="-342900" fontAlgn="auto">
              <a:spcBef>
                <a:spcPts val="0"/>
              </a:spcBef>
              <a:spcAft>
                <a:spcPts val="0"/>
              </a:spcAft>
              <a:buFont typeface="Wingdings" pitchFamily="2" charset="2"/>
              <a:buChar char="Ø"/>
              <a:defRPr/>
            </a:pPr>
            <a:r>
              <a:rPr lang="ru-RU" sz="1400" dirty="0">
                <a:latin typeface="Calibri" pitchFamily="34" charset="0"/>
                <a:cs typeface="Calibri" pitchFamily="34" charset="0"/>
              </a:rPr>
              <a:t>доходы от сдачи в аренду имущества;</a:t>
            </a:r>
          </a:p>
          <a:p>
            <a:pPr marL="342900" indent="-342900" fontAlgn="auto">
              <a:spcBef>
                <a:spcPts val="0"/>
              </a:spcBef>
              <a:spcAft>
                <a:spcPts val="0"/>
              </a:spcAft>
              <a:buFont typeface="Wingdings" pitchFamily="2" charset="2"/>
              <a:buChar char="Ø"/>
              <a:defRPr/>
            </a:pPr>
            <a:r>
              <a:rPr lang="ru-RU" sz="1400" dirty="0">
                <a:latin typeface="Calibri" pitchFamily="34" charset="0"/>
                <a:cs typeface="Calibri" pitchFamily="34" charset="0"/>
              </a:rPr>
              <a:t>платежи от муниципальных унитарных предприятий;</a:t>
            </a:r>
          </a:p>
          <a:p>
            <a:pPr marL="342900" indent="-342900" fontAlgn="auto">
              <a:spcBef>
                <a:spcPts val="0"/>
              </a:spcBef>
              <a:spcAft>
                <a:spcPts val="0"/>
              </a:spcAft>
              <a:buFont typeface="Wingdings" pitchFamily="2" charset="2"/>
              <a:buChar char="Ø"/>
              <a:defRPr/>
            </a:pPr>
            <a:r>
              <a:rPr lang="ru-RU" sz="1400" dirty="0">
                <a:latin typeface="Calibri" pitchFamily="34" charset="0"/>
                <a:cs typeface="Calibri" pitchFamily="34" charset="0"/>
              </a:rPr>
              <a:t>плата за негативное воздействие на окружающую среду;</a:t>
            </a:r>
          </a:p>
          <a:p>
            <a:pPr marL="342900" indent="-342900" fontAlgn="auto">
              <a:spcBef>
                <a:spcPts val="0"/>
              </a:spcBef>
              <a:spcAft>
                <a:spcPts val="0"/>
              </a:spcAft>
              <a:buFont typeface="Wingdings" pitchFamily="2" charset="2"/>
              <a:buChar char="Ø"/>
              <a:defRPr/>
            </a:pPr>
            <a:r>
              <a:rPr lang="ru-RU" sz="1400" dirty="0">
                <a:latin typeface="Calibri" pitchFamily="34" charset="0"/>
                <a:cs typeface="Calibri" pitchFamily="34" charset="0"/>
              </a:rPr>
              <a:t>доходы от оказания платных услуг; </a:t>
            </a:r>
          </a:p>
          <a:p>
            <a:pPr marL="342900" indent="-342900" fontAlgn="auto">
              <a:spcBef>
                <a:spcPts val="0"/>
              </a:spcBef>
              <a:spcAft>
                <a:spcPts val="0"/>
              </a:spcAft>
              <a:buFont typeface="Wingdings" pitchFamily="2" charset="2"/>
              <a:buChar char="Ø"/>
              <a:defRPr/>
            </a:pPr>
            <a:r>
              <a:rPr lang="ru-RU" sz="1400" dirty="0">
                <a:latin typeface="Calibri" pitchFamily="34" charset="0"/>
                <a:cs typeface="Calibri" pitchFamily="34" charset="0"/>
              </a:rPr>
              <a:t>штрафы, санкции, возмещение ущерба</a:t>
            </a:r>
          </a:p>
        </p:txBody>
      </p:sp>
      <p:pic>
        <p:nvPicPr>
          <p:cNvPr id="9" name="Picture 2" descr="https://yamama2.ru/wp-content/uploads/2019/10/%D0%BE%D0%B1%D0%BB%D0%BE%D0%B6%D0%BA%D0%B0-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943600" y="4357694"/>
            <a:ext cx="3200400" cy="2195506"/>
          </a:xfrm>
          <a:prstGeom prst="rect">
            <a:avLst/>
          </a:prstGeom>
          <a:ln>
            <a:noFill/>
          </a:ln>
          <a:effectLst>
            <a:softEdge rad="112500"/>
          </a:effectLst>
        </p:spPr>
      </p:pic>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Picture background"/>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
          <p:cNvSpPr txBox="1">
            <a:spLocks noChangeArrowheads="1"/>
          </p:cNvSpPr>
          <p:nvPr/>
        </p:nvSpPr>
        <p:spPr bwMode="auto">
          <a:xfrm>
            <a:off x="0" y="428625"/>
            <a:ext cx="9144000" cy="511175"/>
          </a:xfrm>
          <a:prstGeom prst="rect">
            <a:avLst/>
          </a:prstGeom>
          <a:noFill/>
          <a:ln w="9525">
            <a:noFill/>
            <a:miter lim="800000"/>
            <a:headEnd/>
            <a:tailEnd/>
          </a:ln>
        </p:spPr>
        <p:txBody>
          <a:bodyPr anchor="ctr"/>
          <a:lstStyle/>
          <a:p>
            <a:pPr algn="ctr">
              <a:defRPr/>
            </a:pPr>
            <a:r>
              <a:rPr lang="ru-RU" kern="0" dirty="0" smtClean="0">
                <a:solidFill>
                  <a:schemeClr val="tx2"/>
                </a:solidFill>
                <a:latin typeface="Times New Roman" pitchFamily="18" charset="0"/>
                <a:ea typeface="+mj-ea"/>
                <a:cs typeface="+mj-cs"/>
              </a:rPr>
              <a:t>Расходы </a:t>
            </a:r>
            <a:r>
              <a:rPr lang="ru-RU" kern="0" dirty="0">
                <a:solidFill>
                  <a:schemeClr val="tx2"/>
                </a:solidFill>
                <a:latin typeface="Times New Roman" pitchFamily="18" charset="0"/>
                <a:ea typeface="+mj-ea"/>
                <a:cs typeface="+mj-cs"/>
              </a:rPr>
              <a:t>бюджета </a:t>
            </a:r>
            <a:r>
              <a:rPr lang="ru-RU" kern="0" dirty="0" smtClean="0">
                <a:solidFill>
                  <a:schemeClr val="tx2"/>
                </a:solidFill>
                <a:latin typeface="Times New Roman" pitchFamily="18" charset="0"/>
                <a:ea typeface="+mj-ea"/>
                <a:cs typeface="+mj-cs"/>
              </a:rPr>
              <a:t>–денежные </a:t>
            </a:r>
            <a:r>
              <a:rPr lang="ru-RU" kern="0" dirty="0">
                <a:solidFill>
                  <a:schemeClr val="tx2"/>
                </a:solidFill>
                <a:latin typeface="Times New Roman" pitchFamily="18" charset="0"/>
                <a:ea typeface="+mj-ea"/>
                <a:cs typeface="+mj-cs"/>
              </a:rPr>
              <a:t>средства, </a:t>
            </a:r>
            <a:r>
              <a:rPr lang="ru-RU" kern="0" dirty="0" smtClean="0">
                <a:solidFill>
                  <a:schemeClr val="tx2"/>
                </a:solidFill>
                <a:latin typeface="Times New Roman" pitchFamily="18" charset="0"/>
                <a:ea typeface="+mj-ea"/>
                <a:cs typeface="+mj-cs"/>
              </a:rPr>
              <a:t>направляемые на финансовое обеспечение задач и функций государства и местного самоуправления.</a:t>
            </a:r>
            <a:endParaRPr lang="ru-RU" kern="0" dirty="0">
              <a:solidFill>
                <a:schemeClr val="tx2"/>
              </a:solidFill>
              <a:latin typeface="Times New Roman" pitchFamily="18" charset="0"/>
              <a:ea typeface="+mj-ea"/>
              <a:cs typeface="+mj-cs"/>
            </a:endParaRPr>
          </a:p>
        </p:txBody>
      </p:sp>
      <p:sp>
        <p:nvSpPr>
          <p:cNvPr id="15" name="Прямоугольник 14"/>
          <p:cNvSpPr/>
          <p:nvPr/>
        </p:nvSpPr>
        <p:spPr>
          <a:xfrm>
            <a:off x="2643174" y="1000108"/>
            <a:ext cx="3786187" cy="571487"/>
          </a:xfrm>
          <a:prstGeom prst="rect">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dirty="0" smtClean="0">
                <a:solidFill>
                  <a:schemeClr val="tx1"/>
                </a:solidFill>
              </a:rPr>
              <a:t>КЛАССИФИКАЦИЯ  РАСХОДОВ ПО ПРИЗНАКАМ</a:t>
            </a:r>
            <a:endParaRPr lang="ru-RU" dirty="0">
              <a:solidFill>
                <a:schemeClr val="tx1"/>
              </a:solidFill>
            </a:endParaRPr>
          </a:p>
        </p:txBody>
      </p:sp>
      <p:sp>
        <p:nvSpPr>
          <p:cNvPr id="17" name="Скругленный прямоугольник 16"/>
          <p:cNvSpPr/>
          <p:nvPr/>
        </p:nvSpPr>
        <p:spPr>
          <a:xfrm>
            <a:off x="214282" y="1928802"/>
            <a:ext cx="2700000" cy="4714314"/>
          </a:xfrm>
          <a:prstGeom prst="roundRect">
            <a:avLst/>
          </a:prstGeom>
          <a:solidFill>
            <a:srgbClr val="CC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Times New Roman" pitchFamily="18" charset="0"/>
                <a:cs typeface="Times New Roman" pitchFamily="18" charset="0"/>
              </a:rPr>
              <a:t>Функциональная</a:t>
            </a:r>
            <a:r>
              <a:rPr lang="ru-RU" dirty="0" smtClean="0">
                <a:solidFill>
                  <a:schemeClr val="tx1"/>
                </a:solidFill>
                <a:latin typeface="Times New Roman" pitchFamily="18" charset="0"/>
                <a:cs typeface="Times New Roman" pitchFamily="18" charset="0"/>
              </a:rPr>
              <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классификация отражает</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направление средств</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бюджета на выполнение</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основных функций</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государства</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(муниципалитета) (раздел→</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подраздел→ целевые</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статьи→ виды расходов)</a:t>
            </a:r>
            <a:br>
              <a:rPr lang="ru-RU" dirty="0" smtClean="0">
                <a:solidFill>
                  <a:schemeClr val="tx1"/>
                </a:solidFill>
                <a:latin typeface="Times New Roman" pitchFamily="18" charset="0"/>
                <a:cs typeface="Times New Roman" pitchFamily="18" charset="0"/>
              </a:rPr>
            </a:br>
            <a:endParaRPr lang="ru-RU" dirty="0">
              <a:solidFill>
                <a:schemeClr val="tx1"/>
              </a:solidFill>
              <a:latin typeface="Times New Roman" pitchFamily="18" charset="0"/>
              <a:cs typeface="Times New Roman" pitchFamily="18" charset="0"/>
            </a:endParaRPr>
          </a:p>
        </p:txBody>
      </p:sp>
      <p:sp>
        <p:nvSpPr>
          <p:cNvPr id="18" name="Скругленный прямоугольник 17"/>
          <p:cNvSpPr/>
          <p:nvPr/>
        </p:nvSpPr>
        <p:spPr>
          <a:xfrm>
            <a:off x="3071802" y="1928802"/>
            <a:ext cx="2842876" cy="471431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Times New Roman" pitchFamily="18" charset="0"/>
                <a:cs typeface="Times New Roman" pitchFamily="18" charset="0"/>
              </a:rPr>
              <a:t>Ведомственная</a:t>
            </a:r>
            <a:r>
              <a:rPr lang="ru-RU" dirty="0" smtClean="0">
                <a:solidFill>
                  <a:schemeClr val="tx1"/>
                </a:solidFill>
                <a:latin typeface="Times New Roman" pitchFamily="18" charset="0"/>
                <a:cs typeface="Times New Roman" pitchFamily="18" charset="0"/>
              </a:rPr>
              <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классификация расходов</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бюджета непосредственно</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связана со структурой</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управления, отображает</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распределение бюджетных</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средств по главным</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распорядителям бюджетных средств</a:t>
            </a:r>
            <a:br>
              <a:rPr lang="ru-RU" dirty="0" smtClean="0">
                <a:solidFill>
                  <a:schemeClr val="tx1"/>
                </a:solidFill>
                <a:latin typeface="Times New Roman" pitchFamily="18" charset="0"/>
                <a:cs typeface="Times New Roman" pitchFamily="18" charset="0"/>
              </a:rPr>
            </a:br>
            <a:endParaRPr lang="ru-RU" dirty="0">
              <a:solidFill>
                <a:schemeClr val="tx1"/>
              </a:solidFill>
              <a:latin typeface="Times New Roman" pitchFamily="18" charset="0"/>
              <a:cs typeface="Times New Roman" pitchFamily="18" charset="0"/>
            </a:endParaRPr>
          </a:p>
        </p:txBody>
      </p:sp>
      <p:sp>
        <p:nvSpPr>
          <p:cNvPr id="19" name="Скругленный прямоугольник 18"/>
          <p:cNvSpPr/>
          <p:nvPr/>
        </p:nvSpPr>
        <p:spPr>
          <a:xfrm>
            <a:off x="6072198" y="1928802"/>
            <a:ext cx="2842876" cy="4714314"/>
          </a:xfrm>
          <a:prstGeom prst="roundRect">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smtClean="0">
                <a:solidFill>
                  <a:schemeClr val="tx1"/>
                </a:solidFill>
                <a:latin typeface="Times New Roman" pitchFamily="18" charset="0"/>
                <a:cs typeface="Times New Roman" pitchFamily="18" charset="0"/>
              </a:rPr>
              <a:t>Экономическая </a:t>
            </a:r>
            <a:r>
              <a:rPr lang="ru-RU" dirty="0" smtClean="0">
                <a:solidFill>
                  <a:schemeClr val="tx1"/>
                </a:solidFill>
                <a:latin typeface="Times New Roman" pitchFamily="18" charset="0"/>
                <a:cs typeface="Times New Roman" pitchFamily="18" charset="0"/>
              </a:rPr>
              <a:t>классификация</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показывает деление расходов</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бюджета на текущие и</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капитальные, а также на выплату</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заработной платы, на</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материальные затраты, на</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приобретение товаров и услуг</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(категория расходов→ группы→</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предметные статьи→ подстатьи)</a:t>
            </a:r>
            <a:r>
              <a:rPr lang="ru-RU" dirty="0" smtClean="0">
                <a:latin typeface="Times New Roman" pitchFamily="18" charset="0"/>
                <a:cs typeface="Times New Roman" pitchFamily="18" charset="0"/>
              </a:rPr>
              <a:t/>
            </a:r>
            <a:br>
              <a:rPr lang="ru-RU" dirty="0" smtClean="0">
                <a:latin typeface="Times New Roman" pitchFamily="18" charset="0"/>
                <a:cs typeface="Times New Roman" pitchFamily="18" charset="0"/>
              </a:rPr>
            </a:br>
            <a:endParaRPr lang="ru-RU" dirty="0">
              <a:latin typeface="Times New Roman" pitchFamily="18" charset="0"/>
              <a:cs typeface="Times New Roman" pitchFamily="18" charset="0"/>
            </a:endParaRPr>
          </a:p>
        </p:txBody>
      </p:sp>
      <p:sp>
        <p:nvSpPr>
          <p:cNvPr id="25" name="Стрелка углом 24"/>
          <p:cNvSpPr/>
          <p:nvPr/>
        </p:nvSpPr>
        <p:spPr>
          <a:xfrm rot="5400000">
            <a:off x="6585206" y="1161546"/>
            <a:ext cx="720000" cy="540000"/>
          </a:xfrm>
          <a:prstGeom prst="bentArrow">
            <a:avLst>
              <a:gd name="adj1" fmla="val 32164"/>
              <a:gd name="adj2" fmla="val 25000"/>
              <a:gd name="adj3" fmla="val 48880"/>
              <a:gd name="adj4" fmla="val 43750"/>
            </a:avLst>
          </a:prstGeom>
          <a:solidFill>
            <a:srgbClr val="99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6" name="Стрелка углом 25"/>
          <p:cNvSpPr/>
          <p:nvPr/>
        </p:nvSpPr>
        <p:spPr>
          <a:xfrm rot="5400000" flipV="1">
            <a:off x="1767356" y="1161546"/>
            <a:ext cx="720000" cy="540000"/>
          </a:xfrm>
          <a:prstGeom prst="bentArrow">
            <a:avLst>
              <a:gd name="adj1" fmla="val 32164"/>
              <a:gd name="adj2" fmla="val 25000"/>
              <a:gd name="adj3" fmla="val 48880"/>
              <a:gd name="adj4" fmla="val 43750"/>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7" name="Стрелка вниз 26"/>
          <p:cNvSpPr/>
          <p:nvPr/>
        </p:nvSpPr>
        <p:spPr>
          <a:xfrm>
            <a:off x="4286248" y="1643050"/>
            <a:ext cx="285752" cy="214314"/>
          </a:xfrm>
          <a:prstGeom prst="downArrow">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Rectangle 2"/>
          <p:cNvSpPr txBox="1">
            <a:spLocks noChangeArrowheads="1"/>
          </p:cNvSpPr>
          <p:nvPr/>
        </p:nvSpPr>
        <p:spPr bwMode="auto">
          <a:xfrm>
            <a:off x="609600" y="0"/>
            <a:ext cx="8229600" cy="428625"/>
          </a:xfrm>
          <a:prstGeom prst="rect">
            <a:avLst/>
          </a:prstGeom>
          <a:noFill/>
          <a:ln w="9525">
            <a:noFill/>
            <a:miter lim="800000"/>
            <a:headEnd/>
            <a:tailEnd/>
          </a:ln>
        </p:spPr>
        <p:txBody>
          <a:bodyPr anchor="ctr"/>
          <a:lstStyle/>
          <a:p>
            <a:pPr algn="ctr" fontAlgn="auto">
              <a:spcBef>
                <a:spcPts val="0"/>
              </a:spcBef>
              <a:spcAft>
                <a:spcPts val="0"/>
              </a:spcAft>
              <a:defRPr/>
            </a:pPr>
            <a:r>
              <a:rPr lang="ru-RU" sz="2800" kern="0" dirty="0" smtClean="0">
                <a:latin typeface="Times New Roman" pitchFamily="18" charset="0"/>
                <a:cs typeface="Times New Roman" pitchFamily="18" charset="0"/>
              </a:rPr>
              <a:t>Что такое </a:t>
            </a:r>
            <a:r>
              <a:rPr lang="ru-RU" sz="2800" b="1" i="1" kern="0" dirty="0" smtClean="0">
                <a:latin typeface="Times New Roman" pitchFamily="18" charset="0"/>
                <a:cs typeface="Times New Roman" pitchFamily="18" charset="0"/>
              </a:rPr>
              <a:t>расходы местного бюджета</a:t>
            </a:r>
            <a:r>
              <a:rPr lang="ru-RU" sz="2800" kern="0" dirty="0" smtClean="0">
                <a:latin typeface="Times New Roman" pitchFamily="18" charset="0"/>
                <a:cs typeface="Times New Roman" pitchFamily="18" charset="0"/>
              </a:rPr>
              <a:t>? </a:t>
            </a:r>
            <a:endParaRPr lang="ru-RU" sz="2800" b="1" kern="0" dirty="0">
              <a:latin typeface="Calibri" pitchFamily="34" charset="0"/>
              <a:ea typeface="+mj-ea"/>
              <a:cs typeface="Calibri" pitchFamily="34" charset="0"/>
            </a:endParaRP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Содержимое 2"/>
          <p:cNvSpPr txBox="1">
            <a:spLocks/>
          </p:cNvSpPr>
          <p:nvPr/>
        </p:nvSpPr>
        <p:spPr>
          <a:xfrm>
            <a:off x="214282" y="0"/>
            <a:ext cx="8929718" cy="428604"/>
          </a:xfrm>
          <a:prstGeom prst="rect">
            <a:avLst/>
          </a:prstGeom>
        </p:spPr>
        <p:txBody>
          <a:bodyPr/>
          <a:lstStyle/>
          <a:p>
            <a:pPr marL="342900" indent="-342900" algn="ctr" eaLnBrk="0" hangingPunct="0">
              <a:spcBef>
                <a:spcPct val="20000"/>
              </a:spcBef>
              <a:defRPr/>
            </a:pPr>
            <a:r>
              <a:rPr lang="ru-RU" sz="2800" kern="0" dirty="0" smtClean="0">
                <a:latin typeface="Times New Roman" pitchFamily="18" charset="0"/>
                <a:cs typeface="Times New Roman" pitchFamily="18" charset="0"/>
              </a:rPr>
              <a:t> </a:t>
            </a:r>
            <a:r>
              <a:rPr lang="ru-RU" sz="2400" kern="0" dirty="0" smtClean="0">
                <a:latin typeface="Times New Roman" pitchFamily="18" charset="0"/>
                <a:cs typeface="Times New Roman" pitchFamily="18" charset="0"/>
              </a:rPr>
              <a:t>Какие бывают </a:t>
            </a:r>
            <a:r>
              <a:rPr lang="ru-RU" sz="2400" b="1" i="1" kern="0" dirty="0" smtClean="0">
                <a:latin typeface="Times New Roman" pitchFamily="18" charset="0"/>
                <a:cs typeface="Times New Roman" pitchFamily="18" charset="0"/>
              </a:rPr>
              <a:t>бюджеты</a:t>
            </a:r>
            <a:r>
              <a:rPr lang="ru-RU" sz="2400" kern="0" dirty="0" smtClean="0">
                <a:latin typeface="Times New Roman" pitchFamily="18" charset="0"/>
                <a:cs typeface="Times New Roman" pitchFamily="18" charset="0"/>
              </a:rPr>
              <a:t>?</a:t>
            </a:r>
            <a:endParaRPr lang="ru-RU" sz="2400" kern="0" dirty="0">
              <a:latin typeface="Times New Roman" pitchFamily="18" charset="0"/>
              <a:cs typeface="Times New Roman" pitchFamily="18" charset="0"/>
            </a:endParaRPr>
          </a:p>
          <a:p>
            <a:pPr marL="342900" indent="-342900" algn="ctr" eaLnBrk="0" hangingPunct="0">
              <a:spcBef>
                <a:spcPct val="20000"/>
              </a:spcBef>
              <a:defRPr/>
            </a:pPr>
            <a:endParaRPr lang="ru-RU" sz="2800" b="1" i="1" kern="0" dirty="0" smtClean="0">
              <a:latin typeface="Times New Roman" pitchFamily="18" charset="0"/>
              <a:cs typeface="Times New Roman" pitchFamily="18" charset="0"/>
            </a:endParaRPr>
          </a:p>
          <a:p>
            <a:pPr marL="342900" indent="-342900" algn="ctr" eaLnBrk="0" hangingPunct="0">
              <a:spcBef>
                <a:spcPct val="20000"/>
              </a:spcBef>
              <a:buFontTx/>
              <a:buChar char="•"/>
              <a:defRPr/>
            </a:pPr>
            <a:endParaRPr lang="ru-RU" sz="2800" kern="0" dirty="0">
              <a:latin typeface="Times New Roman" pitchFamily="18" charset="0"/>
              <a:cs typeface="Times New Roman" pitchFamily="18" charset="0"/>
            </a:endParaRPr>
          </a:p>
        </p:txBody>
      </p:sp>
      <p:pic>
        <p:nvPicPr>
          <p:cNvPr id="1030" name="Picture 6" descr="https://im2-tub-ru.yandex.net/i?id=0126215b62536e68d83d072d5015cd98&amp;n=33&amp;h=215&amp;w=36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3824190"/>
            <a:ext cx="3071802" cy="1819388"/>
          </a:xfrm>
          <a:prstGeom prst="rect">
            <a:avLst/>
          </a:prstGeom>
          <a:noFill/>
        </p:spPr>
      </p:pic>
      <p:pic>
        <p:nvPicPr>
          <p:cNvPr id="1034" name="Picture 10" descr="http://narzur.ru/uploads/articles/2016/07/25/57965310f286a8.5733310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14678" y="3929066"/>
            <a:ext cx="3000396" cy="1714512"/>
          </a:xfrm>
          <a:prstGeom prst="rect">
            <a:avLst/>
          </a:prstGeom>
          <a:noFill/>
        </p:spPr>
      </p:pic>
      <p:sp>
        <p:nvSpPr>
          <p:cNvPr id="1044" name="AutoShape 20" descr="http://formula-7.ru/images/580f7df50c8a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046" name="AutoShape 22" descr="http://formula-7.ru/images/580f7df50c8a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49" name="Picture 25" descr="C:\Documents and Settings\Home\Рабочий стол\Презентации\Презентации\580f7df50c8a2.jpg.gif"/>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36458" y="3643314"/>
            <a:ext cx="2907542" cy="2000264"/>
          </a:xfrm>
          <a:prstGeom prst="rect">
            <a:avLst/>
          </a:prstGeom>
          <a:noFill/>
        </p:spPr>
      </p:pic>
      <p:sp>
        <p:nvSpPr>
          <p:cNvPr id="17" name="TextBox 16"/>
          <p:cNvSpPr txBox="1"/>
          <p:nvPr/>
        </p:nvSpPr>
        <p:spPr>
          <a:xfrm>
            <a:off x="6286512" y="714356"/>
            <a:ext cx="2643206" cy="369332"/>
          </a:xfrm>
          <a:prstGeom prst="rect">
            <a:avLst/>
          </a:prstGeom>
          <a:noFill/>
        </p:spPr>
        <p:txBody>
          <a:bodyPr wrap="square" rtlCol="0">
            <a:spAutoFit/>
          </a:bodyPr>
          <a:lstStyle/>
          <a:p>
            <a:r>
              <a:rPr lang="ru-RU" b="1" dirty="0" smtClean="0"/>
              <a:t>бюджет организаций</a:t>
            </a:r>
            <a:endParaRPr lang="ru-RU" b="1" dirty="0"/>
          </a:p>
        </p:txBody>
      </p:sp>
      <p:sp>
        <p:nvSpPr>
          <p:cNvPr id="18" name="TextBox 17"/>
          <p:cNvSpPr txBox="1"/>
          <p:nvPr/>
        </p:nvSpPr>
        <p:spPr>
          <a:xfrm>
            <a:off x="0" y="5643578"/>
            <a:ext cx="3071802" cy="954107"/>
          </a:xfrm>
          <a:prstGeom prst="rect">
            <a:avLst/>
          </a:prstGeom>
          <a:noFill/>
        </p:spPr>
        <p:txBody>
          <a:bodyPr wrap="square" rtlCol="0">
            <a:spAutoFit/>
          </a:bodyPr>
          <a:lstStyle/>
          <a:p>
            <a:pPr algn="ctr"/>
            <a:r>
              <a:rPr lang="ru-RU" sz="1400" b="1" dirty="0" smtClean="0"/>
              <a:t>Российской Федерации </a:t>
            </a:r>
            <a:r>
              <a:rPr lang="ru-RU" sz="1400" dirty="0" smtClean="0"/>
              <a:t>(федеральный бюджет, бюджеты государственных внебюджетных фондов РФ)</a:t>
            </a:r>
            <a:endParaRPr lang="ru-RU" sz="1400" dirty="0"/>
          </a:p>
        </p:txBody>
      </p:sp>
      <p:sp>
        <p:nvSpPr>
          <p:cNvPr id="19" name="TextBox 18"/>
          <p:cNvSpPr txBox="1"/>
          <p:nvPr/>
        </p:nvSpPr>
        <p:spPr>
          <a:xfrm>
            <a:off x="3286116" y="5643578"/>
            <a:ext cx="2928958" cy="1169551"/>
          </a:xfrm>
          <a:prstGeom prst="rect">
            <a:avLst/>
          </a:prstGeom>
          <a:noFill/>
        </p:spPr>
        <p:txBody>
          <a:bodyPr wrap="square" rtlCol="0">
            <a:spAutoFit/>
          </a:bodyPr>
          <a:lstStyle/>
          <a:p>
            <a:pPr algn="ctr"/>
            <a:r>
              <a:rPr lang="ru-RU" sz="1400" b="1" dirty="0" smtClean="0"/>
              <a:t>субъектов Российской Федерации </a:t>
            </a:r>
          </a:p>
          <a:p>
            <a:pPr algn="ctr"/>
            <a:r>
              <a:rPr lang="ru-RU" sz="1400" dirty="0" smtClean="0"/>
              <a:t>(региональные  бюджеты, бюджеты территориальных фондов ОМС)</a:t>
            </a:r>
            <a:endParaRPr lang="ru-RU" sz="1400" dirty="0"/>
          </a:p>
        </p:txBody>
      </p:sp>
      <p:sp>
        <p:nvSpPr>
          <p:cNvPr id="20" name="TextBox 19"/>
          <p:cNvSpPr txBox="1"/>
          <p:nvPr/>
        </p:nvSpPr>
        <p:spPr>
          <a:xfrm>
            <a:off x="6429388" y="5643578"/>
            <a:ext cx="2714612" cy="738664"/>
          </a:xfrm>
          <a:prstGeom prst="rect">
            <a:avLst/>
          </a:prstGeom>
          <a:noFill/>
        </p:spPr>
        <p:txBody>
          <a:bodyPr wrap="square" rtlCol="0">
            <a:spAutoFit/>
          </a:bodyPr>
          <a:lstStyle/>
          <a:p>
            <a:pPr algn="ctr"/>
            <a:r>
              <a:rPr lang="ru-RU" sz="1400" b="1" dirty="0" smtClean="0"/>
              <a:t>муниципальных</a:t>
            </a:r>
          </a:p>
          <a:p>
            <a:pPr algn="ctr"/>
            <a:r>
              <a:rPr lang="ru-RU" sz="1400" b="1" dirty="0" smtClean="0"/>
              <a:t> образований</a:t>
            </a:r>
          </a:p>
          <a:p>
            <a:pPr algn="ctr"/>
            <a:r>
              <a:rPr lang="ru-RU" sz="1400" dirty="0" smtClean="0"/>
              <a:t>(местные бюджеты)</a:t>
            </a:r>
            <a:endParaRPr lang="ru-RU" sz="1400" dirty="0"/>
          </a:p>
        </p:txBody>
      </p:sp>
      <p:cxnSp>
        <p:nvCxnSpPr>
          <p:cNvPr id="25" name="Прямая со стрелкой 24"/>
          <p:cNvCxnSpPr/>
          <p:nvPr/>
        </p:nvCxnSpPr>
        <p:spPr>
          <a:xfrm>
            <a:off x="4714876" y="857232"/>
            <a:ext cx="1260000" cy="642942"/>
          </a:xfrm>
          <a:prstGeom prst="straightConnector1">
            <a:avLst/>
          </a:prstGeom>
          <a:ln>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rot="10800000" flipV="1">
            <a:off x="2883372" y="857232"/>
            <a:ext cx="1260000" cy="642942"/>
          </a:xfrm>
          <a:prstGeom prst="straightConnector1">
            <a:avLst/>
          </a:prstGeom>
          <a:ln>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p:nvPr/>
        </p:nvCxnSpPr>
        <p:spPr>
          <a:xfrm rot="5400000">
            <a:off x="3501224" y="1785926"/>
            <a:ext cx="1856594" cy="794"/>
          </a:xfrm>
          <a:prstGeom prst="straightConnector1">
            <a:avLst/>
          </a:prstGeom>
          <a:ln w="38100">
            <a:solidFill>
              <a:srgbClr val="00800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000364" y="2857496"/>
            <a:ext cx="3000396" cy="646331"/>
          </a:xfrm>
          <a:prstGeom prst="rect">
            <a:avLst/>
          </a:prstGeom>
          <a:noFill/>
        </p:spPr>
        <p:txBody>
          <a:bodyPr wrap="square" rtlCol="0">
            <a:spAutoFit/>
          </a:bodyPr>
          <a:lstStyle/>
          <a:p>
            <a:pPr algn="ctr"/>
            <a:r>
              <a:rPr lang="ru-RU" b="1" dirty="0" smtClean="0"/>
              <a:t>бюджеты публично-правовых организаций</a:t>
            </a:r>
            <a:endParaRPr lang="ru-RU" b="1" dirty="0"/>
          </a:p>
        </p:txBody>
      </p:sp>
      <p:cxnSp>
        <p:nvCxnSpPr>
          <p:cNvPr id="35" name="Прямая со стрелкой 34"/>
          <p:cNvCxnSpPr/>
          <p:nvPr/>
        </p:nvCxnSpPr>
        <p:spPr>
          <a:xfrm rot="10800000" flipV="1">
            <a:off x="2357422" y="3429000"/>
            <a:ext cx="785818" cy="357190"/>
          </a:xfrm>
          <a:prstGeom prst="straightConnector1">
            <a:avLst/>
          </a:prstGeom>
          <a:ln>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p:cNvCxnSpPr/>
          <p:nvPr/>
        </p:nvCxnSpPr>
        <p:spPr>
          <a:xfrm rot="5400000">
            <a:off x="4215603" y="3785397"/>
            <a:ext cx="428630" cy="1588"/>
          </a:xfrm>
          <a:prstGeom prst="straightConnector1">
            <a:avLst/>
          </a:prstGeom>
          <a:ln>
            <a:solidFill>
              <a:srgbClr val="008000"/>
            </a:solidFill>
            <a:tailEnd type="arrow"/>
          </a:ln>
        </p:spPr>
        <p:style>
          <a:lnRef idx="1">
            <a:schemeClr val="accent1"/>
          </a:lnRef>
          <a:fillRef idx="0">
            <a:schemeClr val="accent1"/>
          </a:fillRef>
          <a:effectRef idx="0">
            <a:schemeClr val="accent1"/>
          </a:effectRef>
          <a:fontRef idx="minor">
            <a:schemeClr val="tx1"/>
          </a:fontRef>
        </p:style>
      </p:cxnSp>
      <p:cxnSp>
        <p:nvCxnSpPr>
          <p:cNvPr id="39" name="Прямая со стрелкой 38"/>
          <p:cNvCxnSpPr/>
          <p:nvPr/>
        </p:nvCxnSpPr>
        <p:spPr>
          <a:xfrm>
            <a:off x="5786446" y="3429000"/>
            <a:ext cx="1071570" cy="285752"/>
          </a:xfrm>
          <a:prstGeom prst="straightConnector1">
            <a:avLst/>
          </a:prstGeom>
          <a:ln>
            <a:solidFill>
              <a:srgbClr val="008000"/>
            </a:solidFill>
            <a:tailEnd type="arrow"/>
          </a:ln>
        </p:spPr>
        <p:style>
          <a:lnRef idx="1">
            <a:schemeClr val="accent1"/>
          </a:lnRef>
          <a:fillRef idx="0">
            <a:schemeClr val="accent1"/>
          </a:fillRef>
          <a:effectRef idx="0">
            <a:schemeClr val="accent1"/>
          </a:effectRef>
          <a:fontRef idx="minor">
            <a:schemeClr val="tx1"/>
          </a:fontRef>
        </p:style>
      </p:cxnSp>
      <p:pic>
        <p:nvPicPr>
          <p:cNvPr id="43010" name="Picture 2" descr="https://ds04.infourok.ru/uploads/ex/0df9/000da288-c50c6799/hello_html_m52501858.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57158" y="712768"/>
            <a:ext cx="2274901" cy="2716232"/>
          </a:xfrm>
          <a:prstGeom prst="rect">
            <a:avLst/>
          </a:prstGeom>
          <a:noFill/>
        </p:spPr>
      </p:pic>
      <p:pic>
        <p:nvPicPr>
          <p:cNvPr id="43012" name="Picture 4" descr="https://im0-tub-ru.yandex.net/i?id=0ccfeca603f9fa2f32b258bc49d58a59&amp;n=13&amp;exp=1"/>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72198" y="1214422"/>
            <a:ext cx="2871788" cy="1914526"/>
          </a:xfrm>
          <a:prstGeom prst="rect">
            <a:avLst/>
          </a:prstGeom>
          <a:noFill/>
        </p:spPr>
      </p:pic>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bwMode="auto">
          <a:xfrm>
            <a:off x="0" y="0"/>
            <a:ext cx="9144000" cy="571500"/>
          </a:xfrm>
          <a:prstGeom prst="rect">
            <a:avLst/>
          </a:prstGeom>
          <a:noFill/>
          <a:ln w="9525">
            <a:noFill/>
            <a:miter lim="800000"/>
            <a:headEnd/>
            <a:tailEnd/>
          </a:ln>
        </p:spPr>
        <p:txBody>
          <a:bodyPr>
            <a:noAutofit/>
          </a:bodyPr>
          <a:lstStyle/>
          <a:p>
            <a:pPr marL="342900" indent="-342900" algn="ctr">
              <a:spcBef>
                <a:spcPct val="20000"/>
              </a:spcBef>
              <a:defRPr/>
            </a:pPr>
            <a:r>
              <a:rPr lang="ru-RU" sz="2800" i="1" kern="0" dirty="0" smtClean="0">
                <a:latin typeface="Times New Roman" pitchFamily="18" charset="0"/>
                <a:cs typeface="Times New Roman" pitchFamily="18" charset="0"/>
              </a:rPr>
              <a:t>Как гражданин участвует в формировании </a:t>
            </a:r>
          </a:p>
          <a:p>
            <a:pPr marL="342900" indent="-342900" algn="ctr">
              <a:spcBef>
                <a:spcPct val="20000"/>
              </a:spcBef>
              <a:defRPr/>
            </a:pPr>
            <a:r>
              <a:rPr lang="ru-RU" sz="2800" i="1" kern="0" dirty="0" smtClean="0">
                <a:latin typeface="Times New Roman" pitchFamily="18" charset="0"/>
                <a:cs typeface="Times New Roman" pitchFamily="18" charset="0"/>
              </a:rPr>
              <a:t>местного бюджета?</a:t>
            </a:r>
            <a:endParaRPr lang="ru-RU" sz="2800" i="1" kern="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42364" y="1219200"/>
            <a:ext cx="2549236" cy="19812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13090" y="3352800"/>
            <a:ext cx="2730910" cy="2821940"/>
          </a:xfrm>
          <a:prstGeom prst="rect">
            <a:avLst/>
          </a:prstGeom>
          <a:noFill/>
          <a:ln w="9525">
            <a:noFill/>
            <a:miter lim="800000"/>
            <a:headEnd/>
            <a:tailEnd/>
          </a:ln>
          <a:effectLst/>
        </p:spPr>
      </p:pic>
      <p:sp>
        <p:nvSpPr>
          <p:cNvPr id="15" name="Овал 14"/>
          <p:cNvSpPr/>
          <p:nvPr/>
        </p:nvSpPr>
        <p:spPr>
          <a:xfrm>
            <a:off x="0" y="1524000"/>
            <a:ext cx="2819400" cy="12954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rPr>
              <a:t>Гражданин </a:t>
            </a:r>
          </a:p>
          <a:p>
            <a:pPr algn="ctr"/>
            <a:r>
              <a:rPr lang="ru-RU" sz="1400" b="1" dirty="0" smtClean="0">
                <a:solidFill>
                  <a:schemeClr val="tx1"/>
                </a:solidFill>
              </a:rPr>
              <a:t>как налогоплательщик</a:t>
            </a:r>
            <a:endParaRPr lang="ru-RU" sz="1400" dirty="0">
              <a:solidFill>
                <a:schemeClr val="tx1"/>
              </a:solidFill>
            </a:endParaRPr>
          </a:p>
        </p:txBody>
      </p:sp>
      <p:sp>
        <p:nvSpPr>
          <p:cNvPr id="21" name="Овал 20"/>
          <p:cNvSpPr/>
          <p:nvPr/>
        </p:nvSpPr>
        <p:spPr>
          <a:xfrm>
            <a:off x="0" y="4343400"/>
            <a:ext cx="2819400" cy="1295400"/>
          </a:xfrm>
          <a:prstGeom prst="ellipse">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smtClean="0">
                <a:solidFill>
                  <a:schemeClr val="tx1"/>
                </a:solidFill>
              </a:rPr>
              <a:t>Гражданин как получатель социальных гарантий</a:t>
            </a:r>
            <a:endParaRPr lang="ru-RU" sz="1400" dirty="0">
              <a:solidFill>
                <a:schemeClr val="tx1"/>
              </a:solidFill>
            </a:endParaRPr>
          </a:p>
        </p:txBody>
      </p:sp>
      <p:sp>
        <p:nvSpPr>
          <p:cNvPr id="22" name="Скругленный прямоугольник 21"/>
          <p:cNvSpPr/>
          <p:nvPr/>
        </p:nvSpPr>
        <p:spPr>
          <a:xfrm>
            <a:off x="3505200" y="1447800"/>
            <a:ext cx="2819400" cy="144780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rPr>
              <a:t>Участвует в формировании ДОХОДНОЙ ЧАСТИ бюджета</a:t>
            </a:r>
            <a:endParaRPr lang="ru-RU" sz="1600" dirty="0">
              <a:solidFill>
                <a:schemeClr val="tx1"/>
              </a:solidFill>
            </a:endParaRPr>
          </a:p>
        </p:txBody>
      </p:sp>
      <p:sp>
        <p:nvSpPr>
          <p:cNvPr id="23" name="Скругленный прямоугольник 22"/>
          <p:cNvSpPr/>
          <p:nvPr/>
        </p:nvSpPr>
        <p:spPr>
          <a:xfrm>
            <a:off x="3505200" y="3505200"/>
            <a:ext cx="2895600" cy="304800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b="1" dirty="0" smtClean="0">
                <a:solidFill>
                  <a:schemeClr val="tx1"/>
                </a:solidFill>
              </a:rPr>
              <a:t>Участвует в исполнении РАСХОДНОЙ ЧАСТИ </a:t>
            </a:r>
          </a:p>
          <a:p>
            <a:pPr algn="ctr"/>
            <a:r>
              <a:rPr lang="ru-RU" sz="1600" b="1" dirty="0" smtClean="0">
                <a:solidFill>
                  <a:schemeClr val="tx1"/>
                </a:solidFill>
              </a:rPr>
              <a:t>бюджета, пользуясь социальными услугами в сфере образования, культуры, а также проживая на благоустроенной территории своего округа</a:t>
            </a:r>
            <a:endParaRPr lang="ru-RU" sz="1600" dirty="0">
              <a:solidFill>
                <a:schemeClr val="tx1"/>
              </a:solidFill>
            </a:endParaRPr>
          </a:p>
        </p:txBody>
      </p:sp>
      <p:sp>
        <p:nvSpPr>
          <p:cNvPr id="26" name="Штриховая стрелка вправо 25"/>
          <p:cNvSpPr/>
          <p:nvPr/>
        </p:nvSpPr>
        <p:spPr>
          <a:xfrm>
            <a:off x="2895600" y="2057400"/>
            <a:ext cx="533400" cy="304800"/>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Штриховая стрелка вправо 26"/>
          <p:cNvSpPr/>
          <p:nvPr/>
        </p:nvSpPr>
        <p:spPr>
          <a:xfrm>
            <a:off x="2895600" y="4800600"/>
            <a:ext cx="533400" cy="304800"/>
          </a:xfrm>
          <a:prstGeom prst="striped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Прямая соединительная линия 27"/>
          <p:cNvCxnSpPr/>
          <p:nvPr/>
        </p:nvCxnSpPr>
        <p:spPr>
          <a:xfrm rot="5400000">
            <a:off x="7894661" y="2249479"/>
            <a:ext cx="357190" cy="15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rot="5400000">
            <a:off x="6108711" y="2249479"/>
            <a:ext cx="357190" cy="15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rot="5400000">
            <a:off x="4251323" y="2249479"/>
            <a:ext cx="357190" cy="15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rot="5400000">
            <a:off x="2465373" y="2249479"/>
            <a:ext cx="357190" cy="15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rot="5400000">
            <a:off x="1035819" y="2250273"/>
            <a:ext cx="357190" cy="15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14282" y="0"/>
            <a:ext cx="8643998" cy="1446550"/>
          </a:xfrm>
          <a:prstGeom prst="rect">
            <a:avLst/>
          </a:prstGeom>
          <a:noFill/>
        </p:spPr>
        <p:txBody>
          <a:bodyPr wrap="square" rtlCol="0">
            <a:spAutoFit/>
          </a:bodyPr>
          <a:lstStyle/>
          <a:p>
            <a:pPr algn="just"/>
            <a:r>
              <a:rPr lang="ru-RU" sz="2400" dirty="0" smtClean="0">
                <a:latin typeface="Times New Roman" pitchFamily="18" charset="0"/>
                <a:cs typeface="Times New Roman" pitchFamily="18" charset="0"/>
              </a:rPr>
              <a:t>     Что такое </a:t>
            </a:r>
            <a:r>
              <a:rPr lang="ru-RU" sz="2400" b="1" i="1" dirty="0" smtClean="0">
                <a:latin typeface="Times New Roman" pitchFamily="18" charset="0"/>
                <a:cs typeface="Times New Roman" pitchFamily="18" charset="0"/>
              </a:rPr>
              <a:t>Бюджетный процесс </a:t>
            </a:r>
            <a:r>
              <a:rPr lang="ru-RU" sz="2000"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это деятельность органов государственной власти, органов местного самоуправления и иных участников бюджетного процесса по составлению и рассмотрению проектов бюджетов, утверждению и исполнению бюджетов, контролю за их исполнением, осуществлению бюджетного учета, составлению, внешней проверке, рассмотрению и утверждению бюджетной отчетности.</a:t>
            </a:r>
            <a:endParaRPr lang="ru-RU" sz="1600" dirty="0">
              <a:latin typeface="Times New Roman" pitchFamily="18" charset="0"/>
              <a:cs typeface="Times New Roman" pitchFamily="18" charset="0"/>
            </a:endParaRPr>
          </a:p>
        </p:txBody>
      </p:sp>
      <p:sp>
        <p:nvSpPr>
          <p:cNvPr id="3" name="Скругленный прямоугольник 2"/>
          <p:cNvSpPr/>
          <p:nvPr/>
        </p:nvSpPr>
        <p:spPr>
          <a:xfrm>
            <a:off x="1676400" y="1447800"/>
            <a:ext cx="6072230" cy="500066"/>
          </a:xfrm>
          <a:prstGeom prst="roundRect">
            <a:avLst/>
          </a:prstGeom>
          <a:solidFill>
            <a:srgbClr val="FF5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СТАДИИ  БЮДЖЕТНОГО  ПРОЦЕССА</a:t>
            </a:r>
            <a:endParaRPr lang="ru-RU" dirty="0"/>
          </a:p>
        </p:txBody>
      </p:sp>
      <p:sp>
        <p:nvSpPr>
          <p:cNvPr id="5" name="Прямоугольник 4"/>
          <p:cNvSpPr/>
          <p:nvPr/>
        </p:nvSpPr>
        <p:spPr>
          <a:xfrm>
            <a:off x="142844" y="2428868"/>
            <a:ext cx="1571636" cy="1228732"/>
          </a:xfrm>
          <a:prstGeom prst="rect">
            <a:avLst/>
          </a:prstGeom>
          <a:solidFill>
            <a:srgbClr val="FFCC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latin typeface="Times New Roman" pitchFamily="18" charset="0"/>
                <a:cs typeface="Times New Roman" pitchFamily="18" charset="0"/>
              </a:rPr>
              <a:t>1. Разработка проекта бюджета  </a:t>
            </a:r>
            <a:endParaRPr lang="ru-RU" dirty="0">
              <a:solidFill>
                <a:schemeClr val="tx1"/>
              </a:solidFill>
              <a:latin typeface="Times New Roman" pitchFamily="18" charset="0"/>
              <a:cs typeface="Times New Roman" pitchFamily="18" charset="0"/>
            </a:endParaRPr>
          </a:p>
        </p:txBody>
      </p:sp>
      <p:sp>
        <p:nvSpPr>
          <p:cNvPr id="6" name="Прямоугольник 5"/>
          <p:cNvSpPr/>
          <p:nvPr/>
        </p:nvSpPr>
        <p:spPr>
          <a:xfrm>
            <a:off x="1785918" y="2428868"/>
            <a:ext cx="1785950" cy="1228732"/>
          </a:xfrm>
          <a:prstGeom prst="rect">
            <a:avLst/>
          </a:prstGeom>
          <a:solidFill>
            <a:srgbClr val="FFCC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latin typeface="Times New Roman" pitchFamily="18" charset="0"/>
                <a:cs typeface="Times New Roman" pitchFamily="18" charset="0"/>
              </a:rPr>
              <a:t>2. Рассмотрение проекта бюджета  </a:t>
            </a:r>
            <a:endParaRPr lang="ru-RU" dirty="0">
              <a:solidFill>
                <a:schemeClr val="tx1"/>
              </a:solidFill>
              <a:latin typeface="Times New Roman" pitchFamily="18" charset="0"/>
              <a:cs typeface="Times New Roman" pitchFamily="18" charset="0"/>
            </a:endParaRPr>
          </a:p>
        </p:txBody>
      </p:sp>
      <p:sp>
        <p:nvSpPr>
          <p:cNvPr id="7" name="Прямоугольник 6"/>
          <p:cNvSpPr/>
          <p:nvPr/>
        </p:nvSpPr>
        <p:spPr>
          <a:xfrm>
            <a:off x="3643306" y="2428868"/>
            <a:ext cx="1714512" cy="1228732"/>
          </a:xfrm>
          <a:prstGeom prst="rect">
            <a:avLst/>
          </a:prstGeom>
          <a:solidFill>
            <a:srgbClr val="FFCC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latin typeface="Times New Roman" pitchFamily="18" charset="0"/>
                <a:cs typeface="Times New Roman" pitchFamily="18" charset="0"/>
              </a:rPr>
              <a:t>3. </a:t>
            </a:r>
            <a:r>
              <a:rPr lang="ru-RU" dirty="0" err="1" smtClean="0">
                <a:solidFill>
                  <a:schemeClr val="tx1"/>
                </a:solidFill>
                <a:latin typeface="Times New Roman" pitchFamily="18" charset="0"/>
                <a:cs typeface="Times New Roman" pitchFamily="18" charset="0"/>
              </a:rPr>
              <a:t>Утверж-дение</a:t>
            </a:r>
            <a:r>
              <a:rPr lang="ru-RU" dirty="0" smtClean="0">
                <a:solidFill>
                  <a:schemeClr val="tx1"/>
                </a:solidFill>
                <a:latin typeface="Times New Roman" pitchFamily="18" charset="0"/>
                <a:cs typeface="Times New Roman" pitchFamily="18" charset="0"/>
              </a:rPr>
              <a:t> проекта бюджета  </a:t>
            </a:r>
            <a:endParaRPr lang="ru-RU" dirty="0">
              <a:solidFill>
                <a:schemeClr val="tx1"/>
              </a:solidFill>
              <a:latin typeface="Times New Roman" pitchFamily="18" charset="0"/>
              <a:cs typeface="Times New Roman" pitchFamily="18" charset="0"/>
            </a:endParaRPr>
          </a:p>
        </p:txBody>
      </p:sp>
      <p:sp>
        <p:nvSpPr>
          <p:cNvPr id="8" name="Прямоугольник 7"/>
          <p:cNvSpPr/>
          <p:nvPr/>
        </p:nvSpPr>
        <p:spPr>
          <a:xfrm>
            <a:off x="5429256" y="2428868"/>
            <a:ext cx="1714512" cy="1228732"/>
          </a:xfrm>
          <a:prstGeom prst="rect">
            <a:avLst/>
          </a:prstGeom>
          <a:solidFill>
            <a:srgbClr val="FFCC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latin typeface="Times New Roman" pitchFamily="18" charset="0"/>
                <a:cs typeface="Times New Roman" pitchFamily="18" charset="0"/>
              </a:rPr>
              <a:t>4. Исполнение бюджета  </a:t>
            </a:r>
            <a:endParaRPr lang="ru-RU" dirty="0">
              <a:solidFill>
                <a:schemeClr val="tx1"/>
              </a:solidFill>
              <a:latin typeface="Times New Roman" pitchFamily="18" charset="0"/>
              <a:cs typeface="Times New Roman" pitchFamily="18" charset="0"/>
            </a:endParaRPr>
          </a:p>
        </p:txBody>
      </p:sp>
      <p:sp>
        <p:nvSpPr>
          <p:cNvPr id="9" name="Прямоугольник 8"/>
          <p:cNvSpPr/>
          <p:nvPr/>
        </p:nvSpPr>
        <p:spPr>
          <a:xfrm>
            <a:off x="7215206" y="2428868"/>
            <a:ext cx="1785950" cy="1228732"/>
          </a:xfrm>
          <a:prstGeom prst="rect">
            <a:avLst/>
          </a:prstGeom>
          <a:solidFill>
            <a:srgbClr val="FFCCFF"/>
          </a:solidFill>
          <a:ln>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latin typeface="Times New Roman" pitchFamily="18" charset="0"/>
                <a:cs typeface="Times New Roman" pitchFamily="18" charset="0"/>
              </a:rPr>
              <a:t>5. Рассмотрение и утверждение отчета об исполнении  бюджета </a:t>
            </a:r>
            <a:r>
              <a:rPr lang="ru-RU" sz="1600" dirty="0" smtClean="0">
                <a:latin typeface="Times New Roman" pitchFamily="18" charset="0"/>
                <a:cs typeface="Times New Roman" pitchFamily="18" charset="0"/>
              </a:rPr>
              <a:t> </a:t>
            </a:r>
            <a:endParaRPr lang="ru-RU" sz="1600" dirty="0">
              <a:latin typeface="Times New Roman" pitchFamily="18" charset="0"/>
              <a:cs typeface="Times New Roman" pitchFamily="18" charset="0"/>
            </a:endParaRPr>
          </a:p>
        </p:txBody>
      </p:sp>
      <p:sp>
        <p:nvSpPr>
          <p:cNvPr id="10" name="Скругленный прямоугольник 9"/>
          <p:cNvSpPr/>
          <p:nvPr/>
        </p:nvSpPr>
        <p:spPr>
          <a:xfrm>
            <a:off x="5334000" y="5410200"/>
            <a:ext cx="1981200" cy="419104"/>
          </a:xfrm>
          <a:prstGeom prst="roundRect">
            <a:avLst/>
          </a:prstGeom>
          <a:solidFill>
            <a:schemeClr val="accent2">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solidFill>
                  <a:schemeClr val="tx1"/>
                </a:solidFill>
                <a:latin typeface="Times New Roman" pitchFamily="18" charset="0"/>
                <a:cs typeface="Times New Roman" pitchFamily="18" charset="0"/>
              </a:rPr>
              <a:t>финансовый  год </a:t>
            </a:r>
          </a:p>
          <a:p>
            <a:pPr algn="ctr"/>
            <a:r>
              <a:rPr lang="ru-RU" sz="1200" dirty="0" smtClean="0">
                <a:solidFill>
                  <a:schemeClr val="tx1"/>
                </a:solidFill>
                <a:latin typeface="Times New Roman" pitchFamily="18" charset="0"/>
                <a:cs typeface="Times New Roman" pitchFamily="18" charset="0"/>
              </a:rPr>
              <a:t>(с 1 января по 31 декабря)</a:t>
            </a:r>
            <a:endParaRPr lang="ru-RU" sz="1200" dirty="0">
              <a:solidFill>
                <a:schemeClr val="tx1"/>
              </a:solidFill>
              <a:latin typeface="Times New Roman" pitchFamily="18" charset="0"/>
              <a:cs typeface="Times New Roman" pitchFamily="18" charset="0"/>
            </a:endParaRPr>
          </a:p>
        </p:txBody>
      </p:sp>
      <p:sp>
        <p:nvSpPr>
          <p:cNvPr id="11" name="Скругленный прямоугольник 10"/>
          <p:cNvSpPr/>
          <p:nvPr/>
        </p:nvSpPr>
        <p:spPr>
          <a:xfrm>
            <a:off x="762000" y="6096000"/>
            <a:ext cx="7715304" cy="381000"/>
          </a:xfrm>
          <a:prstGeom prst="roundRect">
            <a:avLst/>
          </a:prstGeom>
          <a:solidFill>
            <a:schemeClr val="accent2">
              <a:lumMod val="40000"/>
              <a:lumOff val="6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smtClean="0">
                <a:solidFill>
                  <a:schemeClr val="tx1"/>
                </a:solidFill>
                <a:latin typeface="Times New Roman" pitchFamily="18" charset="0"/>
                <a:cs typeface="Times New Roman" pitchFamily="18" charset="0"/>
              </a:rPr>
              <a:t>бюджетный период</a:t>
            </a:r>
            <a:endParaRPr lang="ru-RU" sz="2400" dirty="0">
              <a:solidFill>
                <a:schemeClr val="tx1"/>
              </a:solidFill>
              <a:latin typeface="Times New Roman" pitchFamily="18" charset="0"/>
              <a:cs typeface="Times New Roman" pitchFamily="18" charset="0"/>
            </a:endParaRPr>
          </a:p>
        </p:txBody>
      </p:sp>
      <p:sp>
        <p:nvSpPr>
          <p:cNvPr id="19" name="Правая фигурная скобка 18"/>
          <p:cNvSpPr/>
          <p:nvPr/>
        </p:nvSpPr>
        <p:spPr>
          <a:xfrm rot="5400000">
            <a:off x="6180539" y="4335061"/>
            <a:ext cx="250034" cy="1790712"/>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0" name="Правая фигурная скобка 19"/>
          <p:cNvSpPr/>
          <p:nvPr/>
        </p:nvSpPr>
        <p:spPr>
          <a:xfrm rot="5400000">
            <a:off x="4429124" y="1500174"/>
            <a:ext cx="357190" cy="8786874"/>
          </a:xfrm>
          <a:prstGeom prst="rightBrace">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22" name="Прямая соединительная линия 21"/>
          <p:cNvCxnSpPr/>
          <p:nvPr/>
        </p:nvCxnSpPr>
        <p:spPr>
          <a:xfrm>
            <a:off x="1214414" y="2071678"/>
            <a:ext cx="6858048" cy="15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3733800"/>
            <a:ext cx="1550001" cy="1296046"/>
          </a:xfrm>
          <a:prstGeom prst="rect">
            <a:avLst/>
          </a:prstGeom>
          <a:noFill/>
          <a:ln w="9525">
            <a:noFill/>
            <a:miter lim="800000"/>
            <a:headEnd/>
            <a:tailEnd/>
          </a:ln>
          <a:effectLst/>
        </p:spPr>
      </p:pic>
      <p:pic>
        <p:nvPicPr>
          <p:cNvPr id="205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657600" y="3733800"/>
            <a:ext cx="1724025" cy="1295400"/>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410200" y="3733801"/>
            <a:ext cx="1774609" cy="12954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239000" y="3733800"/>
            <a:ext cx="1757364" cy="1376363"/>
          </a:xfrm>
          <a:prstGeom prst="rect">
            <a:avLst/>
          </a:prstGeom>
          <a:noFill/>
          <a:ln w="9525">
            <a:noFill/>
            <a:miter lim="800000"/>
            <a:headEnd/>
            <a:tailEnd/>
          </a:ln>
          <a:effectLst/>
        </p:spPr>
      </p:pic>
      <p:pic>
        <p:nvPicPr>
          <p:cNvPr id="2054" name="Picture 6"/>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752599" y="3733800"/>
            <a:ext cx="1828801" cy="12954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7588" name="Picture 4" descr="https://www.swisslog.com/-/media/swisslog/images/logistics-warehouse-distribution-automation/icons/decisions.png?rev=ff362d5867844deab61f14cd12b5c08f&amp;hash=E4C507E13962AD8E92B9BF94B77EC79C"/>
          <p:cNvPicPr>
            <a:picLocks noChangeAspect="1" noChangeArrowheads="1"/>
          </p:cNvPicPr>
          <p:nvPr/>
        </p:nvPicPr>
        <p:blipFill>
          <a:blip r:embed="rId3" cstate="email">
            <a:lum bright="21000" contrast="-69000"/>
            <a:extLst>
              <a:ext uri="{28A0092B-C50C-407E-A947-70E740481C1C}">
                <a14:useLocalDpi xmlns:a14="http://schemas.microsoft.com/office/drawing/2010/main"/>
              </a:ext>
            </a:extLst>
          </a:blip>
          <a:srcRect/>
          <a:stretch>
            <a:fillRect/>
          </a:stretch>
        </p:blipFill>
        <p:spPr bwMode="auto">
          <a:xfrm>
            <a:off x="1357290" y="214290"/>
            <a:ext cx="6929486" cy="4279868"/>
          </a:xfrm>
          <a:prstGeom prst="rect">
            <a:avLst/>
          </a:prstGeom>
          <a:ln>
            <a:noFill/>
          </a:ln>
          <a:effectLst>
            <a:softEdge rad="112500"/>
          </a:effectLst>
        </p:spPr>
      </p:pic>
      <p:sp>
        <p:nvSpPr>
          <p:cNvPr id="2" name="Прямоугольник 1"/>
          <p:cNvSpPr/>
          <p:nvPr/>
        </p:nvSpPr>
        <p:spPr>
          <a:xfrm>
            <a:off x="0" y="0"/>
            <a:ext cx="9144000" cy="400110"/>
          </a:xfrm>
          <a:prstGeom prst="rect">
            <a:avLst/>
          </a:prstGeom>
        </p:spPr>
        <p:txBody>
          <a:bodyPr wrap="square">
            <a:spAutoFit/>
          </a:bodyPr>
          <a:lstStyle/>
          <a:p>
            <a:pPr algn="ctr"/>
            <a:r>
              <a:rPr lang="ru-RU" sz="2000" b="1" dirty="0" smtClean="0">
                <a:latin typeface="Calibri" pitchFamily="34" charset="0"/>
                <a:cs typeface="Calibri" pitchFamily="34" charset="0"/>
              </a:rPr>
              <a:t>Этапы бюджетного процесса Курского муниципального округа</a:t>
            </a:r>
            <a:endParaRPr lang="ru-RU" sz="2000" b="1" dirty="0">
              <a:latin typeface="Calibri" pitchFamily="34" charset="0"/>
              <a:cs typeface="Calibri" pitchFamily="34" charset="0"/>
            </a:endParaRPr>
          </a:p>
        </p:txBody>
      </p:sp>
      <p:sp>
        <p:nvSpPr>
          <p:cNvPr id="3" name="Прямоугольник 2"/>
          <p:cNvSpPr/>
          <p:nvPr/>
        </p:nvSpPr>
        <p:spPr>
          <a:xfrm>
            <a:off x="457200" y="457200"/>
            <a:ext cx="8305800" cy="4185761"/>
          </a:xfrm>
          <a:prstGeom prst="rect">
            <a:avLst/>
          </a:prstGeom>
        </p:spPr>
        <p:txBody>
          <a:bodyPr wrap="square">
            <a:spAutoFit/>
          </a:bodyPr>
          <a:lstStyle/>
          <a:p>
            <a:pPr algn="just">
              <a:buFont typeface="Wingdings" pitchFamily="2" charset="2"/>
              <a:buChar char="ü"/>
            </a:pPr>
            <a:r>
              <a:rPr lang="ru-RU" sz="1400" b="1" dirty="0" smtClean="0">
                <a:latin typeface="Bahnschrift SemiLight" pitchFamily="34" charset="0"/>
                <a:cs typeface="Calibri" pitchFamily="34" charset="0"/>
              </a:rPr>
              <a:t>    Первый этап бюджетного процесса</a:t>
            </a:r>
            <a:r>
              <a:rPr lang="ru-RU" sz="1400" dirty="0" smtClean="0">
                <a:latin typeface="Bahnschrift SemiLight" pitchFamily="34" charset="0"/>
                <a:cs typeface="Calibri" pitchFamily="34" charset="0"/>
              </a:rPr>
              <a:t> - разработка и утверждение прогноза социально-экономического развития Курского муниципального округа Ставропольского края на очередной финансовый год и плановый период.</a:t>
            </a:r>
          </a:p>
          <a:p>
            <a:pPr algn="just">
              <a:buFont typeface="Wingdings" pitchFamily="2" charset="2"/>
              <a:buChar char="ü"/>
            </a:pPr>
            <a:r>
              <a:rPr lang="ru-RU" sz="1400" b="1" dirty="0" smtClean="0">
                <a:latin typeface="Bahnschrift SemiLight" pitchFamily="34" charset="0"/>
                <a:cs typeface="Calibri" pitchFamily="34" charset="0"/>
              </a:rPr>
              <a:t>    Второй этап бюджетного процесса</a:t>
            </a:r>
            <a:r>
              <a:rPr lang="ru-RU" sz="1400" dirty="0" smtClean="0">
                <a:latin typeface="Bahnschrift SemiLight" pitchFamily="34" charset="0"/>
                <a:cs typeface="Calibri" pitchFamily="34" charset="0"/>
              </a:rPr>
              <a:t> - разработка и утверждение основных направлений бюджетной, налоговой и долговой политики Курского муниципального округа Ставропольского края на очередной финансовый год и плановый период </a:t>
            </a:r>
          </a:p>
          <a:p>
            <a:pPr algn="just">
              <a:buFont typeface="Wingdings" pitchFamily="2" charset="2"/>
              <a:buChar char="ü"/>
            </a:pPr>
            <a:r>
              <a:rPr lang="ru-RU" sz="1400" b="1" dirty="0" smtClean="0">
                <a:latin typeface="Bahnschrift SemiLight" pitchFamily="34" charset="0"/>
                <a:cs typeface="Calibri" pitchFamily="34" charset="0"/>
              </a:rPr>
              <a:t>    Третий этап бюджетного процесса</a:t>
            </a:r>
            <a:r>
              <a:rPr lang="ru-RU" sz="1400" dirty="0" smtClean="0">
                <a:latin typeface="Bahnschrift SemiLight" pitchFamily="34" charset="0"/>
                <a:cs typeface="Calibri" pitchFamily="34" charset="0"/>
              </a:rPr>
              <a:t> - составление проекта решения Совета о бюджете Курского муниципального округа Ставропольского края (далее - местный бюджет) на очередной финансовый год и плановый период, и внесение его администрацией на рассмотрение в Совет не позднее 15 ноября текущего года.</a:t>
            </a:r>
          </a:p>
          <a:p>
            <a:pPr algn="just">
              <a:buFont typeface="Wingdings" pitchFamily="2" charset="2"/>
              <a:buChar char="ü"/>
            </a:pPr>
            <a:r>
              <a:rPr lang="ru-RU" sz="1400" b="1" dirty="0" smtClean="0">
                <a:latin typeface="Bahnschrift SemiLight" pitchFamily="34" charset="0"/>
                <a:cs typeface="Calibri" pitchFamily="34" charset="0"/>
              </a:rPr>
              <a:t>    Четвертый этап бюджетного процесса</a:t>
            </a:r>
            <a:r>
              <a:rPr lang="ru-RU" sz="1400" dirty="0" smtClean="0">
                <a:latin typeface="Bahnschrift SemiLight" pitchFamily="34" charset="0"/>
                <a:cs typeface="Calibri" pitchFamily="34" charset="0"/>
              </a:rPr>
              <a:t> - рассмотрение и утверждение проекта решения Совета о местном бюджете на очередной финансовый год и плановый период до начала очередного финансового года.</a:t>
            </a:r>
            <a:r>
              <a:rPr lang="ru-RU" sz="1400" b="1" dirty="0" smtClean="0">
                <a:latin typeface="Bahnschrift SemiLight" pitchFamily="34" charset="0"/>
                <a:cs typeface="Calibri" pitchFamily="34" charset="0"/>
              </a:rPr>
              <a:t> </a:t>
            </a:r>
          </a:p>
          <a:p>
            <a:pPr algn="just">
              <a:buFont typeface="Wingdings" pitchFamily="2" charset="2"/>
              <a:buChar char="ü"/>
            </a:pPr>
            <a:r>
              <a:rPr lang="ru-RU" sz="1400" b="1" dirty="0" smtClean="0">
                <a:latin typeface="Bahnschrift SemiLight" pitchFamily="34" charset="0"/>
                <a:cs typeface="Calibri" pitchFamily="34" charset="0"/>
              </a:rPr>
              <a:t>    Пятый этап бюджетного процесса</a:t>
            </a:r>
            <a:r>
              <a:rPr lang="ru-RU" sz="1400" dirty="0" smtClean="0">
                <a:latin typeface="Bahnschrift SemiLight" pitchFamily="34" charset="0"/>
                <a:cs typeface="Calibri" pitchFamily="34" charset="0"/>
              </a:rPr>
              <a:t> - исполнение местного бюджета (январь - декабрь текущего года).</a:t>
            </a:r>
          </a:p>
          <a:p>
            <a:pPr algn="just">
              <a:buFont typeface="Wingdings" pitchFamily="2" charset="2"/>
              <a:buChar char="ü"/>
            </a:pPr>
            <a:r>
              <a:rPr lang="ru-RU" sz="1400" b="1" dirty="0" smtClean="0">
                <a:latin typeface="Bahnschrift SemiLight" pitchFamily="34" charset="0"/>
                <a:cs typeface="Calibri" pitchFamily="34" charset="0"/>
              </a:rPr>
              <a:t>    Шестой этап бюджетного процесса</a:t>
            </a:r>
            <a:r>
              <a:rPr lang="ru-RU" sz="1400" dirty="0" smtClean="0">
                <a:latin typeface="Bahnschrift SemiLight" pitchFamily="34" charset="0"/>
                <a:cs typeface="Calibri" pitchFamily="34" charset="0"/>
              </a:rPr>
              <a:t> – завершение операций по исполнению бюджета муниципального округа, составление, рассмотрение и утверждение годового отчета об исполнении бюджета муниципального округа (январь - май года, следующего за отчетным).</a:t>
            </a:r>
          </a:p>
          <a:p>
            <a:pPr algn="just"/>
            <a:endParaRPr lang="ru-RU" sz="1400" dirty="0">
              <a:latin typeface="Calibri" pitchFamily="34" charset="0"/>
              <a:cs typeface="Calibri" pitchFamily="34" charset="0"/>
            </a:endParaRPr>
          </a:p>
        </p:txBody>
      </p:sp>
      <p:pic>
        <p:nvPicPr>
          <p:cNvPr id="67586" name="Picture 2" descr="https://avatars.mds.yandex.net/get-zen_doc/4347026/pub_611bca996bccf611713f1bad_611be65b34cfa069d10ad5bf/scale_1200"/>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2910" y="4429132"/>
            <a:ext cx="7858180" cy="1971094"/>
          </a:xfrm>
          <a:prstGeom prst="rect">
            <a:avLst/>
          </a:prstGeom>
          <a:noFill/>
        </p:spPr>
      </p:pic>
      <p:sp>
        <p:nvSpPr>
          <p:cNvPr id="9" name="Двойные фигурные скобки 8"/>
          <p:cNvSpPr/>
          <p:nvPr/>
        </p:nvSpPr>
        <p:spPr>
          <a:xfrm>
            <a:off x="0" y="357166"/>
            <a:ext cx="9144000" cy="4143404"/>
          </a:xfrm>
          <a:prstGeom prst="bracePair">
            <a:avLst/>
          </a:prstGeom>
          <a:noFill/>
          <a:ln>
            <a:gradFill>
              <a:gsLst>
                <a:gs pos="0">
                  <a:srgbClr val="03D4A8"/>
                </a:gs>
                <a:gs pos="25000">
                  <a:srgbClr val="21D6E0"/>
                </a:gs>
                <a:gs pos="75000">
                  <a:srgbClr val="0087E6"/>
                </a:gs>
                <a:gs pos="100000">
                  <a:srgbClr val="005CBF"/>
                </a:gs>
              </a:gsLst>
              <a:lin ang="5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Схема 4"/>
          <p:cNvGraphicFramePr/>
          <p:nvPr/>
        </p:nvGraphicFramePr>
        <p:xfrm>
          <a:off x="2057400" y="838200"/>
          <a:ext cx="69342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Выноска 3 5"/>
          <p:cNvSpPr/>
          <p:nvPr/>
        </p:nvSpPr>
        <p:spPr>
          <a:xfrm>
            <a:off x="1828800" y="228600"/>
            <a:ext cx="1295400" cy="533400"/>
          </a:xfrm>
          <a:prstGeom prst="borderCallout3">
            <a:avLst>
              <a:gd name="adj1" fmla="val 104465"/>
              <a:gd name="adj2" fmla="val 48051"/>
              <a:gd name="adj3" fmla="val 163394"/>
              <a:gd name="adj4" fmla="val 59069"/>
              <a:gd name="adj5" fmla="val 212500"/>
              <a:gd name="adj6" fmla="val 67891"/>
              <a:gd name="adj7" fmla="val 374743"/>
              <a:gd name="adj8" fmla="val 1164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smtClean="0"/>
              <a:t>бюджет городского округа</a:t>
            </a:r>
          </a:p>
        </p:txBody>
      </p:sp>
      <p:sp>
        <p:nvSpPr>
          <p:cNvPr id="7" name="Выноска 3 6"/>
          <p:cNvSpPr/>
          <p:nvPr/>
        </p:nvSpPr>
        <p:spPr>
          <a:xfrm>
            <a:off x="457200" y="3352800"/>
            <a:ext cx="1371600" cy="533400"/>
          </a:xfrm>
          <a:prstGeom prst="borderCallout3">
            <a:avLst>
              <a:gd name="adj1" fmla="val -70164"/>
              <a:gd name="adj2" fmla="val 187947"/>
              <a:gd name="adj3" fmla="val -9576"/>
              <a:gd name="adj4" fmla="val 133067"/>
              <a:gd name="adj5" fmla="val 10681"/>
              <a:gd name="adj6" fmla="val 115666"/>
              <a:gd name="adj7" fmla="val 23935"/>
              <a:gd name="adj8" fmla="val 1002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smtClean="0"/>
              <a:t>бюджет внутригородского района</a:t>
            </a:r>
          </a:p>
        </p:txBody>
      </p:sp>
      <p:sp>
        <p:nvSpPr>
          <p:cNvPr id="8" name="Прямоугольник с двумя скругленными противолежащими углами 7"/>
          <p:cNvSpPr/>
          <p:nvPr/>
        </p:nvSpPr>
        <p:spPr>
          <a:xfrm>
            <a:off x="152400" y="5715000"/>
            <a:ext cx="8839200" cy="914400"/>
          </a:xfrm>
          <a:prstGeom prst="round2DiagRect">
            <a:avLst/>
          </a:prstGeom>
          <a:gradFill>
            <a:gsLst>
              <a:gs pos="0">
                <a:schemeClr val="tx2">
                  <a:lumMod val="60000"/>
                  <a:lumOff val="40000"/>
                </a:schemeClr>
              </a:gs>
              <a:gs pos="50000">
                <a:schemeClr val="accent1">
                  <a:tint val="44500"/>
                  <a:satMod val="160000"/>
                </a:schemeClr>
              </a:gs>
              <a:gs pos="100000">
                <a:schemeClr val="accent1">
                  <a:tint val="23500"/>
                  <a:satMod val="160000"/>
                </a:schemeClr>
              </a:gs>
            </a:gsLst>
            <a:path path="circle">
              <a:fillToRect l="50000" t="50000" r="50000" b="5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152400" y="5638800"/>
            <a:ext cx="8991600" cy="954107"/>
          </a:xfrm>
          <a:prstGeom prst="rect">
            <a:avLst/>
          </a:prstGeom>
          <a:noFill/>
        </p:spPr>
        <p:txBody>
          <a:bodyPr wrap="square" rtlCol="0">
            <a:spAutoFit/>
          </a:bodyPr>
          <a:lstStyle/>
          <a:p>
            <a:pPr algn="ctr"/>
            <a:r>
              <a:rPr lang="ru-RU" sz="1400" b="1" dirty="0" smtClean="0">
                <a:latin typeface="Times New Roman" pitchFamily="18" charset="0"/>
                <a:cs typeface="Times New Roman" pitchFamily="18" charset="0"/>
              </a:rPr>
              <a:t>     Местный бюджет</a:t>
            </a:r>
          </a:p>
          <a:p>
            <a:pPr algn="ctr"/>
            <a:r>
              <a:rPr lang="ru-RU" sz="1400" dirty="0" smtClean="0">
                <a:latin typeface="Times New Roman" pitchFamily="18" charset="0"/>
                <a:cs typeface="Times New Roman" pitchFamily="18" charset="0"/>
              </a:rPr>
              <a:t>одна из составных частей бюджетной системы РФ. Он является  финансовой основой деятельности  органов местного самоуправления. В бюджете органа местного самоуправления показываются  полученные доходы и расходы, осуществляемые  им для реализации функций.</a:t>
            </a:r>
            <a:endParaRPr lang="ru-RU" sz="1400" dirty="0">
              <a:latin typeface="Times New Roman" pitchFamily="18" charset="0"/>
              <a:cs typeface="Times New Roman" pitchFamily="18" charset="0"/>
            </a:endParaRPr>
          </a:p>
        </p:txBody>
      </p:sp>
      <p:sp>
        <p:nvSpPr>
          <p:cNvPr id="10" name="Выноска 3 9"/>
          <p:cNvSpPr/>
          <p:nvPr/>
        </p:nvSpPr>
        <p:spPr>
          <a:xfrm>
            <a:off x="457200" y="838200"/>
            <a:ext cx="1371600" cy="609600"/>
          </a:xfrm>
          <a:prstGeom prst="borderCallout3">
            <a:avLst>
              <a:gd name="adj1" fmla="val 248602"/>
              <a:gd name="adj2" fmla="val 202215"/>
              <a:gd name="adj3" fmla="val 144204"/>
              <a:gd name="adj4" fmla="val 138004"/>
              <a:gd name="adj5" fmla="val 111502"/>
              <a:gd name="adj6" fmla="val 122427"/>
              <a:gd name="adj7" fmla="val 49501"/>
              <a:gd name="adj8" fmla="val 1014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smtClean="0"/>
              <a:t>бюджет муниципального района</a:t>
            </a:r>
          </a:p>
        </p:txBody>
      </p:sp>
      <p:sp>
        <p:nvSpPr>
          <p:cNvPr id="11" name="Выноска 3 10"/>
          <p:cNvSpPr/>
          <p:nvPr/>
        </p:nvSpPr>
        <p:spPr>
          <a:xfrm>
            <a:off x="457200" y="1600200"/>
            <a:ext cx="1371600" cy="609600"/>
          </a:xfrm>
          <a:prstGeom prst="borderCallout3">
            <a:avLst>
              <a:gd name="adj1" fmla="val 146784"/>
              <a:gd name="adj2" fmla="val 193334"/>
              <a:gd name="adj3" fmla="val 92169"/>
              <a:gd name="adj4" fmla="val 135663"/>
              <a:gd name="adj5" fmla="val 81777"/>
              <a:gd name="adj6" fmla="val 126529"/>
              <a:gd name="adj7" fmla="val 47357"/>
              <a:gd name="adj8" fmla="val 997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smtClean="0"/>
              <a:t>бюджет сельского поселения</a:t>
            </a:r>
          </a:p>
        </p:txBody>
      </p:sp>
      <p:sp>
        <p:nvSpPr>
          <p:cNvPr id="12" name="Выноска 3 11"/>
          <p:cNvSpPr/>
          <p:nvPr/>
        </p:nvSpPr>
        <p:spPr>
          <a:xfrm>
            <a:off x="457200" y="2362200"/>
            <a:ext cx="1371600" cy="838200"/>
          </a:xfrm>
          <a:prstGeom prst="borderCallout3">
            <a:avLst>
              <a:gd name="adj1" fmla="val 40187"/>
              <a:gd name="adj2" fmla="val 189376"/>
              <a:gd name="adj3" fmla="val 34927"/>
              <a:gd name="adj4" fmla="val 144190"/>
              <a:gd name="adj5" fmla="val 35001"/>
              <a:gd name="adj6" fmla="val 138933"/>
              <a:gd name="adj7" fmla="val 31659"/>
              <a:gd name="adj8" fmla="val 1020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smtClean="0"/>
              <a:t>бюджет городского </a:t>
            </a:r>
          </a:p>
          <a:p>
            <a:pPr algn="ctr"/>
            <a:r>
              <a:rPr lang="ru-RU" sz="1100" dirty="0" smtClean="0"/>
              <a:t>округа с внутригородским делением</a:t>
            </a:r>
          </a:p>
        </p:txBody>
      </p:sp>
      <p:sp>
        <p:nvSpPr>
          <p:cNvPr id="13" name="Выноска 3 12"/>
          <p:cNvSpPr/>
          <p:nvPr/>
        </p:nvSpPr>
        <p:spPr>
          <a:xfrm>
            <a:off x="457200" y="4038600"/>
            <a:ext cx="1371600" cy="609600"/>
          </a:xfrm>
          <a:prstGeom prst="borderCallout3">
            <a:avLst>
              <a:gd name="adj1" fmla="val -158303"/>
              <a:gd name="adj2" fmla="val 195804"/>
              <a:gd name="adj3" fmla="val -90135"/>
              <a:gd name="adj4" fmla="val 152733"/>
              <a:gd name="adj5" fmla="val -53614"/>
              <a:gd name="adj6" fmla="val 136089"/>
              <a:gd name="adj7" fmla="val 38636"/>
              <a:gd name="adj8" fmla="val 997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smtClean="0"/>
              <a:t>бюджет городского поселения</a:t>
            </a:r>
          </a:p>
        </p:txBody>
      </p:sp>
      <p:sp>
        <p:nvSpPr>
          <p:cNvPr id="14" name="Выноска 3 13"/>
          <p:cNvSpPr/>
          <p:nvPr/>
        </p:nvSpPr>
        <p:spPr>
          <a:xfrm>
            <a:off x="1905000" y="4724400"/>
            <a:ext cx="1371600" cy="609600"/>
          </a:xfrm>
          <a:prstGeom prst="borderCallout3">
            <a:avLst>
              <a:gd name="adj1" fmla="val -232794"/>
              <a:gd name="adj2" fmla="val 103395"/>
              <a:gd name="adj3" fmla="val -193877"/>
              <a:gd name="adj4" fmla="val 87601"/>
              <a:gd name="adj5" fmla="val -117059"/>
              <a:gd name="adj6" fmla="val 73815"/>
              <a:gd name="adj7" fmla="val -1480"/>
              <a:gd name="adj8" fmla="val 6485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100" dirty="0" smtClean="0"/>
              <a:t>бюджет муниципального округа</a:t>
            </a:r>
          </a:p>
        </p:txBody>
      </p:sp>
      <p:sp>
        <p:nvSpPr>
          <p:cNvPr id="15" name="Прямоугольник 14"/>
          <p:cNvSpPr/>
          <p:nvPr/>
        </p:nvSpPr>
        <p:spPr>
          <a:xfrm>
            <a:off x="3276600" y="0"/>
            <a:ext cx="5867400" cy="800219"/>
          </a:xfrm>
          <a:prstGeom prst="rect">
            <a:avLst/>
          </a:prstGeom>
        </p:spPr>
        <p:txBody>
          <a:bodyPr wrap="square">
            <a:spAutoFit/>
          </a:bodyPr>
          <a:lstStyle/>
          <a:p>
            <a:r>
              <a:rPr lang="ru-RU" dirty="0" smtClean="0">
                <a:latin typeface="Times New Roman" pitchFamily="18" charset="0"/>
                <a:cs typeface="Times New Roman" pitchFamily="18" charset="0"/>
              </a:rPr>
              <a:t>Что такое </a:t>
            </a:r>
            <a:r>
              <a:rPr lang="ru-RU" b="1" i="1" dirty="0" smtClean="0">
                <a:latin typeface="Times New Roman" pitchFamily="18" charset="0"/>
                <a:cs typeface="Times New Roman" pitchFamily="18" charset="0"/>
              </a:rPr>
              <a:t>Бюджетная система – </a:t>
            </a:r>
            <a:r>
              <a:rPr lang="ru-RU" sz="1400" dirty="0" smtClean="0">
                <a:latin typeface="Times New Roman" pitchFamily="18" charset="0"/>
                <a:cs typeface="Times New Roman" pitchFamily="18" charset="0"/>
              </a:rPr>
              <a:t>совокупность федерального бюджета, бюджетов субъектов Российской Федерации, местных бюджетов и бюджетов внебюджетных фондов  </a:t>
            </a:r>
            <a:endParaRPr lang="ru-RU" sz="1400" dirty="0"/>
          </a:p>
        </p:txBody>
      </p:sp>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descr="Picture background"/>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5602" name="Rectangle 2"/>
          <p:cNvSpPr>
            <a:spLocks noChangeArrowheads="1"/>
          </p:cNvSpPr>
          <p:nvPr/>
        </p:nvSpPr>
        <p:spPr bwMode="auto">
          <a:xfrm>
            <a:off x="1143000" y="0"/>
            <a:ext cx="7531100" cy="549275"/>
          </a:xfrm>
          <a:prstGeom prst="rect">
            <a:avLst/>
          </a:prstGeom>
          <a:noFill/>
          <a:ln w="9525">
            <a:noFill/>
            <a:miter lim="800000"/>
            <a:headEnd/>
            <a:tailEnd/>
          </a:ln>
        </p:spPr>
        <p:txBody>
          <a:bodyPr tIns="0" bIns="0"/>
          <a:lstStyle/>
          <a:p>
            <a:pPr algn="just" eaLnBrk="0" hangingPunct="0"/>
            <a:endParaRPr lang="en-GB" sz="3600">
              <a:solidFill>
                <a:schemeClr val="tx2"/>
              </a:solidFill>
              <a:latin typeface="Times New Roman" pitchFamily="18" charset="0"/>
            </a:endParaRPr>
          </a:p>
        </p:txBody>
      </p:sp>
      <p:sp>
        <p:nvSpPr>
          <p:cNvPr id="25603" name="Rectangle 3"/>
          <p:cNvSpPr>
            <a:spLocks noChangeArrowheads="1"/>
          </p:cNvSpPr>
          <p:nvPr/>
        </p:nvSpPr>
        <p:spPr bwMode="auto">
          <a:xfrm>
            <a:off x="538163" y="4835525"/>
            <a:ext cx="1797050" cy="828675"/>
          </a:xfrm>
          <a:prstGeom prst="rect">
            <a:avLst/>
          </a:prstGeom>
          <a:noFill/>
          <a:ln w="28575">
            <a:solidFill>
              <a:srgbClr val="FF6600"/>
            </a:solidFill>
            <a:miter lim="800000"/>
            <a:headEnd/>
            <a:tailEnd/>
          </a:ln>
        </p:spPr>
        <p:txBody>
          <a:bodyPr wrap="none" lIns="0" tIns="0" rIns="0" bIns="0" anchor="ctr"/>
          <a:lstStyle/>
          <a:p>
            <a:pPr algn="ctr" eaLnBrk="0" hangingPunct="0">
              <a:lnSpc>
                <a:spcPts val="2000"/>
              </a:lnSpc>
              <a:spcBef>
                <a:spcPct val="50000"/>
              </a:spcBef>
            </a:pPr>
            <a:r>
              <a:rPr lang="ru-RU" sz="2000">
                <a:solidFill>
                  <a:srgbClr val="FF9900"/>
                </a:solidFill>
                <a:latin typeface="Arial Black" pitchFamily="34" charset="0"/>
              </a:rPr>
              <a:t>Очередной</a:t>
            </a:r>
          </a:p>
          <a:p>
            <a:pPr algn="ctr" eaLnBrk="0" hangingPunct="0">
              <a:lnSpc>
                <a:spcPts val="2000"/>
              </a:lnSpc>
              <a:spcBef>
                <a:spcPct val="50000"/>
              </a:spcBef>
            </a:pPr>
            <a:r>
              <a:rPr lang="ru-RU" sz="2000">
                <a:solidFill>
                  <a:srgbClr val="FF9900"/>
                </a:solidFill>
                <a:latin typeface="Arial Black" pitchFamily="34" charset="0"/>
              </a:rPr>
              <a:t>год</a:t>
            </a:r>
            <a:endParaRPr lang="en-GB" sz="2000">
              <a:solidFill>
                <a:srgbClr val="FF9900"/>
              </a:solidFill>
              <a:latin typeface="Arial Black" pitchFamily="34" charset="0"/>
            </a:endParaRPr>
          </a:p>
        </p:txBody>
      </p:sp>
      <p:sp>
        <p:nvSpPr>
          <p:cNvPr id="25604" name="Text Box 10"/>
          <p:cNvSpPr txBox="1">
            <a:spLocks noChangeArrowheads="1"/>
          </p:cNvSpPr>
          <p:nvPr/>
        </p:nvSpPr>
        <p:spPr bwMode="hidden">
          <a:xfrm>
            <a:off x="3062288" y="4335463"/>
            <a:ext cx="1619250" cy="346075"/>
          </a:xfrm>
          <a:prstGeom prst="rect">
            <a:avLst/>
          </a:prstGeom>
          <a:noFill/>
          <a:ln w="9525">
            <a:noFill/>
            <a:miter lim="800000"/>
            <a:headEnd/>
            <a:tailEnd/>
          </a:ln>
        </p:spPr>
        <p:txBody>
          <a:bodyPr>
            <a:spAutoFit/>
          </a:bodyPr>
          <a:lstStyle/>
          <a:p>
            <a:pPr algn="ctr" eaLnBrk="0" hangingPunct="0">
              <a:lnSpc>
                <a:spcPts val="2000"/>
              </a:lnSpc>
              <a:spcBef>
                <a:spcPct val="50000"/>
              </a:spcBef>
            </a:pPr>
            <a:r>
              <a:rPr lang="ru-RU" sz="1600" b="1" i="1">
                <a:solidFill>
                  <a:srgbClr val="000000"/>
                </a:solidFill>
                <a:latin typeface="Times New Roman" pitchFamily="18" charset="0"/>
              </a:rPr>
              <a:t>корректировка</a:t>
            </a:r>
          </a:p>
        </p:txBody>
      </p:sp>
      <p:sp>
        <p:nvSpPr>
          <p:cNvPr id="25605" name="Text Box 11"/>
          <p:cNvSpPr txBox="1">
            <a:spLocks noChangeArrowheads="1"/>
          </p:cNvSpPr>
          <p:nvPr/>
        </p:nvSpPr>
        <p:spPr bwMode="hidden">
          <a:xfrm>
            <a:off x="7235825" y="3328988"/>
            <a:ext cx="1512888" cy="346075"/>
          </a:xfrm>
          <a:prstGeom prst="rect">
            <a:avLst/>
          </a:prstGeom>
          <a:noFill/>
          <a:ln w="9525">
            <a:noFill/>
            <a:miter lim="800000"/>
            <a:headEnd/>
            <a:tailEnd/>
          </a:ln>
        </p:spPr>
        <p:txBody>
          <a:bodyPr>
            <a:spAutoFit/>
          </a:bodyPr>
          <a:lstStyle/>
          <a:p>
            <a:pPr algn="ctr" eaLnBrk="0" hangingPunct="0">
              <a:lnSpc>
                <a:spcPts val="2000"/>
              </a:lnSpc>
              <a:spcBef>
                <a:spcPct val="50000"/>
              </a:spcBef>
            </a:pPr>
            <a:r>
              <a:rPr lang="ru-RU" sz="1600" b="1" i="1">
                <a:solidFill>
                  <a:srgbClr val="000000"/>
                </a:solidFill>
                <a:latin typeface="Times New Roman" pitchFamily="18" charset="0"/>
              </a:rPr>
              <a:t>Разработка</a:t>
            </a:r>
          </a:p>
        </p:txBody>
      </p:sp>
      <p:sp>
        <p:nvSpPr>
          <p:cNvPr id="25606" name="AutoShape 13"/>
          <p:cNvSpPr>
            <a:spLocks noChangeArrowheads="1"/>
          </p:cNvSpPr>
          <p:nvPr/>
        </p:nvSpPr>
        <p:spPr bwMode="auto">
          <a:xfrm rot="-5400000">
            <a:off x="4448969" y="4175919"/>
            <a:ext cx="617538" cy="50165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429 h 21600"/>
              <a:gd name="T14" fmla="*/ 16490 w 21600"/>
              <a:gd name="T15" fmla="*/ 17171 h 21600"/>
            </a:gdLst>
            <a:ahLst/>
            <a:cxnLst>
              <a:cxn ang="T8">
                <a:pos x="T0" y="T1"/>
              </a:cxn>
              <a:cxn ang="T9">
                <a:pos x="T2" y="T3"/>
              </a:cxn>
              <a:cxn ang="T10">
                <a:pos x="T4" y="T5"/>
              </a:cxn>
              <a:cxn ang="T11">
                <a:pos x="T6" y="T7"/>
              </a:cxn>
            </a:cxnLst>
            <a:rect l="T12" t="T13" r="T14" b="T15"/>
            <a:pathLst>
              <a:path w="21600" h="21600">
                <a:moveTo>
                  <a:pt x="12937" y="0"/>
                </a:moveTo>
                <a:lnTo>
                  <a:pt x="12937" y="4429"/>
                </a:lnTo>
                <a:lnTo>
                  <a:pt x="3375" y="4429"/>
                </a:lnTo>
                <a:lnTo>
                  <a:pt x="3375" y="17171"/>
                </a:lnTo>
                <a:lnTo>
                  <a:pt x="12937" y="17171"/>
                </a:lnTo>
                <a:lnTo>
                  <a:pt x="12937" y="21600"/>
                </a:lnTo>
                <a:lnTo>
                  <a:pt x="21600" y="10800"/>
                </a:lnTo>
                <a:close/>
              </a:path>
              <a:path w="21600" h="21600">
                <a:moveTo>
                  <a:pt x="1350" y="4429"/>
                </a:moveTo>
                <a:lnTo>
                  <a:pt x="1350" y="17171"/>
                </a:lnTo>
                <a:lnTo>
                  <a:pt x="2700" y="17171"/>
                </a:lnTo>
                <a:lnTo>
                  <a:pt x="2700" y="4429"/>
                </a:lnTo>
                <a:close/>
              </a:path>
              <a:path w="21600" h="21600">
                <a:moveTo>
                  <a:pt x="0" y="4429"/>
                </a:moveTo>
                <a:lnTo>
                  <a:pt x="0" y="17171"/>
                </a:lnTo>
                <a:lnTo>
                  <a:pt x="675" y="17171"/>
                </a:lnTo>
                <a:lnTo>
                  <a:pt x="675" y="4429"/>
                </a:lnTo>
                <a:close/>
              </a:path>
            </a:pathLst>
          </a:custGeom>
          <a:solidFill>
            <a:srgbClr val="FF6600"/>
          </a:solidFill>
          <a:ln w="9525">
            <a:solidFill>
              <a:srgbClr val="002850"/>
            </a:solidFill>
            <a:miter lim="800000"/>
            <a:headEnd/>
            <a:tailEnd/>
          </a:ln>
        </p:spPr>
        <p:txBody>
          <a:bodyPr wrap="none" anchor="ctr"/>
          <a:lstStyle/>
          <a:p>
            <a:endParaRPr lang="ru-RU">
              <a:latin typeface="Times New Roman" pitchFamily="18" charset="0"/>
            </a:endParaRPr>
          </a:p>
        </p:txBody>
      </p:sp>
      <p:sp>
        <p:nvSpPr>
          <p:cNvPr id="25607" name="AutoShape 14"/>
          <p:cNvSpPr>
            <a:spLocks noChangeArrowheads="1"/>
          </p:cNvSpPr>
          <p:nvPr/>
        </p:nvSpPr>
        <p:spPr bwMode="auto">
          <a:xfrm rot="-5400000">
            <a:off x="2671763" y="4175125"/>
            <a:ext cx="617538" cy="5032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429 h 21600"/>
              <a:gd name="T14" fmla="*/ 16490 w 21600"/>
              <a:gd name="T15" fmla="*/ 17171 h 21600"/>
            </a:gdLst>
            <a:ahLst/>
            <a:cxnLst>
              <a:cxn ang="T8">
                <a:pos x="T0" y="T1"/>
              </a:cxn>
              <a:cxn ang="T9">
                <a:pos x="T2" y="T3"/>
              </a:cxn>
              <a:cxn ang="T10">
                <a:pos x="T4" y="T5"/>
              </a:cxn>
              <a:cxn ang="T11">
                <a:pos x="T6" y="T7"/>
              </a:cxn>
            </a:cxnLst>
            <a:rect l="T12" t="T13" r="T14" b="T15"/>
            <a:pathLst>
              <a:path w="21600" h="21600">
                <a:moveTo>
                  <a:pt x="12937" y="0"/>
                </a:moveTo>
                <a:lnTo>
                  <a:pt x="12937" y="4429"/>
                </a:lnTo>
                <a:lnTo>
                  <a:pt x="3375" y="4429"/>
                </a:lnTo>
                <a:lnTo>
                  <a:pt x="3375" y="17171"/>
                </a:lnTo>
                <a:lnTo>
                  <a:pt x="12937" y="17171"/>
                </a:lnTo>
                <a:lnTo>
                  <a:pt x="12937" y="21600"/>
                </a:lnTo>
                <a:lnTo>
                  <a:pt x="21600" y="10800"/>
                </a:lnTo>
                <a:close/>
              </a:path>
              <a:path w="21600" h="21600">
                <a:moveTo>
                  <a:pt x="1350" y="4429"/>
                </a:moveTo>
                <a:lnTo>
                  <a:pt x="1350" y="17171"/>
                </a:lnTo>
                <a:lnTo>
                  <a:pt x="2700" y="17171"/>
                </a:lnTo>
                <a:lnTo>
                  <a:pt x="2700" y="4429"/>
                </a:lnTo>
                <a:close/>
              </a:path>
              <a:path w="21600" h="21600">
                <a:moveTo>
                  <a:pt x="0" y="4429"/>
                </a:moveTo>
                <a:lnTo>
                  <a:pt x="0" y="17171"/>
                </a:lnTo>
                <a:lnTo>
                  <a:pt x="675" y="17171"/>
                </a:lnTo>
                <a:lnTo>
                  <a:pt x="675" y="4429"/>
                </a:lnTo>
                <a:close/>
              </a:path>
            </a:pathLst>
          </a:custGeom>
          <a:solidFill>
            <a:srgbClr val="FF6600"/>
          </a:solidFill>
          <a:ln w="9525">
            <a:solidFill>
              <a:srgbClr val="002850"/>
            </a:solidFill>
            <a:miter lim="800000"/>
            <a:headEnd/>
            <a:tailEnd/>
          </a:ln>
        </p:spPr>
        <p:txBody>
          <a:bodyPr wrap="none" anchor="ctr"/>
          <a:lstStyle/>
          <a:p>
            <a:endParaRPr lang="ru-RU">
              <a:latin typeface="Times New Roman" pitchFamily="18" charset="0"/>
            </a:endParaRPr>
          </a:p>
        </p:txBody>
      </p:sp>
      <p:sp>
        <p:nvSpPr>
          <p:cNvPr id="25608" name="Rectangle 15"/>
          <p:cNvSpPr>
            <a:spLocks noChangeArrowheads="1"/>
          </p:cNvSpPr>
          <p:nvPr/>
        </p:nvSpPr>
        <p:spPr bwMode="auto">
          <a:xfrm>
            <a:off x="2125663" y="3194050"/>
            <a:ext cx="1797050" cy="828675"/>
          </a:xfrm>
          <a:prstGeom prst="rect">
            <a:avLst/>
          </a:prstGeom>
          <a:noFill/>
          <a:ln w="28575">
            <a:solidFill>
              <a:srgbClr val="FF6600"/>
            </a:solidFill>
            <a:miter lim="800000"/>
            <a:headEnd/>
            <a:tailEnd/>
          </a:ln>
        </p:spPr>
        <p:txBody>
          <a:bodyPr wrap="none" lIns="0" tIns="0" rIns="0" bIns="0" anchor="ctr"/>
          <a:lstStyle/>
          <a:p>
            <a:pPr algn="ctr" eaLnBrk="0" hangingPunct="0">
              <a:lnSpc>
                <a:spcPts val="2000"/>
              </a:lnSpc>
              <a:spcBef>
                <a:spcPct val="50000"/>
              </a:spcBef>
            </a:pPr>
            <a:r>
              <a:rPr lang="ru-RU" sz="2000">
                <a:solidFill>
                  <a:srgbClr val="FF9900"/>
                </a:solidFill>
                <a:latin typeface="Arial Black" pitchFamily="34" charset="0"/>
              </a:rPr>
              <a:t>Очередной</a:t>
            </a:r>
          </a:p>
          <a:p>
            <a:pPr algn="ctr" eaLnBrk="0" hangingPunct="0">
              <a:lnSpc>
                <a:spcPts val="2000"/>
              </a:lnSpc>
              <a:spcBef>
                <a:spcPct val="50000"/>
              </a:spcBef>
            </a:pPr>
            <a:r>
              <a:rPr lang="ru-RU" sz="2000">
                <a:solidFill>
                  <a:srgbClr val="FF9900"/>
                </a:solidFill>
                <a:latin typeface="Arial Black" pitchFamily="34" charset="0"/>
              </a:rPr>
              <a:t>год</a:t>
            </a:r>
            <a:endParaRPr lang="en-GB" sz="2000">
              <a:solidFill>
                <a:srgbClr val="FF9900"/>
              </a:solidFill>
              <a:latin typeface="Arial Black" pitchFamily="34" charset="0"/>
            </a:endParaRPr>
          </a:p>
        </p:txBody>
      </p:sp>
      <p:sp>
        <p:nvSpPr>
          <p:cNvPr id="25609" name="Rectangle 16"/>
          <p:cNvSpPr>
            <a:spLocks noChangeArrowheads="1"/>
          </p:cNvSpPr>
          <p:nvPr/>
        </p:nvSpPr>
        <p:spPr bwMode="auto">
          <a:xfrm>
            <a:off x="3873500" y="1527175"/>
            <a:ext cx="1795463" cy="828675"/>
          </a:xfrm>
          <a:prstGeom prst="rect">
            <a:avLst/>
          </a:prstGeom>
          <a:noFill/>
          <a:ln w="28575">
            <a:solidFill>
              <a:srgbClr val="FF6600"/>
            </a:solidFill>
            <a:miter lim="800000"/>
            <a:headEnd/>
            <a:tailEnd/>
          </a:ln>
        </p:spPr>
        <p:txBody>
          <a:bodyPr wrap="none" lIns="0" tIns="0" rIns="0" bIns="0" anchor="ctr"/>
          <a:lstStyle/>
          <a:p>
            <a:pPr algn="ctr" eaLnBrk="0" hangingPunct="0">
              <a:lnSpc>
                <a:spcPts val="2000"/>
              </a:lnSpc>
              <a:spcBef>
                <a:spcPct val="50000"/>
              </a:spcBef>
            </a:pPr>
            <a:r>
              <a:rPr lang="ru-RU" sz="2000">
                <a:solidFill>
                  <a:srgbClr val="FF9900"/>
                </a:solidFill>
                <a:latin typeface="Arial Black" pitchFamily="34" charset="0"/>
              </a:rPr>
              <a:t>Очередной</a:t>
            </a:r>
          </a:p>
          <a:p>
            <a:pPr algn="ctr" eaLnBrk="0" hangingPunct="0">
              <a:lnSpc>
                <a:spcPts val="2000"/>
              </a:lnSpc>
              <a:spcBef>
                <a:spcPct val="50000"/>
              </a:spcBef>
            </a:pPr>
            <a:r>
              <a:rPr lang="ru-RU" sz="2000">
                <a:solidFill>
                  <a:srgbClr val="FF9900"/>
                </a:solidFill>
                <a:latin typeface="Arial Black" pitchFamily="34" charset="0"/>
              </a:rPr>
              <a:t>год</a:t>
            </a:r>
            <a:endParaRPr lang="en-GB" sz="2000">
              <a:solidFill>
                <a:srgbClr val="FF9900"/>
              </a:solidFill>
              <a:latin typeface="Arial Black" pitchFamily="34" charset="0"/>
            </a:endParaRPr>
          </a:p>
        </p:txBody>
      </p:sp>
      <p:sp>
        <p:nvSpPr>
          <p:cNvPr id="25610" name="Text Box 17"/>
          <p:cNvSpPr txBox="1">
            <a:spLocks noChangeArrowheads="1"/>
          </p:cNvSpPr>
          <p:nvPr/>
        </p:nvSpPr>
        <p:spPr bwMode="hidden">
          <a:xfrm>
            <a:off x="4621213" y="2693988"/>
            <a:ext cx="1619250" cy="346075"/>
          </a:xfrm>
          <a:prstGeom prst="rect">
            <a:avLst/>
          </a:prstGeom>
          <a:noFill/>
          <a:ln w="9525">
            <a:noFill/>
            <a:miter lim="800000"/>
            <a:headEnd/>
            <a:tailEnd/>
          </a:ln>
        </p:spPr>
        <p:txBody>
          <a:bodyPr>
            <a:spAutoFit/>
          </a:bodyPr>
          <a:lstStyle/>
          <a:p>
            <a:pPr algn="ctr" eaLnBrk="0" hangingPunct="0">
              <a:lnSpc>
                <a:spcPts val="2000"/>
              </a:lnSpc>
              <a:spcBef>
                <a:spcPct val="50000"/>
              </a:spcBef>
            </a:pPr>
            <a:r>
              <a:rPr lang="ru-RU" sz="1600" b="1" i="1">
                <a:solidFill>
                  <a:srgbClr val="000000"/>
                </a:solidFill>
                <a:latin typeface="Times New Roman" pitchFamily="18" charset="0"/>
              </a:rPr>
              <a:t>корректировка</a:t>
            </a:r>
          </a:p>
        </p:txBody>
      </p:sp>
      <p:sp>
        <p:nvSpPr>
          <p:cNvPr id="25611" name="AutoShape 18"/>
          <p:cNvSpPr>
            <a:spLocks noChangeArrowheads="1"/>
          </p:cNvSpPr>
          <p:nvPr/>
        </p:nvSpPr>
        <p:spPr bwMode="auto">
          <a:xfrm rot="-5400000">
            <a:off x="6007100" y="2533650"/>
            <a:ext cx="617538" cy="503238"/>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429 h 21600"/>
              <a:gd name="T14" fmla="*/ 16490 w 21600"/>
              <a:gd name="T15" fmla="*/ 17171 h 21600"/>
            </a:gdLst>
            <a:ahLst/>
            <a:cxnLst>
              <a:cxn ang="T8">
                <a:pos x="T0" y="T1"/>
              </a:cxn>
              <a:cxn ang="T9">
                <a:pos x="T2" y="T3"/>
              </a:cxn>
              <a:cxn ang="T10">
                <a:pos x="T4" y="T5"/>
              </a:cxn>
              <a:cxn ang="T11">
                <a:pos x="T6" y="T7"/>
              </a:cxn>
            </a:cxnLst>
            <a:rect l="T12" t="T13" r="T14" b="T15"/>
            <a:pathLst>
              <a:path w="21600" h="21600">
                <a:moveTo>
                  <a:pt x="12937" y="0"/>
                </a:moveTo>
                <a:lnTo>
                  <a:pt x="12937" y="4429"/>
                </a:lnTo>
                <a:lnTo>
                  <a:pt x="3375" y="4429"/>
                </a:lnTo>
                <a:lnTo>
                  <a:pt x="3375" y="17171"/>
                </a:lnTo>
                <a:lnTo>
                  <a:pt x="12937" y="17171"/>
                </a:lnTo>
                <a:lnTo>
                  <a:pt x="12937" y="21600"/>
                </a:lnTo>
                <a:lnTo>
                  <a:pt x="21600" y="10800"/>
                </a:lnTo>
                <a:close/>
              </a:path>
              <a:path w="21600" h="21600">
                <a:moveTo>
                  <a:pt x="1350" y="4429"/>
                </a:moveTo>
                <a:lnTo>
                  <a:pt x="1350" y="17171"/>
                </a:lnTo>
                <a:lnTo>
                  <a:pt x="2700" y="17171"/>
                </a:lnTo>
                <a:lnTo>
                  <a:pt x="2700" y="4429"/>
                </a:lnTo>
                <a:close/>
              </a:path>
              <a:path w="21600" h="21600">
                <a:moveTo>
                  <a:pt x="0" y="4429"/>
                </a:moveTo>
                <a:lnTo>
                  <a:pt x="0" y="17171"/>
                </a:lnTo>
                <a:lnTo>
                  <a:pt x="675" y="17171"/>
                </a:lnTo>
                <a:lnTo>
                  <a:pt x="675" y="4429"/>
                </a:lnTo>
                <a:close/>
              </a:path>
            </a:pathLst>
          </a:custGeom>
          <a:solidFill>
            <a:srgbClr val="FF6600"/>
          </a:solidFill>
          <a:ln w="9525">
            <a:solidFill>
              <a:srgbClr val="002850"/>
            </a:solidFill>
            <a:miter lim="800000"/>
            <a:headEnd/>
            <a:tailEnd/>
          </a:ln>
        </p:spPr>
        <p:txBody>
          <a:bodyPr wrap="none" anchor="ctr"/>
          <a:lstStyle/>
          <a:p>
            <a:endParaRPr lang="ru-RU">
              <a:latin typeface="Times New Roman" pitchFamily="18" charset="0"/>
            </a:endParaRPr>
          </a:p>
        </p:txBody>
      </p:sp>
      <p:sp>
        <p:nvSpPr>
          <p:cNvPr id="25612" name="AutoShape 19"/>
          <p:cNvSpPr>
            <a:spLocks noChangeArrowheads="1"/>
          </p:cNvSpPr>
          <p:nvPr/>
        </p:nvSpPr>
        <p:spPr bwMode="auto">
          <a:xfrm rot="-5400000">
            <a:off x="4231482" y="2532856"/>
            <a:ext cx="617538" cy="5048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429 h 21600"/>
              <a:gd name="T14" fmla="*/ 16490 w 21600"/>
              <a:gd name="T15" fmla="*/ 17171 h 21600"/>
            </a:gdLst>
            <a:ahLst/>
            <a:cxnLst>
              <a:cxn ang="T8">
                <a:pos x="T0" y="T1"/>
              </a:cxn>
              <a:cxn ang="T9">
                <a:pos x="T2" y="T3"/>
              </a:cxn>
              <a:cxn ang="T10">
                <a:pos x="T4" y="T5"/>
              </a:cxn>
              <a:cxn ang="T11">
                <a:pos x="T6" y="T7"/>
              </a:cxn>
            </a:cxnLst>
            <a:rect l="T12" t="T13" r="T14" b="T15"/>
            <a:pathLst>
              <a:path w="21600" h="21600">
                <a:moveTo>
                  <a:pt x="12937" y="0"/>
                </a:moveTo>
                <a:lnTo>
                  <a:pt x="12937" y="4429"/>
                </a:lnTo>
                <a:lnTo>
                  <a:pt x="3375" y="4429"/>
                </a:lnTo>
                <a:lnTo>
                  <a:pt x="3375" y="17171"/>
                </a:lnTo>
                <a:lnTo>
                  <a:pt x="12937" y="17171"/>
                </a:lnTo>
                <a:lnTo>
                  <a:pt x="12937" y="21600"/>
                </a:lnTo>
                <a:lnTo>
                  <a:pt x="21600" y="10800"/>
                </a:lnTo>
                <a:close/>
              </a:path>
              <a:path w="21600" h="21600">
                <a:moveTo>
                  <a:pt x="1350" y="4429"/>
                </a:moveTo>
                <a:lnTo>
                  <a:pt x="1350" y="17171"/>
                </a:lnTo>
                <a:lnTo>
                  <a:pt x="2700" y="17171"/>
                </a:lnTo>
                <a:lnTo>
                  <a:pt x="2700" y="4429"/>
                </a:lnTo>
                <a:close/>
              </a:path>
              <a:path w="21600" h="21600">
                <a:moveTo>
                  <a:pt x="0" y="4429"/>
                </a:moveTo>
                <a:lnTo>
                  <a:pt x="0" y="17171"/>
                </a:lnTo>
                <a:lnTo>
                  <a:pt x="675" y="17171"/>
                </a:lnTo>
                <a:lnTo>
                  <a:pt x="675" y="4429"/>
                </a:lnTo>
                <a:close/>
              </a:path>
            </a:pathLst>
          </a:custGeom>
          <a:solidFill>
            <a:srgbClr val="FF6600"/>
          </a:solidFill>
          <a:ln w="9525">
            <a:solidFill>
              <a:srgbClr val="002850"/>
            </a:solidFill>
            <a:miter lim="800000"/>
            <a:headEnd/>
            <a:tailEnd/>
          </a:ln>
        </p:spPr>
        <p:txBody>
          <a:bodyPr wrap="none" anchor="ctr"/>
          <a:lstStyle/>
          <a:p>
            <a:endParaRPr lang="ru-RU">
              <a:latin typeface="Times New Roman" pitchFamily="18" charset="0"/>
            </a:endParaRPr>
          </a:p>
        </p:txBody>
      </p:sp>
      <p:sp>
        <p:nvSpPr>
          <p:cNvPr id="25613" name="AutoShape 20"/>
          <p:cNvSpPr>
            <a:spLocks noChangeArrowheads="1"/>
          </p:cNvSpPr>
          <p:nvPr/>
        </p:nvSpPr>
        <p:spPr bwMode="auto">
          <a:xfrm rot="-5400000">
            <a:off x="7700963" y="2533650"/>
            <a:ext cx="617538" cy="5032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429 h 21600"/>
              <a:gd name="T14" fmla="*/ 16490 w 21600"/>
              <a:gd name="T15" fmla="*/ 17171 h 21600"/>
            </a:gdLst>
            <a:ahLst/>
            <a:cxnLst>
              <a:cxn ang="T8">
                <a:pos x="T0" y="T1"/>
              </a:cxn>
              <a:cxn ang="T9">
                <a:pos x="T2" y="T3"/>
              </a:cxn>
              <a:cxn ang="T10">
                <a:pos x="T4" y="T5"/>
              </a:cxn>
              <a:cxn ang="T11">
                <a:pos x="T6" y="T7"/>
              </a:cxn>
            </a:cxnLst>
            <a:rect l="T12" t="T13" r="T14" b="T15"/>
            <a:pathLst>
              <a:path w="21600" h="21600">
                <a:moveTo>
                  <a:pt x="12937" y="0"/>
                </a:moveTo>
                <a:lnTo>
                  <a:pt x="12937" y="4429"/>
                </a:lnTo>
                <a:lnTo>
                  <a:pt x="3375" y="4429"/>
                </a:lnTo>
                <a:lnTo>
                  <a:pt x="3375" y="17171"/>
                </a:lnTo>
                <a:lnTo>
                  <a:pt x="12937" y="17171"/>
                </a:lnTo>
                <a:lnTo>
                  <a:pt x="12937" y="21600"/>
                </a:lnTo>
                <a:lnTo>
                  <a:pt x="21600" y="10800"/>
                </a:lnTo>
                <a:close/>
              </a:path>
              <a:path w="21600" h="21600">
                <a:moveTo>
                  <a:pt x="1350" y="4429"/>
                </a:moveTo>
                <a:lnTo>
                  <a:pt x="1350" y="17171"/>
                </a:lnTo>
                <a:lnTo>
                  <a:pt x="2700" y="17171"/>
                </a:lnTo>
                <a:lnTo>
                  <a:pt x="2700" y="4429"/>
                </a:lnTo>
                <a:close/>
              </a:path>
              <a:path w="21600" h="21600">
                <a:moveTo>
                  <a:pt x="0" y="4429"/>
                </a:moveTo>
                <a:lnTo>
                  <a:pt x="0" y="17171"/>
                </a:lnTo>
                <a:lnTo>
                  <a:pt x="675" y="17171"/>
                </a:lnTo>
                <a:lnTo>
                  <a:pt x="675" y="4429"/>
                </a:lnTo>
                <a:close/>
              </a:path>
            </a:pathLst>
          </a:custGeom>
          <a:solidFill>
            <a:srgbClr val="FF6600"/>
          </a:solidFill>
          <a:ln w="9525">
            <a:solidFill>
              <a:srgbClr val="002850"/>
            </a:solidFill>
            <a:miter lim="800000"/>
            <a:headEnd/>
            <a:tailEnd/>
          </a:ln>
        </p:spPr>
        <p:txBody>
          <a:bodyPr wrap="none" anchor="ctr"/>
          <a:lstStyle/>
          <a:p>
            <a:endParaRPr lang="ru-RU">
              <a:latin typeface="Times New Roman" pitchFamily="18" charset="0"/>
            </a:endParaRPr>
          </a:p>
        </p:txBody>
      </p:sp>
      <p:sp>
        <p:nvSpPr>
          <p:cNvPr id="25614" name="AutoShape 21"/>
          <p:cNvSpPr>
            <a:spLocks noChangeArrowheads="1"/>
          </p:cNvSpPr>
          <p:nvPr/>
        </p:nvSpPr>
        <p:spPr bwMode="auto">
          <a:xfrm rot="-5400000">
            <a:off x="5954713" y="4175125"/>
            <a:ext cx="617538" cy="50323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4429 h 21600"/>
              <a:gd name="T14" fmla="*/ 16490 w 21600"/>
              <a:gd name="T15" fmla="*/ 17171 h 21600"/>
            </a:gdLst>
            <a:ahLst/>
            <a:cxnLst>
              <a:cxn ang="T8">
                <a:pos x="T0" y="T1"/>
              </a:cxn>
              <a:cxn ang="T9">
                <a:pos x="T2" y="T3"/>
              </a:cxn>
              <a:cxn ang="T10">
                <a:pos x="T4" y="T5"/>
              </a:cxn>
              <a:cxn ang="T11">
                <a:pos x="T6" y="T7"/>
              </a:cxn>
            </a:cxnLst>
            <a:rect l="T12" t="T13" r="T14" b="T15"/>
            <a:pathLst>
              <a:path w="21600" h="21600">
                <a:moveTo>
                  <a:pt x="12937" y="0"/>
                </a:moveTo>
                <a:lnTo>
                  <a:pt x="12937" y="4429"/>
                </a:lnTo>
                <a:lnTo>
                  <a:pt x="3375" y="4429"/>
                </a:lnTo>
                <a:lnTo>
                  <a:pt x="3375" y="17171"/>
                </a:lnTo>
                <a:lnTo>
                  <a:pt x="12937" y="17171"/>
                </a:lnTo>
                <a:lnTo>
                  <a:pt x="12937" y="21600"/>
                </a:lnTo>
                <a:lnTo>
                  <a:pt x="21600" y="10800"/>
                </a:lnTo>
                <a:close/>
              </a:path>
              <a:path w="21600" h="21600">
                <a:moveTo>
                  <a:pt x="1350" y="4429"/>
                </a:moveTo>
                <a:lnTo>
                  <a:pt x="1350" y="17171"/>
                </a:lnTo>
                <a:lnTo>
                  <a:pt x="2700" y="17171"/>
                </a:lnTo>
                <a:lnTo>
                  <a:pt x="2700" y="4429"/>
                </a:lnTo>
                <a:close/>
              </a:path>
              <a:path w="21600" h="21600">
                <a:moveTo>
                  <a:pt x="0" y="4429"/>
                </a:moveTo>
                <a:lnTo>
                  <a:pt x="0" y="17171"/>
                </a:lnTo>
                <a:lnTo>
                  <a:pt x="675" y="17171"/>
                </a:lnTo>
                <a:lnTo>
                  <a:pt x="675" y="4429"/>
                </a:lnTo>
                <a:close/>
              </a:path>
            </a:pathLst>
          </a:custGeom>
          <a:solidFill>
            <a:srgbClr val="FF6600"/>
          </a:solidFill>
          <a:ln w="9525">
            <a:solidFill>
              <a:srgbClr val="002850"/>
            </a:solidFill>
            <a:miter lim="800000"/>
            <a:headEnd/>
            <a:tailEnd/>
          </a:ln>
        </p:spPr>
        <p:txBody>
          <a:bodyPr wrap="none" anchor="ctr"/>
          <a:lstStyle/>
          <a:p>
            <a:endParaRPr lang="ru-RU">
              <a:latin typeface="Times New Roman" pitchFamily="18" charset="0"/>
            </a:endParaRPr>
          </a:p>
        </p:txBody>
      </p:sp>
      <p:sp>
        <p:nvSpPr>
          <p:cNvPr id="25615" name="Text Box 22"/>
          <p:cNvSpPr txBox="1">
            <a:spLocks noChangeArrowheads="1"/>
          </p:cNvSpPr>
          <p:nvPr/>
        </p:nvSpPr>
        <p:spPr bwMode="hidden">
          <a:xfrm>
            <a:off x="5580063" y="5084763"/>
            <a:ext cx="1420812" cy="346075"/>
          </a:xfrm>
          <a:prstGeom prst="rect">
            <a:avLst/>
          </a:prstGeom>
          <a:noFill/>
          <a:ln w="9525">
            <a:noFill/>
            <a:miter lim="800000"/>
            <a:headEnd/>
            <a:tailEnd/>
          </a:ln>
        </p:spPr>
        <p:txBody>
          <a:bodyPr>
            <a:spAutoFit/>
          </a:bodyPr>
          <a:lstStyle/>
          <a:p>
            <a:pPr algn="ctr" eaLnBrk="0" hangingPunct="0">
              <a:lnSpc>
                <a:spcPts val="2000"/>
              </a:lnSpc>
              <a:spcBef>
                <a:spcPct val="50000"/>
              </a:spcBef>
            </a:pPr>
            <a:r>
              <a:rPr lang="ru-RU" sz="1600" b="1" i="1">
                <a:solidFill>
                  <a:srgbClr val="000000"/>
                </a:solidFill>
                <a:latin typeface="Times New Roman" pitchFamily="18" charset="0"/>
              </a:rPr>
              <a:t>Разработка</a:t>
            </a:r>
          </a:p>
        </p:txBody>
      </p:sp>
      <p:grpSp>
        <p:nvGrpSpPr>
          <p:cNvPr id="2" name="Group 23"/>
          <p:cNvGrpSpPr>
            <a:grpSpLocks/>
          </p:cNvGrpSpPr>
          <p:nvPr/>
        </p:nvGrpSpPr>
        <p:grpSpPr bwMode="auto">
          <a:xfrm>
            <a:off x="323850" y="692150"/>
            <a:ext cx="8613775" cy="33338"/>
            <a:chOff x="280" y="601"/>
            <a:chExt cx="5426" cy="21"/>
          </a:xfrm>
        </p:grpSpPr>
        <p:sp>
          <p:nvSpPr>
            <p:cNvPr id="25621" name="Line 24"/>
            <p:cNvSpPr>
              <a:spLocks noChangeShapeType="1"/>
            </p:cNvSpPr>
            <p:nvPr/>
          </p:nvSpPr>
          <p:spPr bwMode="auto">
            <a:xfrm>
              <a:off x="281" y="622"/>
              <a:ext cx="2997" cy="0"/>
            </a:xfrm>
            <a:prstGeom prst="line">
              <a:avLst/>
            </a:prstGeom>
            <a:noFill/>
            <a:ln w="76200">
              <a:solidFill>
                <a:srgbClr val="FF6600"/>
              </a:solidFill>
              <a:round/>
              <a:headEnd/>
              <a:tailEnd/>
            </a:ln>
          </p:spPr>
          <p:txBody>
            <a:bodyPr/>
            <a:lstStyle/>
            <a:p>
              <a:endParaRPr lang="ru-RU"/>
            </a:p>
          </p:txBody>
        </p:sp>
        <p:sp>
          <p:nvSpPr>
            <p:cNvPr id="25622" name="Line 25"/>
            <p:cNvSpPr>
              <a:spLocks noChangeShapeType="1"/>
            </p:cNvSpPr>
            <p:nvPr/>
          </p:nvSpPr>
          <p:spPr bwMode="auto">
            <a:xfrm>
              <a:off x="280" y="601"/>
              <a:ext cx="5426" cy="0"/>
            </a:xfrm>
            <a:prstGeom prst="line">
              <a:avLst/>
            </a:prstGeom>
            <a:noFill/>
            <a:ln w="28575">
              <a:solidFill>
                <a:srgbClr val="FF6600"/>
              </a:solidFill>
              <a:round/>
              <a:headEnd/>
              <a:tailEnd/>
            </a:ln>
          </p:spPr>
          <p:txBody>
            <a:bodyPr/>
            <a:lstStyle/>
            <a:p>
              <a:endParaRPr lang="ru-RU"/>
            </a:p>
          </p:txBody>
        </p:sp>
      </p:grpSp>
      <p:sp>
        <p:nvSpPr>
          <p:cNvPr id="25617" name="Rectangle 26"/>
          <p:cNvSpPr>
            <a:spLocks noChangeArrowheads="1"/>
          </p:cNvSpPr>
          <p:nvPr/>
        </p:nvSpPr>
        <p:spPr bwMode="auto">
          <a:xfrm>
            <a:off x="468313" y="188913"/>
            <a:ext cx="8229600" cy="360362"/>
          </a:xfrm>
          <a:prstGeom prst="rect">
            <a:avLst/>
          </a:prstGeom>
          <a:noFill/>
          <a:ln w="9525">
            <a:noFill/>
            <a:miter lim="800000"/>
            <a:headEnd/>
            <a:tailEnd/>
          </a:ln>
        </p:spPr>
        <p:txBody>
          <a:bodyPr anchor="ctr"/>
          <a:lstStyle/>
          <a:p>
            <a:r>
              <a:rPr lang="ru-RU" sz="2400" b="1">
                <a:solidFill>
                  <a:srgbClr val="000000"/>
                </a:solidFill>
                <a:latin typeface="Times New Roman" pitchFamily="18" charset="0"/>
              </a:rPr>
              <a:t>Трехлетнее планирование бюджета</a:t>
            </a:r>
          </a:p>
        </p:txBody>
      </p:sp>
      <p:sp>
        <p:nvSpPr>
          <p:cNvPr id="25618" name="Rectangle 27"/>
          <p:cNvSpPr>
            <a:spLocks noChangeArrowheads="1"/>
          </p:cNvSpPr>
          <p:nvPr/>
        </p:nvSpPr>
        <p:spPr bwMode="auto">
          <a:xfrm>
            <a:off x="2324100" y="4835525"/>
            <a:ext cx="3048000" cy="828675"/>
          </a:xfrm>
          <a:prstGeom prst="rect">
            <a:avLst/>
          </a:prstGeom>
          <a:noFill/>
          <a:ln w="28575">
            <a:solidFill>
              <a:srgbClr val="000000"/>
            </a:solidFill>
            <a:miter lim="800000"/>
            <a:headEnd/>
            <a:tailEnd/>
          </a:ln>
        </p:spPr>
        <p:txBody>
          <a:bodyPr wrap="none" lIns="0" tIns="0" rIns="0" bIns="0" anchor="ctr"/>
          <a:lstStyle/>
          <a:p>
            <a:pPr algn="ctr" eaLnBrk="0" hangingPunct="0">
              <a:lnSpc>
                <a:spcPts val="2000"/>
              </a:lnSpc>
              <a:spcBef>
                <a:spcPct val="50000"/>
              </a:spcBef>
            </a:pPr>
            <a:r>
              <a:rPr lang="ru-RU" sz="1600">
                <a:solidFill>
                  <a:srgbClr val="000000"/>
                </a:solidFill>
                <a:latin typeface="Arial Black" pitchFamily="34" charset="0"/>
              </a:rPr>
              <a:t>Плановый период</a:t>
            </a:r>
          </a:p>
          <a:p>
            <a:pPr algn="ctr" eaLnBrk="0" hangingPunct="0">
              <a:lnSpc>
                <a:spcPts val="2000"/>
              </a:lnSpc>
              <a:spcBef>
                <a:spcPct val="50000"/>
              </a:spcBef>
            </a:pPr>
            <a:r>
              <a:rPr lang="ru-RU" sz="1600">
                <a:solidFill>
                  <a:srgbClr val="000000"/>
                </a:solidFill>
                <a:latin typeface="Arial Black" pitchFamily="34" charset="0"/>
              </a:rPr>
              <a:t>(2 года)</a:t>
            </a:r>
            <a:endParaRPr lang="en-GB" sz="1600">
              <a:solidFill>
                <a:srgbClr val="000000"/>
              </a:solidFill>
              <a:latin typeface="Arial Black" pitchFamily="34" charset="0"/>
            </a:endParaRPr>
          </a:p>
        </p:txBody>
      </p:sp>
      <p:sp>
        <p:nvSpPr>
          <p:cNvPr id="25619" name="Rectangle 28"/>
          <p:cNvSpPr>
            <a:spLocks noChangeArrowheads="1"/>
          </p:cNvSpPr>
          <p:nvPr/>
        </p:nvSpPr>
        <p:spPr bwMode="auto">
          <a:xfrm>
            <a:off x="3911600" y="3194050"/>
            <a:ext cx="3048000" cy="828675"/>
          </a:xfrm>
          <a:prstGeom prst="rect">
            <a:avLst/>
          </a:prstGeom>
          <a:noFill/>
          <a:ln w="28575">
            <a:solidFill>
              <a:srgbClr val="000000"/>
            </a:solidFill>
            <a:miter lim="800000"/>
            <a:headEnd/>
            <a:tailEnd/>
          </a:ln>
        </p:spPr>
        <p:txBody>
          <a:bodyPr wrap="none" lIns="0" tIns="0" rIns="0" bIns="0" anchor="ctr"/>
          <a:lstStyle/>
          <a:p>
            <a:pPr algn="ctr" eaLnBrk="0" hangingPunct="0">
              <a:lnSpc>
                <a:spcPts val="2000"/>
              </a:lnSpc>
              <a:spcBef>
                <a:spcPct val="50000"/>
              </a:spcBef>
            </a:pPr>
            <a:r>
              <a:rPr lang="ru-RU" sz="1600">
                <a:solidFill>
                  <a:srgbClr val="000000"/>
                </a:solidFill>
                <a:latin typeface="Arial Black" pitchFamily="34" charset="0"/>
              </a:rPr>
              <a:t>Плановый период</a:t>
            </a:r>
          </a:p>
          <a:p>
            <a:pPr algn="ctr" eaLnBrk="0" hangingPunct="0">
              <a:lnSpc>
                <a:spcPts val="2000"/>
              </a:lnSpc>
              <a:spcBef>
                <a:spcPct val="50000"/>
              </a:spcBef>
            </a:pPr>
            <a:r>
              <a:rPr lang="ru-RU" sz="1600">
                <a:solidFill>
                  <a:srgbClr val="000000"/>
                </a:solidFill>
                <a:latin typeface="Arial Black" pitchFamily="34" charset="0"/>
              </a:rPr>
              <a:t>(2 года)</a:t>
            </a:r>
            <a:endParaRPr lang="en-GB" sz="1600">
              <a:solidFill>
                <a:srgbClr val="000000"/>
              </a:solidFill>
              <a:latin typeface="Arial Black" pitchFamily="34" charset="0"/>
            </a:endParaRPr>
          </a:p>
        </p:txBody>
      </p:sp>
      <p:sp>
        <p:nvSpPr>
          <p:cNvPr id="25620" name="Rectangle 29"/>
          <p:cNvSpPr>
            <a:spLocks noChangeArrowheads="1"/>
          </p:cNvSpPr>
          <p:nvPr/>
        </p:nvSpPr>
        <p:spPr bwMode="auto">
          <a:xfrm>
            <a:off x="5659438" y="1527175"/>
            <a:ext cx="3048000" cy="828675"/>
          </a:xfrm>
          <a:prstGeom prst="rect">
            <a:avLst/>
          </a:prstGeom>
          <a:noFill/>
          <a:ln w="28575">
            <a:solidFill>
              <a:srgbClr val="000000"/>
            </a:solidFill>
            <a:miter lim="800000"/>
            <a:headEnd/>
            <a:tailEnd/>
          </a:ln>
        </p:spPr>
        <p:txBody>
          <a:bodyPr wrap="none" lIns="0" tIns="0" rIns="0" bIns="0" anchor="ctr"/>
          <a:lstStyle/>
          <a:p>
            <a:pPr algn="ctr" eaLnBrk="0" hangingPunct="0">
              <a:lnSpc>
                <a:spcPts val="2000"/>
              </a:lnSpc>
              <a:spcBef>
                <a:spcPct val="50000"/>
              </a:spcBef>
            </a:pPr>
            <a:r>
              <a:rPr lang="ru-RU" sz="1600">
                <a:solidFill>
                  <a:srgbClr val="000000"/>
                </a:solidFill>
                <a:latin typeface="Arial Black" pitchFamily="34" charset="0"/>
              </a:rPr>
              <a:t>Плановый период</a:t>
            </a:r>
          </a:p>
          <a:p>
            <a:pPr algn="ctr" eaLnBrk="0" hangingPunct="0">
              <a:lnSpc>
                <a:spcPts val="2000"/>
              </a:lnSpc>
              <a:spcBef>
                <a:spcPct val="50000"/>
              </a:spcBef>
            </a:pPr>
            <a:r>
              <a:rPr lang="ru-RU" sz="1600">
                <a:solidFill>
                  <a:srgbClr val="000000"/>
                </a:solidFill>
                <a:latin typeface="Arial Black" pitchFamily="34" charset="0"/>
              </a:rPr>
              <a:t>(2 года)</a:t>
            </a:r>
            <a:endParaRPr lang="en-GB" sz="1600">
              <a:solidFill>
                <a:srgbClr val="000000"/>
              </a:solidFill>
              <a:latin typeface="Arial Black" pitchFamily="34" charset="0"/>
            </a:endParaRP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5299" name="Содержимое 2"/>
          <p:cNvSpPr>
            <a:spLocks noGrp="1"/>
          </p:cNvSpPr>
          <p:nvPr>
            <p:ph idx="1"/>
          </p:nvPr>
        </p:nvSpPr>
        <p:spPr>
          <a:xfrm>
            <a:off x="250825" y="333375"/>
            <a:ext cx="8588375" cy="6191250"/>
          </a:xfrm>
        </p:spPr>
        <p:txBody>
          <a:bodyPr/>
          <a:lstStyle/>
          <a:p>
            <a:pPr algn="ctr">
              <a:buFontTx/>
              <a:buNone/>
              <a:defRPr/>
            </a:pPr>
            <a:r>
              <a:rPr lang="ru-RU" sz="2000" dirty="0" smtClean="0">
                <a:latin typeface="Calibri" pitchFamily="34" charset="0"/>
                <a:cs typeface="Calibri" pitchFamily="34" charset="0"/>
              </a:rPr>
              <a:t>Контактная информация:</a:t>
            </a:r>
          </a:p>
          <a:p>
            <a:pPr algn="ctr">
              <a:buFontTx/>
              <a:buNone/>
              <a:defRPr/>
            </a:pPr>
            <a:endParaRPr lang="ru-RU" sz="1800" dirty="0" smtClean="0">
              <a:latin typeface="Calibri" pitchFamily="34" charset="0"/>
              <a:cs typeface="Calibri" pitchFamily="34" charset="0"/>
            </a:endParaRPr>
          </a:p>
          <a:p>
            <a:pPr marL="0" algn="ctr">
              <a:spcBef>
                <a:spcPts val="0"/>
              </a:spcBef>
              <a:buFontTx/>
              <a:buNone/>
              <a:defRPr/>
            </a:pPr>
            <a:r>
              <a:rPr lang="ru-RU" sz="1800" dirty="0" smtClean="0">
                <a:latin typeface="Calibri" pitchFamily="34" charset="0"/>
                <a:cs typeface="Calibri" pitchFamily="34" charset="0"/>
              </a:rPr>
              <a:t>      </a:t>
            </a:r>
            <a:r>
              <a:rPr lang="ru-RU" sz="2400" b="1" dirty="0" smtClean="0">
                <a:latin typeface="Calibri" pitchFamily="34" charset="0"/>
                <a:cs typeface="Calibri" pitchFamily="34" charset="0"/>
              </a:rPr>
              <a:t>Финансовое управление </a:t>
            </a:r>
          </a:p>
          <a:p>
            <a:pPr marL="0" algn="ctr">
              <a:spcBef>
                <a:spcPts val="0"/>
              </a:spcBef>
              <a:buFontTx/>
              <a:buNone/>
              <a:defRPr/>
            </a:pPr>
            <a:r>
              <a:rPr lang="ru-RU" sz="2400" b="1" dirty="0" smtClean="0">
                <a:latin typeface="Calibri" pitchFamily="34" charset="0"/>
                <a:cs typeface="Calibri" pitchFamily="34" charset="0"/>
              </a:rPr>
              <a:t>администрации Курского муниципального округа Ставропольского края</a:t>
            </a:r>
          </a:p>
          <a:p>
            <a:pPr marL="0" algn="ctr">
              <a:spcBef>
                <a:spcPts val="0"/>
              </a:spcBef>
              <a:buFontTx/>
              <a:buNone/>
              <a:defRPr/>
            </a:pPr>
            <a:r>
              <a:rPr lang="ru-RU" sz="2400" b="1" smtClean="0">
                <a:latin typeface="Calibri" pitchFamily="34" charset="0"/>
                <a:cs typeface="Calibri" pitchFamily="34" charset="0"/>
              </a:rPr>
              <a:t>(ФУ АКМО СК)</a:t>
            </a:r>
            <a:r>
              <a:rPr lang="ru-RU" sz="2400" b="1" dirty="0" smtClean="0">
                <a:latin typeface="Calibri" pitchFamily="34" charset="0"/>
                <a:cs typeface="Calibri" pitchFamily="34" charset="0"/>
              </a:rPr>
              <a:t/>
            </a:r>
            <a:br>
              <a:rPr lang="ru-RU" sz="2400" b="1" dirty="0" smtClean="0">
                <a:latin typeface="Calibri" pitchFamily="34" charset="0"/>
                <a:cs typeface="Calibri" pitchFamily="34" charset="0"/>
              </a:rPr>
            </a:br>
            <a:endParaRPr lang="ru-RU" sz="2400" b="1" dirty="0" smtClean="0">
              <a:latin typeface="Calibri" pitchFamily="34" charset="0"/>
              <a:cs typeface="Calibri" pitchFamily="34" charset="0"/>
            </a:endParaRPr>
          </a:p>
          <a:p>
            <a:pPr>
              <a:buFontTx/>
              <a:buNone/>
              <a:defRPr/>
            </a:pPr>
            <a:r>
              <a:rPr lang="ru-RU" sz="1800" dirty="0" smtClean="0">
                <a:latin typeface="Calibri" pitchFamily="34" charset="0"/>
                <a:cs typeface="Calibri" pitchFamily="34" charset="0"/>
              </a:rPr>
              <a:t>     </a:t>
            </a:r>
            <a:r>
              <a:rPr lang="ru-RU" sz="1800" b="1" dirty="0" smtClean="0">
                <a:latin typeface="Calibri" pitchFamily="34" charset="0"/>
                <a:cs typeface="Calibri" pitchFamily="34" charset="0"/>
              </a:rPr>
              <a:t>Начальник Финансового управления - Елена Владимировна Мишина</a:t>
            </a:r>
          </a:p>
          <a:p>
            <a:pPr algn="ctr">
              <a:buFontTx/>
              <a:buNone/>
              <a:defRPr/>
            </a:pPr>
            <a:endParaRPr lang="ru-RU" sz="1800" b="1" dirty="0" smtClean="0">
              <a:latin typeface="Calibri" pitchFamily="34" charset="0"/>
              <a:cs typeface="Calibri" pitchFamily="34" charset="0"/>
            </a:endParaRPr>
          </a:p>
          <a:p>
            <a:pPr algn="ctr">
              <a:buFontTx/>
              <a:buNone/>
              <a:defRPr/>
            </a:pPr>
            <a:r>
              <a:rPr lang="ru-RU" sz="1800" b="1" dirty="0" smtClean="0">
                <a:latin typeface="Calibri" pitchFamily="34" charset="0"/>
                <a:cs typeface="Calibri" pitchFamily="34" charset="0"/>
              </a:rPr>
              <a:t>Адрес: </a:t>
            </a:r>
            <a:r>
              <a:rPr lang="ru-RU" sz="1800" dirty="0" smtClean="0">
                <a:latin typeface="Calibri" pitchFamily="34" charset="0"/>
                <a:cs typeface="Calibri" pitchFamily="34" charset="0"/>
              </a:rPr>
              <a:t>357850,</a:t>
            </a:r>
            <a:r>
              <a:rPr lang="ru-RU" sz="1800" b="1" dirty="0" smtClean="0">
                <a:latin typeface="Calibri" pitchFamily="34" charset="0"/>
                <a:cs typeface="Calibri" pitchFamily="34" charset="0"/>
              </a:rPr>
              <a:t> </a:t>
            </a:r>
            <a:r>
              <a:rPr lang="ru-RU" sz="1800" dirty="0" smtClean="0">
                <a:latin typeface="Calibri" pitchFamily="34" charset="0"/>
                <a:cs typeface="Calibri" pitchFamily="34" charset="0"/>
              </a:rPr>
              <a:t>Ставропольский край,</a:t>
            </a:r>
            <a:r>
              <a:rPr lang="ru-RU" sz="1800" b="1" dirty="0" smtClean="0">
                <a:latin typeface="Calibri" pitchFamily="34" charset="0"/>
                <a:cs typeface="Calibri" pitchFamily="34" charset="0"/>
              </a:rPr>
              <a:t> </a:t>
            </a:r>
            <a:r>
              <a:rPr lang="ru-RU" sz="1800" dirty="0" smtClean="0">
                <a:latin typeface="Calibri" pitchFamily="34" charset="0"/>
                <a:cs typeface="Calibri" pitchFamily="34" charset="0"/>
              </a:rPr>
              <a:t>Курский район,</a:t>
            </a:r>
            <a:r>
              <a:rPr lang="ru-RU" sz="1800" b="1" dirty="0" smtClean="0">
                <a:latin typeface="Calibri" pitchFamily="34" charset="0"/>
                <a:cs typeface="Calibri" pitchFamily="34" charset="0"/>
              </a:rPr>
              <a:t> </a:t>
            </a:r>
          </a:p>
          <a:p>
            <a:pPr algn="ctr">
              <a:buFontTx/>
              <a:buNone/>
              <a:defRPr/>
            </a:pPr>
            <a:r>
              <a:rPr lang="ru-RU" sz="1800" dirty="0" smtClean="0">
                <a:latin typeface="Calibri" pitchFamily="34" charset="0"/>
                <a:cs typeface="Calibri" pitchFamily="34" charset="0"/>
              </a:rPr>
              <a:t>станица</a:t>
            </a:r>
            <a:r>
              <a:rPr lang="ru-RU" sz="1800" b="1" dirty="0" smtClean="0">
                <a:latin typeface="Calibri" pitchFamily="34" charset="0"/>
                <a:cs typeface="Calibri" pitchFamily="34" charset="0"/>
              </a:rPr>
              <a:t> </a:t>
            </a:r>
            <a:r>
              <a:rPr lang="ru-RU" sz="1800" dirty="0" smtClean="0">
                <a:latin typeface="Calibri" pitchFamily="34" charset="0"/>
                <a:cs typeface="Calibri" pitchFamily="34" charset="0"/>
              </a:rPr>
              <a:t>Курская,</a:t>
            </a:r>
            <a:r>
              <a:rPr lang="ru-RU" sz="1800" b="1" dirty="0" smtClean="0">
                <a:latin typeface="Calibri" pitchFamily="34" charset="0"/>
                <a:cs typeface="Calibri" pitchFamily="34" charset="0"/>
              </a:rPr>
              <a:t> </a:t>
            </a:r>
            <a:r>
              <a:rPr lang="ru-RU" sz="1800" dirty="0" smtClean="0">
                <a:latin typeface="Calibri" pitchFamily="34" charset="0"/>
                <a:cs typeface="Calibri" pitchFamily="34" charset="0"/>
              </a:rPr>
              <a:t>пер. Октябрьский, 16 </a:t>
            </a:r>
          </a:p>
          <a:p>
            <a:pPr algn="ctr">
              <a:buFontTx/>
              <a:buNone/>
              <a:defRPr/>
            </a:pPr>
            <a:endParaRPr lang="ru-RU" sz="1800" dirty="0" smtClean="0">
              <a:latin typeface="Calibri" pitchFamily="34" charset="0"/>
              <a:cs typeface="Calibri" pitchFamily="34" charset="0"/>
            </a:endParaRPr>
          </a:p>
          <a:p>
            <a:pPr algn="ctr">
              <a:buFontTx/>
              <a:buNone/>
              <a:defRPr/>
            </a:pPr>
            <a:r>
              <a:rPr lang="ru-RU" sz="1800" b="1" dirty="0" smtClean="0">
                <a:latin typeface="Calibri" pitchFamily="34" charset="0"/>
                <a:cs typeface="Calibri" pitchFamily="34" charset="0"/>
              </a:rPr>
              <a:t>Телефон для обращения граждан</a:t>
            </a:r>
            <a:r>
              <a:rPr lang="ru-RU" sz="1800" dirty="0" smtClean="0">
                <a:latin typeface="Calibri" pitchFamily="34" charset="0"/>
                <a:cs typeface="Calibri" pitchFamily="34" charset="0"/>
              </a:rPr>
              <a:t>: 8(879-64) 5-40-40, 5-40-48; </a:t>
            </a:r>
          </a:p>
          <a:p>
            <a:pPr algn="ctr">
              <a:buFontTx/>
              <a:buNone/>
              <a:defRPr/>
            </a:pPr>
            <a:r>
              <a:rPr lang="ru-RU" sz="1800" dirty="0" smtClean="0">
                <a:latin typeface="Calibri" pitchFamily="34" charset="0"/>
                <a:cs typeface="Calibri" pitchFamily="34" charset="0"/>
              </a:rPr>
              <a:t> </a:t>
            </a:r>
          </a:p>
          <a:p>
            <a:pPr algn="ctr">
              <a:buFontTx/>
              <a:buNone/>
              <a:defRPr/>
            </a:pPr>
            <a:r>
              <a:rPr lang="ru-RU" sz="1800" b="1" dirty="0" smtClean="0">
                <a:latin typeface="Calibri" pitchFamily="34" charset="0"/>
                <a:cs typeface="Calibri" pitchFamily="34" charset="0"/>
              </a:rPr>
              <a:t>Электронная почта : </a:t>
            </a:r>
            <a:r>
              <a:rPr lang="ru-RU" sz="1800" dirty="0" err="1" smtClean="0">
                <a:latin typeface="Calibri" pitchFamily="34" charset="0"/>
                <a:cs typeface="Calibri" pitchFamily="34" charset="0"/>
              </a:rPr>
              <a:t>fukursk@mail.ru</a:t>
            </a:r>
            <a:r>
              <a:rPr lang="ru-RU" sz="1800" dirty="0" smtClean="0">
                <a:latin typeface="Calibri" pitchFamily="34" charset="0"/>
                <a:cs typeface="Calibri" pitchFamily="34" charset="0"/>
              </a:rPr>
              <a:t> </a:t>
            </a:r>
          </a:p>
          <a:p>
            <a:pPr algn="ctr">
              <a:buFontTx/>
              <a:buNone/>
              <a:defRPr/>
            </a:pPr>
            <a:r>
              <a:rPr lang="ru-RU" sz="1800" b="1" dirty="0" smtClean="0">
                <a:latin typeface="Calibri" pitchFamily="34" charset="0"/>
                <a:cs typeface="Calibri" pitchFamily="34" charset="0"/>
              </a:rPr>
              <a:t>График работы</a:t>
            </a:r>
            <a:r>
              <a:rPr lang="ru-RU" sz="1800" dirty="0" smtClean="0">
                <a:latin typeface="Calibri" pitchFamily="34" charset="0"/>
                <a:cs typeface="Calibri" pitchFamily="34" charset="0"/>
              </a:rPr>
              <a:t>: понедельник -  пятница</a:t>
            </a:r>
          </a:p>
          <a:p>
            <a:pPr algn="ctr">
              <a:buFontTx/>
              <a:buNone/>
              <a:defRPr/>
            </a:pPr>
            <a:r>
              <a:rPr lang="ru-RU" sz="1800" dirty="0" smtClean="0">
                <a:latin typeface="Calibri" pitchFamily="34" charset="0"/>
                <a:cs typeface="Calibri" pitchFamily="34" charset="0"/>
              </a:rPr>
              <a:t> с 8:00 до 17:00, перерыв с 12:00 до 14:00</a:t>
            </a:r>
          </a:p>
          <a:p>
            <a:pPr algn="ctr">
              <a:buFontTx/>
              <a:buNone/>
              <a:defRPr/>
            </a:pPr>
            <a:endParaRPr lang="ru-RU" sz="1800" dirty="0" smtClean="0">
              <a:latin typeface="Calibri" pitchFamily="34" charset="0"/>
              <a:cs typeface="Calibri" pitchFamily="34" charset="0"/>
            </a:endParaRPr>
          </a:p>
        </p:txBody>
      </p:sp>
      <p:pic>
        <p:nvPicPr>
          <p:cNvPr id="219138" name="Picture 2" descr="https://avatars.mds.yandex.net/get-pdb/1527424/db61d4da-af8e-460d-8a04-0f961c01126a/s120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5105400"/>
            <a:ext cx="2590800" cy="1609130"/>
          </a:xfrm>
          <a:prstGeom prst="rect">
            <a:avLst/>
          </a:prstGeom>
          <a:noFill/>
        </p:spPr>
      </p:pic>
      <p:pic>
        <p:nvPicPr>
          <p:cNvPr id="219146" name="Picture 10" descr="https://maxcdn.icons8.com/Share/icon/nolan/User_Interface/email1600.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 y="4572000"/>
            <a:ext cx="2209800" cy="2427796"/>
          </a:xfrm>
          <a:prstGeom prst="rect">
            <a:avLst/>
          </a:prstGeom>
          <a:noFill/>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22040" y="-46300"/>
            <a:ext cx="4267200" cy="369332"/>
          </a:xfrm>
          <a:prstGeom prst="rect">
            <a:avLst/>
          </a:prstGeom>
        </p:spPr>
        <p:txBody>
          <a:bodyPr wrap="square">
            <a:spAutoFit/>
          </a:bodyPr>
          <a:lstStyle/>
          <a:p>
            <a:pPr algn="ctr"/>
            <a:r>
              <a:rPr lang="ru-RU" b="1" dirty="0" smtClean="0">
                <a:effectLst>
                  <a:outerShdw blurRad="38100" dist="38100" dir="2700000" algn="tl">
                    <a:srgbClr val="000000">
                      <a:alpha val="43137"/>
                    </a:srgbClr>
                  </a:outerShdw>
                </a:effectLst>
              </a:rPr>
              <a:t>Демографическая ситуация</a:t>
            </a:r>
            <a:endParaRPr lang="ru-RU" b="1" dirty="0">
              <a:effectLst>
                <a:outerShdw blurRad="38100" dist="38100" dir="2700000" algn="tl">
                  <a:srgbClr val="000000">
                    <a:alpha val="43137"/>
                  </a:srgbClr>
                </a:outerShdw>
              </a:effectLst>
            </a:endParaRPr>
          </a:p>
        </p:txBody>
      </p:sp>
      <p:graphicFrame>
        <p:nvGraphicFramePr>
          <p:cNvPr id="5" name="Диаграмма 4"/>
          <p:cNvGraphicFramePr/>
          <p:nvPr>
            <p:extLst>
              <p:ext uri="{D42A27DB-BD31-4B8C-83A1-F6EECF244321}">
                <p14:modId xmlns:p14="http://schemas.microsoft.com/office/powerpoint/2010/main" val="1349955395"/>
              </p:ext>
            </p:extLst>
          </p:nvPr>
        </p:nvGraphicFramePr>
        <p:xfrm>
          <a:off x="0" y="221583"/>
          <a:ext cx="4800600" cy="2971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Диаграмма 5"/>
          <p:cNvGraphicFramePr/>
          <p:nvPr>
            <p:extLst>
              <p:ext uri="{D42A27DB-BD31-4B8C-83A1-F6EECF244321}">
                <p14:modId xmlns:p14="http://schemas.microsoft.com/office/powerpoint/2010/main" val="2158141915"/>
              </p:ext>
            </p:extLst>
          </p:nvPr>
        </p:nvGraphicFramePr>
        <p:xfrm>
          <a:off x="0" y="3918466"/>
          <a:ext cx="4267200" cy="2667000"/>
        </p:xfrm>
        <a:graphic>
          <a:graphicData uri="http://schemas.openxmlformats.org/drawingml/2006/chart">
            <c:chart xmlns:c="http://schemas.openxmlformats.org/drawingml/2006/chart" xmlns:r="http://schemas.openxmlformats.org/officeDocument/2006/relationships" r:id="rId4"/>
          </a:graphicData>
        </a:graphic>
      </p:graphicFrame>
      <p:sp>
        <p:nvSpPr>
          <p:cNvPr id="7" name="Прямоугольник 6"/>
          <p:cNvSpPr/>
          <p:nvPr/>
        </p:nvSpPr>
        <p:spPr>
          <a:xfrm>
            <a:off x="-1" y="3371258"/>
            <a:ext cx="7696201" cy="369332"/>
          </a:xfrm>
          <a:prstGeom prst="rect">
            <a:avLst/>
          </a:prstGeom>
          <a:effectLst>
            <a:outerShdw blurRad="50800" dist="38100" dir="8100000" algn="tr" rotWithShape="0">
              <a:prstClr val="black">
                <a:alpha val="40000"/>
              </a:prstClr>
            </a:outerShdw>
          </a:effectLst>
        </p:spPr>
        <p:txBody>
          <a:bodyPr wrap="square">
            <a:spAutoFit/>
          </a:bodyPr>
          <a:lstStyle/>
          <a:p>
            <a:pPr algn="ctr"/>
            <a:r>
              <a:rPr lang="ru-RU" b="1" dirty="0"/>
              <a:t>Инвестиции</a:t>
            </a:r>
          </a:p>
        </p:txBody>
      </p:sp>
      <p:sp>
        <p:nvSpPr>
          <p:cNvPr id="8" name="Прямоугольник 7"/>
          <p:cNvSpPr/>
          <p:nvPr/>
        </p:nvSpPr>
        <p:spPr>
          <a:xfrm>
            <a:off x="4291642" y="3666916"/>
            <a:ext cx="4675517" cy="3170099"/>
          </a:xfrm>
          <a:prstGeom prst="rect">
            <a:avLst/>
          </a:prstGeom>
        </p:spPr>
        <p:txBody>
          <a:bodyPr wrap="square">
            <a:spAutoFit/>
          </a:bodyPr>
          <a:lstStyle/>
          <a:p>
            <a:pPr indent="449580" algn="just">
              <a:spcAft>
                <a:spcPts val="0"/>
              </a:spcAft>
            </a:pPr>
            <a:r>
              <a:rPr lang="ru-RU" sz="1000" dirty="0">
                <a:latin typeface="+mj-lt"/>
                <a:ea typeface="Calibri" panose="020F0502020204030204" pitchFamily="34" charset="0"/>
                <a:cs typeface="Times New Roman" panose="02020603050405020304" pitchFamily="18" charset="0"/>
              </a:rPr>
              <a:t>В минувшем году на территории округа реализовано 2 инвестиционных проекта:</a:t>
            </a:r>
          </a:p>
          <a:p>
            <a:pPr indent="449580" algn="just">
              <a:spcAft>
                <a:spcPts val="0"/>
              </a:spcAft>
            </a:pPr>
            <a:r>
              <a:rPr lang="ru-RU" sz="1000" dirty="0">
                <a:latin typeface="+mj-lt"/>
                <a:ea typeface="Calibri" panose="020F0502020204030204" pitchFamily="34" charset="0"/>
                <a:cs typeface="Times New Roman" panose="02020603050405020304" pitchFamily="18" charset="0"/>
              </a:rPr>
              <a:t>в сфере сельского хозяйства - «Орошаемый участок площадью 560,9 га на землях ООО СХ «</a:t>
            </a:r>
            <a:r>
              <a:rPr lang="ru-RU" sz="1000" dirty="0" err="1">
                <a:latin typeface="+mj-lt"/>
                <a:ea typeface="Calibri" panose="020F0502020204030204" pitchFamily="34" charset="0"/>
                <a:cs typeface="Times New Roman" panose="02020603050405020304" pitchFamily="18" charset="0"/>
              </a:rPr>
              <a:t>Стодеревское</a:t>
            </a:r>
            <a:r>
              <a:rPr lang="ru-RU" sz="1000" dirty="0">
                <a:latin typeface="+mj-lt"/>
                <a:ea typeface="Calibri" panose="020F0502020204030204" pitchFamily="34" charset="0"/>
                <a:cs typeface="Times New Roman" panose="02020603050405020304" pitchFamily="18" charset="0"/>
              </a:rPr>
              <a:t>», инвестором является Общество с ограниченной ответственностью семеноводческое хозяйство «</a:t>
            </a:r>
            <a:r>
              <a:rPr lang="ru-RU" sz="1000" dirty="0" err="1">
                <a:latin typeface="+mj-lt"/>
                <a:ea typeface="Calibri" panose="020F0502020204030204" pitchFamily="34" charset="0"/>
                <a:cs typeface="Times New Roman" panose="02020603050405020304" pitchFamily="18" charset="0"/>
              </a:rPr>
              <a:t>Стодеревское</a:t>
            </a:r>
            <a:r>
              <a:rPr lang="ru-RU" sz="1000" dirty="0">
                <a:latin typeface="+mj-lt"/>
                <a:ea typeface="Calibri" panose="020F0502020204030204" pitchFamily="34" charset="0"/>
                <a:cs typeface="Times New Roman" panose="02020603050405020304" pitchFamily="18" charset="0"/>
              </a:rPr>
              <a:t>» стоимость инвестиционного проекта 122,67 млн. рублей, срок реализации 2022-2023 гг.</a:t>
            </a:r>
          </a:p>
          <a:p>
            <a:pPr indent="449580" algn="just">
              <a:spcAft>
                <a:spcPts val="0"/>
              </a:spcAft>
            </a:pPr>
            <a:r>
              <a:rPr lang="ru-RU" sz="1000" dirty="0">
                <a:latin typeface="+mj-lt"/>
                <a:ea typeface="Calibri" panose="020F0502020204030204" pitchFamily="34" charset="0"/>
                <a:cs typeface="Times New Roman" panose="02020603050405020304" pitchFamily="18" charset="0"/>
              </a:rPr>
              <a:t>в сфере пищевой и перерабатывающей промышленности - «Строительство мукомольного комбината производительностью 150 т/сутки» инвестором является ООО «Мука Ставропольская», стоимость инвестиционного проекта 200,0 млн. рублей,  срок реализации 2023г.</a:t>
            </a:r>
          </a:p>
          <a:p>
            <a:pPr indent="450215" algn="just">
              <a:spcAft>
                <a:spcPts val="0"/>
              </a:spcAft>
              <a:tabLst>
                <a:tab pos="-90170" algn="l"/>
              </a:tabLst>
            </a:pPr>
            <a:r>
              <a:rPr lang="ru-RU" sz="1000" dirty="0">
                <a:latin typeface="+mj-lt"/>
                <a:ea typeface="Times New Roman" panose="02020603050405020304" pitchFamily="18" charset="0"/>
                <a:cs typeface="Times New Roman" panose="02020603050405020304" pitchFamily="18" charset="0"/>
              </a:rPr>
              <a:t>Объем инвестиций в экономику  округа с учетом субъектов малого и среднего предпринимательства составил 2 072,85 млн. рублей или 123 процента к уровню прошлого года (2022 г. 1 684,3 млн. рублей).  </a:t>
            </a:r>
            <a:endParaRPr lang="ru-RU" sz="1000" dirty="0">
              <a:latin typeface="+mj-lt"/>
              <a:ea typeface="Calibri" panose="020F0502020204030204" pitchFamily="34" charset="0"/>
              <a:cs typeface="Times New Roman" panose="02020603050405020304" pitchFamily="18" charset="0"/>
            </a:endParaRPr>
          </a:p>
          <a:p>
            <a:pPr indent="449580" algn="just">
              <a:spcAft>
                <a:spcPts val="0"/>
              </a:spcAft>
            </a:pPr>
            <a:r>
              <a:rPr lang="ru-RU" sz="1000" dirty="0">
                <a:latin typeface="+mj-lt"/>
                <a:ea typeface="Times New Roman" panose="02020603050405020304" pitchFamily="18" charset="0"/>
                <a:cs typeface="Times New Roman" panose="02020603050405020304" pitchFamily="18" charset="0"/>
              </a:rPr>
              <a:t>Инвестиции были направлены на строительство и реконструкцию зданий, приобретение основных  средств предприятиями и организациями округа. </a:t>
            </a:r>
            <a:endParaRPr lang="ru-RU" sz="1000" dirty="0">
              <a:latin typeface="+mj-lt"/>
              <a:ea typeface="Calibri" panose="020F0502020204030204" pitchFamily="34" charset="0"/>
              <a:cs typeface="Times New Roman" panose="02020603050405020304" pitchFamily="18" charset="0"/>
            </a:endParaRPr>
          </a:p>
          <a:p>
            <a:pPr algn="just"/>
            <a:r>
              <a:rPr lang="ru-RU" sz="1000" dirty="0" smtClean="0">
                <a:latin typeface="+mj-lt"/>
                <a:ea typeface="Times New Roman" panose="02020603050405020304" pitchFamily="18" charset="0"/>
              </a:rPr>
              <a:t>                 Было </a:t>
            </a:r>
            <a:r>
              <a:rPr lang="ru-RU" sz="1000" dirty="0">
                <a:latin typeface="+mj-lt"/>
                <a:ea typeface="Times New Roman" panose="02020603050405020304" pitchFamily="18" charset="0"/>
              </a:rPr>
              <a:t>введено 11 993 кв. м общей площади жилых помещений, или 134,3 процента к уровню прошлого года (2022 г. 8 927 кв. м). Разрешений и уведомлений на строительство и реконструкцию выдано 14 единицы (2022 г. 164), разрешений и уведомлений на ввод объектов в эксплуатацию 18 единиц (2022 г. 118).</a:t>
            </a:r>
            <a:endParaRPr lang="ru-RU" sz="1000" dirty="0">
              <a:latin typeface="+mj-lt"/>
            </a:endParaRPr>
          </a:p>
        </p:txBody>
      </p:sp>
      <p:sp>
        <p:nvSpPr>
          <p:cNvPr id="9" name="Прямоугольник 8"/>
          <p:cNvSpPr/>
          <p:nvPr/>
        </p:nvSpPr>
        <p:spPr>
          <a:xfrm>
            <a:off x="5257800" y="-33819"/>
            <a:ext cx="3429000" cy="369332"/>
          </a:xfrm>
          <a:prstGeom prst="rect">
            <a:avLst/>
          </a:prstGeom>
        </p:spPr>
        <p:txBody>
          <a:bodyPr wrap="square">
            <a:spAutoFit/>
          </a:bodyPr>
          <a:lstStyle/>
          <a:p>
            <a:r>
              <a:rPr lang="ru-RU" b="1" dirty="0" smtClean="0">
                <a:solidFill>
                  <a:prstClr val="black"/>
                </a:solidFill>
                <a:effectLst>
                  <a:outerShdw blurRad="38100" dist="38100" dir="2700000" algn="tl">
                    <a:srgbClr val="000000">
                      <a:alpha val="43137"/>
                    </a:srgbClr>
                  </a:outerShdw>
                </a:effectLst>
              </a:rPr>
              <a:t>Закупки</a:t>
            </a:r>
            <a:endParaRPr lang="ru-RU" b="1" dirty="0">
              <a:solidFill>
                <a:prstClr val="black"/>
              </a:solidFill>
              <a:effectLst>
                <a:outerShdw blurRad="38100" dist="38100" dir="2700000" algn="tl">
                  <a:srgbClr val="000000">
                    <a:alpha val="43137"/>
                  </a:srgbClr>
                </a:outerShdw>
              </a:effectLst>
            </a:endParaRPr>
          </a:p>
        </p:txBody>
      </p:sp>
      <p:graphicFrame>
        <p:nvGraphicFramePr>
          <p:cNvPr id="10" name="Диаграмма 9"/>
          <p:cNvGraphicFramePr/>
          <p:nvPr>
            <p:extLst>
              <p:ext uri="{D42A27DB-BD31-4B8C-83A1-F6EECF244321}">
                <p14:modId xmlns:p14="http://schemas.microsoft.com/office/powerpoint/2010/main" val="1969710653"/>
              </p:ext>
            </p:extLst>
          </p:nvPr>
        </p:nvGraphicFramePr>
        <p:xfrm>
          <a:off x="4584978" y="43709"/>
          <a:ext cx="4400872" cy="2394692"/>
        </p:xfrm>
        <a:graphic>
          <a:graphicData uri="http://schemas.openxmlformats.org/drawingml/2006/chart">
            <c:chart xmlns:c="http://schemas.openxmlformats.org/drawingml/2006/chart" xmlns:r="http://schemas.openxmlformats.org/officeDocument/2006/relationships" r:id="rId5"/>
          </a:graphicData>
        </a:graphic>
      </p:graphicFrame>
      <p:sp>
        <p:nvSpPr>
          <p:cNvPr id="11" name="Прямоугольник 10"/>
          <p:cNvSpPr/>
          <p:nvPr/>
        </p:nvSpPr>
        <p:spPr>
          <a:xfrm>
            <a:off x="4267200" y="2438401"/>
            <a:ext cx="4678393" cy="861774"/>
          </a:xfrm>
          <a:prstGeom prst="rect">
            <a:avLst/>
          </a:prstGeom>
        </p:spPr>
        <p:txBody>
          <a:bodyPr wrap="square">
            <a:spAutoFit/>
          </a:bodyPr>
          <a:lstStyle/>
          <a:p>
            <a:pPr algn="just"/>
            <a:r>
              <a:rPr lang="ru-RU" sz="1000" kern="50" dirty="0" smtClean="0">
                <a:latin typeface="+mj-lt"/>
                <a:ea typeface="Arial Unicode MS" panose="020B0604020202020204" pitchFamily="34" charset="-128"/>
              </a:rPr>
              <a:t>                Для </a:t>
            </a:r>
            <a:r>
              <a:rPr lang="ru-RU" sz="1000" kern="50" dirty="0">
                <a:latin typeface="+mj-lt"/>
                <a:ea typeface="Arial Unicode MS" panose="020B0604020202020204" pitchFamily="34" charset="-128"/>
              </a:rPr>
              <a:t>нужд муниципальных заказчиков проведено 157 конкурентных процедуры отбора поставщиков. Общая стоимость начальных (максимальных) контрактов составила 498,00 млн. рублей. Фактическая стоимость контрактов по результатам торгов сложилась в объеме 422,00 млн. рублей. Экономия бюджетных средств - 76,00 млн. рублей. </a:t>
            </a:r>
            <a:endParaRPr lang="ru-RU" sz="1000" dirty="0">
              <a:latin typeface="+mj-lt"/>
            </a:endParaRPr>
          </a:p>
        </p:txBody>
      </p:sp>
    </p:spTree>
    <p:extLst>
      <p:ext uri="{BB962C8B-B14F-4D97-AF65-F5344CB8AC3E}">
        <p14:creationId xmlns:p14="http://schemas.microsoft.com/office/powerpoint/2010/main" val="25829336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52400" y="0"/>
            <a:ext cx="7952184" cy="369332"/>
          </a:xfrm>
          <a:prstGeom prst="rect">
            <a:avLst/>
          </a:prstGeom>
        </p:spPr>
        <p:txBody>
          <a:bodyPr wrap="square">
            <a:spAutoFit/>
          </a:bodyPr>
          <a:lstStyle/>
          <a:p>
            <a:r>
              <a:rPr lang="ru-RU" b="1" dirty="0" smtClean="0">
                <a:solidFill>
                  <a:prstClr val="black"/>
                </a:solidFill>
                <a:effectLst>
                  <a:outerShdw blurRad="38100" dist="38100" dir="2700000" algn="tl">
                    <a:srgbClr val="000000">
                      <a:alpha val="43137"/>
                    </a:srgbClr>
                  </a:outerShdw>
                </a:effectLst>
              </a:rPr>
              <a:t>Малый и средний бизнес</a:t>
            </a:r>
            <a:endParaRPr lang="ru-RU" b="1" dirty="0">
              <a:solidFill>
                <a:prstClr val="black"/>
              </a:solidFill>
              <a:effectLst>
                <a:outerShdw blurRad="38100" dist="38100" dir="2700000" algn="tl">
                  <a:srgbClr val="000000">
                    <a:alpha val="43137"/>
                  </a:srgbClr>
                </a:outerShdw>
              </a:effectLst>
            </a:endParaRPr>
          </a:p>
        </p:txBody>
      </p:sp>
      <p:graphicFrame>
        <p:nvGraphicFramePr>
          <p:cNvPr id="5" name="Диаграмма 4"/>
          <p:cNvGraphicFramePr/>
          <p:nvPr>
            <p:extLst>
              <p:ext uri="{D42A27DB-BD31-4B8C-83A1-F6EECF244321}">
                <p14:modId xmlns:p14="http://schemas.microsoft.com/office/powerpoint/2010/main" val="192208378"/>
              </p:ext>
            </p:extLst>
          </p:nvPr>
        </p:nvGraphicFramePr>
        <p:xfrm>
          <a:off x="2875" y="612576"/>
          <a:ext cx="4343400" cy="2954451"/>
        </p:xfrm>
        <a:graphic>
          <a:graphicData uri="http://schemas.openxmlformats.org/drawingml/2006/chart">
            <c:chart xmlns:c="http://schemas.openxmlformats.org/drawingml/2006/chart" xmlns:r="http://schemas.openxmlformats.org/officeDocument/2006/relationships" r:id="rId3"/>
          </a:graphicData>
        </a:graphic>
      </p:graphicFrame>
      <p:sp>
        <p:nvSpPr>
          <p:cNvPr id="6" name="Прямоугольник 5"/>
          <p:cNvSpPr/>
          <p:nvPr/>
        </p:nvSpPr>
        <p:spPr>
          <a:xfrm>
            <a:off x="23004" y="434498"/>
            <a:ext cx="8352928" cy="307777"/>
          </a:xfrm>
          <a:prstGeom prst="rect">
            <a:avLst/>
          </a:prstGeom>
        </p:spPr>
        <p:txBody>
          <a:bodyPr wrap="square">
            <a:spAutoFit/>
          </a:bodyPr>
          <a:lstStyle/>
          <a:p>
            <a:pPr algn="ctr"/>
            <a:r>
              <a:rPr lang="ru-RU" sz="1400" dirty="0" smtClean="0">
                <a:solidFill>
                  <a:prstClr val="black"/>
                </a:solidFill>
                <a:latin typeface="+mj-lt"/>
              </a:rPr>
              <a:t>Отгружено товаров собственного производства, выполнено работ и услуг собственными силами</a:t>
            </a:r>
            <a:endParaRPr lang="ru-RU" sz="1400" dirty="0">
              <a:solidFill>
                <a:prstClr val="black"/>
              </a:solidFill>
              <a:latin typeface="+mj-lt"/>
            </a:endParaRPr>
          </a:p>
        </p:txBody>
      </p:sp>
      <p:sp>
        <p:nvSpPr>
          <p:cNvPr id="7" name="Прямоугольник 6"/>
          <p:cNvSpPr/>
          <p:nvPr/>
        </p:nvSpPr>
        <p:spPr>
          <a:xfrm>
            <a:off x="4477109" y="1009058"/>
            <a:ext cx="4572000" cy="1892826"/>
          </a:xfrm>
          <a:prstGeom prst="rect">
            <a:avLst/>
          </a:prstGeom>
        </p:spPr>
        <p:txBody>
          <a:bodyPr>
            <a:spAutoFit/>
          </a:bodyPr>
          <a:lstStyle/>
          <a:p>
            <a:pPr indent="450215" algn="just">
              <a:spcAft>
                <a:spcPts val="0"/>
              </a:spcAft>
            </a:pPr>
            <a:r>
              <a:rPr lang="ru-RU" sz="900" kern="50" dirty="0">
                <a:latin typeface="+mj-lt"/>
                <a:ea typeface="Arial Unicode MS" panose="020B0604020202020204" pitchFamily="34" charset="-128"/>
                <a:cs typeface="Times New Roman" panose="02020603050405020304" pitchFamily="18" charset="0"/>
              </a:rPr>
              <a:t>В различных сферах экономики осуществляют хозяйственную деятельность 5 336 субъектов малого и среднего предпринимательства, в том числе: 4 средних предприятия, 8 малых и 56 микро предприятий, 815 индивидуальных предпринимателя, 266 крестьянских (фермерских) хозяйств и 4 187 </a:t>
            </a:r>
            <a:r>
              <a:rPr lang="ru-RU" sz="900" kern="50" dirty="0" err="1">
                <a:latin typeface="+mj-lt"/>
                <a:ea typeface="Arial Unicode MS" panose="020B0604020202020204" pitchFamily="34" charset="-128"/>
                <a:cs typeface="Times New Roman" panose="02020603050405020304" pitchFamily="18" charset="0"/>
              </a:rPr>
              <a:t>самозанятых</a:t>
            </a:r>
            <a:r>
              <a:rPr lang="ru-RU" sz="900" kern="50" dirty="0">
                <a:latin typeface="+mj-lt"/>
                <a:ea typeface="Arial Unicode MS" panose="020B0604020202020204" pitchFamily="34" charset="-128"/>
                <a:cs typeface="Times New Roman" panose="02020603050405020304" pitchFamily="18" charset="0"/>
              </a:rPr>
              <a:t> граждан. </a:t>
            </a:r>
            <a:endParaRPr lang="ru-RU" sz="900" dirty="0">
              <a:latin typeface="+mj-lt"/>
              <a:ea typeface="Calibri" panose="020F0502020204030204" pitchFamily="34" charset="0"/>
              <a:cs typeface="Times New Roman" panose="02020603050405020304" pitchFamily="18" charset="0"/>
            </a:endParaRPr>
          </a:p>
          <a:p>
            <a:pPr indent="450215" algn="just">
              <a:spcAft>
                <a:spcPts val="0"/>
              </a:spcAft>
            </a:pPr>
            <a:r>
              <a:rPr lang="ru-RU" sz="900" kern="50" dirty="0">
                <a:latin typeface="+mj-lt"/>
                <a:ea typeface="Arial Unicode MS" panose="020B0604020202020204" pitchFamily="34" charset="-128"/>
                <a:cs typeface="Times New Roman" panose="02020603050405020304" pitchFamily="18" charset="0"/>
              </a:rPr>
              <a:t>В 2023 году число </a:t>
            </a:r>
            <a:r>
              <a:rPr lang="ru-RU" sz="900" kern="50" dirty="0" err="1">
                <a:latin typeface="+mj-lt"/>
                <a:ea typeface="Arial Unicode MS" panose="020B0604020202020204" pitchFamily="34" charset="-128"/>
                <a:cs typeface="Times New Roman" panose="02020603050405020304" pitchFamily="18" charset="0"/>
              </a:rPr>
              <a:t>самозанятых</a:t>
            </a:r>
            <a:r>
              <a:rPr lang="ru-RU" sz="900" kern="50" dirty="0">
                <a:latin typeface="+mj-lt"/>
                <a:ea typeface="Arial Unicode MS" panose="020B0604020202020204" pitchFamily="34" charset="-128"/>
                <a:cs typeface="Times New Roman" panose="02020603050405020304" pitchFamily="18" charset="0"/>
              </a:rPr>
              <a:t> граждан увеличилось на 1020 человек.</a:t>
            </a:r>
            <a:endParaRPr lang="ru-RU" sz="900" dirty="0">
              <a:latin typeface="+mj-lt"/>
              <a:ea typeface="Calibri" panose="020F0502020204030204" pitchFamily="34" charset="0"/>
              <a:cs typeface="Times New Roman" panose="02020603050405020304" pitchFamily="18" charset="0"/>
            </a:endParaRPr>
          </a:p>
          <a:p>
            <a:pPr indent="450215" algn="just">
              <a:spcAft>
                <a:spcPts val="0"/>
              </a:spcAft>
            </a:pPr>
            <a:r>
              <a:rPr lang="ru-RU" sz="900" kern="50" dirty="0">
                <a:latin typeface="+mj-lt"/>
                <a:ea typeface="Arial Unicode MS" panose="020B0604020202020204" pitchFamily="34" charset="-128"/>
                <a:cs typeface="Times New Roman" panose="02020603050405020304" pitchFamily="18" charset="0"/>
              </a:rPr>
              <a:t>Объём отгруженных товаров собственного производства, выполненных работ и услуг собственными силами составил 1 900,22 млн. рублей, что на 12,0 процентов меньше предыдущего года (2022 г. 2 159,59 млн. руб.).  </a:t>
            </a:r>
            <a:endParaRPr lang="ru-RU" sz="900" dirty="0">
              <a:latin typeface="+mj-lt"/>
              <a:ea typeface="Calibri" panose="020F0502020204030204" pitchFamily="34" charset="0"/>
              <a:cs typeface="Times New Roman" panose="02020603050405020304" pitchFamily="18" charset="0"/>
            </a:endParaRPr>
          </a:p>
          <a:p>
            <a:pPr indent="450215" algn="just">
              <a:spcAft>
                <a:spcPts val="0"/>
              </a:spcAft>
            </a:pPr>
            <a:r>
              <a:rPr lang="ru-RU" sz="900" kern="50" dirty="0">
                <a:latin typeface="+mj-lt"/>
                <a:ea typeface="Arial Unicode MS" panose="020B0604020202020204" pitchFamily="34" charset="-128"/>
                <a:cs typeface="Times New Roman" panose="02020603050405020304" pitchFamily="18" charset="0"/>
              </a:rPr>
              <a:t>В округе действуют 14 цехов в сфере обрабатывающего производства: 7 мельниц, 5 пекарен,1 консервный завод и 1 мебельный цех. За 2023 год местными производителями выработано 12,5 тыс. тонн муки, что составило 55,3 процента к уровню прошлого года (2022 г. 22,6 тонн). Хлеба и хлебобулочной продукции произведено 447,2 тонн, что составило 85,1 процентов к уровню прошлого года (2022 г. 525,1 тонн).</a:t>
            </a:r>
            <a:endParaRPr lang="ru-RU" sz="900" dirty="0">
              <a:effectLst/>
              <a:latin typeface="+mj-lt"/>
              <a:ea typeface="Calibri" panose="020F0502020204030204" pitchFamily="34" charset="0"/>
              <a:cs typeface="Times New Roman" panose="02020603050405020304" pitchFamily="18" charset="0"/>
            </a:endParaRPr>
          </a:p>
        </p:txBody>
      </p:sp>
      <p:graphicFrame>
        <p:nvGraphicFramePr>
          <p:cNvPr id="8" name="Диаграмма 7"/>
          <p:cNvGraphicFramePr/>
          <p:nvPr>
            <p:extLst>
              <p:ext uri="{D42A27DB-BD31-4B8C-83A1-F6EECF244321}">
                <p14:modId xmlns:p14="http://schemas.microsoft.com/office/powerpoint/2010/main" val="2714836946"/>
              </p:ext>
            </p:extLst>
          </p:nvPr>
        </p:nvGraphicFramePr>
        <p:xfrm>
          <a:off x="28755" y="3276601"/>
          <a:ext cx="4467045" cy="3581400"/>
        </p:xfrm>
        <a:graphic>
          <a:graphicData uri="http://schemas.openxmlformats.org/drawingml/2006/chart">
            <c:chart xmlns:c="http://schemas.openxmlformats.org/drawingml/2006/chart" xmlns:r="http://schemas.openxmlformats.org/officeDocument/2006/relationships" r:id="rId4"/>
          </a:graphicData>
        </a:graphic>
      </p:graphicFrame>
      <p:sp>
        <p:nvSpPr>
          <p:cNvPr id="9" name="Прямоугольник 8"/>
          <p:cNvSpPr/>
          <p:nvPr/>
        </p:nvSpPr>
        <p:spPr>
          <a:xfrm>
            <a:off x="-152400" y="3349924"/>
            <a:ext cx="6430302" cy="307777"/>
          </a:xfrm>
          <a:prstGeom prst="rect">
            <a:avLst/>
          </a:prstGeom>
        </p:spPr>
        <p:txBody>
          <a:bodyPr wrap="square">
            <a:spAutoFit/>
          </a:bodyPr>
          <a:lstStyle/>
          <a:p>
            <a:pPr algn="ctr"/>
            <a:r>
              <a:rPr lang="ru-RU" sz="1400" dirty="0" smtClean="0">
                <a:solidFill>
                  <a:prstClr val="black"/>
                </a:solidFill>
                <a:latin typeface="+mj-lt"/>
              </a:rPr>
              <a:t>Розничный товарооборот</a:t>
            </a:r>
            <a:endParaRPr lang="ru-RU" sz="1400" dirty="0">
              <a:solidFill>
                <a:prstClr val="black"/>
              </a:solidFill>
              <a:latin typeface="+mj-lt"/>
            </a:endParaRPr>
          </a:p>
        </p:txBody>
      </p:sp>
      <p:sp>
        <p:nvSpPr>
          <p:cNvPr id="10" name="Прямоугольник 9"/>
          <p:cNvSpPr/>
          <p:nvPr/>
        </p:nvSpPr>
        <p:spPr>
          <a:xfrm>
            <a:off x="4477109" y="4389630"/>
            <a:ext cx="4572000" cy="1338828"/>
          </a:xfrm>
          <a:prstGeom prst="rect">
            <a:avLst/>
          </a:prstGeom>
        </p:spPr>
        <p:txBody>
          <a:bodyPr wrap="square">
            <a:spAutoFit/>
          </a:bodyPr>
          <a:lstStyle/>
          <a:p>
            <a:pPr indent="450215" algn="just">
              <a:spcAft>
                <a:spcPts val="0"/>
              </a:spcAft>
            </a:pPr>
            <a:r>
              <a:rPr lang="ru-RU" sz="900" kern="50" dirty="0">
                <a:latin typeface="+mj-lt"/>
                <a:ea typeface="Arial Unicode MS" panose="020B0604020202020204" pitchFamily="34" charset="-128"/>
                <a:cs typeface="Times New Roman" panose="02020603050405020304" pitchFamily="18" charset="0"/>
              </a:rPr>
              <a:t>Объём розничного товарооборота составил 786,63 млн. рублей, или 115,7 процента к уровню прошлого года (2022 г. 679,98 млн. рублей). </a:t>
            </a:r>
            <a:endParaRPr lang="ru-RU" sz="900" dirty="0">
              <a:latin typeface="+mj-lt"/>
              <a:ea typeface="Calibri" panose="020F0502020204030204" pitchFamily="34" charset="0"/>
              <a:cs typeface="Times New Roman" panose="02020603050405020304" pitchFamily="18" charset="0"/>
            </a:endParaRPr>
          </a:p>
          <a:p>
            <a:pPr indent="450215" algn="just">
              <a:spcAft>
                <a:spcPts val="0"/>
              </a:spcAft>
            </a:pPr>
            <a:r>
              <a:rPr lang="ru-RU" sz="900" kern="50" dirty="0">
                <a:latin typeface="+mj-lt"/>
                <a:ea typeface="Arial Unicode MS" panose="020B0604020202020204" pitchFamily="34" charset="-128"/>
                <a:cs typeface="Times New Roman" panose="02020603050405020304" pitchFamily="18" charset="0"/>
              </a:rPr>
              <a:t>Общий объем всех продовольственных товаров, реализованных в границах муниципального округа составил 1 021,6 млн. рублей, или 110,0 процентов к уровню прошлого года (2022 г. 928,67 млн. рублей).</a:t>
            </a:r>
            <a:endParaRPr lang="ru-RU" sz="900" dirty="0">
              <a:latin typeface="+mj-lt"/>
              <a:ea typeface="Calibri" panose="020F0502020204030204" pitchFamily="34" charset="0"/>
              <a:cs typeface="Times New Roman" panose="02020603050405020304" pitchFamily="18" charset="0"/>
            </a:endParaRPr>
          </a:p>
          <a:p>
            <a:pPr indent="450215" algn="just">
              <a:spcAft>
                <a:spcPts val="0"/>
              </a:spcAft>
            </a:pPr>
            <a:r>
              <a:rPr lang="ru-RU" sz="900" kern="50" dirty="0">
                <a:latin typeface="+mj-lt"/>
                <a:ea typeface="Arial Unicode MS" panose="020B0604020202020204" pitchFamily="34" charset="-128"/>
                <a:cs typeface="Times New Roman" panose="02020603050405020304" pitchFamily="18" charset="0"/>
              </a:rPr>
              <a:t>Оборот общественного питания составил 65,31 млн. рублей, что составило 100,8 процента к уровню прошлого года (2022 г. 64,81 млн. рублей).</a:t>
            </a:r>
            <a:endParaRPr lang="ru-RU" sz="900" dirty="0">
              <a:latin typeface="+mj-lt"/>
              <a:ea typeface="Calibri" panose="020F0502020204030204" pitchFamily="34" charset="0"/>
              <a:cs typeface="Times New Roman" panose="02020603050405020304" pitchFamily="18" charset="0"/>
            </a:endParaRPr>
          </a:p>
          <a:p>
            <a:pPr indent="450215" algn="just">
              <a:spcAft>
                <a:spcPts val="0"/>
              </a:spcAft>
            </a:pPr>
            <a:r>
              <a:rPr lang="ru-RU" sz="900" kern="50" dirty="0">
                <a:latin typeface="+mj-lt"/>
                <a:ea typeface="Arial Unicode MS" panose="020B0604020202020204" pitchFamily="34" charset="-128"/>
                <a:cs typeface="Times New Roman" panose="02020603050405020304" pitchFamily="18" charset="0"/>
              </a:rPr>
              <a:t>Населению оказано платных услуг на сумму 605,02 млн. рублей или 110,0 процентов к уровню прошлого года (2022 г. 550,06 млн. рублей).</a:t>
            </a:r>
            <a:endParaRPr lang="ru-RU" sz="9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8386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pic>
        <p:nvPicPr>
          <p:cNvPr id="15"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Диаграмма 7"/>
          <p:cNvGraphicFramePr/>
          <p:nvPr>
            <p:extLst>
              <p:ext uri="{D42A27DB-BD31-4B8C-83A1-F6EECF244321}">
                <p14:modId xmlns:p14="http://schemas.microsoft.com/office/powerpoint/2010/main" val="4031752391"/>
              </p:ext>
            </p:extLst>
          </p:nvPr>
        </p:nvGraphicFramePr>
        <p:xfrm>
          <a:off x="248728" y="228600"/>
          <a:ext cx="3733800" cy="2169585"/>
        </p:xfrm>
        <a:graphic>
          <a:graphicData uri="http://schemas.openxmlformats.org/drawingml/2006/chart">
            <c:chart xmlns:c="http://schemas.openxmlformats.org/drawingml/2006/chart" xmlns:r="http://schemas.openxmlformats.org/officeDocument/2006/relationships" r:id="rId3"/>
          </a:graphicData>
        </a:graphic>
      </p:graphicFrame>
      <p:sp>
        <p:nvSpPr>
          <p:cNvPr id="11" name="Прямоугольник 10"/>
          <p:cNvSpPr/>
          <p:nvPr/>
        </p:nvSpPr>
        <p:spPr>
          <a:xfrm>
            <a:off x="228600" y="0"/>
            <a:ext cx="3600400" cy="307777"/>
          </a:xfrm>
          <a:prstGeom prst="rect">
            <a:avLst/>
          </a:prstGeom>
          <a:effectLst>
            <a:outerShdw blurRad="50800" dist="38100" dir="8100000" algn="tr" rotWithShape="0">
              <a:prstClr val="black">
                <a:alpha val="40000"/>
              </a:prstClr>
            </a:outerShdw>
          </a:effectLst>
        </p:spPr>
        <p:txBody>
          <a:bodyPr wrap="square">
            <a:spAutoFit/>
          </a:bodyPr>
          <a:lstStyle/>
          <a:p>
            <a:pPr algn="ctr"/>
            <a:r>
              <a:rPr lang="ru-RU" sz="1400" dirty="0" smtClean="0">
                <a:solidFill>
                  <a:prstClr val="black"/>
                </a:solidFill>
                <a:latin typeface="+mj-lt"/>
              </a:rPr>
              <a:t>Оборот общественного питания</a:t>
            </a:r>
            <a:endParaRPr lang="ru-RU" sz="1400" dirty="0">
              <a:solidFill>
                <a:prstClr val="black"/>
              </a:solidFill>
              <a:latin typeface="+mj-lt"/>
            </a:endParaRPr>
          </a:p>
        </p:txBody>
      </p:sp>
      <p:graphicFrame>
        <p:nvGraphicFramePr>
          <p:cNvPr id="12" name="Диаграмма 11"/>
          <p:cNvGraphicFramePr/>
          <p:nvPr>
            <p:extLst>
              <p:ext uri="{D42A27DB-BD31-4B8C-83A1-F6EECF244321}">
                <p14:modId xmlns:p14="http://schemas.microsoft.com/office/powerpoint/2010/main" val="2201163133"/>
              </p:ext>
            </p:extLst>
          </p:nvPr>
        </p:nvGraphicFramePr>
        <p:xfrm>
          <a:off x="5153362" y="392220"/>
          <a:ext cx="3625552" cy="2148461"/>
        </p:xfrm>
        <a:graphic>
          <a:graphicData uri="http://schemas.openxmlformats.org/drawingml/2006/chart">
            <c:chart xmlns:c="http://schemas.openxmlformats.org/drawingml/2006/chart" xmlns:r="http://schemas.openxmlformats.org/officeDocument/2006/relationships" r:id="rId4"/>
          </a:graphicData>
        </a:graphic>
      </p:graphicFrame>
      <p:sp>
        <p:nvSpPr>
          <p:cNvPr id="13" name="Прямоугольник 12"/>
          <p:cNvSpPr/>
          <p:nvPr/>
        </p:nvSpPr>
        <p:spPr>
          <a:xfrm>
            <a:off x="5334000" y="0"/>
            <a:ext cx="3528392" cy="307777"/>
          </a:xfrm>
          <a:prstGeom prst="rect">
            <a:avLst/>
          </a:prstGeom>
          <a:effectLst>
            <a:outerShdw blurRad="50800" dist="38100" dir="8100000" algn="tr" rotWithShape="0">
              <a:prstClr val="black">
                <a:alpha val="40000"/>
              </a:prstClr>
            </a:outerShdw>
          </a:effectLst>
        </p:spPr>
        <p:txBody>
          <a:bodyPr wrap="square">
            <a:spAutoFit/>
          </a:bodyPr>
          <a:lstStyle/>
          <a:p>
            <a:pPr algn="ctr"/>
            <a:r>
              <a:rPr lang="ru-RU" sz="1400" dirty="0" smtClean="0">
                <a:solidFill>
                  <a:prstClr val="black"/>
                </a:solidFill>
                <a:latin typeface="+mj-lt"/>
              </a:rPr>
              <a:t>Населению оказано платных услуг</a:t>
            </a:r>
            <a:endParaRPr lang="ru-RU" sz="1400" dirty="0">
              <a:solidFill>
                <a:prstClr val="black"/>
              </a:solidFill>
              <a:latin typeface="+mj-lt"/>
            </a:endParaRPr>
          </a:p>
        </p:txBody>
      </p:sp>
      <p:graphicFrame>
        <p:nvGraphicFramePr>
          <p:cNvPr id="16" name="Диаграмма 15"/>
          <p:cNvGraphicFramePr/>
          <p:nvPr>
            <p:extLst>
              <p:ext uri="{D42A27DB-BD31-4B8C-83A1-F6EECF244321}">
                <p14:modId xmlns:p14="http://schemas.microsoft.com/office/powerpoint/2010/main" val="201048390"/>
              </p:ext>
            </p:extLst>
          </p:nvPr>
        </p:nvGraphicFramePr>
        <p:xfrm>
          <a:off x="84559" y="4343400"/>
          <a:ext cx="4374375" cy="2362200"/>
        </p:xfrm>
        <a:graphic>
          <a:graphicData uri="http://schemas.openxmlformats.org/drawingml/2006/chart">
            <c:chart xmlns:c="http://schemas.openxmlformats.org/drawingml/2006/chart" xmlns:r="http://schemas.openxmlformats.org/officeDocument/2006/relationships" r:id="rId5"/>
          </a:graphicData>
        </a:graphic>
      </p:graphicFrame>
      <p:sp>
        <p:nvSpPr>
          <p:cNvPr id="18" name="Прямоугольник 17"/>
          <p:cNvSpPr/>
          <p:nvPr/>
        </p:nvSpPr>
        <p:spPr>
          <a:xfrm>
            <a:off x="5316747" y="3974068"/>
            <a:ext cx="3600400" cy="307777"/>
          </a:xfrm>
          <a:prstGeom prst="rect">
            <a:avLst/>
          </a:prstGeom>
          <a:effectLst>
            <a:outerShdw blurRad="50800" dist="38100" dir="8100000" algn="tr" rotWithShape="0">
              <a:prstClr val="black">
                <a:alpha val="40000"/>
              </a:prstClr>
            </a:outerShdw>
          </a:effectLst>
        </p:spPr>
        <p:txBody>
          <a:bodyPr wrap="square">
            <a:spAutoFit/>
          </a:bodyPr>
          <a:lstStyle/>
          <a:p>
            <a:pPr algn="ctr"/>
            <a:r>
              <a:rPr lang="ru-RU" sz="1400" dirty="0" smtClean="0">
                <a:solidFill>
                  <a:prstClr val="black"/>
                </a:solidFill>
                <a:latin typeface="+mj-lt"/>
              </a:rPr>
              <a:t>Уровень безработицы</a:t>
            </a:r>
            <a:endParaRPr lang="ru-RU" sz="1400" dirty="0">
              <a:solidFill>
                <a:prstClr val="black"/>
              </a:solidFill>
              <a:latin typeface="+mj-lt"/>
            </a:endParaRPr>
          </a:p>
        </p:txBody>
      </p:sp>
      <p:sp>
        <p:nvSpPr>
          <p:cNvPr id="19" name="Прямоугольник 18"/>
          <p:cNvSpPr/>
          <p:nvPr/>
        </p:nvSpPr>
        <p:spPr>
          <a:xfrm>
            <a:off x="147510" y="3992368"/>
            <a:ext cx="4248472" cy="307777"/>
          </a:xfrm>
          <a:prstGeom prst="rect">
            <a:avLst/>
          </a:prstGeom>
          <a:effectLst>
            <a:outerShdw blurRad="50800" dist="38100" dir="8100000" algn="tr" rotWithShape="0">
              <a:prstClr val="black">
                <a:alpha val="40000"/>
              </a:prstClr>
            </a:outerShdw>
          </a:effectLst>
        </p:spPr>
        <p:txBody>
          <a:bodyPr wrap="square">
            <a:spAutoFit/>
          </a:bodyPr>
          <a:lstStyle/>
          <a:p>
            <a:pPr algn="ctr"/>
            <a:r>
              <a:rPr lang="ru-RU" sz="1400" dirty="0" smtClean="0">
                <a:solidFill>
                  <a:prstClr val="black"/>
                </a:solidFill>
                <a:latin typeface="+mj-lt"/>
              </a:rPr>
              <a:t>Среднемесячная заработная плата</a:t>
            </a:r>
            <a:endParaRPr lang="ru-RU" sz="1400" dirty="0">
              <a:solidFill>
                <a:prstClr val="black"/>
              </a:solidFill>
              <a:latin typeface="+mj-lt"/>
            </a:endParaRPr>
          </a:p>
        </p:txBody>
      </p:sp>
      <p:sp>
        <p:nvSpPr>
          <p:cNvPr id="21" name="Прямоугольник 20"/>
          <p:cNvSpPr/>
          <p:nvPr/>
        </p:nvSpPr>
        <p:spPr>
          <a:xfrm>
            <a:off x="57242" y="428397"/>
            <a:ext cx="993068" cy="230832"/>
          </a:xfrm>
          <a:prstGeom prst="rect">
            <a:avLst/>
          </a:prstGeom>
        </p:spPr>
        <p:txBody>
          <a:bodyPr wrap="square">
            <a:spAutoFit/>
          </a:bodyPr>
          <a:lstStyle/>
          <a:p>
            <a:pPr algn="ctr"/>
            <a:r>
              <a:rPr lang="ru-RU" sz="900" dirty="0" smtClean="0">
                <a:solidFill>
                  <a:prstClr val="black"/>
                </a:solidFill>
              </a:rPr>
              <a:t>млн. руб.</a:t>
            </a:r>
            <a:endParaRPr lang="ru-RU" sz="900" dirty="0">
              <a:solidFill>
                <a:prstClr val="black"/>
              </a:solidFill>
            </a:endParaRPr>
          </a:p>
        </p:txBody>
      </p:sp>
      <p:sp>
        <p:nvSpPr>
          <p:cNvPr id="22" name="Прямоугольник 21"/>
          <p:cNvSpPr/>
          <p:nvPr/>
        </p:nvSpPr>
        <p:spPr>
          <a:xfrm>
            <a:off x="5039156" y="428397"/>
            <a:ext cx="993068" cy="230832"/>
          </a:xfrm>
          <a:prstGeom prst="rect">
            <a:avLst/>
          </a:prstGeom>
        </p:spPr>
        <p:txBody>
          <a:bodyPr wrap="square">
            <a:spAutoFit/>
          </a:bodyPr>
          <a:lstStyle/>
          <a:p>
            <a:pPr algn="ctr"/>
            <a:r>
              <a:rPr lang="ru-RU" sz="900" dirty="0" smtClean="0">
                <a:solidFill>
                  <a:prstClr val="black"/>
                </a:solidFill>
              </a:rPr>
              <a:t>млн. руб.</a:t>
            </a:r>
            <a:endParaRPr lang="ru-RU" sz="900" dirty="0">
              <a:solidFill>
                <a:prstClr val="black"/>
              </a:solidFill>
            </a:endParaRPr>
          </a:p>
        </p:txBody>
      </p:sp>
      <p:sp>
        <p:nvSpPr>
          <p:cNvPr id="23" name="Прямоугольник 22"/>
          <p:cNvSpPr/>
          <p:nvPr/>
        </p:nvSpPr>
        <p:spPr>
          <a:xfrm>
            <a:off x="3465866" y="4673533"/>
            <a:ext cx="993068" cy="230832"/>
          </a:xfrm>
          <a:prstGeom prst="rect">
            <a:avLst/>
          </a:prstGeom>
        </p:spPr>
        <p:txBody>
          <a:bodyPr wrap="square">
            <a:spAutoFit/>
          </a:bodyPr>
          <a:lstStyle/>
          <a:p>
            <a:pPr algn="ctr"/>
            <a:r>
              <a:rPr lang="ru-RU" sz="900" dirty="0" smtClean="0">
                <a:solidFill>
                  <a:prstClr val="black"/>
                </a:solidFill>
              </a:rPr>
              <a:t>рублей</a:t>
            </a:r>
            <a:endParaRPr lang="ru-RU" sz="900" dirty="0">
              <a:solidFill>
                <a:prstClr val="black"/>
              </a:solidFill>
            </a:endParaRPr>
          </a:p>
        </p:txBody>
      </p:sp>
      <p:graphicFrame>
        <p:nvGraphicFramePr>
          <p:cNvPr id="24" name="Диаграмма 23"/>
          <p:cNvGraphicFramePr/>
          <p:nvPr>
            <p:extLst>
              <p:ext uri="{D42A27DB-BD31-4B8C-83A1-F6EECF244321}">
                <p14:modId xmlns:p14="http://schemas.microsoft.com/office/powerpoint/2010/main" val="2328139012"/>
              </p:ext>
            </p:extLst>
          </p:nvPr>
        </p:nvGraphicFramePr>
        <p:xfrm>
          <a:off x="5050658" y="4343400"/>
          <a:ext cx="3830960" cy="2375847"/>
        </p:xfrm>
        <a:graphic>
          <a:graphicData uri="http://schemas.openxmlformats.org/drawingml/2006/chart">
            <c:chart xmlns:c="http://schemas.openxmlformats.org/drawingml/2006/chart" xmlns:r="http://schemas.openxmlformats.org/officeDocument/2006/relationships" r:id="rId6"/>
          </a:graphicData>
        </a:graphic>
      </p:graphicFrame>
      <p:sp>
        <p:nvSpPr>
          <p:cNvPr id="25" name="Прямоугольник 24"/>
          <p:cNvSpPr/>
          <p:nvPr/>
        </p:nvSpPr>
        <p:spPr>
          <a:xfrm>
            <a:off x="127382" y="2482628"/>
            <a:ext cx="8496944" cy="369332"/>
          </a:xfrm>
          <a:prstGeom prst="rect">
            <a:avLst/>
          </a:prstGeom>
        </p:spPr>
        <p:txBody>
          <a:bodyPr wrap="square">
            <a:spAutoFit/>
          </a:bodyPr>
          <a:lstStyle/>
          <a:p>
            <a:r>
              <a:rPr lang="ru-RU" b="1" dirty="0" smtClean="0">
                <a:solidFill>
                  <a:prstClr val="black"/>
                </a:solidFill>
                <a:effectLst>
                  <a:outerShdw blurRad="38100" dist="38100" dir="2700000" algn="tl">
                    <a:srgbClr val="000000">
                      <a:alpha val="43137"/>
                    </a:srgbClr>
                  </a:outerShdw>
                </a:effectLst>
                <a:latin typeface="+mj-lt"/>
              </a:rPr>
              <a:t>Уровень жизни населения</a:t>
            </a:r>
            <a:endParaRPr lang="ru-RU" b="1" dirty="0">
              <a:solidFill>
                <a:prstClr val="black"/>
              </a:solidFill>
              <a:effectLst>
                <a:outerShdw blurRad="38100" dist="38100" dir="2700000" algn="tl">
                  <a:srgbClr val="000000">
                    <a:alpha val="43137"/>
                  </a:srgbClr>
                </a:outerShdw>
              </a:effectLst>
              <a:latin typeface="+mj-lt"/>
            </a:endParaRPr>
          </a:p>
        </p:txBody>
      </p:sp>
      <p:sp>
        <p:nvSpPr>
          <p:cNvPr id="2" name="Прямоугольник 1"/>
          <p:cNvSpPr/>
          <p:nvPr/>
        </p:nvSpPr>
        <p:spPr>
          <a:xfrm>
            <a:off x="73056" y="2841134"/>
            <a:ext cx="8918543" cy="1200329"/>
          </a:xfrm>
          <a:prstGeom prst="rect">
            <a:avLst/>
          </a:prstGeom>
        </p:spPr>
        <p:txBody>
          <a:bodyPr wrap="square">
            <a:spAutoFit/>
          </a:bodyPr>
          <a:lstStyle/>
          <a:p>
            <a:pPr indent="450215" algn="just">
              <a:spcAft>
                <a:spcPts val="0"/>
              </a:spcAft>
            </a:pPr>
            <a:r>
              <a:rPr lang="ru-RU" sz="900" kern="50" dirty="0">
                <a:solidFill>
                  <a:schemeClr val="bg1"/>
                </a:solidFill>
                <a:latin typeface="+mj-lt"/>
                <a:ea typeface="Arial Unicode MS" panose="020B0604020202020204" pitchFamily="34" charset="-128"/>
                <a:cs typeface="Times New Roman" panose="02020603050405020304" pitchFamily="18" charset="0"/>
              </a:rPr>
              <a:t>Среднемесячная номинальная начисленная заработная плата работников предприятий и организаций округа за отчетный период выросла по сравнению с 2022 годом на 6,8 % и составила 39 246,1 рублей (2022 г. -36 744,70 рубля).</a:t>
            </a:r>
            <a:endParaRPr lang="ru-RU" sz="900" dirty="0">
              <a:solidFill>
                <a:schemeClr val="bg1"/>
              </a:solidFill>
              <a:latin typeface="+mj-lt"/>
              <a:ea typeface="Calibri" panose="020F0502020204030204" pitchFamily="34" charset="0"/>
              <a:cs typeface="Times New Roman" panose="02020603050405020304" pitchFamily="18" charset="0"/>
            </a:endParaRPr>
          </a:p>
          <a:p>
            <a:pPr indent="450215" algn="just">
              <a:spcAft>
                <a:spcPts val="0"/>
              </a:spcAft>
            </a:pPr>
            <a:r>
              <a:rPr lang="ru-RU" sz="900" kern="50" dirty="0">
                <a:solidFill>
                  <a:schemeClr val="bg1"/>
                </a:solidFill>
                <a:latin typeface="+mj-lt"/>
                <a:ea typeface="Arial Unicode MS" panose="020B0604020202020204" pitchFamily="34" charset="-128"/>
                <a:cs typeface="Times New Roman" panose="02020603050405020304" pitchFamily="18" charset="0"/>
              </a:rPr>
              <a:t>Число официально зарегистрированных безработных по состоянию на 01 января 2024 г. составило 191 человек, уровень регистрируемой безработицы снизился с 0,88 % до 0,58 %.</a:t>
            </a:r>
            <a:endParaRPr lang="ru-RU" sz="900" dirty="0">
              <a:solidFill>
                <a:schemeClr val="bg1"/>
              </a:solidFill>
              <a:latin typeface="+mj-lt"/>
              <a:ea typeface="Calibri" panose="020F0502020204030204" pitchFamily="34" charset="0"/>
              <a:cs typeface="Times New Roman" panose="02020603050405020304" pitchFamily="18" charset="0"/>
            </a:endParaRPr>
          </a:p>
          <a:p>
            <a:pPr indent="449580" algn="just">
              <a:spcAft>
                <a:spcPts val="0"/>
              </a:spcAft>
            </a:pPr>
            <a:r>
              <a:rPr lang="ru-RU" sz="900" dirty="0">
                <a:solidFill>
                  <a:schemeClr val="bg1"/>
                </a:solidFill>
                <a:latin typeface="+mj-lt"/>
                <a:ea typeface="Calibri" panose="020F0502020204030204" pitchFamily="34" charset="0"/>
                <a:cs typeface="Times New Roman" panose="02020603050405020304" pitchFamily="18" charset="0"/>
              </a:rPr>
              <a:t>Проведено5 ярмарок вакансий, в которых приняли участие 23 работодателя и 501 человек из числа ищущих работу. </a:t>
            </a:r>
          </a:p>
          <a:p>
            <a:pPr indent="449580" algn="just">
              <a:spcAft>
                <a:spcPts val="0"/>
              </a:spcAft>
            </a:pPr>
            <a:r>
              <a:rPr lang="ru-RU" sz="900" dirty="0">
                <a:solidFill>
                  <a:schemeClr val="bg1"/>
                </a:solidFill>
                <a:latin typeface="+mj-lt"/>
                <a:ea typeface="Calibri" panose="020F0502020204030204" pitchFamily="34" charset="0"/>
                <a:cs typeface="Times New Roman" panose="02020603050405020304" pitchFamily="18" charset="0"/>
              </a:rPr>
              <a:t>По итогам ярмарок удалось трудоустроить 287 человек (2022 г. 384 человека).</a:t>
            </a:r>
          </a:p>
          <a:p>
            <a:pPr indent="449580" algn="just">
              <a:spcAft>
                <a:spcPts val="0"/>
              </a:spcAft>
            </a:pPr>
            <a:r>
              <a:rPr lang="ru-RU" sz="900" dirty="0">
                <a:solidFill>
                  <a:schemeClr val="bg1"/>
                </a:solidFill>
                <a:latin typeface="+mj-lt"/>
                <a:ea typeface="Calibri" panose="020F0502020204030204" pitchFamily="34" charset="0"/>
                <a:cs typeface="Times New Roman" panose="02020603050405020304" pitchFamily="18" charset="0"/>
              </a:rPr>
              <a:t>В рамках оказания государственной социальной помощи малоимущим гражданам на основании социального контракта по направлению «Поиск работы» заключено 30 контрактов. </a:t>
            </a:r>
            <a:endParaRPr lang="ru-RU" sz="900" dirty="0">
              <a:solidFill>
                <a:schemeClr val="bg1"/>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859702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Диаграмма 3"/>
          <p:cNvGraphicFramePr/>
          <p:nvPr>
            <p:extLst>
              <p:ext uri="{D42A27DB-BD31-4B8C-83A1-F6EECF244321}">
                <p14:modId xmlns:p14="http://schemas.microsoft.com/office/powerpoint/2010/main" val="2764897640"/>
              </p:ext>
            </p:extLst>
          </p:nvPr>
        </p:nvGraphicFramePr>
        <p:xfrm>
          <a:off x="3962400" y="0"/>
          <a:ext cx="5029201" cy="3200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Диаграмма 5"/>
          <p:cNvGraphicFramePr/>
          <p:nvPr>
            <p:extLst>
              <p:ext uri="{D42A27DB-BD31-4B8C-83A1-F6EECF244321}">
                <p14:modId xmlns:p14="http://schemas.microsoft.com/office/powerpoint/2010/main" val="3490671616"/>
              </p:ext>
            </p:extLst>
          </p:nvPr>
        </p:nvGraphicFramePr>
        <p:xfrm>
          <a:off x="0" y="0"/>
          <a:ext cx="4267200" cy="2971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p:cNvGraphicFramePr/>
          <p:nvPr>
            <p:extLst>
              <p:ext uri="{D42A27DB-BD31-4B8C-83A1-F6EECF244321}">
                <p14:modId xmlns:p14="http://schemas.microsoft.com/office/powerpoint/2010/main" val="2576870861"/>
              </p:ext>
            </p:extLst>
          </p:nvPr>
        </p:nvGraphicFramePr>
        <p:xfrm>
          <a:off x="1981200" y="3911600"/>
          <a:ext cx="5410200" cy="2946400"/>
        </p:xfrm>
        <a:graphic>
          <a:graphicData uri="http://schemas.openxmlformats.org/drawingml/2006/chart">
            <c:chart xmlns:c="http://schemas.openxmlformats.org/drawingml/2006/chart" xmlns:r="http://schemas.openxmlformats.org/officeDocument/2006/relationships" r:id="rId5"/>
          </a:graphicData>
        </a:graphic>
      </p:graphicFrame>
      <p:sp>
        <p:nvSpPr>
          <p:cNvPr id="8" name="Прямоугольник 7"/>
          <p:cNvSpPr/>
          <p:nvPr/>
        </p:nvSpPr>
        <p:spPr>
          <a:xfrm>
            <a:off x="381000" y="3581400"/>
            <a:ext cx="8115944" cy="369332"/>
          </a:xfrm>
          <a:prstGeom prst="rect">
            <a:avLst/>
          </a:prstGeom>
          <a:effectLst>
            <a:outerShdw blurRad="50800" dist="38100" dir="8100000" algn="tr" rotWithShape="0">
              <a:prstClr val="black">
                <a:alpha val="40000"/>
              </a:prstClr>
            </a:outerShdw>
          </a:effectLst>
        </p:spPr>
        <p:txBody>
          <a:bodyPr wrap="square">
            <a:spAutoFit/>
          </a:bodyPr>
          <a:lstStyle/>
          <a:p>
            <a:r>
              <a:rPr lang="ru-RU" b="1" dirty="0" smtClean="0">
                <a:solidFill>
                  <a:prstClr val="black"/>
                </a:solidFill>
              </a:rPr>
              <a:t>Молодежная политика, спорт</a:t>
            </a:r>
            <a:endParaRPr lang="ru-RU" b="1" dirty="0">
              <a:solidFill>
                <a:prstClr val="black"/>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76200" y="0"/>
            <a:ext cx="8496944" cy="369332"/>
          </a:xfrm>
          <a:prstGeom prst="rect">
            <a:avLst/>
          </a:prstGeom>
        </p:spPr>
        <p:txBody>
          <a:bodyPr wrap="square">
            <a:spAutoFit/>
          </a:bodyPr>
          <a:lstStyle/>
          <a:p>
            <a:r>
              <a:rPr lang="ru-RU" b="1" dirty="0" smtClean="0">
                <a:solidFill>
                  <a:prstClr val="black"/>
                </a:solidFill>
                <a:effectLst>
                  <a:outerShdw blurRad="38100" dist="38100" dir="2700000" algn="tl">
                    <a:srgbClr val="000000">
                      <a:alpha val="43137"/>
                    </a:srgbClr>
                  </a:outerShdw>
                </a:effectLst>
              </a:rPr>
              <a:t>Предоставление услуг</a:t>
            </a:r>
            <a:endParaRPr lang="ru-RU" b="1" dirty="0">
              <a:solidFill>
                <a:prstClr val="black"/>
              </a:solidFill>
              <a:effectLst>
                <a:outerShdw blurRad="38100" dist="38100" dir="2700000" algn="tl">
                  <a:srgbClr val="000000">
                    <a:alpha val="43137"/>
                  </a:srgbClr>
                </a:outerShdw>
              </a:effectLst>
            </a:endParaRPr>
          </a:p>
        </p:txBody>
      </p:sp>
      <p:graphicFrame>
        <p:nvGraphicFramePr>
          <p:cNvPr id="5" name="Диаграмма 4"/>
          <p:cNvGraphicFramePr/>
          <p:nvPr>
            <p:extLst>
              <p:ext uri="{D42A27DB-BD31-4B8C-83A1-F6EECF244321}">
                <p14:modId xmlns:p14="http://schemas.microsoft.com/office/powerpoint/2010/main" val="1186495139"/>
              </p:ext>
            </p:extLst>
          </p:nvPr>
        </p:nvGraphicFramePr>
        <p:xfrm>
          <a:off x="3446738" y="2438400"/>
          <a:ext cx="5544862" cy="3540224"/>
        </p:xfrm>
        <a:graphic>
          <a:graphicData uri="http://schemas.openxmlformats.org/drawingml/2006/chart">
            <c:chart xmlns:c="http://schemas.openxmlformats.org/drawingml/2006/chart" xmlns:r="http://schemas.openxmlformats.org/officeDocument/2006/relationships" r:id="rId3"/>
          </a:graphicData>
        </a:graphic>
      </p:graphicFrame>
      <p:sp>
        <p:nvSpPr>
          <p:cNvPr id="6" name="Прямоугольник 5"/>
          <p:cNvSpPr/>
          <p:nvPr/>
        </p:nvSpPr>
        <p:spPr>
          <a:xfrm>
            <a:off x="76200" y="664458"/>
            <a:ext cx="8915400" cy="1631216"/>
          </a:xfrm>
          <a:prstGeom prst="rect">
            <a:avLst/>
          </a:prstGeom>
        </p:spPr>
        <p:txBody>
          <a:bodyPr wrap="square">
            <a:spAutoFit/>
          </a:bodyPr>
          <a:lstStyle/>
          <a:p>
            <a:pPr indent="450215" algn="just">
              <a:spcAft>
                <a:spcPts val="0"/>
              </a:spcAft>
            </a:pPr>
            <a:r>
              <a:rPr lang="ru-RU" sz="1000" kern="50" dirty="0">
                <a:latin typeface="+mj-lt"/>
                <a:ea typeface="Arial Unicode MS" panose="020B0604020202020204" pitchFamily="34" charset="-128"/>
                <a:cs typeface="Times New Roman" panose="02020603050405020304" pitchFamily="18" charset="0"/>
              </a:rPr>
              <a:t>Сфера услуг в современном мире занимает с каждым годом более устойчивые позиции в экономике. Развитая сфера услуг говорит о положительной динамике в экономическом секторе. </a:t>
            </a:r>
            <a:endParaRPr lang="ru-RU" sz="1000" dirty="0">
              <a:latin typeface="+mj-lt"/>
              <a:ea typeface="Calibri" panose="020F0502020204030204" pitchFamily="34" charset="0"/>
              <a:cs typeface="Times New Roman" panose="02020603050405020304" pitchFamily="18" charset="0"/>
            </a:endParaRPr>
          </a:p>
          <a:p>
            <a:pPr indent="449580" algn="just">
              <a:spcAft>
                <a:spcPts val="0"/>
              </a:spcAft>
            </a:pPr>
            <a:r>
              <a:rPr lang="ru-RU" sz="1000" dirty="0">
                <a:latin typeface="+mj-lt"/>
                <a:ea typeface="Times New Roman" panose="02020603050405020304" pitchFamily="18" charset="0"/>
                <a:cs typeface="Times New Roman" panose="02020603050405020304" pitchFamily="18" charset="0"/>
              </a:rPr>
              <a:t>Муниципальное казенное учреждение Курского муниципального округа Ставропольского края «Многофункциональный центр предоставления государственных и муниципальных услуг» предоставляет 253 услуги, из них: федеральные - 58; региональные - 27; муниципальные - 82; прочие - 86. Все услуги предоставляются в режиме «одного окна».</a:t>
            </a:r>
            <a:endParaRPr lang="ru-RU" sz="1000" dirty="0">
              <a:latin typeface="+mj-lt"/>
              <a:ea typeface="Calibri" panose="020F0502020204030204" pitchFamily="34" charset="0"/>
              <a:cs typeface="Times New Roman" panose="02020603050405020304" pitchFamily="18" charset="0"/>
            </a:endParaRPr>
          </a:p>
          <a:p>
            <a:pPr indent="449580" algn="just">
              <a:spcAft>
                <a:spcPts val="0"/>
              </a:spcAft>
            </a:pPr>
            <a:r>
              <a:rPr lang="ru-RU" sz="1000" dirty="0">
                <a:latin typeface="+mj-lt"/>
                <a:ea typeface="Times New Roman" panose="02020603050405020304" pitchFamily="18" charset="0"/>
                <a:cs typeface="Times New Roman" panose="02020603050405020304" pitchFamily="18" charset="0"/>
              </a:rPr>
              <a:t>В МКУ КМО СК МФЦ организовано бесплатное информирование и консультирование заявителей о порядке предоставления государственных и муниципальных услуг, ходе рассмотрения запросов о предоставлении государственных и муниципальных услуг, а также по иным вопросам, связанным с предоставлением государственных и муниципальных услуг, в многофункциональном центре. Согласно проверки ГКУ СК «МФЦ», соответствие офиса МКУ КМО СК МФЦ  требованиям бренда «Мои документы»: по обязательным параметрам - 96,3 %, по общим - 76,6 % при среднем по краю 66,82 %. По итогам 2023 года в МКУ КМО СК МФЦ предоставлено 40564 услуг. Из них федеральные - 29605, региональные - 1028, муниципальные - 1505. </a:t>
            </a:r>
            <a:endParaRPr lang="ru-RU" sz="1000" dirty="0">
              <a:effectLst/>
              <a:latin typeface="+mj-lt"/>
              <a:ea typeface="Calibri" panose="020F0502020204030204" pitchFamily="34" charset="0"/>
              <a:cs typeface="Times New Roman" panose="02020603050405020304" pitchFamily="18" charset="0"/>
            </a:endParaRPr>
          </a:p>
        </p:txBody>
      </p:sp>
      <p:pic>
        <p:nvPicPr>
          <p:cNvPr id="1026" name="Picture 2" descr="https://avatars.mds.yandex.net/get-altay/10589039/2a0000018aadbcd3ab96b7155c410ebd5483/XXX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95400" y="2279015"/>
            <a:ext cx="2895507" cy="21716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https://storage.myseldon.com/news-pict-6d/6D6B25F4A6611C787B64D6D3993C853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2399" y="4450646"/>
            <a:ext cx="3517514" cy="23311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0887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185710" y="276062"/>
            <a:ext cx="8839200" cy="1631216"/>
          </a:xfrm>
          <a:prstGeom prst="rect">
            <a:avLst/>
          </a:prstGeom>
        </p:spPr>
        <p:txBody>
          <a:bodyPr wrap="square">
            <a:spAutoFit/>
          </a:bodyPr>
          <a:lstStyle/>
          <a:p>
            <a:pPr algn="just"/>
            <a:r>
              <a:rPr lang="ru-RU" sz="1000" dirty="0" smtClean="0">
                <a:latin typeface="+mj-lt"/>
              </a:rPr>
              <a:t>	</a:t>
            </a:r>
            <a:r>
              <a:rPr lang="ru-RU" sz="1000" dirty="0">
                <a:latin typeface="+mj-lt"/>
              </a:rPr>
              <a:t>Одним из основных направлений деятельности является обеспечение доступной и качественной медицинской помощи населению на основе развития и укрепления материально-технической базы первичного звена здравоохранения, привлечение медицинских кадров в округ.</a:t>
            </a:r>
          </a:p>
          <a:p>
            <a:pPr algn="just"/>
            <a:r>
              <a:rPr lang="ru-RU" sz="1000" dirty="0" smtClean="0">
                <a:latin typeface="+mj-lt"/>
              </a:rPr>
              <a:t>	24 </a:t>
            </a:r>
            <a:r>
              <a:rPr lang="ru-RU" sz="1000" dirty="0">
                <a:latin typeface="+mj-lt"/>
              </a:rPr>
              <a:t>июня 2022 года началось строительство нового здания поликлиники, работы на их проведение были выделены средства в размере более 0,5 млрд. рублей. Этот масштабный проект реализуется за счет средств региональной программы «Модернизации первичного звена здравоохранения» национального проекта «Здравоохранение». Трёхэтажное здание включает кабинет регистратуры, кабинеты врачебного приёма, функциональной диагностики, клинико-диагностическую лабораторию, рентген-кабинет, эндоскопию, дневной стационар. Посещать лечебное учреждение смогут 350 пациентов за смену.</a:t>
            </a:r>
          </a:p>
          <a:p>
            <a:pPr algn="just"/>
            <a:r>
              <a:rPr lang="ru-RU" sz="1000" dirty="0" smtClean="0">
                <a:latin typeface="+mj-lt"/>
              </a:rPr>
              <a:t>	Также </a:t>
            </a:r>
            <a:r>
              <a:rPr lang="ru-RU" sz="1000" dirty="0">
                <a:latin typeface="+mj-lt"/>
              </a:rPr>
              <a:t>в рамках данного национального проекта проведены ремонтные работы врачебной амбулатории в п. Рощино, с. Серноводском и с. </a:t>
            </a:r>
            <a:r>
              <a:rPr lang="ru-RU" sz="1000" dirty="0" err="1">
                <a:latin typeface="+mj-lt"/>
              </a:rPr>
              <a:t>Ростовановского</a:t>
            </a:r>
            <a:r>
              <a:rPr lang="ru-RU" sz="1000" dirty="0">
                <a:latin typeface="+mj-lt"/>
              </a:rPr>
              <a:t>, </a:t>
            </a:r>
            <a:r>
              <a:rPr lang="ru-RU" sz="1000" dirty="0" err="1">
                <a:latin typeface="+mj-lt"/>
              </a:rPr>
              <a:t>Галюгаевской</a:t>
            </a:r>
            <a:r>
              <a:rPr lang="ru-RU" sz="1000" dirty="0">
                <a:latin typeface="+mj-lt"/>
              </a:rPr>
              <a:t> участковой больницы на общую сумму 50,9 млн. рублей. Приобретена и смонтирована быстровозводимая модульная конструкция фельдшерско-акушерского пункта в х. </a:t>
            </a:r>
            <a:r>
              <a:rPr lang="ru-RU" sz="1000" dirty="0" err="1">
                <a:latin typeface="+mj-lt"/>
              </a:rPr>
              <a:t>Дыдымкин</a:t>
            </a:r>
            <a:r>
              <a:rPr lang="ru-RU" sz="1000" dirty="0">
                <a:latin typeface="+mj-lt"/>
              </a:rPr>
              <a:t> на сумму 5,33 млн. рублей.</a:t>
            </a:r>
          </a:p>
        </p:txBody>
      </p:sp>
      <p:sp>
        <p:nvSpPr>
          <p:cNvPr id="7" name="Прямоугольник 6"/>
          <p:cNvSpPr/>
          <p:nvPr/>
        </p:nvSpPr>
        <p:spPr>
          <a:xfrm>
            <a:off x="152400" y="0"/>
            <a:ext cx="5867400" cy="369332"/>
          </a:xfrm>
          <a:prstGeom prst="rect">
            <a:avLst/>
          </a:prstGeom>
          <a:effectLst>
            <a:outerShdw blurRad="50800" dist="38100" dir="8100000" algn="tr" rotWithShape="0">
              <a:prstClr val="black">
                <a:alpha val="40000"/>
              </a:prstClr>
            </a:outerShdw>
          </a:effectLst>
        </p:spPr>
        <p:txBody>
          <a:bodyPr wrap="square">
            <a:spAutoFit/>
          </a:bodyPr>
          <a:lstStyle/>
          <a:p>
            <a:r>
              <a:rPr lang="ru-RU" b="1" dirty="0" smtClean="0">
                <a:solidFill>
                  <a:prstClr val="black"/>
                </a:solidFill>
              </a:rPr>
              <a:t>Здравоохранение</a:t>
            </a:r>
            <a:endParaRPr lang="ru-RU" b="1" dirty="0">
              <a:solidFill>
                <a:prstClr val="black"/>
              </a:solidFill>
            </a:endParaRPr>
          </a:p>
        </p:txBody>
      </p:sp>
      <p:pic>
        <p:nvPicPr>
          <p:cNvPr id="9" name="Picture 3" descr="D:\Documents\ОТЧЕТЫ ГЛАВЫ\2023\jpg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0866" y="2360515"/>
            <a:ext cx="3088455" cy="221625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217098" y="1837295"/>
            <a:ext cx="3276600" cy="523220"/>
          </a:xfrm>
          <a:prstGeom prst="rect">
            <a:avLst/>
          </a:prstGeom>
        </p:spPr>
        <p:txBody>
          <a:bodyPr wrap="square">
            <a:spAutoFit/>
          </a:bodyPr>
          <a:lstStyle/>
          <a:p>
            <a:pPr algn="ctr"/>
            <a:r>
              <a:rPr lang="ru-RU" sz="1400" dirty="0" smtClean="0">
                <a:latin typeface="+mj-lt"/>
              </a:rPr>
              <a:t>Строительство </a:t>
            </a:r>
            <a:r>
              <a:rPr lang="ru-RU" sz="1400" dirty="0">
                <a:latin typeface="+mj-lt"/>
              </a:rPr>
              <a:t>нового здания </a:t>
            </a:r>
            <a:r>
              <a:rPr lang="ru-RU" sz="1400" dirty="0" smtClean="0">
                <a:latin typeface="+mj-lt"/>
              </a:rPr>
              <a:t>поликлиники ГБУЗ СК «Курская РБ»</a:t>
            </a:r>
            <a:endParaRPr lang="ru-RU" sz="1400" dirty="0">
              <a:latin typeface="+mj-lt"/>
            </a:endParaRPr>
          </a:p>
        </p:txBody>
      </p:sp>
      <p:pic>
        <p:nvPicPr>
          <p:cNvPr id="11" name="Picture 2" descr="D:\Documents\ОТЧЕТЫ ГЛАВЫ\2023\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0866" y="4508340"/>
            <a:ext cx="3088455" cy="229632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4358531" y="1811284"/>
            <a:ext cx="4722209" cy="307777"/>
          </a:xfrm>
          <a:prstGeom prst="rect">
            <a:avLst/>
          </a:prstGeom>
        </p:spPr>
        <p:txBody>
          <a:bodyPr wrap="square">
            <a:spAutoFit/>
          </a:bodyPr>
          <a:lstStyle/>
          <a:p>
            <a:r>
              <a:rPr lang="ru-RU" sz="1400" dirty="0" smtClean="0">
                <a:latin typeface="+mj-lt"/>
              </a:rPr>
              <a:t>Капитальный ремонт врачебной амбулатории п. Рощино</a:t>
            </a:r>
            <a:endParaRPr lang="ru-RU" sz="1400" dirty="0">
              <a:latin typeface="+mj-lt"/>
            </a:endParaRPr>
          </a:p>
        </p:txBody>
      </p:sp>
      <p:sp>
        <p:nvSpPr>
          <p:cNvPr id="13" name="Прямоугольник 12"/>
          <p:cNvSpPr/>
          <p:nvPr/>
        </p:nvSpPr>
        <p:spPr>
          <a:xfrm>
            <a:off x="3788208" y="4268990"/>
            <a:ext cx="5266894" cy="307777"/>
          </a:xfrm>
          <a:prstGeom prst="rect">
            <a:avLst/>
          </a:prstGeom>
        </p:spPr>
        <p:txBody>
          <a:bodyPr wrap="square">
            <a:spAutoFit/>
          </a:bodyPr>
          <a:lstStyle/>
          <a:p>
            <a:pPr algn="r"/>
            <a:r>
              <a:rPr lang="ru-RU" sz="1400" dirty="0" smtClean="0">
                <a:latin typeface="+mj-lt"/>
              </a:rPr>
              <a:t>Капитальный ремонт врачебной амбулатории с. </a:t>
            </a:r>
            <a:r>
              <a:rPr lang="ru-RU" sz="1400" dirty="0" err="1" smtClean="0">
                <a:latin typeface="+mj-lt"/>
              </a:rPr>
              <a:t>Серноводского</a:t>
            </a:r>
            <a:endParaRPr lang="ru-RU" sz="1400" dirty="0">
              <a:latin typeface="+mj-lt"/>
            </a:endParaRPr>
          </a:p>
        </p:txBody>
      </p:sp>
      <p:pic>
        <p:nvPicPr>
          <p:cNvPr id="14"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29200" y="2048642"/>
            <a:ext cx="3051180" cy="2288385"/>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082330" y="4523825"/>
            <a:ext cx="3071069" cy="2282242"/>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152400" y="47003"/>
            <a:ext cx="3810000" cy="523220"/>
          </a:xfrm>
          <a:prstGeom prst="rect">
            <a:avLst/>
          </a:prstGeom>
        </p:spPr>
        <p:txBody>
          <a:bodyPr wrap="square">
            <a:spAutoFit/>
          </a:bodyPr>
          <a:lstStyle/>
          <a:p>
            <a:pPr algn="ctr"/>
            <a:r>
              <a:rPr lang="ru-RU" sz="1400" dirty="0" smtClean="0">
                <a:latin typeface="+mj-lt"/>
              </a:rPr>
              <a:t>Капитальный ремонт врачебной амбулатории с. </a:t>
            </a:r>
            <a:r>
              <a:rPr lang="ru-RU" sz="1400" dirty="0" err="1" smtClean="0">
                <a:latin typeface="+mj-lt"/>
              </a:rPr>
              <a:t>Ростовановское</a:t>
            </a:r>
            <a:endParaRPr lang="ru-RU" sz="1400" dirty="0">
              <a:latin typeface="+mj-lt"/>
            </a:endParaRPr>
          </a:p>
        </p:txBody>
      </p:sp>
      <p:sp>
        <p:nvSpPr>
          <p:cNvPr id="14" name="Прямоугольник 13"/>
          <p:cNvSpPr/>
          <p:nvPr/>
        </p:nvSpPr>
        <p:spPr>
          <a:xfrm>
            <a:off x="4983885" y="57350"/>
            <a:ext cx="4191745" cy="307777"/>
          </a:xfrm>
          <a:prstGeom prst="rect">
            <a:avLst/>
          </a:prstGeom>
        </p:spPr>
        <p:txBody>
          <a:bodyPr wrap="square">
            <a:spAutoFit/>
          </a:bodyPr>
          <a:lstStyle/>
          <a:p>
            <a:pPr algn="ctr"/>
            <a:r>
              <a:rPr lang="ru-RU" sz="1400" dirty="0">
                <a:latin typeface="+mj-lt"/>
              </a:rPr>
              <a:t>Капитальный </a:t>
            </a:r>
            <a:r>
              <a:rPr lang="ru-RU" sz="1400" dirty="0" err="1">
                <a:latin typeface="+mj-lt"/>
              </a:rPr>
              <a:t>Галюгаевской</a:t>
            </a:r>
            <a:r>
              <a:rPr lang="ru-RU" sz="1400" dirty="0">
                <a:latin typeface="+mj-lt"/>
              </a:rPr>
              <a:t> участковой больницы</a:t>
            </a:r>
          </a:p>
        </p:txBody>
      </p:sp>
      <p:pic>
        <p:nvPicPr>
          <p:cNvPr id="1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41259" y="365127"/>
            <a:ext cx="2476995" cy="3292372"/>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 y="570223"/>
            <a:ext cx="3549070" cy="2661803"/>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Прямоугольник 16"/>
          <p:cNvSpPr/>
          <p:nvPr/>
        </p:nvSpPr>
        <p:spPr>
          <a:xfrm>
            <a:off x="1954055" y="3721014"/>
            <a:ext cx="7774407" cy="307777"/>
          </a:xfrm>
          <a:prstGeom prst="rect">
            <a:avLst/>
          </a:prstGeom>
        </p:spPr>
        <p:txBody>
          <a:bodyPr wrap="square">
            <a:spAutoFit/>
          </a:bodyPr>
          <a:lstStyle/>
          <a:p>
            <a:pPr algn="ctr"/>
            <a:r>
              <a:rPr lang="ru-RU" sz="1400" dirty="0">
                <a:latin typeface="+mj-lt"/>
              </a:rPr>
              <a:t>Модульная конструкция фельдшерско-акушерского пункта в х. </a:t>
            </a:r>
            <a:r>
              <a:rPr lang="ru-RU" sz="1400" dirty="0" err="1">
                <a:latin typeface="+mj-lt"/>
              </a:rPr>
              <a:t>Дыдымкин</a:t>
            </a:r>
            <a:endParaRPr lang="ru-RU" sz="1400" dirty="0">
              <a:latin typeface="+mj-lt"/>
            </a:endParaRPr>
          </a:p>
        </p:txBody>
      </p:sp>
      <p:pic>
        <p:nvPicPr>
          <p:cNvPr id="18"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843806" y="4028791"/>
            <a:ext cx="4419600" cy="2720397"/>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4800" y="3269412"/>
            <a:ext cx="2691442" cy="3588588"/>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Пятиугольник 5"/>
          <p:cNvSpPr/>
          <p:nvPr/>
        </p:nvSpPr>
        <p:spPr>
          <a:xfrm>
            <a:off x="0" y="0"/>
            <a:ext cx="7772400" cy="381000"/>
          </a:xfrm>
          <a:prstGeom prst="homePlate">
            <a:avLst/>
          </a:prstGeom>
          <a:gradFill flip="none" rotWithShape="1">
            <a:gsLst>
              <a:gs pos="0">
                <a:schemeClr val="bg2">
                  <a:lumMod val="9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p>
        </p:txBody>
      </p:sp>
      <p:sp>
        <p:nvSpPr>
          <p:cNvPr id="2" name="Прямоугольник 1"/>
          <p:cNvSpPr/>
          <p:nvPr/>
        </p:nvSpPr>
        <p:spPr>
          <a:xfrm>
            <a:off x="0" y="381000"/>
            <a:ext cx="9144000" cy="584775"/>
          </a:xfrm>
          <a:prstGeom prst="rect">
            <a:avLst/>
          </a:prstGeom>
        </p:spPr>
        <p:txBody>
          <a:bodyPr wrap="square">
            <a:spAutoFit/>
          </a:bodyPr>
          <a:lstStyle/>
          <a:p>
            <a:pPr algn="ctr"/>
            <a:r>
              <a:rPr lang="ru-RU" sz="1600" b="1" dirty="0" smtClean="0">
                <a:latin typeface="Calibri" pitchFamily="34" charset="0"/>
                <a:cs typeface="Calibri" pitchFamily="34" charset="0"/>
              </a:rPr>
              <a:t>Реализация основных направлений бюджетной политики </a:t>
            </a:r>
          </a:p>
          <a:p>
            <a:pPr algn="ctr"/>
            <a:r>
              <a:rPr lang="ru-RU" sz="1600" b="1" dirty="0" smtClean="0">
                <a:latin typeface="Calibri" pitchFamily="34" charset="0"/>
                <a:cs typeface="Calibri" pitchFamily="34" charset="0"/>
              </a:rPr>
              <a:t>Курского муниципального округа Ставропольского края</a:t>
            </a:r>
            <a:endParaRPr lang="ru-RU" sz="1600" b="1" dirty="0">
              <a:latin typeface="Calibri" pitchFamily="34" charset="0"/>
              <a:cs typeface="Calibri" pitchFamily="34" charset="0"/>
            </a:endParaRPr>
          </a:p>
        </p:txBody>
      </p:sp>
      <p:sp>
        <p:nvSpPr>
          <p:cNvPr id="3" name="Прямоугольник 2"/>
          <p:cNvSpPr/>
          <p:nvPr/>
        </p:nvSpPr>
        <p:spPr>
          <a:xfrm>
            <a:off x="152400" y="914399"/>
            <a:ext cx="8839200" cy="6070893"/>
          </a:xfrm>
          <a:prstGeom prst="rect">
            <a:avLst/>
          </a:prstGeom>
        </p:spPr>
        <p:txBody>
          <a:bodyPr wrap="square">
            <a:spAutoFit/>
          </a:bodyPr>
          <a:lstStyle/>
          <a:p>
            <a:r>
              <a:rPr lang="ru-RU" sz="1050" dirty="0" smtClean="0">
                <a:latin typeface="Calibri" pitchFamily="34" charset="0"/>
                <a:cs typeface="Calibri" pitchFamily="34" charset="0"/>
              </a:rPr>
              <a:t>     Целями бюджетной политики Курского муниципального округа (далее - бюджетная политика) в 2023 году и плановом периоде 2024 и 2025 годов являлись: </a:t>
            </a:r>
          </a:p>
          <a:p>
            <a:pPr>
              <a:buFont typeface="Wingdings" pitchFamily="2" charset="2"/>
              <a:buChar char="v"/>
            </a:pPr>
            <a:r>
              <a:rPr lang="ru-RU" sz="1050" dirty="0" smtClean="0">
                <a:latin typeface="Calibri" pitchFamily="34" charset="0"/>
                <a:cs typeface="Calibri" pitchFamily="34" charset="0"/>
              </a:rPr>
              <a:t>      улучшение качества жизни людей; </a:t>
            </a:r>
          </a:p>
          <a:p>
            <a:pPr>
              <a:buFont typeface="Wingdings" pitchFamily="2" charset="2"/>
              <a:buChar char="v"/>
            </a:pPr>
            <a:r>
              <a:rPr lang="ru-RU" sz="1050" dirty="0" smtClean="0">
                <a:latin typeface="Calibri" pitchFamily="34" charset="0"/>
                <a:cs typeface="Calibri" pitchFamily="34" charset="0"/>
              </a:rPr>
              <a:t>      адресное решение социальных проблем; </a:t>
            </a:r>
          </a:p>
          <a:p>
            <a:pPr>
              <a:buFont typeface="Wingdings" pitchFamily="2" charset="2"/>
              <a:buChar char="v"/>
            </a:pPr>
            <a:r>
              <a:rPr lang="ru-RU" sz="1050" dirty="0" smtClean="0">
                <a:latin typeface="Calibri" pitchFamily="34" charset="0"/>
                <a:cs typeface="Calibri" pitchFamily="34" charset="0"/>
              </a:rPr>
              <a:t>      повышение качества государственных и муниципальных услуг; </a:t>
            </a:r>
          </a:p>
          <a:p>
            <a:pPr>
              <a:buFont typeface="Wingdings" pitchFamily="2" charset="2"/>
              <a:buChar char="v"/>
            </a:pPr>
            <a:r>
              <a:rPr lang="ru-RU" sz="1050" dirty="0" smtClean="0">
                <a:latin typeface="Calibri" pitchFamily="34" charset="0"/>
                <a:cs typeface="Calibri" pitchFamily="34" charset="0"/>
              </a:rPr>
              <a:t>      создание условий для модернизации экономики и повышения ее конкурентоспособности.</a:t>
            </a:r>
            <a:endParaRPr lang="ru-RU" sz="1050" dirty="0" smtClean="0">
              <a:solidFill>
                <a:srgbClr val="FF0000"/>
              </a:solidFill>
              <a:latin typeface="Calibri" pitchFamily="34" charset="0"/>
              <a:cs typeface="Calibri" pitchFamily="34" charset="0"/>
            </a:endParaRPr>
          </a:p>
          <a:p>
            <a:pPr algn="just"/>
            <a:r>
              <a:rPr lang="ru-RU" sz="1050" dirty="0" smtClean="0">
                <a:latin typeface="+mj-lt"/>
                <a:cs typeface="Calibri" pitchFamily="34" charset="0"/>
              </a:rPr>
              <a:t>       Реализация бюджетной политики в отчетном финансовом году осуществлялась с учетом  заключенного между Министерством финансов Ставропольского края и администрацией Курского муниципального округа Ставропольского края Соглашения от 14 февраля 2023 г. N 9-10-23С «О мерах по социально-</a:t>
            </a:r>
            <a:r>
              <a:rPr lang="ru-RU" sz="1050" dirty="0" err="1" smtClean="0">
                <a:latin typeface="+mj-lt"/>
                <a:cs typeface="Calibri" pitchFamily="34" charset="0"/>
              </a:rPr>
              <a:t>экномическому</a:t>
            </a:r>
            <a:r>
              <a:rPr lang="ru-RU" sz="1050" dirty="0" smtClean="0">
                <a:latin typeface="+mj-lt"/>
                <a:cs typeface="Calibri" pitchFamily="34" charset="0"/>
              </a:rPr>
              <a:t> развитию муниципальных образований Ставропольского края», </a:t>
            </a:r>
            <a:r>
              <a:rPr lang="ru-RU" sz="1050" dirty="0" smtClean="0">
                <a:latin typeface="+mj-lt"/>
              </a:rPr>
              <a:t>Предметом настоящего Соглашения является осуществление в 2023 году органами местного самоуправления Курского муниципального округа Ставропольского края, являющегося в 2022 году получателем дотации на выравнивание бюджетной обеспеченности, предусмотренной статьей 9 Закона Ставропольского края «О межбюджетных отношениях в Ставропольском крае», мер по социально-экономическому развитию и финансовому оздоровлению муниципальных финансов муниципального образования края.</a:t>
            </a:r>
            <a:r>
              <a:rPr lang="ru-RU" sz="1050" dirty="0" smtClean="0">
                <a:latin typeface="+mj-lt"/>
                <a:cs typeface="Calibri" pitchFamily="34" charset="0"/>
              </a:rPr>
              <a:t> Все условия и показатели Соглашения выполнены: </a:t>
            </a:r>
          </a:p>
          <a:p>
            <a:pPr algn="just">
              <a:buFont typeface="Wingdings" pitchFamily="2" charset="2"/>
              <a:buChar char="v"/>
            </a:pPr>
            <a:r>
              <a:rPr lang="ru-RU" sz="1050" dirty="0" smtClean="0">
                <a:latin typeface="Calibri" pitchFamily="34" charset="0"/>
                <a:cs typeface="Calibri" pitchFamily="34" charset="0"/>
              </a:rPr>
              <a:t>      проведение оценки эффективности налоговых льгот и иных налоговых преференций, предоставляемых в соответствии с муниципальными правовыми актами; </a:t>
            </a:r>
          </a:p>
          <a:p>
            <a:pPr algn="just">
              <a:buFont typeface="Wingdings" pitchFamily="2" charset="2"/>
              <a:buChar char="v"/>
            </a:pPr>
            <a:r>
              <a:rPr lang="ru-RU" sz="1050" dirty="0" smtClean="0">
                <a:latin typeface="Calibri" pitchFamily="34" charset="0"/>
                <a:cs typeface="Calibri" pitchFamily="34" charset="0"/>
              </a:rPr>
              <a:t>     обеспечение поступлений по налоговым и неналоговым доходам в бюджет округа в 2023 году в объеме -  375 484,46 тыс. рублей (без учета инициативных платежей); </a:t>
            </a:r>
          </a:p>
          <a:p>
            <a:pPr algn="just">
              <a:buFont typeface="Wingdings" pitchFamily="2" charset="2"/>
              <a:buChar char="v"/>
            </a:pPr>
            <a:r>
              <a:rPr lang="ru-RU" sz="1050" dirty="0" smtClean="0">
                <a:latin typeface="Calibri" pitchFamily="34" charset="0"/>
                <a:cs typeface="Calibri" pitchFamily="34" charset="0"/>
              </a:rPr>
              <a:t>     соблюдение нормативов формирования расходов на содержание органов местного самоуправления Курского муниципального округа, устанавливаемых Правительством Ставропольского края  факт  - 15,10 при нормативе – 18,20;</a:t>
            </a:r>
          </a:p>
          <a:p>
            <a:pPr algn="just">
              <a:buFont typeface="Wingdings" pitchFamily="2" charset="2"/>
              <a:buChar char="v"/>
            </a:pPr>
            <a:r>
              <a:rPr lang="ru-RU" sz="1050" dirty="0" smtClean="0">
                <a:latin typeface="Calibri" pitchFamily="34" charset="0"/>
                <a:cs typeface="Calibri" pitchFamily="34" charset="0"/>
              </a:rPr>
              <a:t> сохранение достигнутых в 2018 году соотношений оплаты труда отдельных категорий работников учреждений бюджетной сферы, определенных указами Президента Российской Федерации от 7 мая 2012 года № 597 «О мероприятиях по реализации государственной социальной политики»,    от 1 июня 2012 года № 761 «О Национальной стратегии действий в интересах детей на 2012-2017 годы» и от 28 декабря 2012 года № 1688 «О некоторых мерах по реализации государственной политики в сфере защиты детей-сирот и детей, оставшихся без попечения родителей», к показателю среднемесячной начисленной заработной платы наемных работников в организациях, у индивидуальных предпринимателей и физических лиц (среднемесячный доход от трудовой деятельности) по Ставропольскому краю. </a:t>
            </a:r>
            <a:r>
              <a:rPr lang="ru-RU" sz="1050" dirty="0">
                <a:latin typeface="Calibri" pitchFamily="34" charset="0"/>
                <a:cs typeface="Calibri" pitchFamily="34" charset="0"/>
              </a:rPr>
              <a:t>Средняя заработная </a:t>
            </a:r>
            <a:r>
              <a:rPr lang="ru-RU" sz="1050" dirty="0" smtClean="0">
                <a:latin typeface="Calibri" pitchFamily="34" charset="0"/>
                <a:cs typeface="Calibri" pitchFamily="34" charset="0"/>
              </a:rPr>
              <a:t>плата: педагогических </a:t>
            </a:r>
            <a:r>
              <a:rPr lang="ru-RU" sz="1050" dirty="0">
                <a:latin typeface="Calibri" pitchFamily="34" charset="0"/>
                <a:cs typeface="Calibri" pitchFamily="34" charset="0"/>
              </a:rPr>
              <a:t>работников (без учета учителей) – 23 367,54 руб</a:t>
            </a:r>
            <a:r>
              <a:rPr lang="ru-RU" sz="1050" dirty="0" smtClean="0">
                <a:latin typeface="Calibri" pitchFamily="34" charset="0"/>
                <a:cs typeface="Calibri" pitchFamily="34" charset="0"/>
              </a:rPr>
              <a:t>.; учителей </a:t>
            </a:r>
            <a:r>
              <a:rPr lang="ru-RU" sz="1050" dirty="0">
                <a:latin typeface="Calibri" pitchFamily="34" charset="0"/>
                <a:cs typeface="Calibri" pitchFamily="34" charset="0"/>
              </a:rPr>
              <a:t>общеобразовательных учреждений –35 619,30 руб</a:t>
            </a:r>
            <a:r>
              <a:rPr lang="ru-RU" sz="1050" dirty="0" smtClean="0">
                <a:latin typeface="Calibri" pitchFamily="34" charset="0"/>
                <a:cs typeface="Calibri" pitchFamily="34" charset="0"/>
              </a:rPr>
              <a:t>.; педагогических </a:t>
            </a:r>
            <a:r>
              <a:rPr lang="ru-RU" sz="1050" dirty="0">
                <a:latin typeface="Calibri" pitchFamily="34" charset="0"/>
                <a:cs typeface="Calibri" pitchFamily="34" charset="0"/>
              </a:rPr>
              <a:t>работников дошкольных образовательных учреждений – 33 123,89 руб</a:t>
            </a:r>
            <a:r>
              <a:rPr lang="ru-RU" sz="1050" dirty="0" smtClean="0">
                <a:latin typeface="Calibri" pitchFamily="34" charset="0"/>
                <a:cs typeface="Calibri" pitchFamily="34" charset="0"/>
              </a:rPr>
              <a:t>.; педагогических </a:t>
            </a:r>
            <a:r>
              <a:rPr lang="ru-RU" sz="1050" dirty="0">
                <a:latin typeface="Calibri" pitchFamily="34" charset="0"/>
                <a:cs typeface="Calibri" pitchFamily="34" charset="0"/>
              </a:rPr>
              <a:t>работников учреждений </a:t>
            </a:r>
            <a:r>
              <a:rPr lang="ru-RU" sz="1050" dirty="0" smtClean="0">
                <a:latin typeface="Calibri" pitchFamily="34" charset="0"/>
                <a:cs typeface="Calibri" pitchFamily="34" charset="0"/>
              </a:rPr>
              <a:t>дополнительного </a:t>
            </a:r>
            <a:r>
              <a:rPr lang="ru-RU" sz="1050" dirty="0">
                <a:latin typeface="Calibri" pitchFamily="34" charset="0"/>
                <a:cs typeface="Calibri" pitchFamily="34" charset="0"/>
              </a:rPr>
              <a:t>образования детей </a:t>
            </a:r>
            <a:r>
              <a:rPr lang="ru-RU" sz="1050" dirty="0" smtClean="0">
                <a:latin typeface="Calibri" pitchFamily="34" charset="0"/>
                <a:cs typeface="Calibri" pitchFamily="34" charset="0"/>
              </a:rPr>
              <a:t>– </a:t>
            </a:r>
            <a:r>
              <a:rPr lang="ru-RU" sz="1050" dirty="0">
                <a:latin typeface="Calibri" pitchFamily="34" charset="0"/>
                <a:cs typeface="Calibri" pitchFamily="34" charset="0"/>
              </a:rPr>
              <a:t>33 630,67 руб</a:t>
            </a:r>
            <a:r>
              <a:rPr lang="ru-RU" sz="1050" dirty="0" smtClean="0">
                <a:latin typeface="Calibri" pitchFamily="34" charset="0"/>
                <a:cs typeface="Calibri" pitchFamily="34" charset="0"/>
              </a:rPr>
              <a:t>.; работников </a:t>
            </a:r>
            <a:r>
              <a:rPr lang="ru-RU" sz="1050" dirty="0">
                <a:latin typeface="Calibri" pitchFamily="34" charset="0"/>
                <a:cs typeface="Calibri" pitchFamily="34" charset="0"/>
              </a:rPr>
              <a:t>учреждений культуры –32 366,3 руб</a:t>
            </a:r>
            <a:r>
              <a:rPr lang="ru-RU" sz="1050" dirty="0" smtClean="0">
                <a:latin typeface="Calibri" pitchFamily="34" charset="0"/>
                <a:cs typeface="Calibri" pitchFamily="34" charset="0"/>
              </a:rPr>
              <a:t>.;</a:t>
            </a:r>
          </a:p>
          <a:p>
            <a:pPr algn="just">
              <a:buFont typeface="Wingdings" pitchFamily="2" charset="2"/>
              <a:buChar char="v"/>
            </a:pPr>
            <a:r>
              <a:rPr lang="ru-RU" sz="1050" dirty="0" smtClean="0">
                <a:latin typeface="Calibri" pitchFamily="34" charset="0"/>
                <a:cs typeface="Calibri" pitchFamily="34" charset="0"/>
              </a:rPr>
              <a:t> </a:t>
            </a:r>
            <a:r>
              <a:rPr lang="ru-RU" sz="1050" dirty="0" err="1" smtClean="0">
                <a:latin typeface="Calibri" pitchFamily="34" charset="0"/>
                <a:cs typeface="Calibri" pitchFamily="34" charset="0"/>
              </a:rPr>
              <a:t>неустановление</a:t>
            </a:r>
            <a:r>
              <a:rPr lang="ru-RU" sz="1050" dirty="0" smtClean="0">
                <a:latin typeface="Calibri" pitchFamily="34" charset="0"/>
                <a:cs typeface="Calibri" pitchFamily="34" charset="0"/>
              </a:rPr>
              <a:t> в 2023 году новых расходных обязательств муниципального образования края, не связанных с решением вопросов, отнесенных Конституцией Российской Федерации, федеральными законами и законами Ставропольского края к полномочиям органов местного самоуправления муниципального образования края;</a:t>
            </a:r>
          </a:p>
          <a:p>
            <a:pPr algn="just">
              <a:buFont typeface="Wingdings" pitchFamily="2" charset="2"/>
              <a:buChar char="v"/>
            </a:pPr>
            <a:r>
              <a:rPr lang="ru-RU" sz="1050" dirty="0" smtClean="0">
                <a:latin typeface="Calibri" pitchFamily="34" charset="0"/>
                <a:cs typeface="Calibri" pitchFamily="34" charset="0"/>
              </a:rPr>
              <a:t> обеспечение реализации программы оздоровления муниципальных финансов, утверждаемой правовым актом муниципального образования края, предусматривающей осуществление мероприятий по:</a:t>
            </a:r>
          </a:p>
          <a:p>
            <a:pPr algn="just">
              <a:buFont typeface="Wingdings" pitchFamily="2" charset="2"/>
              <a:buChar char="v"/>
            </a:pPr>
            <a:r>
              <a:rPr lang="ru-RU" sz="1050" dirty="0" smtClean="0">
                <a:latin typeface="Calibri" pitchFamily="34" charset="0"/>
                <a:cs typeface="Calibri" pitchFamily="34" charset="0"/>
              </a:rPr>
              <a:t>     увеличению роста налоговых и неналоговых доходов бюджета муниципального образования края – 3 819,27 тыс. рублей;</a:t>
            </a:r>
          </a:p>
          <a:p>
            <a:r>
              <a:rPr lang="ru-RU" sz="1050" dirty="0" smtClean="0">
                <a:latin typeface="Calibri" pitchFamily="34" charset="0"/>
                <a:cs typeface="Calibri" pitchFamily="34" charset="0"/>
              </a:rPr>
              <a:t>     оптимизации расходов бюджета муниципального образования края – 11 277,00 тыс. рублей;</a:t>
            </a:r>
          </a:p>
          <a:p>
            <a:r>
              <a:rPr lang="ru-RU" sz="1050" dirty="0" smtClean="0">
                <a:latin typeface="Calibri" pitchFamily="34" charset="0"/>
                <a:cs typeface="Calibri" pitchFamily="34" charset="0"/>
              </a:rPr>
              <a:t>     управлению муниципальным долгом и сокращению расходов по обслуживанию муниципального долга - муниципальный долг  0,00 тыс. рублей.</a:t>
            </a:r>
            <a:r>
              <a:rPr lang="ru-RU" sz="1050" dirty="0" smtClean="0"/>
              <a:t>   </a:t>
            </a:r>
            <a:endParaRPr lang="ru-RU" sz="1050" dirty="0" smtClean="0">
              <a:latin typeface="Calibri" pitchFamily="34" charset="0"/>
              <a:cs typeface="Calibri" pitchFamily="34" charset="0"/>
            </a:endParaRPr>
          </a:p>
        </p:txBody>
      </p:sp>
      <p:pic>
        <p:nvPicPr>
          <p:cNvPr id="1026" name="Picture 2" descr="C:\Users\TERMINATOR\Desktop\ПРОЕКТ ПО БЮДЖЕТУ НА 2020 год\БЮДЖЕТНАЯ ПОЛИТИКА.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162800" y="1066800"/>
            <a:ext cx="1747261" cy="914400"/>
          </a:xfrm>
          <a:prstGeom prst="ellipse">
            <a:avLst/>
          </a:prstGeom>
          <a:ln>
            <a:noFill/>
          </a:ln>
          <a:effectLst>
            <a:softEdge rad="112500"/>
          </a:effectLst>
        </p:spPr>
      </p:pic>
      <p:sp>
        <p:nvSpPr>
          <p:cNvPr id="7" name="Прямоугольник 6"/>
          <p:cNvSpPr/>
          <p:nvPr/>
        </p:nvSpPr>
        <p:spPr>
          <a:xfrm>
            <a:off x="0" y="0"/>
            <a:ext cx="1322606" cy="369332"/>
          </a:xfrm>
          <a:prstGeom prst="rect">
            <a:avLst/>
          </a:prstGeom>
        </p:spPr>
        <p:txBody>
          <a:bodyPr wrap="none">
            <a:spAutoFit/>
          </a:bodyPr>
          <a:lstStyle/>
          <a:p>
            <a:r>
              <a:rPr lang="ru-RU" b="1" dirty="0" smtClean="0"/>
              <a:t>Раздел 2. </a:t>
            </a:r>
            <a:endParaRPr lang="ru-RU" dirty="0"/>
          </a:p>
        </p:txBody>
      </p:sp>
      <p:sp>
        <p:nvSpPr>
          <p:cNvPr id="69634" name="AutoShape 2" descr="https://1.bp.blogspot.com/-qduSAFwnQH8/XawKKVi-bQI/AAAAAAAAAw4/HrXhkrg1ln8os-48QGrU6zYg_i_oSqBgACNcBGAsYHQ/s1600/%25D0%25A0%25D0%25B0%25D0%25B7%25D0%25B2%25D0%25B8%25D1%2582%25D0%25B8%25D0%25B5%2B%25D0%25BE%25D0%25B1%25D1%2589%25D0%25B5%25D1%2581%25D1%2582%25D0%25B2%25D0%25B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Пятиугольник 8"/>
          <p:cNvSpPr/>
          <p:nvPr/>
        </p:nvSpPr>
        <p:spPr>
          <a:xfrm>
            <a:off x="0" y="4346773"/>
            <a:ext cx="9144000" cy="308308"/>
          </a:xfrm>
          <a:prstGeom prst="homePlate">
            <a:avLst/>
          </a:prstGeom>
          <a:gradFill flip="none" rotWithShape="1">
            <a:gsLst>
              <a:gs pos="0">
                <a:schemeClr val="bg2">
                  <a:lumMod val="9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ятиугольник 7"/>
          <p:cNvSpPr/>
          <p:nvPr/>
        </p:nvSpPr>
        <p:spPr>
          <a:xfrm>
            <a:off x="0" y="0"/>
            <a:ext cx="9144000" cy="317957"/>
          </a:xfrm>
          <a:prstGeom prst="homePlate">
            <a:avLst/>
          </a:prstGeom>
          <a:gradFill flip="none" rotWithShape="1">
            <a:gsLst>
              <a:gs pos="0">
                <a:schemeClr val="bg2">
                  <a:lumMod val="9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152400" y="293646"/>
            <a:ext cx="9010290" cy="4616648"/>
          </a:xfrm>
          <a:prstGeom prst="rect">
            <a:avLst/>
          </a:prstGeom>
        </p:spPr>
        <p:txBody>
          <a:bodyPr wrap="square">
            <a:spAutoFit/>
          </a:bodyPr>
          <a:lstStyle/>
          <a:p>
            <a:pPr algn="just"/>
            <a:r>
              <a:rPr lang="ru-RU" sz="1050" dirty="0" smtClean="0">
                <a:solidFill>
                  <a:srgbClr val="FF0000"/>
                </a:solidFill>
                <a:latin typeface="Calibri" pitchFamily="34" charset="0"/>
                <a:cs typeface="Calibri" pitchFamily="34" charset="0"/>
              </a:rPr>
              <a:t>     </a:t>
            </a:r>
            <a:r>
              <a:rPr lang="ru-RU" sz="1050" dirty="0" smtClean="0">
                <a:latin typeface="Calibri" pitchFamily="34" charset="0"/>
                <a:cs typeface="Calibri" pitchFamily="34" charset="0"/>
              </a:rPr>
              <a:t>Целями налоговой политики Курского муниципального округа в 2023 году и плановом периоде 2024 и 2025 годов (далее - налоговая политика) являлись: </a:t>
            </a:r>
          </a:p>
          <a:p>
            <a:pPr algn="just">
              <a:buFont typeface="Wingdings" pitchFamily="2" charset="2"/>
              <a:buChar char="Ø"/>
            </a:pPr>
            <a:r>
              <a:rPr lang="ru-RU" sz="1050" dirty="0" smtClean="0">
                <a:latin typeface="Calibri" pitchFamily="34" charset="0"/>
                <a:cs typeface="Calibri" pitchFamily="34" charset="0"/>
              </a:rPr>
              <a:t>     обеспечение сбалансированности консолидированного бюджета Курского муниципального округа посредством получения необходимого объема бюджетных доходов;</a:t>
            </a:r>
          </a:p>
          <a:p>
            <a:pPr algn="just">
              <a:buFont typeface="Wingdings" pitchFamily="2" charset="2"/>
              <a:buChar char="Ø"/>
            </a:pPr>
            <a:r>
              <a:rPr lang="ru-RU" sz="1050" dirty="0" smtClean="0">
                <a:latin typeface="Calibri" pitchFamily="34" charset="0"/>
                <a:cs typeface="Calibri" pitchFamily="34" charset="0"/>
              </a:rPr>
              <a:t>      поддержка инвестиционной активности хозяйствующих субъектов, осуществляющих деятельность на территории Курского  муниципального округа Ставропольского края. </a:t>
            </a:r>
          </a:p>
          <a:p>
            <a:pPr algn="just"/>
            <a:r>
              <a:rPr lang="ru-RU" sz="1050" dirty="0" smtClean="0">
                <a:latin typeface="Calibri" pitchFamily="34" charset="0"/>
                <a:cs typeface="Calibri" pitchFamily="34" charset="0"/>
              </a:rPr>
              <a:t>     Рост производства промышленной продукции, потребительских товаров и продукции сельскохозяйственного производства в Ставропольском крае позволяет ежегодно увеличивать налоговый потенциал Курского муниципального округа. За 2017 - 2023 годы по налоговым и неналоговым доходам бюджета Курского муниципального округа отмечается ежегодная положительная динамика поступлений. Так, объем налоговых и неналоговых доходов консолидированного бюджета Курского муниципального района в 2017 году – 292  390,78 тыс. рублей, в 2018 году –  312 368,55 тыс. рублей, в 2019 году –  342 667,22 тыс. рублей, в 2020 году- 345 751,31 тыс. рублей и бюджета Курского муниципального округа в 2021 году- 352 343,80 тыс. рублей, в 2022 году – 382 208,77 тыс. рублей, </a:t>
            </a:r>
            <a:r>
              <a:rPr lang="ru-RU" sz="1050" dirty="0">
                <a:latin typeface="Calibri" pitchFamily="34" charset="0"/>
                <a:cs typeface="Calibri" pitchFamily="34" charset="0"/>
              </a:rPr>
              <a:t>в </a:t>
            </a:r>
            <a:r>
              <a:rPr lang="ru-RU" sz="1050" dirty="0" smtClean="0">
                <a:latin typeface="Calibri" pitchFamily="34" charset="0"/>
                <a:cs typeface="Calibri" pitchFamily="34" charset="0"/>
              </a:rPr>
              <a:t>2023 </a:t>
            </a:r>
            <a:r>
              <a:rPr lang="ru-RU" sz="1050" dirty="0">
                <a:latin typeface="Calibri" pitchFamily="34" charset="0"/>
                <a:cs typeface="Calibri" pitchFamily="34" charset="0"/>
              </a:rPr>
              <a:t>году – </a:t>
            </a:r>
            <a:r>
              <a:rPr lang="ru-RU" sz="1050" dirty="0" smtClean="0">
                <a:latin typeface="Calibri" pitchFamily="34" charset="0"/>
                <a:cs typeface="Calibri" pitchFamily="34" charset="0"/>
              </a:rPr>
              <a:t>380 521,18 </a:t>
            </a:r>
            <a:r>
              <a:rPr lang="ru-RU" sz="1050" dirty="0">
                <a:latin typeface="Calibri" pitchFamily="34" charset="0"/>
                <a:cs typeface="Calibri" pitchFamily="34" charset="0"/>
              </a:rPr>
              <a:t>тыс. </a:t>
            </a:r>
            <a:r>
              <a:rPr lang="ru-RU" sz="1050" dirty="0" smtClean="0">
                <a:latin typeface="Calibri" pitchFamily="34" charset="0"/>
                <a:cs typeface="Calibri" pitchFamily="34" charset="0"/>
              </a:rPr>
              <a:t>рублей.</a:t>
            </a:r>
          </a:p>
          <a:p>
            <a:pPr algn="just"/>
            <a:r>
              <a:rPr lang="ru-RU" sz="1050" dirty="0">
                <a:latin typeface="Calibri" pitchFamily="34" charset="0"/>
                <a:cs typeface="Calibri" pitchFamily="34" charset="0"/>
              </a:rPr>
              <a:t> </a:t>
            </a:r>
            <a:r>
              <a:rPr lang="ru-RU" sz="1050" dirty="0" smtClean="0">
                <a:latin typeface="Calibri" pitchFamily="34" charset="0"/>
                <a:cs typeface="Calibri" pitchFamily="34" charset="0"/>
              </a:rPr>
              <a:t>    </a:t>
            </a:r>
            <a:r>
              <a:rPr lang="ru-RU" sz="1050" dirty="0" smtClean="0">
                <a:latin typeface="+mj-lt"/>
              </a:rPr>
              <a:t>Для увеличения налогового потенциала округа, своевременного поступления  в бюджет собственных доходов, недопущения образования текущей задолженности и погашения имеющейся,  а также для обеспечения реализации программы оздоровления муниципальных финансов, Финансовым управлением ежемесячно проводился анализ ожидаемого поступления налоговых и неналоговых доходов в местный бюджет, готовился материал для проведения комиссий по мобилизации налоговых и неналоговых доходов, зачисляемых в местный бюджет, с целью выявления выпадающих доходов и не допущения превышения, установленного Постановлением Правительства Ставропольского края от 26.12.2022 № 827-п (в редакции от 21.08.2023 № 498-п), Норматива формирования расходов на содержание органов местного самоуправления муниципальных образований Ставропольского края.      </a:t>
            </a:r>
          </a:p>
          <a:p>
            <a:pPr algn="just"/>
            <a:r>
              <a:rPr lang="ru-RU" sz="1050" dirty="0" smtClean="0">
                <a:latin typeface="+mj-lt"/>
              </a:rPr>
              <a:t>     В результате проводимых мероприятий увеличение роста налоговых и неналоговых доходов бюджета Курского муниципального округа составило – 3 819,27тыс. руб.</a:t>
            </a:r>
          </a:p>
          <a:p>
            <a:pPr algn="just"/>
            <a:r>
              <a:rPr lang="ru-RU" sz="1050" dirty="0" smtClean="0">
                <a:latin typeface="+mj-lt"/>
              </a:rPr>
              <a:t>      Объем собственных доходов в сравнении с прошлым годом не значительно уменьшился на 1 687,59 тыс. руб. или на 0,44 %. </a:t>
            </a:r>
            <a:r>
              <a:rPr lang="ru-RU" sz="1050" dirty="0">
                <a:latin typeface="Calibri" pitchFamily="34" charset="0"/>
                <a:cs typeface="Calibri" pitchFamily="34" charset="0"/>
              </a:rPr>
              <a:t>(В связи с введением с 1 января 2023 года единого налогового платежа и единого налогового счета, и в соответствии с порядком формирования начального сальдо по юридическим и физическим лицам по состоянию на 01.01.2023 года суммы излишне уплаченных налогов (переплата) были изъяты из бюджета Курского муниципального округа Ставропольского края на единый налоговый счет налогоплательщиков, что негативно повлияло на исполнение некоторых налоговых доходов по итогам 2023 </a:t>
            </a:r>
            <a:r>
              <a:rPr lang="ru-RU" sz="1050" dirty="0" smtClean="0">
                <a:latin typeface="Calibri" pitchFamily="34" charset="0"/>
                <a:cs typeface="Calibri" pitchFamily="34" charset="0"/>
              </a:rPr>
              <a:t>года).</a:t>
            </a:r>
            <a:endParaRPr lang="ru-RU" sz="1050" dirty="0">
              <a:latin typeface="Calibri" pitchFamily="34" charset="0"/>
              <a:cs typeface="Calibri" pitchFamily="34" charset="0"/>
            </a:endParaRPr>
          </a:p>
          <a:p>
            <a:pPr algn="just"/>
            <a:endParaRPr lang="ru-RU" sz="1050" dirty="0" smtClean="0">
              <a:latin typeface="+mj-lt"/>
            </a:endParaRPr>
          </a:p>
          <a:p>
            <a:endParaRPr lang="ru-RU" sz="1050" dirty="0" smtClean="0">
              <a:latin typeface="Calibri" pitchFamily="34" charset="0"/>
              <a:cs typeface="Calibri" pitchFamily="34" charset="0"/>
            </a:endParaRPr>
          </a:p>
        </p:txBody>
      </p:sp>
      <p:sp>
        <p:nvSpPr>
          <p:cNvPr id="3" name="Прямоугольник 2"/>
          <p:cNvSpPr/>
          <p:nvPr/>
        </p:nvSpPr>
        <p:spPr>
          <a:xfrm>
            <a:off x="0" y="1"/>
            <a:ext cx="9144000" cy="307777"/>
          </a:xfrm>
          <a:prstGeom prst="rect">
            <a:avLst/>
          </a:prstGeom>
        </p:spPr>
        <p:txBody>
          <a:bodyPr wrap="square">
            <a:spAutoFit/>
          </a:bodyPr>
          <a:lstStyle/>
          <a:p>
            <a:pPr algn="ctr"/>
            <a:r>
              <a:rPr lang="ru-RU" sz="1400" b="1" dirty="0" smtClean="0">
                <a:latin typeface="Calibri" pitchFamily="34" charset="0"/>
                <a:cs typeface="Calibri" pitchFamily="34" charset="0"/>
              </a:rPr>
              <a:t>Реализация основных направлений налоговой политики Курского муниципального округа Ставропольского края</a:t>
            </a:r>
            <a:endParaRPr lang="ru-RU" sz="1400" b="1" dirty="0">
              <a:latin typeface="Calibri" pitchFamily="34" charset="0"/>
              <a:cs typeface="Calibri" pitchFamily="34" charset="0"/>
            </a:endParaRPr>
          </a:p>
        </p:txBody>
      </p:sp>
      <p:sp>
        <p:nvSpPr>
          <p:cNvPr id="5" name="Прямоугольник 4"/>
          <p:cNvSpPr/>
          <p:nvPr/>
        </p:nvSpPr>
        <p:spPr>
          <a:xfrm>
            <a:off x="148087" y="4667899"/>
            <a:ext cx="8995913" cy="2123658"/>
          </a:xfrm>
          <a:prstGeom prst="rect">
            <a:avLst/>
          </a:prstGeom>
        </p:spPr>
        <p:txBody>
          <a:bodyPr wrap="square">
            <a:spAutoFit/>
          </a:bodyPr>
          <a:lstStyle/>
          <a:p>
            <a:pPr lvl="0" indent="450850" algn="just"/>
            <a:r>
              <a:rPr lang="ru-RU" sz="1100" dirty="0" smtClean="0">
                <a:latin typeface="Calibri" pitchFamily="34" charset="0"/>
                <a:ea typeface="Times New Roman" pitchFamily="18" charset="0"/>
                <a:cs typeface="Calibri" pitchFamily="34" charset="0"/>
              </a:rPr>
              <a:t>Долговая политика направлена на обеспечение сбалансированности и долговой устойчивости бюджета Курского муниципального округа Ставропольского края (далее - местный бюджет) путем поддержания объема муниципального долга Курского муниципального района Ставропольского края (далее - муниципальный долг) равного 0,00 рублям.</a:t>
            </a:r>
          </a:p>
          <a:p>
            <a:pPr algn="just"/>
            <a:r>
              <a:rPr lang="ru-RU" sz="1100" dirty="0" smtClean="0">
                <a:latin typeface="Calibri" pitchFamily="34" charset="0"/>
                <a:cs typeface="Calibri" pitchFamily="34" charset="0"/>
              </a:rPr>
              <a:t>       Основной целью и задачей долговой политики являются:</a:t>
            </a:r>
          </a:p>
          <a:p>
            <a:pPr algn="just">
              <a:buFont typeface="Wingdings" pitchFamily="2" charset="2"/>
              <a:buChar char="Ø"/>
            </a:pPr>
            <a:r>
              <a:rPr lang="ru-RU" sz="1100" dirty="0" smtClean="0">
                <a:latin typeface="Calibri" pitchFamily="34" charset="0"/>
                <a:cs typeface="Calibri" pitchFamily="34" charset="0"/>
              </a:rPr>
              <a:t>     поддержание объема муниципального долга в 2023 году и плановом периоде 2024 и 2025 годов равного 0,00 рублям;</a:t>
            </a:r>
          </a:p>
          <a:p>
            <a:pPr algn="just">
              <a:buFont typeface="Wingdings" pitchFamily="2" charset="2"/>
              <a:buChar char="Ø"/>
            </a:pPr>
            <a:r>
              <a:rPr lang="ru-RU" sz="1100" dirty="0" smtClean="0">
                <a:latin typeface="Calibri" pitchFamily="34" charset="0"/>
                <a:cs typeface="Calibri" pitchFamily="34" charset="0"/>
              </a:rPr>
              <a:t>     обеспечение объема расходов местного бюджета, не превышающего объема доходов местного бюджета.</a:t>
            </a:r>
          </a:p>
          <a:p>
            <a:pPr algn="just"/>
            <a:r>
              <a:rPr lang="ru-RU" sz="1100" dirty="0" smtClean="0">
                <a:latin typeface="Calibri" pitchFamily="34" charset="0"/>
                <a:cs typeface="Calibri" pitchFamily="34" charset="0"/>
              </a:rPr>
              <a:t>       По состоянию на 01.01.2024 г. местный бюджет долговых обязательств не имеет. </a:t>
            </a:r>
          </a:p>
          <a:p>
            <a:pPr algn="just"/>
            <a:r>
              <a:rPr lang="ru-RU" sz="1100" dirty="0" smtClean="0">
                <a:latin typeface="Calibri" pitchFamily="34" charset="0"/>
                <a:cs typeface="Calibri" pitchFamily="34" charset="0"/>
              </a:rPr>
              <a:t>     Достижение цели и решение задачи долговой политики осуществляется путем поддержания объема муниципального долга равного 0,00 рублям, в рамках которого предполагается проведение мероприятий, направленных на рост доходной и оптимизацию расходной частей местного бюджета.</a:t>
            </a:r>
          </a:p>
          <a:p>
            <a:pPr algn="just"/>
            <a:r>
              <a:rPr lang="ru-RU" sz="1100" dirty="0" smtClean="0">
                <a:latin typeface="Calibri" pitchFamily="34" charset="0"/>
                <a:cs typeface="Calibri" pitchFamily="34" charset="0"/>
              </a:rPr>
              <a:t>     Реализация основных направлений долговой политики будет способствовать дальнейшему сохранению долговой устойчивости местного бюджета.</a:t>
            </a:r>
          </a:p>
        </p:txBody>
      </p:sp>
      <p:sp>
        <p:nvSpPr>
          <p:cNvPr id="6" name="Прямоугольник 5"/>
          <p:cNvSpPr/>
          <p:nvPr/>
        </p:nvSpPr>
        <p:spPr>
          <a:xfrm>
            <a:off x="0" y="4347304"/>
            <a:ext cx="9144000" cy="307777"/>
          </a:xfrm>
          <a:prstGeom prst="rect">
            <a:avLst/>
          </a:prstGeom>
        </p:spPr>
        <p:txBody>
          <a:bodyPr wrap="square">
            <a:spAutoFit/>
          </a:bodyPr>
          <a:lstStyle/>
          <a:p>
            <a:pPr algn="ctr"/>
            <a:r>
              <a:rPr lang="ru-RU" sz="1400" b="1" dirty="0" smtClean="0">
                <a:latin typeface="Calibri" pitchFamily="34" charset="0"/>
                <a:cs typeface="Calibri" pitchFamily="34" charset="0"/>
              </a:rPr>
              <a:t>Реализация основных направлений долговой политики Курского муниципального округа Ставропольского края</a:t>
            </a:r>
            <a:endParaRPr lang="ru-RU" sz="1400" b="1"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p:cNvSpPr>
            <a:spLocks noChangeArrowheads="1"/>
          </p:cNvSpPr>
          <p:nvPr/>
        </p:nvSpPr>
        <p:spPr bwMode="auto">
          <a:xfrm>
            <a:off x="-1" y="1189910"/>
            <a:ext cx="9143999" cy="566308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endParaRPr lang="ru-RU" b="1" dirty="0" smtClean="0">
              <a:solidFill>
                <a:schemeClr val="accent2">
                  <a:lumMod val="50000"/>
                </a:schemeClr>
              </a:solidFill>
              <a:latin typeface="+mj-lt"/>
            </a:endParaRPr>
          </a:p>
          <a:p>
            <a:pPr algn="ctr"/>
            <a:r>
              <a:rPr lang="ru-RU" dirty="0">
                <a:solidFill>
                  <a:schemeClr val="accent2">
                    <a:lumMod val="50000"/>
                  </a:schemeClr>
                </a:solidFill>
              </a:rPr>
              <a:t>СВЕДЕНИЯ</a:t>
            </a:r>
          </a:p>
          <a:p>
            <a:pPr algn="ctr"/>
            <a:r>
              <a:rPr lang="ru-RU" dirty="0">
                <a:solidFill>
                  <a:schemeClr val="accent2">
                    <a:lumMod val="50000"/>
                  </a:schemeClr>
                </a:solidFill>
              </a:rPr>
              <a:t>о хронологии рассмотрении и утверждения проекта решения Совета Курского муниципального округа </a:t>
            </a:r>
            <a:r>
              <a:rPr lang="ru-RU" dirty="0" smtClean="0">
                <a:solidFill>
                  <a:schemeClr val="accent2">
                    <a:lumMod val="50000"/>
                  </a:schemeClr>
                </a:solidFill>
              </a:rPr>
              <a:t>Ставропольского </a:t>
            </a:r>
            <a:r>
              <a:rPr lang="ru-RU" dirty="0">
                <a:solidFill>
                  <a:schemeClr val="accent2">
                    <a:lumMod val="50000"/>
                  </a:schemeClr>
                </a:solidFill>
              </a:rPr>
              <a:t>края об исполнении бюджета Курского муниципального округа </a:t>
            </a:r>
            <a:r>
              <a:rPr lang="ru-RU" dirty="0" smtClean="0">
                <a:solidFill>
                  <a:schemeClr val="accent2">
                    <a:lumMod val="50000"/>
                  </a:schemeClr>
                </a:solidFill>
              </a:rPr>
              <a:t>Ставропольского </a:t>
            </a:r>
            <a:r>
              <a:rPr lang="ru-RU" dirty="0">
                <a:solidFill>
                  <a:schemeClr val="accent2">
                    <a:lumMod val="50000"/>
                  </a:schemeClr>
                </a:solidFill>
              </a:rPr>
              <a:t>края за 2023 год</a:t>
            </a:r>
          </a:p>
          <a:p>
            <a:pPr algn="ctr"/>
            <a:endParaRPr lang="ru-RU" dirty="0">
              <a:solidFill>
                <a:schemeClr val="accent2">
                  <a:lumMod val="50000"/>
                </a:schemeClr>
              </a:solidFill>
              <a:latin typeface="+mj-lt"/>
            </a:endParaRPr>
          </a:p>
          <a:p>
            <a:pPr algn="ctr"/>
            <a:endParaRPr lang="ru-RU" dirty="0" smtClean="0">
              <a:solidFill>
                <a:schemeClr val="accent2">
                  <a:lumMod val="50000"/>
                </a:schemeClr>
              </a:solidFill>
              <a:latin typeface="+mj-lt"/>
            </a:endParaRPr>
          </a:p>
          <a:p>
            <a:endParaRPr lang="ru-RU" sz="1600" dirty="0" smtClean="0">
              <a:solidFill>
                <a:schemeClr val="accent2">
                  <a:lumMod val="50000"/>
                </a:schemeClr>
              </a:solidFill>
              <a:latin typeface="+mj-lt"/>
            </a:endParaRPr>
          </a:p>
          <a:p>
            <a:endParaRPr lang="ru-RU" sz="1600" dirty="0" smtClean="0">
              <a:solidFill>
                <a:schemeClr val="accent2">
                  <a:lumMod val="50000"/>
                </a:schemeClr>
              </a:solidFill>
              <a:latin typeface="+mj-lt"/>
            </a:endParaRPr>
          </a:p>
          <a:p>
            <a:endParaRPr lang="ru-RU" sz="1600" dirty="0" smtClean="0">
              <a:solidFill>
                <a:schemeClr val="accent2">
                  <a:lumMod val="50000"/>
                </a:schemeClr>
              </a:solidFill>
              <a:latin typeface="+mj-lt"/>
            </a:endParaRPr>
          </a:p>
          <a:p>
            <a:endParaRPr lang="ru-RU" sz="1600" dirty="0" smtClean="0">
              <a:solidFill>
                <a:schemeClr val="accent2">
                  <a:lumMod val="50000"/>
                </a:schemeClr>
              </a:solidFill>
              <a:latin typeface="+mj-lt"/>
            </a:endParaRPr>
          </a:p>
          <a:p>
            <a:endParaRPr lang="ru-RU" sz="1600" dirty="0">
              <a:solidFill>
                <a:schemeClr val="accent2">
                  <a:lumMod val="50000"/>
                </a:schemeClr>
              </a:solidFill>
              <a:latin typeface="+mj-lt"/>
            </a:endParaRPr>
          </a:p>
          <a:p>
            <a:endParaRPr lang="ru-RU" sz="1600" dirty="0" smtClean="0">
              <a:solidFill>
                <a:schemeClr val="accent2">
                  <a:lumMod val="50000"/>
                </a:schemeClr>
              </a:solidFill>
              <a:latin typeface="+mj-lt"/>
            </a:endParaRPr>
          </a:p>
          <a:p>
            <a:endParaRPr lang="ru-RU" sz="1600" dirty="0">
              <a:solidFill>
                <a:schemeClr val="accent2">
                  <a:lumMod val="50000"/>
                </a:schemeClr>
              </a:solidFill>
              <a:latin typeface="+mj-lt"/>
            </a:endParaRPr>
          </a:p>
          <a:p>
            <a:endParaRPr lang="ru-RU" sz="1600" dirty="0" smtClean="0">
              <a:solidFill>
                <a:schemeClr val="accent2">
                  <a:lumMod val="50000"/>
                </a:schemeClr>
              </a:solidFill>
              <a:latin typeface="+mj-lt"/>
            </a:endParaRPr>
          </a:p>
          <a:p>
            <a:endParaRPr lang="ru-RU" sz="1600" dirty="0" smtClean="0">
              <a:solidFill>
                <a:schemeClr val="accent2">
                  <a:lumMod val="50000"/>
                </a:schemeClr>
              </a:solidFill>
              <a:latin typeface="+mj-lt"/>
            </a:endParaRPr>
          </a:p>
          <a:p>
            <a:r>
              <a:rPr lang="ru-RU" sz="1600" dirty="0" smtClean="0">
                <a:solidFill>
                  <a:schemeClr val="accent2">
                    <a:lumMod val="50000"/>
                  </a:schemeClr>
                </a:solidFill>
                <a:latin typeface="+mj-lt"/>
              </a:rPr>
              <a:t>    Докладчик:</a:t>
            </a:r>
          </a:p>
          <a:p>
            <a:pPr algn="just"/>
            <a:r>
              <a:rPr lang="ru-RU" sz="1600" b="1" dirty="0" smtClean="0">
                <a:solidFill>
                  <a:schemeClr val="accent2">
                    <a:lumMod val="50000"/>
                  </a:schemeClr>
                </a:solidFill>
                <a:latin typeface="+mj-lt"/>
              </a:rPr>
              <a:t>     Е.В. Мишина </a:t>
            </a:r>
            <a:r>
              <a:rPr lang="ru-RU" sz="1600" dirty="0" smtClean="0">
                <a:solidFill>
                  <a:schemeClr val="accent2">
                    <a:lumMod val="50000"/>
                  </a:schemeClr>
                </a:solidFill>
                <a:latin typeface="+mj-lt"/>
              </a:rPr>
              <a:t>– начальник Финансового управления администрации Курского муниципального округа Ставропольского края  </a:t>
            </a:r>
          </a:p>
          <a:p>
            <a:pPr algn="just"/>
            <a:endParaRPr lang="ru-RU" sz="1600" dirty="0" smtClean="0">
              <a:solidFill>
                <a:schemeClr val="accent2">
                  <a:lumMod val="50000"/>
                </a:schemeClr>
              </a:solidFill>
              <a:latin typeface="+mj-lt"/>
            </a:endParaRPr>
          </a:p>
          <a:p>
            <a:pPr algn="just"/>
            <a:r>
              <a:rPr lang="ru-RU" sz="1400" dirty="0" smtClean="0">
                <a:solidFill>
                  <a:schemeClr val="accent2">
                    <a:lumMod val="50000"/>
                  </a:schemeClr>
                </a:solidFill>
                <a:latin typeface="+mj-lt"/>
              </a:rPr>
              <a:t>     Место </a:t>
            </a:r>
            <a:r>
              <a:rPr lang="ru-RU" sz="1400" dirty="0">
                <a:solidFill>
                  <a:schemeClr val="accent2">
                    <a:lumMod val="50000"/>
                  </a:schemeClr>
                </a:solidFill>
                <a:latin typeface="+mj-lt"/>
              </a:rPr>
              <a:t>проведения: зал заседаний администрации Курского муниципального округа Ставропольского края </a:t>
            </a:r>
            <a:r>
              <a:rPr lang="ru-RU" sz="1400" dirty="0" smtClean="0">
                <a:solidFill>
                  <a:schemeClr val="accent2">
                    <a:lumMod val="50000"/>
                  </a:schemeClr>
                </a:solidFill>
                <a:latin typeface="+mj-lt"/>
              </a:rPr>
              <a:t>по </a:t>
            </a:r>
            <a:r>
              <a:rPr lang="ru-RU" sz="1400" dirty="0">
                <a:solidFill>
                  <a:schemeClr val="accent2">
                    <a:lumMod val="50000"/>
                  </a:schemeClr>
                </a:solidFill>
                <a:latin typeface="+mj-lt"/>
              </a:rPr>
              <a:t>адресу: ст. Курская, пер. </a:t>
            </a:r>
            <a:r>
              <a:rPr lang="ru-RU" sz="1400" dirty="0" smtClean="0">
                <a:solidFill>
                  <a:schemeClr val="accent2">
                    <a:lumMod val="50000"/>
                  </a:schemeClr>
                </a:solidFill>
                <a:latin typeface="+mj-lt"/>
              </a:rPr>
              <a:t>Школьный,12</a:t>
            </a:r>
            <a:r>
              <a:rPr lang="ru-RU" sz="1400" dirty="0">
                <a:solidFill>
                  <a:schemeClr val="accent2">
                    <a:lumMod val="50000"/>
                  </a:schemeClr>
                </a:solidFill>
                <a:latin typeface="+mj-lt"/>
              </a:rPr>
              <a:t> </a:t>
            </a:r>
            <a:endParaRPr lang="ru-RU" sz="1600" dirty="0" smtClean="0">
              <a:solidFill>
                <a:schemeClr val="accent2">
                  <a:lumMod val="50000"/>
                </a:schemeClr>
              </a:solidFill>
              <a:latin typeface="+mj-lt"/>
            </a:endParaRPr>
          </a:p>
        </p:txBody>
      </p:sp>
      <p:pic>
        <p:nvPicPr>
          <p:cNvPr id="5" name="Picture 4" descr="C:\Users\СУФД\Desktop\2453456\Coat_of_Arms_of_Kurskiy_rayon.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159452" cy="1371600"/>
          </a:xfrm>
          <a:prstGeom prst="rect">
            <a:avLst/>
          </a:prstGeom>
          <a:noFill/>
          <a:ln w="9525">
            <a:noFill/>
            <a:miter lim="800000"/>
            <a:headEnd/>
            <a:tailEnd/>
          </a:ln>
        </p:spPr>
      </p:pic>
      <p:pic>
        <p:nvPicPr>
          <p:cNvPr id="92162" name="Picture 2" descr="https://ershichadm.admin-smolensk.ru/files/711/60a5961ce74fcc693deac25daccb1002_original-26856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28266" y="1"/>
            <a:ext cx="3115733" cy="1752600"/>
          </a:xfrm>
          <a:prstGeom prst="rect">
            <a:avLst/>
          </a:prstGeom>
          <a:ln>
            <a:noFill/>
          </a:ln>
          <a:effectLst>
            <a:softEdge rad="112500"/>
          </a:effectLst>
        </p:spPr>
      </p:pic>
      <p:graphicFrame>
        <p:nvGraphicFramePr>
          <p:cNvPr id="2" name="Таблица 1"/>
          <p:cNvGraphicFramePr>
            <a:graphicFrameLocks noGrp="1"/>
          </p:cNvGraphicFramePr>
          <p:nvPr>
            <p:extLst>
              <p:ext uri="{D42A27DB-BD31-4B8C-83A1-F6EECF244321}">
                <p14:modId xmlns:p14="http://schemas.microsoft.com/office/powerpoint/2010/main" val="2889295860"/>
              </p:ext>
            </p:extLst>
          </p:nvPr>
        </p:nvGraphicFramePr>
        <p:xfrm>
          <a:off x="190500" y="2743200"/>
          <a:ext cx="8763000" cy="1856240"/>
        </p:xfrm>
        <a:graphic>
          <a:graphicData uri="http://schemas.openxmlformats.org/drawingml/2006/table">
            <a:tbl>
              <a:tblPr firstRow="1" firstCol="1" bandRow="1">
                <a:tableStyleId>{5C22544A-7EE6-4342-B048-85BDC9FD1C3A}</a:tableStyleId>
              </a:tblPr>
              <a:tblGrid>
                <a:gridCol w="6819900">
                  <a:extLst>
                    <a:ext uri="{9D8B030D-6E8A-4147-A177-3AD203B41FA5}">
                      <a16:colId xmlns:a16="http://schemas.microsoft.com/office/drawing/2014/main" xmlns="" val="2203860882"/>
                    </a:ext>
                  </a:extLst>
                </a:gridCol>
                <a:gridCol w="1943100">
                  <a:extLst>
                    <a:ext uri="{9D8B030D-6E8A-4147-A177-3AD203B41FA5}">
                      <a16:colId xmlns:a16="http://schemas.microsoft.com/office/drawing/2014/main" xmlns="" val="3831475262"/>
                    </a:ext>
                  </a:extLst>
                </a:gridCol>
              </a:tblGrid>
              <a:tr h="209807">
                <a:tc>
                  <a:txBody>
                    <a:bodyPr/>
                    <a:lstStyle/>
                    <a:p>
                      <a:pPr algn="ctr">
                        <a:lnSpc>
                          <a:spcPct val="115000"/>
                        </a:lnSpc>
                        <a:spcAft>
                          <a:spcPts val="0"/>
                        </a:spcAft>
                      </a:pPr>
                      <a:r>
                        <a:rPr lang="ru-RU" sz="1400" b="1" dirty="0">
                          <a:solidFill>
                            <a:schemeClr val="accent2">
                              <a:lumMod val="50000"/>
                            </a:schemeClr>
                          </a:solidFill>
                          <a:effectLst/>
                          <a:latin typeface="+mj-lt"/>
                        </a:rPr>
                        <a:t>МЕРОПРИЯТИЕ</a:t>
                      </a:r>
                    </a:p>
                    <a:p>
                      <a:pPr algn="ctr">
                        <a:lnSpc>
                          <a:spcPct val="115000"/>
                        </a:lnSpc>
                        <a:spcAft>
                          <a:spcPts val="0"/>
                        </a:spcAft>
                      </a:pPr>
                      <a:r>
                        <a:rPr lang="ru-RU" sz="1400" b="1" dirty="0">
                          <a:solidFill>
                            <a:schemeClr val="accent2">
                              <a:lumMod val="50000"/>
                            </a:schemeClr>
                          </a:solidFill>
                          <a:effectLst/>
                          <a:latin typeface="+mj-lt"/>
                        </a:rPr>
                        <a:t> </a:t>
                      </a:r>
                      <a:endParaRPr lang="ru-RU" sz="1400" b="1" dirty="0">
                        <a:solidFill>
                          <a:schemeClr val="accent2">
                            <a:lumMod val="50000"/>
                          </a:schemeClr>
                        </a:solidFill>
                        <a:effectLst/>
                        <a:latin typeface="+mj-lt"/>
                        <a:ea typeface="Calibri" panose="020F0502020204030204" pitchFamily="34" charset="0"/>
                      </a:endParaRPr>
                    </a:p>
                  </a:txBody>
                  <a:tcPr marL="60094" marR="60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ru-RU" sz="1400" b="1" dirty="0">
                          <a:solidFill>
                            <a:schemeClr val="accent2">
                              <a:lumMod val="50000"/>
                            </a:schemeClr>
                          </a:solidFill>
                          <a:effectLst/>
                          <a:latin typeface="+mj-lt"/>
                        </a:rPr>
                        <a:t>ДАТА</a:t>
                      </a:r>
                      <a:endParaRPr lang="ru-RU" sz="1400" b="1" dirty="0">
                        <a:solidFill>
                          <a:schemeClr val="accent2">
                            <a:lumMod val="50000"/>
                          </a:schemeClr>
                        </a:solidFill>
                        <a:effectLst/>
                        <a:latin typeface="+mj-lt"/>
                        <a:ea typeface="Calibri" panose="020F0502020204030204" pitchFamily="34" charset="0"/>
                      </a:endParaRPr>
                    </a:p>
                  </a:txBody>
                  <a:tcPr marL="60094" marR="60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402068276"/>
                  </a:ext>
                </a:extLst>
              </a:tr>
              <a:tr h="314710">
                <a:tc>
                  <a:txBody>
                    <a:bodyPr/>
                    <a:lstStyle/>
                    <a:p>
                      <a:pPr algn="just">
                        <a:lnSpc>
                          <a:spcPct val="115000"/>
                        </a:lnSpc>
                        <a:spcAft>
                          <a:spcPts val="0"/>
                        </a:spcAft>
                      </a:pPr>
                      <a:r>
                        <a:rPr lang="ru-RU" sz="1400" b="1" dirty="0" smtClean="0">
                          <a:solidFill>
                            <a:schemeClr val="accent2">
                              <a:lumMod val="50000"/>
                            </a:schemeClr>
                          </a:solidFill>
                          <a:effectLst/>
                          <a:latin typeface="+mj-lt"/>
                        </a:rPr>
                        <a:t> Внесение </a:t>
                      </a:r>
                      <a:r>
                        <a:rPr lang="ru-RU" sz="1400" b="1" dirty="0">
                          <a:solidFill>
                            <a:schemeClr val="accent2">
                              <a:lumMod val="50000"/>
                            </a:schemeClr>
                          </a:solidFill>
                          <a:effectLst/>
                          <a:latin typeface="+mj-lt"/>
                        </a:rPr>
                        <a:t>проекта в Совет Курского муниципального округа Ставропольского </a:t>
                      </a:r>
                      <a:r>
                        <a:rPr lang="ru-RU" sz="1400" b="1" dirty="0" smtClean="0">
                          <a:solidFill>
                            <a:schemeClr val="accent2">
                              <a:lumMod val="50000"/>
                            </a:schemeClr>
                          </a:solidFill>
                          <a:effectLst/>
                          <a:latin typeface="+mj-lt"/>
                        </a:rPr>
                        <a:t>края</a:t>
                      </a:r>
                      <a:endParaRPr lang="ru-RU" sz="1400" b="1" dirty="0">
                        <a:solidFill>
                          <a:schemeClr val="accent2">
                            <a:lumMod val="50000"/>
                          </a:schemeClr>
                        </a:solidFill>
                        <a:effectLst/>
                        <a:latin typeface="+mj-lt"/>
                      </a:endParaRPr>
                    </a:p>
                  </a:txBody>
                  <a:tcPr marL="60094" marR="60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ru-RU" sz="1400" b="1" dirty="0">
                          <a:solidFill>
                            <a:schemeClr val="accent2">
                              <a:lumMod val="50000"/>
                            </a:schemeClr>
                          </a:solidFill>
                          <a:effectLst/>
                          <a:latin typeface="+mj-lt"/>
                        </a:rPr>
                        <a:t>до 1 апреля 2024 г.</a:t>
                      </a:r>
                      <a:endParaRPr lang="ru-RU" sz="1400" b="1" dirty="0">
                        <a:solidFill>
                          <a:schemeClr val="accent2">
                            <a:lumMod val="50000"/>
                          </a:schemeClr>
                        </a:solidFill>
                        <a:effectLst/>
                        <a:latin typeface="+mj-lt"/>
                        <a:ea typeface="Calibri" panose="020F0502020204030204" pitchFamily="34" charset="0"/>
                      </a:endParaRPr>
                    </a:p>
                  </a:txBody>
                  <a:tcPr marL="60094" marR="60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350130805"/>
                  </a:ext>
                </a:extLst>
              </a:tr>
              <a:tr h="209807">
                <a:tc>
                  <a:txBody>
                    <a:bodyPr/>
                    <a:lstStyle/>
                    <a:p>
                      <a:pPr algn="just">
                        <a:lnSpc>
                          <a:spcPct val="115000"/>
                        </a:lnSpc>
                        <a:spcAft>
                          <a:spcPts val="0"/>
                        </a:spcAft>
                      </a:pPr>
                      <a:r>
                        <a:rPr lang="ru-RU" sz="1400" b="1" dirty="0" smtClean="0">
                          <a:solidFill>
                            <a:schemeClr val="accent2">
                              <a:lumMod val="50000"/>
                            </a:schemeClr>
                          </a:solidFill>
                          <a:effectLst/>
                          <a:latin typeface="+mj-lt"/>
                        </a:rPr>
                        <a:t> Публичные слушания</a:t>
                      </a:r>
                      <a:endParaRPr lang="ru-RU" sz="1400" b="1" dirty="0">
                        <a:solidFill>
                          <a:schemeClr val="accent2">
                            <a:lumMod val="50000"/>
                          </a:schemeClr>
                        </a:solidFill>
                        <a:effectLst/>
                        <a:latin typeface="+mj-lt"/>
                      </a:endParaRPr>
                    </a:p>
                  </a:txBody>
                  <a:tcPr marL="60094" marR="60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ru-RU" sz="1400" b="1">
                          <a:solidFill>
                            <a:schemeClr val="accent2">
                              <a:lumMod val="50000"/>
                            </a:schemeClr>
                          </a:solidFill>
                          <a:effectLst/>
                          <a:latin typeface="+mj-lt"/>
                        </a:rPr>
                        <a:t>25 апреля 2024 г.</a:t>
                      </a:r>
                      <a:endParaRPr lang="ru-RU" sz="1400" b="1">
                        <a:solidFill>
                          <a:schemeClr val="accent2">
                            <a:lumMod val="50000"/>
                          </a:schemeClr>
                        </a:solidFill>
                        <a:effectLst/>
                        <a:latin typeface="+mj-lt"/>
                        <a:ea typeface="Calibri" panose="020F0502020204030204" pitchFamily="34" charset="0"/>
                      </a:endParaRPr>
                    </a:p>
                  </a:txBody>
                  <a:tcPr marL="60094" marR="60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159464450"/>
                  </a:ext>
                </a:extLst>
              </a:tr>
              <a:tr h="314710">
                <a:tc>
                  <a:txBody>
                    <a:bodyPr/>
                    <a:lstStyle/>
                    <a:p>
                      <a:pPr algn="just">
                        <a:lnSpc>
                          <a:spcPct val="115000"/>
                        </a:lnSpc>
                        <a:spcAft>
                          <a:spcPts val="0"/>
                        </a:spcAft>
                      </a:pPr>
                      <a:r>
                        <a:rPr lang="ru-RU" sz="1400" b="1" dirty="0" smtClean="0">
                          <a:solidFill>
                            <a:schemeClr val="accent2">
                              <a:lumMod val="50000"/>
                            </a:schemeClr>
                          </a:solidFill>
                          <a:effectLst/>
                          <a:latin typeface="+mj-lt"/>
                        </a:rPr>
                        <a:t> Рассмотрение </a:t>
                      </a:r>
                      <a:r>
                        <a:rPr lang="ru-RU" sz="1400" b="1" dirty="0">
                          <a:solidFill>
                            <a:schemeClr val="accent2">
                              <a:lumMod val="50000"/>
                            </a:schemeClr>
                          </a:solidFill>
                          <a:effectLst/>
                          <a:latin typeface="+mj-lt"/>
                        </a:rPr>
                        <a:t>на заседании Совета Курского муниципального округа Ставропольского </a:t>
                      </a:r>
                      <a:r>
                        <a:rPr lang="ru-RU" sz="1400" b="1" dirty="0" smtClean="0">
                          <a:solidFill>
                            <a:schemeClr val="accent2">
                              <a:lumMod val="50000"/>
                            </a:schemeClr>
                          </a:solidFill>
                          <a:effectLst/>
                          <a:latin typeface="+mj-lt"/>
                        </a:rPr>
                        <a:t>края</a:t>
                      </a:r>
                      <a:endParaRPr lang="ru-RU" sz="1400" b="1" dirty="0">
                        <a:solidFill>
                          <a:schemeClr val="accent2">
                            <a:lumMod val="50000"/>
                          </a:schemeClr>
                        </a:solidFill>
                        <a:effectLst/>
                        <a:latin typeface="+mj-lt"/>
                      </a:endParaRPr>
                    </a:p>
                  </a:txBody>
                  <a:tcPr marL="60094" marR="60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ru-RU" sz="1400" b="1" dirty="0">
                          <a:solidFill>
                            <a:schemeClr val="accent2">
                              <a:lumMod val="50000"/>
                            </a:schemeClr>
                          </a:solidFill>
                          <a:effectLst/>
                          <a:latin typeface="+mj-lt"/>
                        </a:rPr>
                        <a:t>25 апреля 2024 г.</a:t>
                      </a:r>
                      <a:endParaRPr lang="ru-RU" sz="1400" b="1" dirty="0">
                        <a:solidFill>
                          <a:schemeClr val="accent2">
                            <a:lumMod val="50000"/>
                          </a:schemeClr>
                        </a:solidFill>
                        <a:effectLst/>
                        <a:latin typeface="+mj-lt"/>
                        <a:ea typeface="Calibri" panose="020F0502020204030204" pitchFamily="34" charset="0"/>
                      </a:endParaRPr>
                    </a:p>
                  </a:txBody>
                  <a:tcPr marL="60094" marR="60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632845845"/>
                  </a:ext>
                </a:extLst>
              </a:tr>
              <a:tr h="314710">
                <a:tc>
                  <a:txBody>
                    <a:bodyPr/>
                    <a:lstStyle/>
                    <a:p>
                      <a:pPr algn="just">
                        <a:lnSpc>
                          <a:spcPct val="115000"/>
                        </a:lnSpc>
                        <a:spcAft>
                          <a:spcPts val="0"/>
                        </a:spcAft>
                      </a:pPr>
                      <a:r>
                        <a:rPr lang="ru-RU" sz="1400" b="1" dirty="0" smtClean="0">
                          <a:solidFill>
                            <a:schemeClr val="accent2">
                              <a:lumMod val="50000"/>
                            </a:schemeClr>
                          </a:solidFill>
                          <a:effectLst/>
                          <a:latin typeface="+mj-lt"/>
                        </a:rPr>
                        <a:t> Принятие </a:t>
                      </a:r>
                      <a:r>
                        <a:rPr lang="ru-RU" sz="1400" b="1" dirty="0">
                          <a:solidFill>
                            <a:schemeClr val="accent2">
                              <a:lumMod val="50000"/>
                            </a:schemeClr>
                          </a:solidFill>
                          <a:effectLst/>
                          <a:latin typeface="+mj-lt"/>
                        </a:rPr>
                        <a:t>решения Совета Курского муниципального округа Ставропольского </a:t>
                      </a:r>
                      <a:r>
                        <a:rPr lang="ru-RU" sz="1400" b="1" dirty="0" smtClean="0">
                          <a:solidFill>
                            <a:schemeClr val="accent2">
                              <a:lumMod val="50000"/>
                            </a:schemeClr>
                          </a:solidFill>
                          <a:effectLst/>
                          <a:latin typeface="+mj-lt"/>
                        </a:rPr>
                        <a:t>края</a:t>
                      </a:r>
                      <a:endParaRPr lang="ru-RU" sz="1400" b="1" dirty="0">
                        <a:solidFill>
                          <a:schemeClr val="accent2">
                            <a:lumMod val="50000"/>
                          </a:schemeClr>
                        </a:solidFill>
                        <a:effectLst/>
                        <a:latin typeface="+mj-lt"/>
                      </a:endParaRPr>
                    </a:p>
                  </a:txBody>
                  <a:tcPr marL="60094" marR="60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ru-RU" sz="1400" b="1" dirty="0">
                          <a:solidFill>
                            <a:schemeClr val="accent2">
                              <a:lumMod val="50000"/>
                            </a:schemeClr>
                          </a:solidFill>
                          <a:effectLst/>
                          <a:latin typeface="+mj-lt"/>
                        </a:rPr>
                        <a:t>25 апреля 2024 г.</a:t>
                      </a:r>
                      <a:endParaRPr lang="ru-RU" sz="1400" b="1" dirty="0">
                        <a:solidFill>
                          <a:schemeClr val="accent2">
                            <a:lumMod val="50000"/>
                          </a:schemeClr>
                        </a:solidFill>
                        <a:effectLst/>
                        <a:latin typeface="+mj-lt"/>
                        <a:ea typeface="Calibri" panose="020F0502020204030204" pitchFamily="34" charset="0"/>
                      </a:endParaRPr>
                    </a:p>
                  </a:txBody>
                  <a:tcPr marL="60094" marR="6009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894224723"/>
                  </a:ext>
                </a:extLst>
              </a:tr>
            </a:tbl>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Пятиугольник 7"/>
          <p:cNvSpPr/>
          <p:nvPr/>
        </p:nvSpPr>
        <p:spPr>
          <a:xfrm>
            <a:off x="0" y="0"/>
            <a:ext cx="8991600" cy="762000"/>
          </a:xfrm>
          <a:prstGeom prst="homePlat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6" name="TextBox 5"/>
          <p:cNvSpPr txBox="1"/>
          <p:nvPr/>
        </p:nvSpPr>
        <p:spPr>
          <a:xfrm>
            <a:off x="0" y="0"/>
            <a:ext cx="8839200" cy="584775"/>
          </a:xfrm>
          <a:prstGeom prst="rect">
            <a:avLst/>
          </a:prstGeom>
          <a:noFill/>
        </p:spPr>
        <p:txBody>
          <a:bodyPr wrap="square" rtlCol="0">
            <a:spAutoFit/>
          </a:bodyPr>
          <a:lstStyle/>
          <a:p>
            <a:pPr algn="ctr"/>
            <a:r>
              <a:rPr lang="ru-RU" sz="1600" b="1" dirty="0" smtClean="0"/>
              <a:t>Раздел 3.   </a:t>
            </a:r>
            <a:r>
              <a:rPr lang="ru-RU" sz="1600" dirty="0" smtClean="0"/>
              <a:t>ОСНОВНЫЕ ХАРАКТЕРИСТИКИ БЮДЖЕТА КУРСКОГО МУНИЦИПАЛЬНОГО ОКРУГА СТАВРОПОЛЬСКОГО КРАЯ ЗА 2023 ГОД В СРАВНЕНИИ С 2022 ГОДОМ</a:t>
            </a:r>
            <a:endParaRPr lang="ru-RU" sz="1600" dirty="0"/>
          </a:p>
        </p:txBody>
      </p:sp>
      <p:sp>
        <p:nvSpPr>
          <p:cNvPr id="14" name="TextBox 13"/>
          <p:cNvSpPr txBox="1"/>
          <p:nvPr/>
        </p:nvSpPr>
        <p:spPr>
          <a:xfrm>
            <a:off x="152400" y="5288340"/>
            <a:ext cx="8839200" cy="830997"/>
          </a:xfrm>
          <a:prstGeom prst="rect">
            <a:avLst/>
          </a:prstGeom>
          <a:noFill/>
        </p:spPr>
        <p:txBody>
          <a:bodyPr wrap="square" rtlCol="0">
            <a:spAutoFit/>
          </a:bodyPr>
          <a:lstStyle/>
          <a:p>
            <a:pPr algn="just"/>
            <a:r>
              <a:rPr lang="ru-RU" sz="1200" dirty="0" smtClean="0"/>
              <a:t>     Общий объем поступивших доходов отчетного года больше значения соответствующего периода прошлого года на     391 547,84тыс. руб. или 16,82%. </a:t>
            </a:r>
          </a:p>
          <a:p>
            <a:pPr algn="just"/>
            <a:r>
              <a:rPr lang="ru-RU" sz="1200" dirty="0" smtClean="0"/>
              <a:t>     Объем собственных доходов в сравнении с прошлым годом уменьшился на 1 687,59 тыс. руб. или на 0,44 %. </a:t>
            </a:r>
          </a:p>
          <a:p>
            <a:pPr algn="just"/>
            <a:r>
              <a:rPr lang="ru-RU" sz="1200" dirty="0" smtClean="0"/>
              <a:t>     В сравнении с 2022 годом объем расходов местного бюджета увеличился на 293 184,43 тыс. руб. или на 11,99%.</a:t>
            </a:r>
            <a:endParaRPr lang="ru-RU" sz="1200" dirty="0">
              <a:latin typeface="+mj-lt"/>
              <a:cs typeface="Calibri" pitchFamily="34" charset="0"/>
            </a:endParaRPr>
          </a:p>
        </p:txBody>
      </p:sp>
      <p:graphicFrame>
        <p:nvGraphicFramePr>
          <p:cNvPr id="7" name="Диаграмма 6"/>
          <p:cNvGraphicFramePr/>
          <p:nvPr>
            <p:extLst>
              <p:ext uri="{D42A27DB-BD31-4B8C-83A1-F6EECF244321}">
                <p14:modId xmlns:p14="http://schemas.microsoft.com/office/powerpoint/2010/main" val="2295246991"/>
              </p:ext>
            </p:extLst>
          </p:nvPr>
        </p:nvGraphicFramePr>
        <p:xfrm>
          <a:off x="-76200" y="2686562"/>
          <a:ext cx="5791200" cy="2438400"/>
        </p:xfrm>
        <a:graphic>
          <a:graphicData uri="http://schemas.openxmlformats.org/drawingml/2006/chart">
            <c:chart xmlns:c="http://schemas.openxmlformats.org/drawingml/2006/chart" xmlns:r="http://schemas.openxmlformats.org/officeDocument/2006/relationships" r:id="rId3"/>
          </a:graphicData>
        </a:graphic>
      </p:graphicFrame>
      <p:sp>
        <p:nvSpPr>
          <p:cNvPr id="11" name="Прямоугольник 10"/>
          <p:cNvSpPr/>
          <p:nvPr/>
        </p:nvSpPr>
        <p:spPr>
          <a:xfrm>
            <a:off x="5638800" y="3023681"/>
            <a:ext cx="3428999" cy="769441"/>
          </a:xfrm>
          <a:prstGeom prst="rect">
            <a:avLst/>
          </a:prstGeom>
        </p:spPr>
        <p:txBody>
          <a:bodyPr wrap="square">
            <a:spAutoFit/>
          </a:bodyPr>
          <a:lstStyle/>
          <a:p>
            <a:r>
              <a:rPr lang="ru-RU" sz="1100" dirty="0" smtClean="0"/>
              <a:t>Исполнение местного бюджета за 2023 год выглядит следующим образом: </a:t>
            </a:r>
          </a:p>
          <a:p>
            <a:r>
              <a:rPr lang="ru-RU" sz="1100" dirty="0" smtClean="0"/>
              <a:t>по доходам  2 719 027,70 тыс. руб. или 89,61%, по расходам  </a:t>
            </a:r>
            <a:r>
              <a:rPr lang="ru-RU" sz="1100" dirty="0" smtClean="0">
                <a:solidFill>
                  <a:srgbClr val="000000"/>
                </a:solidFill>
                <a:latin typeface="Arial"/>
              </a:rPr>
              <a:t>2 737 760,97</a:t>
            </a:r>
            <a:r>
              <a:rPr lang="ru-RU" sz="1100" dirty="0">
                <a:solidFill>
                  <a:srgbClr val="000000"/>
                </a:solidFill>
                <a:latin typeface="Arial"/>
              </a:rPr>
              <a:t> </a:t>
            </a:r>
            <a:r>
              <a:rPr lang="ru-RU" sz="1100" dirty="0" smtClean="0"/>
              <a:t>тыс. руб. или 88,68%. </a:t>
            </a:r>
            <a:endParaRPr lang="ru-RU" sz="1100" dirty="0"/>
          </a:p>
        </p:txBody>
      </p:sp>
      <p:graphicFrame>
        <p:nvGraphicFramePr>
          <p:cNvPr id="12" name="Содержимое 11"/>
          <p:cNvGraphicFramePr>
            <a:graphicFrameLocks noGrp="1"/>
          </p:cNvGraphicFramePr>
          <p:nvPr>
            <p:ph idx="1"/>
            <p:extLst>
              <p:ext uri="{D42A27DB-BD31-4B8C-83A1-F6EECF244321}">
                <p14:modId xmlns:p14="http://schemas.microsoft.com/office/powerpoint/2010/main" val="2251384825"/>
              </p:ext>
            </p:extLst>
          </p:nvPr>
        </p:nvGraphicFramePr>
        <p:xfrm>
          <a:off x="228600" y="829616"/>
          <a:ext cx="8686797" cy="1699079"/>
        </p:xfrm>
        <a:graphic>
          <a:graphicData uri="http://schemas.openxmlformats.org/drawingml/2006/table">
            <a:tbl>
              <a:tblPr/>
              <a:tblGrid>
                <a:gridCol w="2209800">
                  <a:extLst>
                    <a:ext uri="{9D8B030D-6E8A-4147-A177-3AD203B41FA5}">
                      <a16:colId xmlns:a16="http://schemas.microsoft.com/office/drawing/2014/main" xmlns="" val="20000"/>
                    </a:ext>
                  </a:extLst>
                </a:gridCol>
                <a:gridCol w="838200">
                  <a:extLst>
                    <a:ext uri="{9D8B030D-6E8A-4147-A177-3AD203B41FA5}">
                      <a16:colId xmlns:a16="http://schemas.microsoft.com/office/drawing/2014/main" xmlns="" val="20001"/>
                    </a:ext>
                  </a:extLst>
                </a:gridCol>
                <a:gridCol w="838200">
                  <a:extLst>
                    <a:ext uri="{9D8B030D-6E8A-4147-A177-3AD203B41FA5}">
                      <a16:colId xmlns:a16="http://schemas.microsoft.com/office/drawing/2014/main" xmlns="" val="20002"/>
                    </a:ext>
                  </a:extLst>
                </a:gridCol>
                <a:gridCol w="914400">
                  <a:extLst>
                    <a:ext uri="{9D8B030D-6E8A-4147-A177-3AD203B41FA5}">
                      <a16:colId xmlns:a16="http://schemas.microsoft.com/office/drawing/2014/main" xmlns="" val="20003"/>
                    </a:ext>
                  </a:extLst>
                </a:gridCol>
                <a:gridCol w="914400">
                  <a:extLst>
                    <a:ext uri="{9D8B030D-6E8A-4147-A177-3AD203B41FA5}">
                      <a16:colId xmlns:a16="http://schemas.microsoft.com/office/drawing/2014/main" xmlns="" val="20004"/>
                    </a:ext>
                  </a:extLst>
                </a:gridCol>
                <a:gridCol w="914400">
                  <a:extLst>
                    <a:ext uri="{9D8B030D-6E8A-4147-A177-3AD203B41FA5}">
                      <a16:colId xmlns:a16="http://schemas.microsoft.com/office/drawing/2014/main" xmlns="" val="20005"/>
                    </a:ext>
                  </a:extLst>
                </a:gridCol>
                <a:gridCol w="685800">
                  <a:extLst>
                    <a:ext uri="{9D8B030D-6E8A-4147-A177-3AD203B41FA5}">
                      <a16:colId xmlns:a16="http://schemas.microsoft.com/office/drawing/2014/main" xmlns="" val="20006"/>
                    </a:ext>
                  </a:extLst>
                </a:gridCol>
                <a:gridCol w="838200">
                  <a:extLst>
                    <a:ext uri="{9D8B030D-6E8A-4147-A177-3AD203B41FA5}">
                      <a16:colId xmlns:a16="http://schemas.microsoft.com/office/drawing/2014/main" xmlns="" val="20007"/>
                    </a:ext>
                  </a:extLst>
                </a:gridCol>
                <a:gridCol w="533397">
                  <a:extLst>
                    <a:ext uri="{9D8B030D-6E8A-4147-A177-3AD203B41FA5}">
                      <a16:colId xmlns:a16="http://schemas.microsoft.com/office/drawing/2014/main" xmlns="" val="20008"/>
                    </a:ext>
                  </a:extLst>
                </a:gridCol>
              </a:tblGrid>
              <a:tr h="515065">
                <a:tc>
                  <a:txBody>
                    <a:bodyPr/>
                    <a:lstStyle/>
                    <a:p>
                      <a:pPr algn="ctr" rtl="0" fontAlgn="t"/>
                      <a:r>
                        <a:rPr lang="ru-RU" sz="1000" b="1" i="0" u="none" strike="noStrike" dirty="0">
                          <a:solidFill>
                            <a:srgbClr val="FFFFFF"/>
                          </a:solidFill>
                          <a:latin typeface="Arial"/>
                        </a:rPr>
                        <a:t>Наименование  </a:t>
                      </a: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9E8"/>
                    </a:solidFill>
                  </a:tcPr>
                </a:tc>
                <a:tc gridSpan="2">
                  <a:txBody>
                    <a:bodyPr/>
                    <a:lstStyle/>
                    <a:p>
                      <a:pPr algn="ctr" rtl="0" fontAlgn="t"/>
                      <a:r>
                        <a:rPr lang="ru-RU" sz="1000" b="1" i="0" u="none" strike="noStrike" dirty="0" smtClean="0">
                          <a:solidFill>
                            <a:srgbClr val="FFFFFF"/>
                          </a:solidFill>
                          <a:latin typeface="Arial"/>
                        </a:rPr>
                        <a:t>2022 </a:t>
                      </a:r>
                      <a:r>
                        <a:rPr lang="ru-RU" sz="1000" b="1" i="0" u="none" strike="noStrike" dirty="0">
                          <a:solidFill>
                            <a:srgbClr val="FFFFFF"/>
                          </a:solidFill>
                          <a:latin typeface="Arial"/>
                        </a:rPr>
                        <a:t>год </a:t>
                      </a: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9E8"/>
                    </a:solidFill>
                  </a:tcPr>
                </a:tc>
                <a:tc hMerge="1">
                  <a:txBody>
                    <a:bodyPr/>
                    <a:lstStyle/>
                    <a:p>
                      <a:endParaRPr lang="ru-RU"/>
                    </a:p>
                  </a:txBody>
                  <a:tcPr/>
                </a:tc>
                <a:tc gridSpan="2">
                  <a:txBody>
                    <a:bodyPr/>
                    <a:lstStyle/>
                    <a:p>
                      <a:pPr algn="ctr" rtl="0" fontAlgn="t"/>
                      <a:r>
                        <a:rPr lang="ru-RU" sz="1000" b="1" i="0" u="none" strike="noStrike" dirty="0" smtClean="0">
                          <a:solidFill>
                            <a:srgbClr val="FFFFFF"/>
                          </a:solidFill>
                          <a:latin typeface="Arial"/>
                        </a:rPr>
                        <a:t>2023 </a:t>
                      </a:r>
                      <a:r>
                        <a:rPr lang="ru-RU" sz="1000" b="1" i="0" u="none" strike="noStrike" dirty="0">
                          <a:solidFill>
                            <a:srgbClr val="FFFFFF"/>
                          </a:solidFill>
                          <a:latin typeface="Arial"/>
                        </a:rPr>
                        <a:t>год </a:t>
                      </a: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9E8"/>
                    </a:solidFill>
                  </a:tcPr>
                </a:tc>
                <a:tc hMerge="1">
                  <a:txBody>
                    <a:bodyPr/>
                    <a:lstStyle/>
                    <a:p>
                      <a:endParaRPr lang="ru-RU"/>
                    </a:p>
                  </a:txBody>
                  <a:tcPr/>
                </a:tc>
                <a:tc gridSpan="2">
                  <a:txBody>
                    <a:bodyPr/>
                    <a:lstStyle/>
                    <a:p>
                      <a:pPr algn="ctr" rtl="0" fontAlgn="t"/>
                      <a:r>
                        <a:rPr lang="ru-RU" sz="1000" b="1" i="0" u="none" strike="noStrike" dirty="0">
                          <a:solidFill>
                            <a:srgbClr val="FFFFFF"/>
                          </a:solidFill>
                          <a:latin typeface="Arial"/>
                        </a:rPr>
                        <a:t>Отклонение исполнения  к плану </a:t>
                      </a:r>
                      <a:r>
                        <a:rPr lang="ru-RU" sz="1000" b="1" i="0" u="none" strike="noStrike" dirty="0" smtClean="0">
                          <a:solidFill>
                            <a:srgbClr val="FFFFFF"/>
                          </a:solidFill>
                          <a:latin typeface="Arial"/>
                        </a:rPr>
                        <a:t>2023 </a:t>
                      </a:r>
                      <a:r>
                        <a:rPr lang="ru-RU" sz="1000" b="1" i="0" u="none" strike="noStrike" dirty="0">
                          <a:solidFill>
                            <a:srgbClr val="FFFFFF"/>
                          </a:solidFill>
                          <a:latin typeface="Arial"/>
                        </a:rPr>
                        <a:t>года </a:t>
                      </a: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9E8"/>
                    </a:solidFill>
                  </a:tcPr>
                </a:tc>
                <a:tc hMerge="1">
                  <a:txBody>
                    <a:bodyPr/>
                    <a:lstStyle/>
                    <a:p>
                      <a:endParaRPr lang="ru-RU"/>
                    </a:p>
                  </a:txBody>
                  <a:tcPr/>
                </a:tc>
                <a:tc gridSpan="2">
                  <a:txBody>
                    <a:bodyPr/>
                    <a:lstStyle/>
                    <a:p>
                      <a:pPr algn="ctr" rtl="0" fontAlgn="t"/>
                      <a:r>
                        <a:rPr lang="ru-RU" sz="1000" b="1" i="0" u="none" strike="noStrike" dirty="0">
                          <a:solidFill>
                            <a:srgbClr val="FFFFFF"/>
                          </a:solidFill>
                          <a:latin typeface="Arial"/>
                        </a:rPr>
                        <a:t>Отклонение исполнения </a:t>
                      </a:r>
                      <a:r>
                        <a:rPr lang="ru-RU" sz="1000" b="1" i="0" u="none" strike="noStrike" dirty="0" smtClean="0">
                          <a:solidFill>
                            <a:srgbClr val="FFFFFF"/>
                          </a:solidFill>
                          <a:latin typeface="Arial"/>
                        </a:rPr>
                        <a:t>2023 </a:t>
                      </a:r>
                      <a:r>
                        <a:rPr lang="ru-RU" sz="1000" b="1" i="0" u="none" strike="noStrike" dirty="0">
                          <a:solidFill>
                            <a:srgbClr val="FFFFFF"/>
                          </a:solidFill>
                          <a:latin typeface="Arial"/>
                        </a:rPr>
                        <a:t>к </a:t>
                      </a:r>
                      <a:r>
                        <a:rPr lang="ru-RU" sz="1000" b="1" i="0" u="none" strike="noStrike" dirty="0" smtClean="0">
                          <a:solidFill>
                            <a:srgbClr val="FFFFFF"/>
                          </a:solidFill>
                          <a:latin typeface="Arial"/>
                        </a:rPr>
                        <a:t>2022 </a:t>
                      </a:r>
                      <a:endParaRPr lang="ru-RU" sz="1000" b="1" i="0" u="none" strike="noStrike" dirty="0">
                        <a:solidFill>
                          <a:srgbClr val="FFFFFF"/>
                        </a:solidFill>
                        <a:latin typeface="Arial"/>
                      </a:endParaRP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7D9E8"/>
                    </a:solidFill>
                  </a:tcPr>
                </a:tc>
                <a:tc hMerge="1">
                  <a:txBody>
                    <a:bodyPr/>
                    <a:lstStyle/>
                    <a:p>
                      <a:endParaRPr lang="ru-RU"/>
                    </a:p>
                  </a:txBody>
                  <a:tcPr/>
                </a:tc>
                <a:extLst>
                  <a:ext uri="{0D108BD9-81ED-4DB2-BD59-A6C34878D82A}">
                    <a16:rowId xmlns:a16="http://schemas.microsoft.com/office/drawing/2014/main" xmlns="" val="10000"/>
                  </a:ext>
                </a:extLst>
              </a:tr>
              <a:tr h="331719">
                <a:tc>
                  <a:txBody>
                    <a:bodyPr/>
                    <a:lstStyle/>
                    <a:p>
                      <a:pPr algn="ctr" rtl="0" fontAlgn="t"/>
                      <a:r>
                        <a:rPr lang="ru-RU" sz="1000" b="0" i="0" u="none" strike="noStrike">
                          <a:solidFill>
                            <a:srgbClr val="000000"/>
                          </a:solidFill>
                          <a:latin typeface="Arial"/>
                        </a:rPr>
                        <a:t> </a:t>
                      </a: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000" b="0" i="0" u="none" strike="noStrike" dirty="0">
                          <a:solidFill>
                            <a:srgbClr val="000000"/>
                          </a:solidFill>
                          <a:latin typeface="Arial"/>
                        </a:rPr>
                        <a:t>План </a:t>
                      </a: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000" b="0" i="0" u="none" strike="noStrike">
                          <a:solidFill>
                            <a:srgbClr val="000000"/>
                          </a:solidFill>
                          <a:latin typeface="Arial"/>
                        </a:rPr>
                        <a:t>Исполнение </a:t>
                      </a: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000" b="0" i="0" u="none" strike="noStrike" dirty="0">
                          <a:solidFill>
                            <a:srgbClr val="000000"/>
                          </a:solidFill>
                          <a:latin typeface="Arial"/>
                        </a:rPr>
                        <a:t>План </a:t>
                      </a: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000" b="0" i="0" u="none" strike="noStrike">
                          <a:solidFill>
                            <a:srgbClr val="000000"/>
                          </a:solidFill>
                          <a:latin typeface="Arial"/>
                        </a:rPr>
                        <a:t>Исполнение </a:t>
                      </a: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000" b="0" i="0" u="none" strike="noStrike">
                          <a:solidFill>
                            <a:srgbClr val="000000"/>
                          </a:solidFill>
                          <a:latin typeface="Arial"/>
                        </a:rPr>
                        <a:t>абс. </a:t>
                      </a: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000" b="0" i="0" u="none" strike="noStrike">
                          <a:solidFill>
                            <a:srgbClr val="000000"/>
                          </a:solidFill>
                          <a:latin typeface="Arial"/>
                        </a:rPr>
                        <a:t>% </a:t>
                      </a: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000" b="0" i="0" u="none" strike="noStrike">
                          <a:solidFill>
                            <a:srgbClr val="000000"/>
                          </a:solidFill>
                          <a:latin typeface="Arial"/>
                        </a:rPr>
                        <a:t>абс. </a:t>
                      </a: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000" b="0" i="0" u="none" strike="noStrike">
                          <a:solidFill>
                            <a:srgbClr val="000000"/>
                          </a:solidFill>
                          <a:latin typeface="Arial"/>
                        </a:rPr>
                        <a:t>% </a:t>
                      </a: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extLst>
                  <a:ext uri="{0D108BD9-81ED-4DB2-BD59-A6C34878D82A}">
                    <a16:rowId xmlns:a16="http://schemas.microsoft.com/office/drawing/2014/main" xmlns="" val="10001"/>
                  </a:ext>
                </a:extLst>
              </a:tr>
              <a:tr h="157911">
                <a:tc>
                  <a:txBody>
                    <a:bodyPr/>
                    <a:lstStyle/>
                    <a:p>
                      <a:pPr algn="l" rtl="0" fontAlgn="t"/>
                      <a:r>
                        <a:rPr lang="ru-RU" sz="1000" b="1" i="0" u="none" strike="noStrike" dirty="0">
                          <a:solidFill>
                            <a:srgbClr val="000000"/>
                          </a:solidFill>
                          <a:latin typeface="Arial"/>
                        </a:rPr>
                        <a:t>Доходы</a:t>
                      </a:r>
                      <a:r>
                        <a:rPr lang="ru-RU" sz="1000" b="0" i="0" u="none" strike="noStrike" dirty="0">
                          <a:solidFill>
                            <a:srgbClr val="000000"/>
                          </a:solidFill>
                          <a:latin typeface="Arial"/>
                        </a:rPr>
                        <a:t>, из них </a:t>
                      </a: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rtl="0" fontAlgn="t"/>
                      <a:r>
                        <a:rPr lang="ru-RU" sz="1000" b="1" i="0" u="none" strike="noStrike" dirty="0">
                          <a:solidFill>
                            <a:srgbClr val="000000"/>
                          </a:solidFill>
                          <a:latin typeface="Arial"/>
                        </a:rPr>
                        <a:t>2 810 694,40</a:t>
                      </a: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rtl="0" fontAlgn="t"/>
                      <a:r>
                        <a:rPr lang="ru-RU" sz="1000" b="1" i="0" u="none" strike="noStrike" dirty="0">
                          <a:solidFill>
                            <a:srgbClr val="000000"/>
                          </a:solidFill>
                          <a:latin typeface="Arial"/>
                        </a:rPr>
                        <a:t>2 327 479,86</a:t>
                      </a: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rtl="0" fontAlgn="t"/>
                      <a:r>
                        <a:rPr lang="ru-RU" sz="1000" b="1" i="0" u="none" strike="noStrike" dirty="0" smtClean="0">
                          <a:solidFill>
                            <a:srgbClr val="000000"/>
                          </a:solidFill>
                          <a:latin typeface="Arial"/>
                        </a:rPr>
                        <a:t>3</a:t>
                      </a:r>
                      <a:r>
                        <a:rPr lang="ru-RU" sz="1000" b="1" i="0" u="none" strike="noStrike" baseline="0" dirty="0" smtClean="0">
                          <a:solidFill>
                            <a:srgbClr val="000000"/>
                          </a:solidFill>
                          <a:latin typeface="Arial"/>
                        </a:rPr>
                        <a:t> 034 279,55</a:t>
                      </a:r>
                      <a:endParaRPr lang="ru-RU" sz="1000" b="1" i="0" u="none" strike="noStrike" dirty="0">
                        <a:solidFill>
                          <a:srgbClr val="000000"/>
                        </a:solidFill>
                        <a:latin typeface="Arial"/>
                      </a:endParaRP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rtl="0" fontAlgn="t"/>
                      <a:r>
                        <a:rPr lang="ru-RU" sz="1000" b="1" i="0" u="none" strike="noStrike" dirty="0">
                          <a:solidFill>
                            <a:srgbClr val="000000"/>
                          </a:solidFill>
                          <a:latin typeface="Arial"/>
                        </a:rPr>
                        <a:t>2 </a:t>
                      </a:r>
                      <a:r>
                        <a:rPr lang="ru-RU" sz="1000" b="1" i="0" u="none" strike="noStrike" dirty="0" smtClean="0">
                          <a:solidFill>
                            <a:srgbClr val="000000"/>
                          </a:solidFill>
                          <a:latin typeface="Arial"/>
                        </a:rPr>
                        <a:t>719 027,70</a:t>
                      </a:r>
                      <a:endParaRPr lang="ru-RU" sz="1000" b="1" i="0" u="none" strike="noStrike" dirty="0">
                        <a:solidFill>
                          <a:srgbClr val="000000"/>
                        </a:solidFill>
                        <a:latin typeface="Arial"/>
                      </a:endParaRP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rtl="0" fontAlgn="t"/>
                      <a:r>
                        <a:rPr lang="ru-RU" sz="1000" b="1" i="0" u="none" strike="noStrike" dirty="0" smtClean="0">
                          <a:solidFill>
                            <a:srgbClr val="000000"/>
                          </a:solidFill>
                          <a:latin typeface="Arial"/>
                        </a:rPr>
                        <a:t>-315 251,85</a:t>
                      </a:r>
                      <a:endParaRPr lang="ru-RU" sz="1000" b="1" i="0" u="none" strike="noStrike" dirty="0">
                        <a:solidFill>
                          <a:srgbClr val="000000"/>
                        </a:solidFill>
                        <a:latin typeface="Arial"/>
                      </a:endParaRP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rtl="0" fontAlgn="t"/>
                      <a:r>
                        <a:rPr lang="ru-RU" sz="1000" b="1" i="0" u="none" strike="noStrike" dirty="0" smtClean="0">
                          <a:solidFill>
                            <a:srgbClr val="000000"/>
                          </a:solidFill>
                          <a:latin typeface="Arial"/>
                        </a:rPr>
                        <a:t>89,61</a:t>
                      </a:r>
                      <a:endParaRPr lang="ru-RU" sz="1000" b="1" i="0" u="none" strike="noStrike" dirty="0">
                        <a:solidFill>
                          <a:srgbClr val="000000"/>
                        </a:solidFill>
                        <a:latin typeface="Arial"/>
                      </a:endParaRP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rtl="0" fontAlgn="t"/>
                      <a:r>
                        <a:rPr lang="ru-RU" sz="1000" b="1" i="0" u="none" strike="noStrike" dirty="0" smtClean="0">
                          <a:solidFill>
                            <a:srgbClr val="000000"/>
                          </a:solidFill>
                          <a:latin typeface="Arial"/>
                        </a:rPr>
                        <a:t>391</a:t>
                      </a:r>
                      <a:r>
                        <a:rPr lang="ru-RU" sz="1000" b="1" i="0" u="none" strike="noStrike" baseline="0" dirty="0" smtClean="0">
                          <a:solidFill>
                            <a:srgbClr val="000000"/>
                          </a:solidFill>
                          <a:latin typeface="Arial"/>
                        </a:rPr>
                        <a:t> 547,84</a:t>
                      </a:r>
                      <a:endParaRPr lang="ru-RU" sz="1000" b="1" i="0" u="none" strike="noStrike" dirty="0">
                        <a:solidFill>
                          <a:srgbClr val="000000"/>
                        </a:solidFill>
                        <a:latin typeface="Arial"/>
                      </a:endParaRP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rtl="0" fontAlgn="t"/>
                      <a:r>
                        <a:rPr lang="ru-RU" sz="1000" b="1" i="0" u="none" strike="noStrike" dirty="0" smtClean="0">
                          <a:solidFill>
                            <a:srgbClr val="000000"/>
                          </a:solidFill>
                          <a:latin typeface="Arial"/>
                        </a:rPr>
                        <a:t>116,82</a:t>
                      </a:r>
                      <a:endParaRPr lang="ru-RU" sz="1000" b="1" i="0" u="none" strike="noStrike" dirty="0">
                        <a:solidFill>
                          <a:srgbClr val="000000"/>
                        </a:solidFill>
                        <a:latin typeface="Arial"/>
                      </a:endParaRP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xmlns="" val="10002"/>
                  </a:ext>
                </a:extLst>
              </a:tr>
              <a:tr h="149327">
                <a:tc>
                  <a:txBody>
                    <a:bodyPr/>
                    <a:lstStyle/>
                    <a:p>
                      <a:pPr algn="l" rtl="0" fontAlgn="t"/>
                      <a:r>
                        <a:rPr lang="ru-RU" sz="1000" b="0" i="0" u="none" strike="noStrike">
                          <a:solidFill>
                            <a:srgbClr val="000000"/>
                          </a:solidFill>
                          <a:latin typeface="Arial"/>
                        </a:rPr>
                        <a:t>Налоговые и неналоговые </a:t>
                      </a: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rtl="0" fontAlgn="t"/>
                      <a:r>
                        <a:rPr lang="ru-RU" sz="1000" b="0" i="0" u="none" strike="noStrike">
                          <a:solidFill>
                            <a:srgbClr val="000000"/>
                          </a:solidFill>
                          <a:latin typeface="Arial"/>
                        </a:rPr>
                        <a:t>352 602,00</a:t>
                      </a: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rtl="0" fontAlgn="t"/>
                      <a:r>
                        <a:rPr lang="ru-RU" sz="1000" b="0" i="0" u="none" strike="noStrike" dirty="0">
                          <a:solidFill>
                            <a:srgbClr val="000000"/>
                          </a:solidFill>
                          <a:latin typeface="Arial"/>
                        </a:rPr>
                        <a:t>382 208,77</a:t>
                      </a: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rtl="0" fontAlgn="t"/>
                      <a:r>
                        <a:rPr lang="ru-RU" sz="1000" b="0" i="0" u="none" strike="noStrike" dirty="0" smtClean="0">
                          <a:solidFill>
                            <a:srgbClr val="000000"/>
                          </a:solidFill>
                          <a:latin typeface="Arial"/>
                        </a:rPr>
                        <a:t>375 056,89</a:t>
                      </a:r>
                      <a:endParaRPr lang="ru-RU" sz="1000" b="0" i="0" u="none" strike="noStrike" dirty="0">
                        <a:solidFill>
                          <a:srgbClr val="000000"/>
                        </a:solidFill>
                        <a:latin typeface="Arial"/>
                      </a:endParaRP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rtl="0" fontAlgn="t"/>
                      <a:r>
                        <a:rPr lang="ru-RU" sz="1000" b="0" i="0" u="none" strike="noStrike" dirty="0" smtClean="0">
                          <a:solidFill>
                            <a:srgbClr val="000000"/>
                          </a:solidFill>
                          <a:latin typeface="Arial"/>
                        </a:rPr>
                        <a:t>380 521,18</a:t>
                      </a:r>
                      <a:endParaRPr lang="ru-RU" sz="1000" b="0" i="0" u="none" strike="noStrike" dirty="0">
                        <a:solidFill>
                          <a:srgbClr val="000000"/>
                        </a:solidFill>
                        <a:latin typeface="Arial"/>
                      </a:endParaRP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rtl="0" fontAlgn="t"/>
                      <a:r>
                        <a:rPr lang="ru-RU" sz="1000" b="0" i="0" u="none" strike="noStrike" dirty="0" smtClean="0">
                          <a:solidFill>
                            <a:srgbClr val="000000"/>
                          </a:solidFill>
                          <a:latin typeface="Arial"/>
                        </a:rPr>
                        <a:t>5 464,29</a:t>
                      </a:r>
                      <a:endParaRPr lang="ru-RU" sz="1000" b="0" i="0" u="none" strike="noStrike" dirty="0">
                        <a:solidFill>
                          <a:srgbClr val="000000"/>
                        </a:solidFill>
                        <a:latin typeface="Arial"/>
                      </a:endParaRP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rtl="0" fontAlgn="t"/>
                      <a:r>
                        <a:rPr lang="ru-RU" sz="1000" b="0" i="0" u="none" strike="noStrike" dirty="0" smtClean="0">
                          <a:solidFill>
                            <a:srgbClr val="000000"/>
                          </a:solidFill>
                          <a:latin typeface="Arial"/>
                        </a:rPr>
                        <a:t>101,46</a:t>
                      </a:r>
                      <a:endParaRPr lang="ru-RU" sz="1000" b="0" i="0" u="none" strike="noStrike" dirty="0">
                        <a:solidFill>
                          <a:srgbClr val="000000"/>
                        </a:solidFill>
                        <a:latin typeface="Arial"/>
                      </a:endParaRP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rtl="0" fontAlgn="t"/>
                      <a:r>
                        <a:rPr lang="ru-RU" sz="1000" b="0" i="0" u="none" strike="noStrike" dirty="0" smtClean="0">
                          <a:solidFill>
                            <a:srgbClr val="000000"/>
                          </a:solidFill>
                          <a:latin typeface="Arial"/>
                        </a:rPr>
                        <a:t>-1 687,59</a:t>
                      </a:r>
                      <a:endParaRPr lang="ru-RU" sz="1000" b="0" i="0" u="none" strike="noStrike" dirty="0">
                        <a:solidFill>
                          <a:srgbClr val="000000"/>
                        </a:solidFill>
                        <a:latin typeface="Arial"/>
                      </a:endParaRP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rtl="0" fontAlgn="t"/>
                      <a:r>
                        <a:rPr lang="ru-RU" sz="1000" b="0" i="0" u="none" strike="noStrike" dirty="0" smtClean="0">
                          <a:solidFill>
                            <a:srgbClr val="000000"/>
                          </a:solidFill>
                          <a:latin typeface="Arial"/>
                        </a:rPr>
                        <a:t>99,56</a:t>
                      </a:r>
                      <a:endParaRPr lang="ru-RU" sz="1000" b="0" i="0" u="none" strike="noStrike" dirty="0">
                        <a:solidFill>
                          <a:srgbClr val="000000"/>
                        </a:solidFill>
                        <a:latin typeface="Arial"/>
                      </a:endParaRP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xmlns="" val="10003"/>
                  </a:ext>
                </a:extLst>
              </a:tr>
              <a:tr h="185465">
                <a:tc>
                  <a:txBody>
                    <a:bodyPr/>
                    <a:lstStyle/>
                    <a:p>
                      <a:pPr algn="l" rtl="0" fontAlgn="t"/>
                      <a:r>
                        <a:rPr lang="ru-RU" sz="1000" b="0" i="0" u="none" strike="noStrike" dirty="0">
                          <a:solidFill>
                            <a:srgbClr val="000000"/>
                          </a:solidFill>
                          <a:latin typeface="Arial"/>
                        </a:rPr>
                        <a:t>Безвозмездные поступления </a:t>
                      </a: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rtl="0" fontAlgn="t"/>
                      <a:r>
                        <a:rPr lang="ru-RU" sz="1000" b="0" i="0" u="none" strike="noStrike">
                          <a:solidFill>
                            <a:srgbClr val="000000"/>
                          </a:solidFill>
                          <a:latin typeface="Arial"/>
                        </a:rPr>
                        <a:t>2 458 092,40</a:t>
                      </a: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rtl="0" fontAlgn="t"/>
                      <a:r>
                        <a:rPr lang="ru-RU" sz="1000" b="0" i="0" u="none" strike="noStrike" dirty="0">
                          <a:solidFill>
                            <a:srgbClr val="000000"/>
                          </a:solidFill>
                          <a:latin typeface="Arial"/>
                        </a:rPr>
                        <a:t>1 945 271,09</a:t>
                      </a: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rtl="0" fontAlgn="t"/>
                      <a:r>
                        <a:rPr lang="ru-RU" sz="1000" b="0" i="0" u="none" strike="noStrike" dirty="0">
                          <a:solidFill>
                            <a:srgbClr val="000000"/>
                          </a:solidFill>
                          <a:latin typeface="Arial"/>
                        </a:rPr>
                        <a:t>2 </a:t>
                      </a:r>
                      <a:r>
                        <a:rPr lang="ru-RU" sz="1000" b="0" i="0" u="none" strike="noStrike" dirty="0" smtClean="0">
                          <a:solidFill>
                            <a:srgbClr val="000000"/>
                          </a:solidFill>
                          <a:latin typeface="Arial"/>
                        </a:rPr>
                        <a:t>659 222,66</a:t>
                      </a:r>
                      <a:endParaRPr lang="ru-RU" sz="1000" b="0" i="0" u="none" strike="noStrike" dirty="0">
                        <a:solidFill>
                          <a:srgbClr val="000000"/>
                        </a:solidFill>
                        <a:latin typeface="Arial"/>
                      </a:endParaRP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rtl="0" fontAlgn="t"/>
                      <a:r>
                        <a:rPr lang="ru-RU" sz="1000" b="0" i="0" u="none" strike="noStrike" dirty="0" smtClean="0">
                          <a:solidFill>
                            <a:srgbClr val="000000"/>
                          </a:solidFill>
                          <a:latin typeface="Arial"/>
                        </a:rPr>
                        <a:t>2 338 506,52</a:t>
                      </a:r>
                      <a:endParaRPr lang="ru-RU" sz="1000" b="0" i="0" u="none" strike="noStrike" dirty="0">
                        <a:solidFill>
                          <a:srgbClr val="000000"/>
                        </a:solidFill>
                        <a:latin typeface="Arial"/>
                      </a:endParaRP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rtl="0" fontAlgn="t"/>
                      <a:r>
                        <a:rPr lang="ru-RU" sz="1000" b="0" i="0" u="none" strike="noStrike" dirty="0" smtClean="0">
                          <a:solidFill>
                            <a:srgbClr val="000000"/>
                          </a:solidFill>
                          <a:latin typeface="Arial"/>
                        </a:rPr>
                        <a:t>-320 716,14</a:t>
                      </a:r>
                      <a:endParaRPr lang="ru-RU" sz="1000" b="0" i="0" u="none" strike="noStrike" dirty="0">
                        <a:solidFill>
                          <a:srgbClr val="000000"/>
                        </a:solidFill>
                        <a:latin typeface="Arial"/>
                      </a:endParaRP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rtl="0" fontAlgn="t"/>
                      <a:r>
                        <a:rPr lang="ru-RU" sz="1000" b="0" i="0" u="none" strike="noStrike" dirty="0" smtClean="0">
                          <a:solidFill>
                            <a:srgbClr val="000000"/>
                          </a:solidFill>
                          <a:latin typeface="Arial"/>
                        </a:rPr>
                        <a:t>87,94</a:t>
                      </a:r>
                      <a:endParaRPr lang="ru-RU" sz="1000" b="0" i="0" u="none" strike="noStrike" dirty="0">
                        <a:solidFill>
                          <a:srgbClr val="000000"/>
                        </a:solidFill>
                        <a:latin typeface="Arial"/>
                      </a:endParaRP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rtl="0" fontAlgn="t"/>
                      <a:r>
                        <a:rPr lang="ru-RU" sz="1000" b="0" i="0" u="none" strike="noStrike" dirty="0" smtClean="0">
                          <a:solidFill>
                            <a:srgbClr val="000000"/>
                          </a:solidFill>
                          <a:latin typeface="Arial"/>
                        </a:rPr>
                        <a:t>393</a:t>
                      </a:r>
                      <a:r>
                        <a:rPr lang="ru-RU" sz="1000" b="0" i="0" u="none" strike="noStrike" baseline="0" dirty="0" smtClean="0">
                          <a:solidFill>
                            <a:srgbClr val="000000"/>
                          </a:solidFill>
                          <a:latin typeface="Arial"/>
                        </a:rPr>
                        <a:t> 235,43</a:t>
                      </a:r>
                      <a:endParaRPr lang="ru-RU" sz="1000" b="0" i="0" u="none" strike="noStrike" dirty="0">
                        <a:solidFill>
                          <a:srgbClr val="000000"/>
                        </a:solidFill>
                        <a:latin typeface="Arial"/>
                      </a:endParaRP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rtl="0" fontAlgn="t"/>
                      <a:r>
                        <a:rPr lang="ru-RU" sz="1000" b="0" i="0" u="none" strike="noStrike" dirty="0" smtClean="0">
                          <a:solidFill>
                            <a:srgbClr val="000000"/>
                          </a:solidFill>
                          <a:latin typeface="Arial"/>
                        </a:rPr>
                        <a:t>120,21</a:t>
                      </a:r>
                      <a:endParaRPr lang="ru-RU" sz="1000" b="0" i="0" u="none" strike="noStrike" dirty="0">
                        <a:solidFill>
                          <a:srgbClr val="000000"/>
                        </a:solidFill>
                        <a:latin typeface="Arial"/>
                      </a:endParaRP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xmlns="" val="10004"/>
                  </a:ext>
                </a:extLst>
              </a:tr>
              <a:tr h="183878">
                <a:tc>
                  <a:txBody>
                    <a:bodyPr/>
                    <a:lstStyle/>
                    <a:p>
                      <a:pPr algn="l" rtl="0" fontAlgn="t"/>
                      <a:r>
                        <a:rPr lang="ru-RU" sz="1000" b="1" i="0" u="none" strike="noStrike" dirty="0">
                          <a:solidFill>
                            <a:srgbClr val="000000"/>
                          </a:solidFill>
                          <a:latin typeface="Arial"/>
                        </a:rPr>
                        <a:t>Расходы </a:t>
                      </a: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rtl="0" fontAlgn="t"/>
                      <a:r>
                        <a:rPr lang="ru-RU" sz="1000" b="1" i="0" u="none" strike="noStrike" dirty="0">
                          <a:solidFill>
                            <a:srgbClr val="000000"/>
                          </a:solidFill>
                          <a:latin typeface="Arial"/>
                        </a:rPr>
                        <a:t>2 994 628,77</a:t>
                      </a: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rtl="0" fontAlgn="t"/>
                      <a:r>
                        <a:rPr lang="ru-RU" sz="1000" b="1" i="0" u="none" strike="noStrike" dirty="0">
                          <a:solidFill>
                            <a:srgbClr val="000000"/>
                          </a:solidFill>
                          <a:latin typeface="Arial"/>
                        </a:rPr>
                        <a:t>2 444 576,54</a:t>
                      </a: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rtl="0" fontAlgn="t"/>
                      <a:r>
                        <a:rPr lang="ru-RU" sz="1000" b="1" i="0" u="none" strike="noStrike" dirty="0" smtClean="0">
                          <a:solidFill>
                            <a:srgbClr val="000000"/>
                          </a:solidFill>
                          <a:latin typeface="Arial"/>
                        </a:rPr>
                        <a:t>3 087 403,29</a:t>
                      </a:r>
                      <a:endParaRPr lang="ru-RU" sz="1000" b="1" i="0" u="none" strike="noStrike" dirty="0">
                        <a:solidFill>
                          <a:srgbClr val="000000"/>
                        </a:solidFill>
                        <a:latin typeface="Arial"/>
                      </a:endParaRP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rtl="0" fontAlgn="t"/>
                      <a:r>
                        <a:rPr lang="ru-RU" sz="1000" b="1" i="0" u="none" strike="noStrike" dirty="0">
                          <a:solidFill>
                            <a:srgbClr val="000000"/>
                          </a:solidFill>
                          <a:latin typeface="Arial"/>
                        </a:rPr>
                        <a:t>2 </a:t>
                      </a:r>
                      <a:r>
                        <a:rPr lang="ru-RU" sz="1000" b="1" i="0" u="none" strike="noStrike" dirty="0" smtClean="0">
                          <a:solidFill>
                            <a:srgbClr val="000000"/>
                          </a:solidFill>
                          <a:latin typeface="Arial"/>
                        </a:rPr>
                        <a:t>737 760,97</a:t>
                      </a:r>
                      <a:endParaRPr lang="ru-RU" sz="1000" b="1" i="0" u="none" strike="noStrike" dirty="0">
                        <a:solidFill>
                          <a:srgbClr val="000000"/>
                        </a:solidFill>
                        <a:latin typeface="Arial"/>
                      </a:endParaRP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rtl="0" fontAlgn="t"/>
                      <a:r>
                        <a:rPr lang="ru-RU" sz="1000" b="1" i="0" u="none" strike="noStrike" dirty="0" smtClean="0">
                          <a:solidFill>
                            <a:srgbClr val="000000"/>
                          </a:solidFill>
                          <a:latin typeface="Arial"/>
                        </a:rPr>
                        <a:t>-349 642,32</a:t>
                      </a:r>
                      <a:endParaRPr lang="ru-RU" sz="1000" b="1" i="0" u="none" strike="noStrike" dirty="0">
                        <a:solidFill>
                          <a:srgbClr val="000000"/>
                        </a:solidFill>
                        <a:latin typeface="Arial"/>
                      </a:endParaRP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rtl="0" fontAlgn="t"/>
                      <a:r>
                        <a:rPr lang="ru-RU" sz="1000" b="1" i="0" u="none" strike="noStrike" dirty="0" smtClean="0">
                          <a:solidFill>
                            <a:srgbClr val="000000"/>
                          </a:solidFill>
                          <a:latin typeface="Arial"/>
                        </a:rPr>
                        <a:t>88,68</a:t>
                      </a:r>
                      <a:endParaRPr lang="ru-RU" sz="1000" b="1" i="0" u="none" strike="noStrike" dirty="0">
                        <a:solidFill>
                          <a:srgbClr val="000000"/>
                        </a:solidFill>
                        <a:latin typeface="Arial"/>
                      </a:endParaRP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rtl="0" fontAlgn="t"/>
                      <a:r>
                        <a:rPr lang="ru-RU" sz="1000" b="1" i="0" u="none" strike="noStrike" dirty="0" smtClean="0">
                          <a:solidFill>
                            <a:srgbClr val="000000"/>
                          </a:solidFill>
                          <a:latin typeface="Arial"/>
                        </a:rPr>
                        <a:t>293 214,43</a:t>
                      </a:r>
                      <a:endParaRPr lang="ru-RU" sz="1000" b="1" i="0" u="none" strike="noStrike" dirty="0">
                        <a:solidFill>
                          <a:srgbClr val="000000"/>
                        </a:solidFill>
                        <a:latin typeface="Arial"/>
                      </a:endParaRP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rtl="0" fontAlgn="t"/>
                      <a:r>
                        <a:rPr lang="ru-RU" sz="1000" b="1" i="0" u="none" strike="noStrike" dirty="0" smtClean="0">
                          <a:solidFill>
                            <a:srgbClr val="000000"/>
                          </a:solidFill>
                          <a:latin typeface="Arial"/>
                        </a:rPr>
                        <a:t>111,99</a:t>
                      </a:r>
                      <a:endParaRPr lang="ru-RU" sz="1000" b="1" i="0" u="none" strike="noStrike" dirty="0">
                        <a:solidFill>
                          <a:srgbClr val="000000"/>
                        </a:solidFill>
                        <a:latin typeface="Arial"/>
                      </a:endParaRP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xmlns="" val="10005"/>
                  </a:ext>
                </a:extLst>
              </a:tr>
              <a:tr h="152400">
                <a:tc>
                  <a:txBody>
                    <a:bodyPr/>
                    <a:lstStyle/>
                    <a:p>
                      <a:pPr algn="l" rtl="0" fontAlgn="t"/>
                      <a:r>
                        <a:rPr lang="ru-RU" sz="1000" b="0" i="0" u="none" strike="noStrike">
                          <a:solidFill>
                            <a:srgbClr val="000000"/>
                          </a:solidFill>
                          <a:latin typeface="Arial"/>
                        </a:rPr>
                        <a:t>Дефицит «-» Профицит «+» </a:t>
                      </a: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rtl="0" fontAlgn="t"/>
                      <a:r>
                        <a:rPr lang="ru-RU" sz="1000" b="0" i="0" u="none" strike="noStrike">
                          <a:solidFill>
                            <a:srgbClr val="000000"/>
                          </a:solidFill>
                          <a:latin typeface="Arial"/>
                        </a:rPr>
                        <a:t>-183 934,37</a:t>
                      </a: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rtl="0" fontAlgn="t"/>
                      <a:r>
                        <a:rPr lang="ru-RU" sz="1000" b="0" i="0" u="none" strike="noStrike" dirty="0">
                          <a:solidFill>
                            <a:srgbClr val="000000"/>
                          </a:solidFill>
                          <a:latin typeface="Arial"/>
                        </a:rPr>
                        <a:t>-117 096,68</a:t>
                      </a: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rtl="0" fontAlgn="t"/>
                      <a:r>
                        <a:rPr lang="ru-RU" sz="1000" b="0" i="0" u="none" strike="noStrike" dirty="0" smtClean="0">
                          <a:solidFill>
                            <a:srgbClr val="000000"/>
                          </a:solidFill>
                          <a:latin typeface="Arial"/>
                        </a:rPr>
                        <a:t>-53 123,74</a:t>
                      </a:r>
                      <a:endParaRPr lang="ru-RU" sz="1000" b="0" i="0" u="none" strike="noStrike" dirty="0">
                        <a:solidFill>
                          <a:srgbClr val="000000"/>
                        </a:solidFill>
                        <a:latin typeface="Arial"/>
                      </a:endParaRP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rtl="0" fontAlgn="t"/>
                      <a:r>
                        <a:rPr lang="ru-RU" sz="1000" b="0" i="0" u="none" strike="noStrike" dirty="0" smtClean="0">
                          <a:solidFill>
                            <a:srgbClr val="000000"/>
                          </a:solidFill>
                          <a:latin typeface="Arial"/>
                        </a:rPr>
                        <a:t>-18 733,27</a:t>
                      </a:r>
                      <a:endParaRPr lang="ru-RU" sz="1000" b="0" i="0" u="none" strike="noStrike" dirty="0">
                        <a:solidFill>
                          <a:srgbClr val="000000"/>
                        </a:solidFill>
                        <a:latin typeface="Arial"/>
                      </a:endParaRP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rtl="0" fontAlgn="t"/>
                      <a:r>
                        <a:rPr lang="ru-RU" sz="1000" b="0" i="0" u="none" strike="noStrike" dirty="0" smtClean="0">
                          <a:solidFill>
                            <a:srgbClr val="000000"/>
                          </a:solidFill>
                          <a:latin typeface="Arial"/>
                        </a:rPr>
                        <a:t>34 390,47</a:t>
                      </a:r>
                      <a:endParaRPr lang="ru-RU" sz="1000" b="0" i="0" u="none" strike="noStrike" dirty="0">
                        <a:solidFill>
                          <a:srgbClr val="000000"/>
                        </a:solidFill>
                        <a:latin typeface="Arial"/>
                      </a:endParaRP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rtl="0" fontAlgn="t"/>
                      <a:r>
                        <a:rPr lang="ru-RU" sz="1000" b="0" i="0" u="none" strike="noStrike" dirty="0" smtClean="0">
                          <a:solidFill>
                            <a:srgbClr val="000000"/>
                          </a:solidFill>
                          <a:latin typeface="Arial"/>
                        </a:rPr>
                        <a:t>35,26</a:t>
                      </a:r>
                      <a:endParaRPr lang="ru-RU" sz="1000" b="0" i="0" u="none" strike="noStrike" dirty="0">
                        <a:solidFill>
                          <a:srgbClr val="000000"/>
                        </a:solidFill>
                        <a:latin typeface="Arial"/>
                      </a:endParaRP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rtl="0" fontAlgn="t"/>
                      <a:r>
                        <a:rPr lang="ru-RU" sz="1000" b="0" i="0" u="none" strike="noStrike" dirty="0" smtClean="0">
                          <a:solidFill>
                            <a:srgbClr val="000000"/>
                          </a:solidFill>
                          <a:latin typeface="Arial"/>
                        </a:rPr>
                        <a:t>98 363,41</a:t>
                      </a:r>
                      <a:endParaRPr lang="ru-RU" sz="1000" b="0" i="0" u="none" strike="noStrike" dirty="0">
                        <a:solidFill>
                          <a:srgbClr val="000000"/>
                        </a:solidFill>
                        <a:latin typeface="Arial"/>
                      </a:endParaRP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rtl="0" fontAlgn="t"/>
                      <a:r>
                        <a:rPr lang="ru-RU" sz="1000" b="0" i="0" u="none" strike="noStrike" dirty="0" smtClean="0">
                          <a:solidFill>
                            <a:srgbClr val="000000"/>
                          </a:solidFill>
                          <a:latin typeface="Arial"/>
                        </a:rPr>
                        <a:t>16,00</a:t>
                      </a:r>
                      <a:endParaRPr lang="ru-RU" sz="1000" b="0" i="0" u="none" strike="noStrike" dirty="0">
                        <a:solidFill>
                          <a:srgbClr val="000000"/>
                        </a:solidFill>
                        <a:latin typeface="Arial"/>
                      </a:endParaRPr>
                    </a:p>
                  </a:txBody>
                  <a:tcPr marL="8584" marR="8584" marT="858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xmlns="" val="10006"/>
                  </a:ext>
                </a:extLst>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8685" name="AutoShape 2" descr="https://avatars.mds.yandex.net/get-pdb/404799/faadcf83-c60c-4839-a31c-ffc6f8e83d8d/s1200?webp=false"/>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sp>
        <p:nvSpPr>
          <p:cNvPr id="16" name="TextBox 15"/>
          <p:cNvSpPr txBox="1"/>
          <p:nvPr/>
        </p:nvSpPr>
        <p:spPr>
          <a:xfrm>
            <a:off x="0" y="0"/>
            <a:ext cx="9144000" cy="523220"/>
          </a:xfrm>
          <a:prstGeom prst="rect">
            <a:avLst/>
          </a:prstGeom>
          <a:noFill/>
        </p:spPr>
        <p:txBody>
          <a:bodyPr wrap="square" rtlCol="0">
            <a:spAutoFit/>
          </a:bodyPr>
          <a:lstStyle/>
          <a:p>
            <a:pPr algn="ctr"/>
            <a:r>
              <a:rPr lang="ru-RU" sz="1400" dirty="0" smtClean="0"/>
              <a:t>ДИНАМИКА ДОХОДОВ, РАСХОДОВ И ДЕФИЦИТА/ПРОФИЦИТА МЕСТНОГО БЮДЖЕТА </a:t>
            </a:r>
          </a:p>
          <a:p>
            <a:pPr algn="ctr"/>
            <a:r>
              <a:rPr lang="ru-RU" sz="1400" dirty="0" smtClean="0"/>
              <a:t>ЗА 2018-2023 ГОДЫ</a:t>
            </a:r>
            <a:endParaRPr lang="ru-RU" sz="1400" dirty="0"/>
          </a:p>
        </p:txBody>
      </p:sp>
      <p:graphicFrame>
        <p:nvGraphicFramePr>
          <p:cNvPr id="17" name="Таблица 16"/>
          <p:cNvGraphicFramePr>
            <a:graphicFrameLocks noGrp="1"/>
          </p:cNvGraphicFramePr>
          <p:nvPr>
            <p:extLst>
              <p:ext uri="{D42A27DB-BD31-4B8C-83A1-F6EECF244321}">
                <p14:modId xmlns:p14="http://schemas.microsoft.com/office/powerpoint/2010/main" val="356996581"/>
              </p:ext>
            </p:extLst>
          </p:nvPr>
        </p:nvGraphicFramePr>
        <p:xfrm>
          <a:off x="152401" y="609600"/>
          <a:ext cx="8839198" cy="1135635"/>
        </p:xfrm>
        <a:graphic>
          <a:graphicData uri="http://schemas.openxmlformats.org/drawingml/2006/table">
            <a:tbl>
              <a:tblPr/>
              <a:tblGrid>
                <a:gridCol w="1379545">
                  <a:extLst>
                    <a:ext uri="{9D8B030D-6E8A-4147-A177-3AD203B41FA5}">
                      <a16:colId xmlns:a16="http://schemas.microsoft.com/office/drawing/2014/main" xmlns="" val="20000"/>
                    </a:ext>
                  </a:extLst>
                </a:gridCol>
                <a:gridCol w="1140888">
                  <a:extLst>
                    <a:ext uri="{9D8B030D-6E8A-4147-A177-3AD203B41FA5}">
                      <a16:colId xmlns:a16="http://schemas.microsoft.com/office/drawing/2014/main" xmlns="" val="20001"/>
                    </a:ext>
                  </a:extLst>
                </a:gridCol>
                <a:gridCol w="1228649">
                  <a:extLst>
                    <a:ext uri="{9D8B030D-6E8A-4147-A177-3AD203B41FA5}">
                      <a16:colId xmlns:a16="http://schemas.microsoft.com/office/drawing/2014/main" xmlns="" val="20002"/>
                    </a:ext>
                  </a:extLst>
                </a:gridCol>
                <a:gridCol w="1203917">
                  <a:extLst>
                    <a:ext uri="{9D8B030D-6E8A-4147-A177-3AD203B41FA5}">
                      <a16:colId xmlns:a16="http://schemas.microsoft.com/office/drawing/2014/main" xmlns="" val="20003"/>
                    </a:ext>
                  </a:extLst>
                </a:gridCol>
                <a:gridCol w="1253381">
                  <a:extLst>
                    <a:ext uri="{9D8B030D-6E8A-4147-A177-3AD203B41FA5}">
                      <a16:colId xmlns:a16="http://schemas.microsoft.com/office/drawing/2014/main" xmlns="" val="20004"/>
                    </a:ext>
                  </a:extLst>
                </a:gridCol>
                <a:gridCol w="1140888">
                  <a:extLst>
                    <a:ext uri="{9D8B030D-6E8A-4147-A177-3AD203B41FA5}">
                      <a16:colId xmlns:a16="http://schemas.microsoft.com/office/drawing/2014/main" xmlns="" val="20005"/>
                    </a:ext>
                  </a:extLst>
                </a:gridCol>
                <a:gridCol w="1491930">
                  <a:extLst>
                    <a:ext uri="{9D8B030D-6E8A-4147-A177-3AD203B41FA5}">
                      <a16:colId xmlns:a16="http://schemas.microsoft.com/office/drawing/2014/main" xmlns="" val="20006"/>
                    </a:ext>
                  </a:extLst>
                </a:gridCol>
              </a:tblGrid>
              <a:tr h="186752">
                <a:tc>
                  <a:txBody>
                    <a:bodyPr/>
                    <a:lstStyle/>
                    <a:p>
                      <a:pPr algn="ctr" rtl="0" fontAlgn="t"/>
                      <a:r>
                        <a:rPr lang="ru-RU" sz="1200" b="1" i="0" u="none" strike="noStrike" dirty="0">
                          <a:solidFill>
                            <a:srgbClr val="FFFFFF"/>
                          </a:solidFill>
                          <a:latin typeface="Calibri"/>
                        </a:rPr>
                        <a:t>наименование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t"/>
                      <a:r>
                        <a:rPr lang="ru-RU" sz="1200" b="1" i="0" u="none" strike="noStrike" dirty="0">
                          <a:solidFill>
                            <a:srgbClr val="FFFFFF"/>
                          </a:solidFill>
                          <a:latin typeface="Calibri"/>
                        </a:rPr>
                        <a:t>2018</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t"/>
                      <a:r>
                        <a:rPr lang="ru-RU" sz="1200" b="1" i="0" u="none" strike="noStrike" dirty="0">
                          <a:solidFill>
                            <a:srgbClr val="FFFFFF"/>
                          </a:solidFill>
                          <a:latin typeface="Calibri"/>
                        </a:rPr>
                        <a:t>2019</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t"/>
                      <a:r>
                        <a:rPr lang="ru-RU" sz="1200" b="1" i="0" u="none" strike="noStrike" dirty="0" smtClean="0">
                          <a:solidFill>
                            <a:srgbClr val="FFFFFF"/>
                          </a:solidFill>
                          <a:latin typeface="Calibri"/>
                        </a:rPr>
                        <a:t>2020</a:t>
                      </a:r>
                      <a:endParaRPr lang="ru-RU" sz="1200" b="1" i="0" u="none" strike="noStrike" dirty="0">
                        <a:solidFill>
                          <a:srgbClr val="FFFFFF"/>
                        </a:solidFill>
                        <a:latin typeface="Calibri"/>
                      </a:endParaRP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t"/>
                      <a:r>
                        <a:rPr lang="ru-RU" sz="1200" b="1" i="0" u="none" strike="noStrike" dirty="0" smtClean="0">
                          <a:solidFill>
                            <a:srgbClr val="FFFFFF"/>
                          </a:solidFill>
                          <a:latin typeface="Calibri"/>
                        </a:rPr>
                        <a:t>2021</a:t>
                      </a:r>
                      <a:endParaRPr lang="ru-RU" sz="1200" b="1" i="0" u="none" strike="noStrike" dirty="0">
                        <a:solidFill>
                          <a:srgbClr val="FFFFFF"/>
                        </a:solidFill>
                        <a:latin typeface="Calibri"/>
                      </a:endParaRP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t"/>
                      <a:r>
                        <a:rPr lang="ru-RU" sz="1200" b="1" i="0" u="none" strike="noStrike" dirty="0" smtClean="0">
                          <a:solidFill>
                            <a:srgbClr val="FFFFFF"/>
                          </a:solidFill>
                          <a:latin typeface="Calibri"/>
                        </a:rPr>
                        <a:t>2022</a:t>
                      </a:r>
                      <a:endParaRPr lang="ru-RU" sz="1200" b="1" i="0" u="none" strike="noStrike" dirty="0">
                        <a:solidFill>
                          <a:srgbClr val="FFFFFF"/>
                        </a:solidFill>
                        <a:latin typeface="Calibri"/>
                      </a:endParaRP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algn="ctr" rtl="0" fontAlgn="t"/>
                      <a:r>
                        <a:rPr lang="ru-RU" sz="1200" b="1" i="0" u="none" strike="noStrike" dirty="0" smtClean="0">
                          <a:solidFill>
                            <a:srgbClr val="FFFFFF"/>
                          </a:solidFill>
                          <a:latin typeface="Calibri"/>
                        </a:rPr>
                        <a:t>2023</a:t>
                      </a:r>
                      <a:endParaRPr lang="ru-RU" sz="1200" b="1" i="0" u="none" strike="noStrike" dirty="0">
                        <a:solidFill>
                          <a:srgbClr val="FFFFFF"/>
                        </a:solidFill>
                        <a:latin typeface="Calibri"/>
                      </a:endParaRP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extLst>
                  <a:ext uri="{0D108BD9-81ED-4DB2-BD59-A6C34878D82A}">
                    <a16:rowId xmlns:a16="http://schemas.microsoft.com/office/drawing/2014/main" xmlns="" val="10000"/>
                  </a:ext>
                </a:extLst>
              </a:tr>
              <a:tr h="186752">
                <a:tc>
                  <a:txBody>
                    <a:bodyPr/>
                    <a:lstStyle/>
                    <a:p>
                      <a:pPr algn="ctr" fontAlgn="t"/>
                      <a:r>
                        <a:rPr lang="ru-RU" sz="1200" b="0" i="0" u="none" strike="noStrike">
                          <a:solidFill>
                            <a:srgbClr val="000000"/>
                          </a:solidFill>
                          <a:latin typeface="Calibri"/>
                        </a:rPr>
                        <a:t>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200" b="0" i="0" u="none" strike="noStrike">
                          <a:solidFill>
                            <a:srgbClr val="000000"/>
                          </a:solidFill>
                          <a:latin typeface="Calibri"/>
                        </a:rPr>
                        <a:t>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r>
                        <a:rPr lang="ru-RU" sz="1200" b="0" i="0" u="none" strike="noStrike">
                          <a:solidFill>
                            <a:srgbClr val="000000"/>
                          </a:solidFill>
                          <a:latin typeface="Calibri"/>
                        </a:rPr>
                        <a:t>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endParaRPr lang="ru-RU" sz="1200" b="0" i="0" u="none" strike="noStrike">
                        <a:solidFill>
                          <a:srgbClr val="000000"/>
                        </a:solidFill>
                        <a:latin typeface="Calibri"/>
                      </a:endParaRP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endParaRPr lang="ru-RU" sz="1200" b="0" i="0" u="none" strike="noStrike">
                        <a:solidFill>
                          <a:srgbClr val="000000"/>
                        </a:solidFill>
                        <a:latin typeface="Calibri"/>
                      </a:endParaRP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endParaRPr lang="ru-RU" sz="1200" b="0" i="0" u="none" strike="noStrike">
                        <a:solidFill>
                          <a:srgbClr val="000000"/>
                        </a:solidFill>
                        <a:latin typeface="Calibri"/>
                      </a:endParaRP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ctr" rtl="0" fontAlgn="t"/>
                      <a:endParaRPr lang="ru-RU" sz="1200" b="0" i="0" u="none" strike="noStrike">
                        <a:solidFill>
                          <a:srgbClr val="000000"/>
                        </a:solidFill>
                        <a:latin typeface="Calibri"/>
                      </a:endParaRP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extLst>
                  <a:ext uri="{0D108BD9-81ED-4DB2-BD59-A6C34878D82A}">
                    <a16:rowId xmlns:a16="http://schemas.microsoft.com/office/drawing/2014/main" xmlns="" val="10001"/>
                  </a:ext>
                </a:extLst>
              </a:tr>
              <a:tr h="186752">
                <a:tc>
                  <a:txBody>
                    <a:bodyPr/>
                    <a:lstStyle/>
                    <a:p>
                      <a:pPr algn="l" rtl="0" fontAlgn="t"/>
                      <a:r>
                        <a:rPr lang="ru-RU" sz="1200" b="0" i="0" u="none" strike="noStrike" dirty="0">
                          <a:solidFill>
                            <a:srgbClr val="000000"/>
                          </a:solidFill>
                          <a:latin typeface="Calibri"/>
                        </a:rPr>
                        <a:t>Доходы</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200" b="0" i="0" u="none" strike="noStrike" dirty="0">
                          <a:solidFill>
                            <a:srgbClr val="000000"/>
                          </a:solidFill>
                          <a:latin typeface="Calibri"/>
                        </a:rPr>
                        <a:t> 1 </a:t>
                      </a:r>
                      <a:r>
                        <a:rPr lang="ru-RU" sz="1200" b="0" i="0" u="none" strike="noStrike" dirty="0" smtClean="0">
                          <a:solidFill>
                            <a:srgbClr val="000000"/>
                          </a:solidFill>
                          <a:latin typeface="Calibri"/>
                        </a:rPr>
                        <a:t>450 420,51</a:t>
                      </a:r>
                      <a:endParaRPr lang="ru-RU" sz="1200" b="0" i="0" u="none" strike="noStrike" dirty="0">
                        <a:solidFill>
                          <a:srgbClr val="000000"/>
                        </a:solidFill>
                        <a:latin typeface="Calibri"/>
                      </a:endParaRP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200" b="0" i="0" u="none" strike="noStrike" dirty="0">
                          <a:solidFill>
                            <a:srgbClr val="000000"/>
                          </a:solidFill>
                          <a:latin typeface="Calibri"/>
                        </a:rPr>
                        <a:t>       1 </a:t>
                      </a:r>
                      <a:r>
                        <a:rPr lang="ru-RU" sz="1200" b="0" i="0" u="none" strike="noStrike" dirty="0" smtClean="0">
                          <a:solidFill>
                            <a:srgbClr val="000000"/>
                          </a:solidFill>
                          <a:latin typeface="Calibri"/>
                        </a:rPr>
                        <a:t>572 000,18</a:t>
                      </a:r>
                      <a:endParaRPr lang="ru-RU" sz="1200" b="0" i="0" u="none" strike="noStrike" dirty="0">
                        <a:solidFill>
                          <a:srgbClr val="000000"/>
                        </a:solidFill>
                        <a:latin typeface="Calibri"/>
                      </a:endParaRP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marL="0" marR="0" indent="0" algn="r" defTabSz="914400" rtl="0" eaLnBrk="1" fontAlgn="t"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latin typeface="Calibri"/>
                        </a:rPr>
                        <a:t>2 092 963,75</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200" b="0" i="0" u="none" strike="noStrike" dirty="0" smtClean="0">
                          <a:solidFill>
                            <a:srgbClr val="000000"/>
                          </a:solidFill>
                          <a:latin typeface="Calibri"/>
                        </a:rPr>
                        <a:t>2 330 851,02</a:t>
                      </a:r>
                      <a:endParaRPr lang="ru-RU" sz="1200" b="0" i="0" u="none" strike="noStrike" dirty="0">
                        <a:solidFill>
                          <a:srgbClr val="000000"/>
                        </a:solidFill>
                        <a:latin typeface="Calibri"/>
                      </a:endParaRP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200" b="0" i="0" u="none" strike="noStrike" dirty="0" smtClean="0">
                          <a:solidFill>
                            <a:srgbClr val="000000"/>
                          </a:solidFill>
                          <a:latin typeface="Calibri"/>
                        </a:rPr>
                        <a:t>2 327 479,86</a:t>
                      </a:r>
                      <a:endParaRPr lang="ru-RU" sz="1200" b="0" i="0" u="none" strike="noStrike" dirty="0">
                        <a:solidFill>
                          <a:srgbClr val="000000"/>
                        </a:solidFill>
                        <a:latin typeface="Calibri"/>
                      </a:endParaRP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200" b="0" i="0" u="none" strike="noStrike" dirty="0" smtClean="0">
                          <a:solidFill>
                            <a:srgbClr val="000000"/>
                          </a:solidFill>
                          <a:latin typeface="Calibri"/>
                        </a:rPr>
                        <a:t>2 719 027,70</a:t>
                      </a:r>
                      <a:endParaRPr lang="ru-RU" sz="1200" b="0" i="0" u="none" strike="noStrike" dirty="0">
                        <a:solidFill>
                          <a:srgbClr val="000000"/>
                        </a:solidFill>
                        <a:latin typeface="Calibri"/>
                      </a:endParaRP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xmlns="" val="10002"/>
                  </a:ext>
                </a:extLst>
              </a:tr>
              <a:tr h="186752">
                <a:tc>
                  <a:txBody>
                    <a:bodyPr/>
                    <a:lstStyle/>
                    <a:p>
                      <a:pPr algn="l" rtl="0" fontAlgn="t"/>
                      <a:r>
                        <a:rPr lang="ru-RU" sz="1200" b="0" i="0" u="none" strike="noStrike">
                          <a:solidFill>
                            <a:srgbClr val="000000"/>
                          </a:solidFill>
                          <a:latin typeface="Calibri"/>
                        </a:rPr>
                        <a:t>Расходы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200" b="0" i="0" u="none" strike="noStrike" dirty="0">
                          <a:solidFill>
                            <a:srgbClr val="000000"/>
                          </a:solidFill>
                          <a:latin typeface="Calibri"/>
                        </a:rPr>
                        <a:t> </a:t>
                      </a:r>
                      <a:r>
                        <a:rPr lang="ru-RU" sz="1200" b="0" i="0" u="none" strike="noStrike" dirty="0" smtClean="0">
                          <a:solidFill>
                            <a:srgbClr val="000000"/>
                          </a:solidFill>
                          <a:latin typeface="Calibri"/>
                        </a:rPr>
                        <a:t>1 454 443,69</a:t>
                      </a:r>
                      <a:endParaRPr lang="ru-RU" sz="1200" b="0" i="0" u="none" strike="noStrike" dirty="0">
                        <a:solidFill>
                          <a:srgbClr val="000000"/>
                        </a:solidFill>
                        <a:latin typeface="Calibri"/>
                      </a:endParaRP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200" b="0" i="0" u="none" strike="noStrike" dirty="0">
                          <a:solidFill>
                            <a:srgbClr val="000000"/>
                          </a:solidFill>
                          <a:latin typeface="Calibri"/>
                        </a:rPr>
                        <a:t>       1 </a:t>
                      </a:r>
                      <a:r>
                        <a:rPr lang="ru-RU" sz="1200" b="0" i="0" u="none" strike="noStrike" dirty="0" smtClean="0">
                          <a:solidFill>
                            <a:srgbClr val="000000"/>
                          </a:solidFill>
                          <a:latin typeface="Calibri"/>
                        </a:rPr>
                        <a:t>540 621,11</a:t>
                      </a:r>
                      <a:endParaRPr lang="ru-RU" sz="1200" b="0" i="0" u="none" strike="noStrike" dirty="0">
                        <a:solidFill>
                          <a:srgbClr val="000000"/>
                        </a:solidFill>
                        <a:latin typeface="Calibri"/>
                      </a:endParaRP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marL="0" marR="0" indent="0" algn="r" defTabSz="914400" rtl="0" eaLnBrk="1" fontAlgn="t"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latin typeface="Calibri"/>
                        </a:rPr>
                        <a:t>1 921 149,16</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200" b="0" i="0" u="none" strike="noStrike" dirty="0" smtClean="0">
                          <a:solidFill>
                            <a:srgbClr val="000000"/>
                          </a:solidFill>
                          <a:latin typeface="Calibri"/>
                        </a:rPr>
                        <a:t>2 416 112,24</a:t>
                      </a:r>
                      <a:endParaRPr lang="ru-RU" sz="1200" b="0" i="0" u="none" strike="noStrike" dirty="0">
                        <a:solidFill>
                          <a:srgbClr val="000000"/>
                        </a:solidFill>
                        <a:latin typeface="Calibri"/>
                      </a:endParaRP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200" b="0" i="0" u="none" strike="noStrike" dirty="0" smtClean="0">
                          <a:solidFill>
                            <a:srgbClr val="000000"/>
                          </a:solidFill>
                          <a:latin typeface="Calibri"/>
                        </a:rPr>
                        <a:t>2 444 576,54</a:t>
                      </a:r>
                      <a:endParaRPr lang="ru-RU" sz="1200" b="0" i="0" u="none" strike="noStrike" dirty="0">
                        <a:solidFill>
                          <a:srgbClr val="000000"/>
                        </a:solidFill>
                        <a:latin typeface="Calibri"/>
                      </a:endParaRP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tc>
                  <a:txBody>
                    <a:bodyPr/>
                    <a:lstStyle/>
                    <a:p>
                      <a:pPr algn="r" fontAlgn="t"/>
                      <a:r>
                        <a:rPr lang="ru-RU" sz="1200" b="0" i="0" u="none" strike="noStrike" dirty="0" smtClean="0">
                          <a:solidFill>
                            <a:srgbClr val="000000"/>
                          </a:solidFill>
                          <a:latin typeface="Calibri"/>
                        </a:rPr>
                        <a:t>2 737 760,97</a:t>
                      </a:r>
                      <a:endParaRPr lang="ru-RU" sz="1200" b="0" i="0" u="none" strike="noStrike" dirty="0">
                        <a:solidFill>
                          <a:srgbClr val="000000"/>
                        </a:solidFill>
                        <a:latin typeface="Calibri"/>
                      </a:endParaRP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0D8E8"/>
                    </a:solidFill>
                  </a:tcPr>
                </a:tc>
                <a:extLst>
                  <a:ext uri="{0D108BD9-81ED-4DB2-BD59-A6C34878D82A}">
                    <a16:rowId xmlns:a16="http://schemas.microsoft.com/office/drawing/2014/main" xmlns="" val="10003"/>
                  </a:ext>
                </a:extLst>
              </a:tr>
              <a:tr h="362239">
                <a:tc>
                  <a:txBody>
                    <a:bodyPr/>
                    <a:lstStyle/>
                    <a:p>
                      <a:pPr algn="l" rtl="0" fontAlgn="t"/>
                      <a:r>
                        <a:rPr lang="ru-RU" sz="1200" b="0" i="0" u="none" strike="noStrike" dirty="0">
                          <a:solidFill>
                            <a:srgbClr val="000000"/>
                          </a:solidFill>
                          <a:latin typeface="Calibri"/>
                        </a:rPr>
                        <a:t>Дефицит «-» /Профицит «+» </a:t>
                      </a: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200" b="0" i="0" u="none" strike="noStrike" dirty="0" smtClean="0">
                          <a:solidFill>
                            <a:srgbClr val="000000"/>
                          </a:solidFill>
                          <a:latin typeface="Calibri"/>
                        </a:rPr>
                        <a:t>-4 023,18</a:t>
                      </a:r>
                      <a:endParaRPr lang="ru-RU" sz="1200" b="0" i="0" u="none" strike="noStrike" dirty="0">
                        <a:solidFill>
                          <a:srgbClr val="000000"/>
                        </a:solidFill>
                        <a:latin typeface="Calibri"/>
                      </a:endParaRP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200" b="0" i="0" u="none" strike="noStrike" dirty="0">
                          <a:solidFill>
                            <a:srgbClr val="000000"/>
                          </a:solidFill>
                          <a:latin typeface="Calibri"/>
                        </a:rPr>
                        <a:t>           </a:t>
                      </a:r>
                      <a:r>
                        <a:rPr lang="ru-RU" sz="1200" b="0" i="0" u="none" strike="noStrike" dirty="0" smtClean="0">
                          <a:solidFill>
                            <a:srgbClr val="000000"/>
                          </a:solidFill>
                          <a:latin typeface="Calibri"/>
                        </a:rPr>
                        <a:t>31 379,07</a:t>
                      </a:r>
                      <a:endParaRPr lang="ru-RU" sz="1200" b="0" i="0" u="none" strike="noStrike" dirty="0">
                        <a:solidFill>
                          <a:srgbClr val="000000"/>
                        </a:solidFill>
                        <a:latin typeface="Calibri"/>
                      </a:endParaRP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200" b="0" i="0" u="none" strike="noStrike" dirty="0" smtClean="0">
                          <a:solidFill>
                            <a:srgbClr val="000000"/>
                          </a:solidFill>
                          <a:latin typeface="Calibri"/>
                        </a:rPr>
                        <a:t>171 814,59</a:t>
                      </a:r>
                      <a:endParaRPr lang="ru-RU" sz="1200" b="0" i="0" u="none" strike="noStrike" dirty="0">
                        <a:solidFill>
                          <a:srgbClr val="000000"/>
                        </a:solidFill>
                        <a:latin typeface="Calibri"/>
                      </a:endParaRP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200" b="0" i="0" u="none" strike="noStrike" dirty="0" smtClean="0">
                          <a:solidFill>
                            <a:srgbClr val="000000"/>
                          </a:solidFill>
                          <a:latin typeface="Calibri"/>
                        </a:rPr>
                        <a:t>-85 261,22</a:t>
                      </a:r>
                      <a:endParaRPr lang="ru-RU" sz="1200" b="0" i="0" u="none" strike="noStrike" dirty="0">
                        <a:solidFill>
                          <a:srgbClr val="000000"/>
                        </a:solidFill>
                        <a:latin typeface="Calibri"/>
                      </a:endParaRP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200" b="0" i="0" u="none" strike="noStrike" dirty="0" smtClean="0">
                          <a:solidFill>
                            <a:srgbClr val="000000"/>
                          </a:solidFill>
                          <a:latin typeface="Calibri"/>
                        </a:rPr>
                        <a:t>-117 096,68</a:t>
                      </a:r>
                      <a:endParaRPr lang="ru-RU" sz="1200" b="0" i="0" u="none" strike="noStrike" dirty="0">
                        <a:solidFill>
                          <a:srgbClr val="000000"/>
                        </a:solidFill>
                        <a:latin typeface="Calibri"/>
                      </a:endParaRP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tc>
                  <a:txBody>
                    <a:bodyPr/>
                    <a:lstStyle/>
                    <a:p>
                      <a:pPr algn="r" fontAlgn="t"/>
                      <a:r>
                        <a:rPr lang="ru-RU" sz="1200" b="0" i="0" u="none" strike="noStrike" dirty="0" smtClean="0">
                          <a:solidFill>
                            <a:srgbClr val="000000"/>
                          </a:solidFill>
                          <a:latin typeface="Calibri"/>
                        </a:rPr>
                        <a:t>-</a:t>
                      </a:r>
                      <a:r>
                        <a:rPr lang="ru-RU" sz="1200" b="0" i="0" u="none" strike="noStrike" baseline="0" dirty="0" smtClean="0">
                          <a:solidFill>
                            <a:srgbClr val="000000"/>
                          </a:solidFill>
                          <a:latin typeface="Calibri"/>
                        </a:rPr>
                        <a:t> </a:t>
                      </a:r>
                      <a:r>
                        <a:rPr lang="ru-RU" sz="1200" b="0" i="0" u="none" strike="noStrike" dirty="0" smtClean="0">
                          <a:solidFill>
                            <a:srgbClr val="000000"/>
                          </a:solidFill>
                          <a:latin typeface="Calibri"/>
                        </a:rPr>
                        <a:t>18 733,27</a:t>
                      </a:r>
                      <a:endParaRPr lang="ru-RU" sz="1200" b="0" i="0" u="none" strike="noStrike" dirty="0">
                        <a:solidFill>
                          <a:srgbClr val="000000"/>
                        </a:solidFill>
                        <a:latin typeface="Calibri"/>
                      </a:endParaRPr>
                    </a:p>
                  </a:txBody>
                  <a:tcPr marL="7671" marR="7671" marT="76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EDF4"/>
                    </a:solidFill>
                  </a:tcPr>
                </a:tc>
                <a:extLst>
                  <a:ext uri="{0D108BD9-81ED-4DB2-BD59-A6C34878D82A}">
                    <a16:rowId xmlns:a16="http://schemas.microsoft.com/office/drawing/2014/main" xmlns="" val="10004"/>
                  </a:ext>
                </a:extLst>
              </a:tr>
            </a:tbl>
          </a:graphicData>
        </a:graphic>
      </p:graphicFrame>
      <p:graphicFrame>
        <p:nvGraphicFramePr>
          <p:cNvPr id="18" name="Диаграмма 17"/>
          <p:cNvGraphicFramePr/>
          <p:nvPr>
            <p:extLst>
              <p:ext uri="{D42A27DB-BD31-4B8C-83A1-F6EECF244321}">
                <p14:modId xmlns:p14="http://schemas.microsoft.com/office/powerpoint/2010/main" val="1143858247"/>
              </p:ext>
            </p:extLst>
          </p:nvPr>
        </p:nvGraphicFramePr>
        <p:xfrm>
          <a:off x="0" y="1981200"/>
          <a:ext cx="8305800" cy="2667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Диаграмма 19"/>
          <p:cNvGraphicFramePr/>
          <p:nvPr>
            <p:extLst>
              <p:ext uri="{D42A27DB-BD31-4B8C-83A1-F6EECF244321}">
                <p14:modId xmlns:p14="http://schemas.microsoft.com/office/powerpoint/2010/main" val="871061210"/>
              </p:ext>
            </p:extLst>
          </p:nvPr>
        </p:nvGraphicFramePr>
        <p:xfrm>
          <a:off x="0" y="4724400"/>
          <a:ext cx="8305800" cy="1524000"/>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20"/>
          <p:cNvSpPr txBox="1"/>
          <p:nvPr/>
        </p:nvSpPr>
        <p:spPr>
          <a:xfrm>
            <a:off x="533400" y="6248400"/>
            <a:ext cx="762000" cy="338554"/>
          </a:xfrm>
          <a:prstGeom prst="rect">
            <a:avLst/>
          </a:prstGeom>
          <a:noFill/>
        </p:spPr>
        <p:txBody>
          <a:bodyPr wrap="square" rtlCol="0">
            <a:spAutoFit/>
          </a:bodyPr>
          <a:lstStyle/>
          <a:p>
            <a:r>
              <a:rPr lang="ru-RU" sz="1600" dirty="0" smtClean="0">
                <a:latin typeface="Calibri" pitchFamily="34" charset="0"/>
                <a:cs typeface="Calibri" pitchFamily="34" charset="0"/>
              </a:rPr>
              <a:t>2018</a:t>
            </a:r>
            <a:endParaRPr lang="ru-RU" sz="1600" dirty="0">
              <a:latin typeface="Calibri" pitchFamily="34" charset="0"/>
              <a:cs typeface="Calibri" pitchFamily="34" charset="0"/>
            </a:endParaRPr>
          </a:p>
        </p:txBody>
      </p:sp>
      <p:sp>
        <p:nvSpPr>
          <p:cNvPr id="22" name="TextBox 21"/>
          <p:cNvSpPr txBox="1"/>
          <p:nvPr/>
        </p:nvSpPr>
        <p:spPr>
          <a:xfrm>
            <a:off x="1981200" y="6248400"/>
            <a:ext cx="762000" cy="338554"/>
          </a:xfrm>
          <a:prstGeom prst="rect">
            <a:avLst/>
          </a:prstGeom>
          <a:noFill/>
        </p:spPr>
        <p:txBody>
          <a:bodyPr wrap="square" rtlCol="0">
            <a:spAutoFit/>
          </a:bodyPr>
          <a:lstStyle/>
          <a:p>
            <a:r>
              <a:rPr lang="ru-RU" sz="1600" dirty="0" smtClean="0">
                <a:latin typeface="Calibri" pitchFamily="34" charset="0"/>
                <a:cs typeface="Calibri" pitchFamily="34" charset="0"/>
              </a:rPr>
              <a:t>2019</a:t>
            </a:r>
            <a:endParaRPr lang="ru-RU" sz="1600" dirty="0">
              <a:latin typeface="Calibri" pitchFamily="34" charset="0"/>
              <a:cs typeface="Calibri" pitchFamily="34" charset="0"/>
            </a:endParaRPr>
          </a:p>
        </p:txBody>
      </p:sp>
      <p:sp>
        <p:nvSpPr>
          <p:cNvPr id="23" name="TextBox 22"/>
          <p:cNvSpPr txBox="1"/>
          <p:nvPr/>
        </p:nvSpPr>
        <p:spPr>
          <a:xfrm>
            <a:off x="3352800" y="6248400"/>
            <a:ext cx="762000" cy="338554"/>
          </a:xfrm>
          <a:prstGeom prst="rect">
            <a:avLst/>
          </a:prstGeom>
          <a:noFill/>
        </p:spPr>
        <p:txBody>
          <a:bodyPr wrap="square" rtlCol="0">
            <a:spAutoFit/>
          </a:bodyPr>
          <a:lstStyle/>
          <a:p>
            <a:r>
              <a:rPr lang="ru-RU" sz="1600" dirty="0" smtClean="0">
                <a:latin typeface="Calibri" pitchFamily="34" charset="0"/>
                <a:cs typeface="Calibri" pitchFamily="34" charset="0"/>
              </a:rPr>
              <a:t>2020</a:t>
            </a:r>
            <a:endParaRPr lang="ru-RU" sz="1600" dirty="0">
              <a:latin typeface="Calibri" pitchFamily="34" charset="0"/>
              <a:cs typeface="Calibri" pitchFamily="34" charset="0"/>
            </a:endParaRPr>
          </a:p>
        </p:txBody>
      </p:sp>
      <p:sp>
        <p:nvSpPr>
          <p:cNvPr id="24" name="TextBox 23"/>
          <p:cNvSpPr txBox="1"/>
          <p:nvPr/>
        </p:nvSpPr>
        <p:spPr>
          <a:xfrm>
            <a:off x="4648200" y="6248400"/>
            <a:ext cx="762000" cy="338554"/>
          </a:xfrm>
          <a:prstGeom prst="rect">
            <a:avLst/>
          </a:prstGeom>
          <a:noFill/>
        </p:spPr>
        <p:txBody>
          <a:bodyPr wrap="square" rtlCol="0">
            <a:spAutoFit/>
          </a:bodyPr>
          <a:lstStyle/>
          <a:p>
            <a:r>
              <a:rPr lang="ru-RU" sz="1600" dirty="0" smtClean="0">
                <a:latin typeface="Calibri" pitchFamily="34" charset="0"/>
                <a:cs typeface="Calibri" pitchFamily="34" charset="0"/>
              </a:rPr>
              <a:t>2021</a:t>
            </a:r>
            <a:endParaRPr lang="ru-RU" sz="1600" dirty="0">
              <a:latin typeface="Calibri" pitchFamily="34" charset="0"/>
              <a:cs typeface="Calibri" pitchFamily="34" charset="0"/>
            </a:endParaRPr>
          </a:p>
        </p:txBody>
      </p:sp>
      <p:sp>
        <p:nvSpPr>
          <p:cNvPr id="25" name="TextBox 24"/>
          <p:cNvSpPr txBox="1"/>
          <p:nvPr/>
        </p:nvSpPr>
        <p:spPr>
          <a:xfrm>
            <a:off x="6019800" y="6248400"/>
            <a:ext cx="762000" cy="338554"/>
          </a:xfrm>
          <a:prstGeom prst="rect">
            <a:avLst/>
          </a:prstGeom>
          <a:noFill/>
        </p:spPr>
        <p:txBody>
          <a:bodyPr wrap="square" rtlCol="0">
            <a:spAutoFit/>
          </a:bodyPr>
          <a:lstStyle/>
          <a:p>
            <a:r>
              <a:rPr lang="ru-RU" sz="1600" dirty="0" smtClean="0">
                <a:latin typeface="Calibri" pitchFamily="34" charset="0"/>
                <a:cs typeface="Calibri" pitchFamily="34" charset="0"/>
              </a:rPr>
              <a:t>2022</a:t>
            </a:r>
            <a:endParaRPr lang="ru-RU" sz="1600" dirty="0">
              <a:latin typeface="Calibri" pitchFamily="34" charset="0"/>
              <a:cs typeface="Calibri" pitchFamily="34" charset="0"/>
            </a:endParaRPr>
          </a:p>
        </p:txBody>
      </p:sp>
      <p:sp>
        <p:nvSpPr>
          <p:cNvPr id="12" name="TextBox 11"/>
          <p:cNvSpPr txBox="1"/>
          <p:nvPr/>
        </p:nvSpPr>
        <p:spPr>
          <a:xfrm>
            <a:off x="7315200" y="6248400"/>
            <a:ext cx="762000" cy="338554"/>
          </a:xfrm>
          <a:prstGeom prst="rect">
            <a:avLst/>
          </a:prstGeom>
          <a:noFill/>
        </p:spPr>
        <p:txBody>
          <a:bodyPr wrap="square" rtlCol="0">
            <a:spAutoFit/>
          </a:bodyPr>
          <a:lstStyle/>
          <a:p>
            <a:r>
              <a:rPr lang="ru-RU" sz="1600" dirty="0" smtClean="0">
                <a:latin typeface="Calibri" pitchFamily="34" charset="0"/>
                <a:cs typeface="Calibri" pitchFamily="34" charset="0"/>
              </a:rPr>
              <a:t>2023</a:t>
            </a:r>
            <a:endParaRPr lang="ru-RU" sz="1600" dirty="0">
              <a:latin typeface="Calibri" pitchFamily="34" charset="0"/>
              <a:cs typeface="Calibri" pitchFamily="34" charset="0"/>
            </a:endParaRPr>
          </a:p>
        </p:txBody>
      </p:sp>
      <p:sp>
        <p:nvSpPr>
          <p:cNvPr id="14" name="TextBox 13"/>
          <p:cNvSpPr txBox="1"/>
          <p:nvPr/>
        </p:nvSpPr>
        <p:spPr>
          <a:xfrm>
            <a:off x="8458200" y="3429000"/>
            <a:ext cx="533400" cy="400110"/>
          </a:xfrm>
          <a:prstGeom prst="rect">
            <a:avLst/>
          </a:prstGeom>
          <a:noFill/>
        </p:spPr>
        <p:txBody>
          <a:bodyPr wrap="square" rtlCol="0">
            <a:spAutoFit/>
          </a:bodyPr>
          <a:lstStyle/>
          <a:p>
            <a:r>
              <a:rPr lang="ru-RU" sz="1000" b="1" dirty="0" smtClean="0"/>
              <a:t>2023/2018</a:t>
            </a:r>
            <a:endParaRPr lang="ru-RU" sz="1000" b="1" dirty="0"/>
          </a:p>
        </p:txBody>
      </p:sp>
      <p:cxnSp>
        <p:nvCxnSpPr>
          <p:cNvPr id="19" name="Прямая со стрелкой 18"/>
          <p:cNvCxnSpPr/>
          <p:nvPr/>
        </p:nvCxnSpPr>
        <p:spPr>
          <a:xfrm rot="5400000" flipH="1" flipV="1">
            <a:off x="8230394" y="2742406"/>
            <a:ext cx="304800" cy="1588"/>
          </a:xfrm>
          <a:prstGeom prst="straightConnector1">
            <a:avLst/>
          </a:prstGeom>
          <a:ln w="1905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534400" y="2514600"/>
            <a:ext cx="609600" cy="400110"/>
          </a:xfrm>
          <a:prstGeom prst="rect">
            <a:avLst/>
          </a:prstGeom>
          <a:noFill/>
        </p:spPr>
        <p:txBody>
          <a:bodyPr wrap="square" rtlCol="0">
            <a:spAutoFit/>
          </a:bodyPr>
          <a:lstStyle/>
          <a:p>
            <a:r>
              <a:rPr lang="ru-RU" sz="1000" dirty="0" smtClean="0"/>
              <a:t>в 1,9 раза</a:t>
            </a:r>
            <a:endParaRPr lang="ru-RU" sz="1000" dirty="0"/>
          </a:p>
        </p:txBody>
      </p:sp>
      <p:cxnSp>
        <p:nvCxnSpPr>
          <p:cNvPr id="29" name="Прямая со стрелкой 28"/>
          <p:cNvCxnSpPr/>
          <p:nvPr/>
        </p:nvCxnSpPr>
        <p:spPr>
          <a:xfrm rot="5400000" flipH="1" flipV="1">
            <a:off x="8230394" y="3123406"/>
            <a:ext cx="304800" cy="1588"/>
          </a:xfrm>
          <a:prstGeom prst="straightConnector1">
            <a:avLst/>
          </a:prstGeom>
          <a:ln w="19050">
            <a:solidFill>
              <a:srgbClr val="0066FF"/>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8534400" y="2971800"/>
            <a:ext cx="609600" cy="400110"/>
          </a:xfrm>
          <a:prstGeom prst="rect">
            <a:avLst/>
          </a:prstGeom>
          <a:noFill/>
        </p:spPr>
        <p:txBody>
          <a:bodyPr wrap="square" rtlCol="0">
            <a:spAutoFit/>
          </a:bodyPr>
          <a:lstStyle/>
          <a:p>
            <a:r>
              <a:rPr lang="ru-RU" sz="1000" dirty="0" smtClean="0"/>
              <a:t>в 2,2 раза</a:t>
            </a:r>
            <a:endParaRPr lang="ru-RU" sz="1000" dirty="0"/>
          </a:p>
        </p:txBody>
      </p:sp>
      <p:sp>
        <p:nvSpPr>
          <p:cNvPr id="31" name="Прямоугольник 30"/>
          <p:cNvSpPr/>
          <p:nvPr/>
        </p:nvSpPr>
        <p:spPr>
          <a:xfrm>
            <a:off x="0" y="2133600"/>
            <a:ext cx="1044645" cy="276999"/>
          </a:xfrm>
          <a:prstGeom prst="rect">
            <a:avLst/>
          </a:prstGeom>
        </p:spPr>
        <p:txBody>
          <a:bodyPr wrap="none">
            <a:spAutoFit/>
          </a:bodyPr>
          <a:lstStyle/>
          <a:p>
            <a:r>
              <a:rPr lang="ru-RU" sz="1200" dirty="0" smtClean="0">
                <a:latin typeface="Calibri" pitchFamily="34" charset="0"/>
                <a:cs typeface="Calibri" pitchFamily="34" charset="0"/>
              </a:rPr>
              <a:t>(тыс. рублей)</a:t>
            </a:r>
            <a:endParaRPr lang="ru-RU" sz="12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3" name="Пятиугольник 42"/>
          <p:cNvSpPr/>
          <p:nvPr/>
        </p:nvSpPr>
        <p:spPr>
          <a:xfrm>
            <a:off x="0" y="0"/>
            <a:ext cx="8534400" cy="457200"/>
          </a:xfrm>
          <a:prstGeom prst="homePlate">
            <a:avLst/>
          </a:prstGeom>
          <a:gradFill flip="none" rotWithShape="1">
            <a:gsLst>
              <a:gs pos="0">
                <a:srgbClr val="5E9EFF"/>
              </a:gs>
              <a:gs pos="39999">
                <a:srgbClr val="85C2FF"/>
              </a:gs>
              <a:gs pos="70000">
                <a:srgbClr val="C4D6EB"/>
              </a:gs>
              <a:gs pos="100000">
                <a:srgbClr val="FFEBFA"/>
              </a:gs>
            </a:gsLst>
            <a:lin ang="135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Овал 24"/>
          <p:cNvSpPr/>
          <p:nvPr/>
        </p:nvSpPr>
        <p:spPr>
          <a:xfrm>
            <a:off x="152400" y="1066800"/>
            <a:ext cx="2743200" cy="1981200"/>
          </a:xfrm>
          <a:prstGeom prst="ellipse">
            <a:avLst/>
          </a:prstGeom>
          <a:gradFill>
            <a:gsLst>
              <a:gs pos="0">
                <a:srgbClr val="5E9EFF"/>
              </a:gs>
              <a:gs pos="39999">
                <a:srgbClr val="85C2FF"/>
              </a:gs>
              <a:gs pos="70000">
                <a:srgbClr val="C4D6EB"/>
              </a:gs>
              <a:gs pos="100000">
                <a:srgbClr val="FFEBFA"/>
              </a:gs>
            </a:gsLst>
            <a:lin ang="13500000" scaled="0"/>
          </a:gra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Овал 23"/>
          <p:cNvSpPr/>
          <p:nvPr/>
        </p:nvSpPr>
        <p:spPr>
          <a:xfrm>
            <a:off x="1295400" y="2057400"/>
            <a:ext cx="990600" cy="990600"/>
          </a:xfrm>
          <a:prstGeom prst="ellipse">
            <a:avLst/>
          </a:prstGeom>
          <a:solidFill>
            <a:schemeClr val="accent2">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Овал 22"/>
          <p:cNvSpPr/>
          <p:nvPr/>
        </p:nvSpPr>
        <p:spPr>
          <a:xfrm>
            <a:off x="1295400" y="1066800"/>
            <a:ext cx="990600" cy="990600"/>
          </a:xfrm>
          <a:prstGeom prst="ellipse">
            <a:avLst/>
          </a:prstGeom>
          <a:solidFill>
            <a:schemeClr val="accent2">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0" y="0"/>
            <a:ext cx="8534400" cy="338554"/>
          </a:xfrm>
          <a:prstGeom prst="rect">
            <a:avLst/>
          </a:prstGeom>
          <a:noFill/>
        </p:spPr>
        <p:txBody>
          <a:bodyPr wrap="square" rtlCol="0">
            <a:spAutoFit/>
          </a:bodyPr>
          <a:lstStyle/>
          <a:p>
            <a:r>
              <a:rPr lang="ru-RU" sz="1600" b="1" dirty="0" smtClean="0"/>
              <a:t>Раздел 4</a:t>
            </a:r>
            <a:r>
              <a:rPr lang="ru-RU" sz="1400" dirty="0" smtClean="0"/>
              <a:t>. ИНФОРМАЦИЯ О ДОХОДАХ БЮДЖЕТА КУРСКОГО МУНИЦИПАЛЬНОГО ОКРУГА  </a:t>
            </a:r>
            <a:endParaRPr lang="ru-RU" sz="1400" dirty="0"/>
          </a:p>
        </p:txBody>
      </p:sp>
      <p:sp>
        <p:nvSpPr>
          <p:cNvPr id="4" name="TextBox 3"/>
          <p:cNvSpPr txBox="1"/>
          <p:nvPr/>
        </p:nvSpPr>
        <p:spPr>
          <a:xfrm>
            <a:off x="0" y="533400"/>
            <a:ext cx="7239000" cy="461665"/>
          </a:xfrm>
          <a:prstGeom prst="rect">
            <a:avLst/>
          </a:prstGeom>
          <a:noFill/>
        </p:spPr>
        <p:txBody>
          <a:bodyPr wrap="square" rtlCol="0">
            <a:spAutoFit/>
          </a:bodyPr>
          <a:lstStyle/>
          <a:p>
            <a:pPr algn="ctr"/>
            <a:r>
              <a:rPr lang="ru-RU" sz="1200" dirty="0" smtClean="0"/>
              <a:t>СТРУКТУРА ДОХОДОВ БЮДЖЕТА КУРСКОГО МУНИЦИПАЛЬНОГО ОКРУГА СТАВРОПОЛЬСКОГО КРАЯ ЗА 2023 ГОД</a:t>
            </a:r>
            <a:endParaRPr lang="ru-RU" sz="1200" dirty="0"/>
          </a:p>
        </p:txBody>
      </p:sp>
      <p:sp>
        <p:nvSpPr>
          <p:cNvPr id="5" name="TextBox 4"/>
          <p:cNvSpPr txBox="1"/>
          <p:nvPr/>
        </p:nvSpPr>
        <p:spPr>
          <a:xfrm>
            <a:off x="4800600" y="914400"/>
            <a:ext cx="4190999" cy="3231654"/>
          </a:xfrm>
          <a:prstGeom prst="rect">
            <a:avLst/>
          </a:prstGeom>
          <a:noFill/>
        </p:spPr>
        <p:txBody>
          <a:bodyPr wrap="square" rtlCol="0">
            <a:spAutoFit/>
          </a:bodyPr>
          <a:lstStyle/>
          <a:p>
            <a:r>
              <a:rPr lang="ru-RU" sz="1200" dirty="0" smtClean="0">
                <a:latin typeface="Calibri" pitchFamily="34" charset="0"/>
                <a:cs typeface="Calibri" pitchFamily="34" charset="0"/>
              </a:rPr>
              <a:t> </a:t>
            </a:r>
            <a:r>
              <a:rPr lang="ru-RU" sz="1200" dirty="0" smtClean="0">
                <a:latin typeface="+mj-lt"/>
              </a:rPr>
              <a:t>Исполнение местного бюджета за 2023 год выглядит следующим образом: по доходам 2 719 027,70 тыс. руб. или 89,61% </a:t>
            </a:r>
            <a:r>
              <a:rPr lang="ru-RU" sz="1200" dirty="0" smtClean="0">
                <a:latin typeface="Calibri" pitchFamily="34" charset="0"/>
                <a:cs typeface="Calibri" pitchFamily="34" charset="0"/>
              </a:rPr>
              <a:t>: </a:t>
            </a:r>
          </a:p>
          <a:p>
            <a:pPr>
              <a:buFont typeface="Wingdings" pitchFamily="2" charset="2"/>
              <a:buChar char="ü"/>
            </a:pPr>
            <a:r>
              <a:rPr lang="ru-RU" sz="1200" dirty="0" smtClean="0">
                <a:latin typeface="Calibri" pitchFamily="34" charset="0"/>
                <a:cs typeface="Calibri" pitchFamily="34" charset="0"/>
              </a:rPr>
              <a:t> </a:t>
            </a:r>
            <a:r>
              <a:rPr lang="ru-RU" sz="1200" dirty="0" smtClean="0">
                <a:latin typeface="+mj-lt"/>
              </a:rPr>
              <a:t>налоговые и неналоговые доходы составляют 380 521,18 тыс. руб. или 14,0% </a:t>
            </a:r>
            <a:r>
              <a:rPr lang="ru-RU" sz="1200" dirty="0" smtClean="0">
                <a:latin typeface="Calibri" pitchFamily="34" charset="0"/>
                <a:cs typeface="Calibri" pitchFamily="34" charset="0"/>
              </a:rPr>
              <a:t>в общем объеме доходов бюджета Курского муниципального округа за отчетный период или 101,46 процента к годовым  плановым назначениям;</a:t>
            </a:r>
          </a:p>
          <a:p>
            <a:pPr>
              <a:buFont typeface="Wingdings" pitchFamily="2" charset="2"/>
              <a:buChar char="ü"/>
            </a:pPr>
            <a:r>
              <a:rPr lang="ru-RU" sz="1200" dirty="0" smtClean="0">
                <a:latin typeface="Calibri" pitchFamily="34" charset="0"/>
                <a:cs typeface="Calibri" pitchFamily="34" charset="0"/>
              </a:rPr>
              <a:t> </a:t>
            </a:r>
            <a:r>
              <a:rPr lang="ru-RU" sz="1200" dirty="0" smtClean="0">
                <a:latin typeface="+mj-lt"/>
              </a:rPr>
              <a:t>безвозмездные поступления    2 338 506,52 тыс. руб. или 86,0 % </a:t>
            </a:r>
            <a:r>
              <a:rPr lang="ru-RU" sz="1200" dirty="0" smtClean="0">
                <a:latin typeface="Calibri" pitchFamily="34" charset="0"/>
                <a:cs typeface="Calibri" pitchFamily="34" charset="0"/>
              </a:rPr>
              <a:t>в общем объеме доходов бюджета Курского муниципального округа Ставропольского края за отчетный период или 87,94 процента к годовым плановым назначениям.</a:t>
            </a:r>
          </a:p>
          <a:p>
            <a:pPr>
              <a:buFont typeface="Wingdings" pitchFamily="2" charset="2"/>
              <a:buChar char="ü"/>
            </a:pPr>
            <a:endParaRPr lang="ru-RU" sz="1200" dirty="0" smtClean="0">
              <a:latin typeface="Calibri" pitchFamily="34" charset="0"/>
              <a:cs typeface="Calibri" pitchFamily="34" charset="0"/>
            </a:endParaRPr>
          </a:p>
          <a:p>
            <a:pPr>
              <a:buFont typeface="Wingdings" pitchFamily="2" charset="2"/>
              <a:buChar char="ü"/>
            </a:pPr>
            <a:endParaRPr lang="ru-RU" sz="1200" dirty="0" smtClean="0">
              <a:latin typeface="Calibri" pitchFamily="34" charset="0"/>
              <a:cs typeface="Calibri" pitchFamily="34" charset="0"/>
            </a:endParaRPr>
          </a:p>
          <a:p>
            <a:endParaRPr lang="ru-RU" sz="1200" dirty="0" smtClean="0">
              <a:latin typeface="Calibri" pitchFamily="34" charset="0"/>
              <a:cs typeface="Calibri" pitchFamily="34" charset="0"/>
            </a:endParaRPr>
          </a:p>
          <a:p>
            <a:endParaRPr lang="ru-RU" sz="1200" dirty="0" smtClean="0">
              <a:latin typeface="Calibri" pitchFamily="34" charset="0"/>
              <a:cs typeface="Calibri" pitchFamily="34" charset="0"/>
            </a:endParaRPr>
          </a:p>
          <a:p>
            <a:endParaRPr lang="ru-RU" sz="1200" dirty="0">
              <a:latin typeface="Calibri" pitchFamily="34" charset="0"/>
              <a:cs typeface="Calibri" pitchFamily="34" charset="0"/>
            </a:endParaRPr>
          </a:p>
        </p:txBody>
      </p:sp>
      <p:sp>
        <p:nvSpPr>
          <p:cNvPr id="6" name="Прямоугольник 5"/>
          <p:cNvSpPr/>
          <p:nvPr/>
        </p:nvSpPr>
        <p:spPr>
          <a:xfrm>
            <a:off x="7924800" y="685800"/>
            <a:ext cx="1044645" cy="276999"/>
          </a:xfrm>
          <a:prstGeom prst="rect">
            <a:avLst/>
          </a:prstGeom>
        </p:spPr>
        <p:txBody>
          <a:bodyPr wrap="none">
            <a:spAutoFit/>
          </a:bodyPr>
          <a:lstStyle/>
          <a:p>
            <a:r>
              <a:rPr lang="ru-RU" sz="1200" dirty="0" smtClean="0">
                <a:latin typeface="Calibri" pitchFamily="34" charset="0"/>
                <a:cs typeface="Calibri" pitchFamily="34" charset="0"/>
              </a:rPr>
              <a:t>(тыс. рублей)</a:t>
            </a:r>
            <a:endParaRPr lang="ru-RU" sz="1200" dirty="0"/>
          </a:p>
        </p:txBody>
      </p:sp>
      <p:sp>
        <p:nvSpPr>
          <p:cNvPr id="9" name="Прямоугольник 8"/>
          <p:cNvSpPr/>
          <p:nvPr/>
        </p:nvSpPr>
        <p:spPr>
          <a:xfrm>
            <a:off x="1752600" y="1066800"/>
            <a:ext cx="2971800" cy="990600"/>
          </a:xfrm>
          <a:prstGeom prst="rect">
            <a:avLst/>
          </a:prstGeom>
          <a:gradFill>
            <a:gsLst>
              <a:gs pos="0">
                <a:srgbClr val="5E9EFF"/>
              </a:gs>
              <a:gs pos="39999">
                <a:srgbClr val="85C2FF"/>
              </a:gs>
              <a:gs pos="70000">
                <a:srgbClr val="C4D6EB"/>
              </a:gs>
              <a:gs pos="100000">
                <a:srgbClr val="FFEBFA"/>
              </a:gs>
            </a:gsLst>
            <a:lin ang="13500000" scaled="0"/>
          </a:gra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TextBox 9"/>
          <p:cNvSpPr txBox="1"/>
          <p:nvPr/>
        </p:nvSpPr>
        <p:spPr>
          <a:xfrm>
            <a:off x="1752600" y="1371600"/>
            <a:ext cx="1905000" cy="338554"/>
          </a:xfrm>
          <a:prstGeom prst="rect">
            <a:avLst/>
          </a:prstGeom>
          <a:noFill/>
        </p:spPr>
        <p:txBody>
          <a:bodyPr wrap="square" rtlCol="0">
            <a:spAutoFit/>
          </a:bodyPr>
          <a:lstStyle/>
          <a:p>
            <a:pPr algn="ctr"/>
            <a:r>
              <a:rPr lang="ru-RU" sz="800" dirty="0" smtClean="0"/>
              <a:t>НАЛОГОВЫЕ И НЕ НАЛОГОВЫЕ ДОХОДЫ</a:t>
            </a:r>
            <a:endParaRPr lang="ru-RU" sz="800" dirty="0"/>
          </a:p>
        </p:txBody>
      </p:sp>
      <p:sp>
        <p:nvSpPr>
          <p:cNvPr id="12" name="Скругленный прямоугольник 11"/>
          <p:cNvSpPr/>
          <p:nvPr/>
        </p:nvSpPr>
        <p:spPr>
          <a:xfrm>
            <a:off x="3733800" y="1143000"/>
            <a:ext cx="914400" cy="152400"/>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t"/>
            <a:r>
              <a:rPr lang="ru-RU" sz="900" dirty="0" smtClean="0">
                <a:solidFill>
                  <a:srgbClr val="000000"/>
                </a:solidFill>
                <a:latin typeface="Calibri"/>
              </a:rPr>
              <a:t>375 056,89</a:t>
            </a:r>
            <a:endParaRPr lang="ru-RU" sz="900" dirty="0">
              <a:solidFill>
                <a:srgbClr val="000000"/>
              </a:solidFill>
              <a:latin typeface="Calibri"/>
            </a:endParaRPr>
          </a:p>
        </p:txBody>
      </p:sp>
      <p:sp>
        <p:nvSpPr>
          <p:cNvPr id="13" name="Скругленный прямоугольник 12"/>
          <p:cNvSpPr/>
          <p:nvPr/>
        </p:nvSpPr>
        <p:spPr>
          <a:xfrm>
            <a:off x="3733800" y="1371600"/>
            <a:ext cx="914400" cy="152400"/>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t"/>
            <a:r>
              <a:rPr lang="ru-RU" sz="900" dirty="0" smtClean="0">
                <a:solidFill>
                  <a:srgbClr val="000000"/>
                </a:solidFill>
                <a:latin typeface="Calibri"/>
              </a:rPr>
              <a:t>380 521,18</a:t>
            </a:r>
            <a:endParaRPr lang="ru-RU" sz="900" dirty="0">
              <a:solidFill>
                <a:srgbClr val="000000"/>
              </a:solidFill>
              <a:latin typeface="Calibri"/>
            </a:endParaRPr>
          </a:p>
        </p:txBody>
      </p:sp>
      <p:sp>
        <p:nvSpPr>
          <p:cNvPr id="14" name="Скругленный прямоугольник 13"/>
          <p:cNvSpPr/>
          <p:nvPr/>
        </p:nvSpPr>
        <p:spPr>
          <a:xfrm>
            <a:off x="3733800" y="1600200"/>
            <a:ext cx="914400" cy="152400"/>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solidFill>
                  <a:schemeClr val="tx1"/>
                </a:solidFill>
                <a:latin typeface="+mj-lt"/>
                <a:cs typeface="Arial" pitchFamily="34" charset="0"/>
              </a:rPr>
              <a:t>(101,46%)</a:t>
            </a:r>
            <a:endParaRPr lang="ru-RU" sz="900" dirty="0">
              <a:solidFill>
                <a:schemeClr val="tx1"/>
              </a:solidFill>
              <a:latin typeface="+mj-lt"/>
              <a:cs typeface="Arial" pitchFamily="34" charset="0"/>
            </a:endParaRPr>
          </a:p>
        </p:txBody>
      </p:sp>
      <p:sp>
        <p:nvSpPr>
          <p:cNvPr id="15" name="Скругленный прямоугольник 14"/>
          <p:cNvSpPr/>
          <p:nvPr/>
        </p:nvSpPr>
        <p:spPr>
          <a:xfrm>
            <a:off x="3733800" y="1828800"/>
            <a:ext cx="914400" cy="152400"/>
          </a:xfrm>
          <a:prstGeom prst="roundRect">
            <a:avLst/>
          </a:prstGeom>
          <a:solidFill>
            <a:schemeClr val="tx2">
              <a:lumMod val="40000"/>
              <a:lumOff val="6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smtClean="0">
              <a:solidFill>
                <a:schemeClr val="tx1"/>
              </a:solidFill>
            </a:endParaRPr>
          </a:p>
          <a:p>
            <a:pPr algn="ctr"/>
            <a:r>
              <a:rPr lang="ru-RU" sz="900" dirty="0" smtClean="0">
                <a:solidFill>
                  <a:schemeClr val="tx1"/>
                </a:solidFill>
              </a:rPr>
              <a:t>+ </a:t>
            </a:r>
            <a:r>
              <a:rPr lang="ru-RU" sz="900" dirty="0" smtClean="0">
                <a:solidFill>
                  <a:srgbClr val="000000"/>
                </a:solidFill>
                <a:latin typeface="Calibri"/>
              </a:rPr>
              <a:t>5 464,29</a:t>
            </a:r>
          </a:p>
          <a:p>
            <a:pPr algn="ctr"/>
            <a:endParaRPr lang="ru-RU" sz="900" dirty="0">
              <a:solidFill>
                <a:schemeClr val="tx1"/>
              </a:solidFill>
            </a:endParaRPr>
          </a:p>
        </p:txBody>
      </p:sp>
      <p:sp>
        <p:nvSpPr>
          <p:cNvPr id="16" name="Прямоугольник 15"/>
          <p:cNvSpPr/>
          <p:nvPr/>
        </p:nvSpPr>
        <p:spPr>
          <a:xfrm>
            <a:off x="1752600" y="2057400"/>
            <a:ext cx="2971800" cy="990600"/>
          </a:xfrm>
          <a:prstGeom prst="rect">
            <a:avLst/>
          </a:prstGeom>
          <a:gradFill>
            <a:gsLst>
              <a:gs pos="0">
                <a:srgbClr val="5E9EFF"/>
              </a:gs>
              <a:gs pos="39999">
                <a:srgbClr val="85C2FF"/>
              </a:gs>
              <a:gs pos="70000">
                <a:srgbClr val="C4D6EB"/>
              </a:gs>
              <a:gs pos="100000">
                <a:srgbClr val="FFEBFA"/>
              </a:gs>
            </a:gsLst>
            <a:lin ang="13500000" scaled="0"/>
          </a:gra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TextBox 16"/>
          <p:cNvSpPr txBox="1"/>
          <p:nvPr/>
        </p:nvSpPr>
        <p:spPr>
          <a:xfrm>
            <a:off x="1752600" y="2286000"/>
            <a:ext cx="1905000" cy="338554"/>
          </a:xfrm>
          <a:prstGeom prst="rect">
            <a:avLst/>
          </a:prstGeom>
          <a:noFill/>
        </p:spPr>
        <p:txBody>
          <a:bodyPr wrap="square" rtlCol="0">
            <a:spAutoFit/>
          </a:bodyPr>
          <a:lstStyle/>
          <a:p>
            <a:pPr algn="ctr"/>
            <a:r>
              <a:rPr lang="ru-RU" sz="800" dirty="0" smtClean="0"/>
              <a:t>БЕЗВОЗМЕЗДНЫЕ ПОСТУПЛЕНИЯ</a:t>
            </a:r>
            <a:endParaRPr lang="ru-RU" sz="800" dirty="0"/>
          </a:p>
        </p:txBody>
      </p:sp>
      <p:sp>
        <p:nvSpPr>
          <p:cNvPr id="19" name="Скругленный прямоугольник 18"/>
          <p:cNvSpPr/>
          <p:nvPr/>
        </p:nvSpPr>
        <p:spPr>
          <a:xfrm>
            <a:off x="3733800" y="2133600"/>
            <a:ext cx="914400" cy="152400"/>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t"/>
            <a:r>
              <a:rPr lang="ru-RU" sz="900" dirty="0" smtClean="0">
                <a:solidFill>
                  <a:srgbClr val="000000"/>
                </a:solidFill>
                <a:latin typeface="Calibri"/>
              </a:rPr>
              <a:t>2 659 222,66</a:t>
            </a:r>
            <a:endParaRPr lang="ru-RU" sz="900" dirty="0">
              <a:solidFill>
                <a:srgbClr val="000000"/>
              </a:solidFill>
              <a:latin typeface="Calibri"/>
            </a:endParaRPr>
          </a:p>
        </p:txBody>
      </p:sp>
      <p:sp>
        <p:nvSpPr>
          <p:cNvPr id="20" name="Скругленный прямоугольник 19"/>
          <p:cNvSpPr/>
          <p:nvPr/>
        </p:nvSpPr>
        <p:spPr>
          <a:xfrm>
            <a:off x="3733800" y="2362200"/>
            <a:ext cx="914400" cy="152400"/>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t"/>
            <a:r>
              <a:rPr lang="ru-RU" sz="900" dirty="0" smtClean="0">
                <a:solidFill>
                  <a:srgbClr val="000000"/>
                </a:solidFill>
                <a:latin typeface="Calibri"/>
              </a:rPr>
              <a:t>2 338 506,52</a:t>
            </a:r>
            <a:endParaRPr lang="ru-RU" sz="900" dirty="0">
              <a:solidFill>
                <a:srgbClr val="000000"/>
              </a:solidFill>
              <a:latin typeface="Calibri"/>
            </a:endParaRPr>
          </a:p>
        </p:txBody>
      </p:sp>
      <p:sp>
        <p:nvSpPr>
          <p:cNvPr id="21" name="Скругленный прямоугольник 20"/>
          <p:cNvSpPr/>
          <p:nvPr/>
        </p:nvSpPr>
        <p:spPr>
          <a:xfrm>
            <a:off x="3733800" y="2590800"/>
            <a:ext cx="914400" cy="152400"/>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solidFill>
                  <a:schemeClr val="tx1"/>
                </a:solidFill>
                <a:latin typeface="+mj-lt"/>
                <a:cs typeface="Arial" pitchFamily="34" charset="0"/>
              </a:rPr>
              <a:t>(87,94%)</a:t>
            </a:r>
            <a:endParaRPr lang="ru-RU" sz="900" dirty="0">
              <a:solidFill>
                <a:schemeClr val="tx1"/>
              </a:solidFill>
              <a:latin typeface="+mj-lt"/>
              <a:cs typeface="Arial" pitchFamily="34" charset="0"/>
            </a:endParaRPr>
          </a:p>
        </p:txBody>
      </p:sp>
      <p:sp>
        <p:nvSpPr>
          <p:cNvPr id="22" name="Скругленный прямоугольник 21"/>
          <p:cNvSpPr/>
          <p:nvPr/>
        </p:nvSpPr>
        <p:spPr>
          <a:xfrm>
            <a:off x="3733800" y="2819400"/>
            <a:ext cx="914400" cy="152400"/>
          </a:xfrm>
          <a:prstGeom prst="roundRect">
            <a:avLst/>
          </a:prstGeom>
          <a:solidFill>
            <a:schemeClr val="tx2">
              <a:lumMod val="40000"/>
              <a:lumOff val="6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solidFill>
                  <a:schemeClr val="tx1"/>
                </a:solidFill>
              </a:rPr>
              <a:t> </a:t>
            </a:r>
            <a:r>
              <a:rPr lang="ru-RU" sz="900" dirty="0" smtClean="0">
                <a:solidFill>
                  <a:srgbClr val="000000"/>
                </a:solidFill>
                <a:latin typeface="Calibri"/>
              </a:rPr>
              <a:t>- 320 716,14</a:t>
            </a:r>
            <a:endParaRPr lang="ru-RU" sz="900" dirty="0">
              <a:solidFill>
                <a:schemeClr val="tx1"/>
              </a:solidFill>
            </a:endParaRPr>
          </a:p>
        </p:txBody>
      </p:sp>
      <p:sp>
        <p:nvSpPr>
          <p:cNvPr id="26" name="Скругленный прямоугольник 25"/>
          <p:cNvSpPr/>
          <p:nvPr/>
        </p:nvSpPr>
        <p:spPr>
          <a:xfrm>
            <a:off x="381000" y="1676400"/>
            <a:ext cx="838200" cy="152400"/>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t"/>
            <a:r>
              <a:rPr lang="ru-RU" sz="900" dirty="0" smtClean="0">
                <a:solidFill>
                  <a:srgbClr val="000000"/>
                </a:solidFill>
                <a:latin typeface="Calibri"/>
              </a:rPr>
              <a:t>3 034 279,55</a:t>
            </a:r>
            <a:endParaRPr lang="ru-RU" sz="900" dirty="0">
              <a:solidFill>
                <a:srgbClr val="000000"/>
              </a:solidFill>
              <a:latin typeface="Calibri"/>
            </a:endParaRPr>
          </a:p>
        </p:txBody>
      </p:sp>
      <p:sp>
        <p:nvSpPr>
          <p:cNvPr id="27" name="Скругленный прямоугольник 26"/>
          <p:cNvSpPr/>
          <p:nvPr/>
        </p:nvSpPr>
        <p:spPr>
          <a:xfrm>
            <a:off x="381000" y="1905000"/>
            <a:ext cx="838200" cy="152400"/>
          </a:xfrm>
          <a:prstGeom prst="roundRect">
            <a:avLst/>
          </a:prstGeom>
          <a:solidFill>
            <a:srgbClr val="92D05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fontAlgn="t"/>
            <a:r>
              <a:rPr lang="ru-RU" sz="900" dirty="0" smtClean="0">
                <a:solidFill>
                  <a:srgbClr val="000000"/>
                </a:solidFill>
                <a:latin typeface="Calibri"/>
              </a:rPr>
              <a:t>2 719 027,70</a:t>
            </a:r>
            <a:endParaRPr lang="ru-RU" sz="900" dirty="0">
              <a:solidFill>
                <a:srgbClr val="000000"/>
              </a:solidFill>
              <a:latin typeface="Calibri"/>
            </a:endParaRPr>
          </a:p>
        </p:txBody>
      </p:sp>
      <p:sp>
        <p:nvSpPr>
          <p:cNvPr id="28" name="Скругленный прямоугольник 27"/>
          <p:cNvSpPr/>
          <p:nvPr/>
        </p:nvSpPr>
        <p:spPr>
          <a:xfrm>
            <a:off x="381000" y="2133600"/>
            <a:ext cx="838200" cy="152400"/>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solidFill>
                  <a:schemeClr val="tx1"/>
                </a:solidFill>
                <a:latin typeface="+mj-lt"/>
                <a:cs typeface="Arial" pitchFamily="34" charset="0"/>
              </a:rPr>
              <a:t>(89,6%)</a:t>
            </a:r>
            <a:endParaRPr lang="ru-RU" sz="900" dirty="0">
              <a:solidFill>
                <a:schemeClr val="tx1"/>
              </a:solidFill>
              <a:latin typeface="+mj-lt"/>
              <a:cs typeface="Arial" pitchFamily="34" charset="0"/>
            </a:endParaRPr>
          </a:p>
        </p:txBody>
      </p:sp>
      <p:sp>
        <p:nvSpPr>
          <p:cNvPr id="29" name="Скругленный прямоугольник 28"/>
          <p:cNvSpPr/>
          <p:nvPr/>
        </p:nvSpPr>
        <p:spPr>
          <a:xfrm>
            <a:off x="381000" y="2362200"/>
            <a:ext cx="838200" cy="152400"/>
          </a:xfrm>
          <a:prstGeom prst="roundRect">
            <a:avLst/>
          </a:prstGeom>
          <a:solidFill>
            <a:schemeClr val="tx2">
              <a:lumMod val="40000"/>
              <a:lumOff val="6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smtClean="0">
              <a:solidFill>
                <a:schemeClr val="tx1"/>
              </a:solidFill>
            </a:endParaRPr>
          </a:p>
          <a:p>
            <a:pPr algn="ctr"/>
            <a:r>
              <a:rPr lang="ru-RU" sz="900" dirty="0" smtClean="0">
                <a:solidFill>
                  <a:schemeClr val="tx1"/>
                </a:solidFill>
                <a:latin typeface="Calibri"/>
              </a:rPr>
              <a:t>- 315 251,85</a:t>
            </a:r>
            <a:endParaRPr lang="ru-RU" sz="900" dirty="0" smtClean="0">
              <a:solidFill>
                <a:srgbClr val="000000"/>
              </a:solidFill>
              <a:latin typeface="Calibri"/>
            </a:endParaRPr>
          </a:p>
          <a:p>
            <a:pPr algn="ctr"/>
            <a:endParaRPr lang="ru-RU" sz="900" dirty="0">
              <a:solidFill>
                <a:schemeClr val="tx1"/>
              </a:solidFill>
            </a:endParaRPr>
          </a:p>
        </p:txBody>
      </p:sp>
      <p:sp>
        <p:nvSpPr>
          <p:cNvPr id="30" name="TextBox 29"/>
          <p:cNvSpPr txBox="1"/>
          <p:nvPr/>
        </p:nvSpPr>
        <p:spPr>
          <a:xfrm rot="16200000">
            <a:off x="1299805" y="1443395"/>
            <a:ext cx="542211" cy="246221"/>
          </a:xfrm>
          <a:prstGeom prst="rect">
            <a:avLst/>
          </a:prstGeom>
          <a:noFill/>
        </p:spPr>
        <p:txBody>
          <a:bodyPr wrap="square" rtlCol="0">
            <a:spAutoFit/>
          </a:bodyPr>
          <a:lstStyle/>
          <a:p>
            <a:r>
              <a:rPr lang="ru-RU" sz="1000" dirty="0" smtClean="0"/>
              <a:t>14,0% </a:t>
            </a:r>
            <a:endParaRPr lang="ru-RU" sz="1000" dirty="0"/>
          </a:p>
        </p:txBody>
      </p:sp>
      <p:sp>
        <p:nvSpPr>
          <p:cNvPr id="31" name="TextBox 30"/>
          <p:cNvSpPr txBox="1"/>
          <p:nvPr/>
        </p:nvSpPr>
        <p:spPr>
          <a:xfrm rot="16200000">
            <a:off x="1299805" y="2433995"/>
            <a:ext cx="542211" cy="246221"/>
          </a:xfrm>
          <a:prstGeom prst="rect">
            <a:avLst/>
          </a:prstGeom>
          <a:noFill/>
        </p:spPr>
        <p:txBody>
          <a:bodyPr wrap="square" rtlCol="0">
            <a:spAutoFit/>
          </a:bodyPr>
          <a:lstStyle/>
          <a:p>
            <a:r>
              <a:rPr lang="ru-RU" sz="1000" dirty="0" smtClean="0"/>
              <a:t>86,0% </a:t>
            </a:r>
            <a:endParaRPr lang="ru-RU" sz="1000" dirty="0"/>
          </a:p>
        </p:txBody>
      </p:sp>
      <p:sp>
        <p:nvSpPr>
          <p:cNvPr id="32" name="Скругленный прямоугольник 31"/>
          <p:cNvSpPr/>
          <p:nvPr/>
        </p:nvSpPr>
        <p:spPr>
          <a:xfrm>
            <a:off x="304800" y="3200400"/>
            <a:ext cx="76200" cy="76200"/>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solidFill>
                <a:schemeClr val="tx1"/>
              </a:solidFill>
            </a:endParaRPr>
          </a:p>
        </p:txBody>
      </p:sp>
      <p:sp>
        <p:nvSpPr>
          <p:cNvPr id="33" name="TextBox 32"/>
          <p:cNvSpPr txBox="1"/>
          <p:nvPr/>
        </p:nvSpPr>
        <p:spPr>
          <a:xfrm>
            <a:off x="457200" y="3124200"/>
            <a:ext cx="685800" cy="215444"/>
          </a:xfrm>
          <a:prstGeom prst="rect">
            <a:avLst/>
          </a:prstGeom>
          <a:noFill/>
        </p:spPr>
        <p:txBody>
          <a:bodyPr wrap="square" rtlCol="0">
            <a:spAutoFit/>
          </a:bodyPr>
          <a:lstStyle/>
          <a:p>
            <a:r>
              <a:rPr lang="ru-RU" sz="800" dirty="0" smtClean="0">
                <a:solidFill>
                  <a:schemeClr val="accent4">
                    <a:lumMod val="50000"/>
                  </a:schemeClr>
                </a:solidFill>
              </a:rPr>
              <a:t>План года</a:t>
            </a:r>
            <a:endParaRPr lang="ru-RU" sz="800" dirty="0">
              <a:solidFill>
                <a:schemeClr val="accent4">
                  <a:lumMod val="50000"/>
                </a:schemeClr>
              </a:solidFill>
            </a:endParaRPr>
          </a:p>
        </p:txBody>
      </p:sp>
      <p:sp>
        <p:nvSpPr>
          <p:cNvPr id="34" name="TextBox 33"/>
          <p:cNvSpPr txBox="1"/>
          <p:nvPr/>
        </p:nvSpPr>
        <p:spPr>
          <a:xfrm>
            <a:off x="1524000" y="3124200"/>
            <a:ext cx="1600200" cy="215444"/>
          </a:xfrm>
          <a:prstGeom prst="rect">
            <a:avLst/>
          </a:prstGeom>
          <a:noFill/>
        </p:spPr>
        <p:txBody>
          <a:bodyPr wrap="square" rtlCol="0">
            <a:spAutoFit/>
          </a:bodyPr>
          <a:lstStyle/>
          <a:p>
            <a:r>
              <a:rPr lang="ru-RU" sz="800" dirty="0" smtClean="0">
                <a:solidFill>
                  <a:schemeClr val="accent3">
                    <a:lumMod val="50000"/>
                  </a:schemeClr>
                </a:solidFill>
              </a:rPr>
              <a:t>Фактическое исполнение</a:t>
            </a:r>
            <a:endParaRPr lang="ru-RU" sz="800" dirty="0">
              <a:solidFill>
                <a:schemeClr val="accent3">
                  <a:lumMod val="50000"/>
                </a:schemeClr>
              </a:solidFill>
            </a:endParaRPr>
          </a:p>
        </p:txBody>
      </p:sp>
      <p:sp>
        <p:nvSpPr>
          <p:cNvPr id="35" name="Скругленный прямоугольник 34"/>
          <p:cNvSpPr/>
          <p:nvPr/>
        </p:nvSpPr>
        <p:spPr>
          <a:xfrm>
            <a:off x="1447800" y="3200400"/>
            <a:ext cx="76200" cy="76200"/>
          </a:xfrm>
          <a:prstGeom prst="roundRect">
            <a:avLst/>
          </a:prstGeom>
          <a:solidFill>
            <a:srgbClr val="92D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solidFill>
                <a:schemeClr val="tx1"/>
              </a:solidFill>
            </a:endParaRPr>
          </a:p>
        </p:txBody>
      </p:sp>
      <p:sp>
        <p:nvSpPr>
          <p:cNvPr id="36" name="TextBox 35"/>
          <p:cNvSpPr txBox="1"/>
          <p:nvPr/>
        </p:nvSpPr>
        <p:spPr>
          <a:xfrm>
            <a:off x="3352800" y="3124200"/>
            <a:ext cx="990600" cy="215444"/>
          </a:xfrm>
          <a:prstGeom prst="rect">
            <a:avLst/>
          </a:prstGeom>
          <a:noFill/>
        </p:spPr>
        <p:txBody>
          <a:bodyPr wrap="square" rtlCol="0">
            <a:spAutoFit/>
          </a:bodyPr>
          <a:lstStyle/>
          <a:p>
            <a:r>
              <a:rPr lang="ru-RU" sz="800" dirty="0" smtClean="0">
                <a:solidFill>
                  <a:schemeClr val="accent6">
                    <a:lumMod val="50000"/>
                  </a:schemeClr>
                </a:solidFill>
              </a:rPr>
              <a:t>% Исполнение</a:t>
            </a:r>
            <a:endParaRPr lang="ru-RU" sz="800" dirty="0">
              <a:solidFill>
                <a:schemeClr val="accent6">
                  <a:lumMod val="50000"/>
                </a:schemeClr>
              </a:solidFill>
            </a:endParaRPr>
          </a:p>
        </p:txBody>
      </p:sp>
      <p:sp>
        <p:nvSpPr>
          <p:cNvPr id="37" name="TextBox 36"/>
          <p:cNvSpPr txBox="1"/>
          <p:nvPr/>
        </p:nvSpPr>
        <p:spPr>
          <a:xfrm>
            <a:off x="4648200" y="3124200"/>
            <a:ext cx="914400" cy="215444"/>
          </a:xfrm>
          <a:prstGeom prst="rect">
            <a:avLst/>
          </a:prstGeom>
          <a:noFill/>
        </p:spPr>
        <p:txBody>
          <a:bodyPr wrap="square" rtlCol="0">
            <a:spAutoFit/>
          </a:bodyPr>
          <a:lstStyle/>
          <a:p>
            <a:r>
              <a:rPr lang="ru-RU" sz="800" dirty="0" smtClean="0">
                <a:solidFill>
                  <a:schemeClr val="accent1">
                    <a:lumMod val="50000"/>
                  </a:schemeClr>
                </a:solidFill>
              </a:rPr>
              <a:t>Отклонение</a:t>
            </a:r>
            <a:endParaRPr lang="ru-RU" sz="800" dirty="0">
              <a:solidFill>
                <a:schemeClr val="accent1">
                  <a:lumMod val="50000"/>
                </a:schemeClr>
              </a:solidFill>
            </a:endParaRPr>
          </a:p>
        </p:txBody>
      </p:sp>
      <p:sp>
        <p:nvSpPr>
          <p:cNvPr id="38" name="Скругленный прямоугольник 37"/>
          <p:cNvSpPr/>
          <p:nvPr/>
        </p:nvSpPr>
        <p:spPr>
          <a:xfrm>
            <a:off x="4495800" y="3200400"/>
            <a:ext cx="76200" cy="76200"/>
          </a:xfrm>
          <a:prstGeom prst="roundRect">
            <a:avLst/>
          </a:prstGeom>
          <a:solidFill>
            <a:schemeClr val="tx2">
              <a:lumMod val="40000"/>
              <a:lumOff val="60000"/>
            </a:schemeClr>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solidFill>
                <a:schemeClr val="tx1"/>
              </a:solidFill>
            </a:endParaRPr>
          </a:p>
        </p:txBody>
      </p:sp>
      <p:sp>
        <p:nvSpPr>
          <p:cNvPr id="39" name="Скругленный прямоугольник 38"/>
          <p:cNvSpPr/>
          <p:nvPr/>
        </p:nvSpPr>
        <p:spPr>
          <a:xfrm>
            <a:off x="3276600" y="3200400"/>
            <a:ext cx="76200" cy="76200"/>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900" dirty="0">
              <a:solidFill>
                <a:schemeClr val="tx1"/>
              </a:solidFill>
            </a:endParaRPr>
          </a:p>
        </p:txBody>
      </p:sp>
      <p:sp>
        <p:nvSpPr>
          <p:cNvPr id="40" name="TextBox 39"/>
          <p:cNvSpPr txBox="1"/>
          <p:nvPr/>
        </p:nvSpPr>
        <p:spPr>
          <a:xfrm>
            <a:off x="0" y="3352800"/>
            <a:ext cx="9144000" cy="523220"/>
          </a:xfrm>
          <a:prstGeom prst="rect">
            <a:avLst/>
          </a:prstGeom>
          <a:noFill/>
        </p:spPr>
        <p:txBody>
          <a:bodyPr wrap="square" rtlCol="0">
            <a:spAutoFit/>
          </a:bodyPr>
          <a:lstStyle/>
          <a:p>
            <a:pPr algn="ctr"/>
            <a:r>
              <a:rPr lang="ru-RU" sz="1400" dirty="0" smtClean="0"/>
              <a:t>ДОХОДЫ БЮДЖЕТА КУРСКОГО МУНИЦИПАЛЬНОГО ОКРУГА</a:t>
            </a:r>
          </a:p>
          <a:p>
            <a:pPr algn="ctr"/>
            <a:r>
              <a:rPr lang="ru-RU" sz="1400" dirty="0" smtClean="0"/>
              <a:t>СТАВРОПОЛЬСКОГО КРАЯ ЗА 2018-2023 ГОДЫ</a:t>
            </a:r>
            <a:endParaRPr lang="ru-RU" sz="1400" dirty="0"/>
          </a:p>
        </p:txBody>
      </p:sp>
      <p:graphicFrame>
        <p:nvGraphicFramePr>
          <p:cNvPr id="41" name="Диаграмма 40"/>
          <p:cNvGraphicFramePr/>
          <p:nvPr>
            <p:extLst>
              <p:ext uri="{D42A27DB-BD31-4B8C-83A1-F6EECF244321}">
                <p14:modId xmlns:p14="http://schemas.microsoft.com/office/powerpoint/2010/main" val="1207241493"/>
              </p:ext>
            </p:extLst>
          </p:nvPr>
        </p:nvGraphicFramePr>
        <p:xfrm>
          <a:off x="228600" y="3733800"/>
          <a:ext cx="4648200" cy="2971800"/>
        </p:xfrm>
        <a:graphic>
          <a:graphicData uri="http://schemas.openxmlformats.org/drawingml/2006/chart">
            <c:chart xmlns:c="http://schemas.openxmlformats.org/drawingml/2006/chart" xmlns:r="http://schemas.openxmlformats.org/officeDocument/2006/relationships" r:id="rId3"/>
          </a:graphicData>
        </a:graphic>
      </p:graphicFrame>
      <p:sp>
        <p:nvSpPr>
          <p:cNvPr id="42" name="TextBox 41"/>
          <p:cNvSpPr txBox="1"/>
          <p:nvPr/>
        </p:nvSpPr>
        <p:spPr>
          <a:xfrm>
            <a:off x="4953000" y="3810000"/>
            <a:ext cx="4191000" cy="2862322"/>
          </a:xfrm>
          <a:prstGeom prst="rect">
            <a:avLst/>
          </a:prstGeom>
          <a:noFill/>
        </p:spPr>
        <p:txBody>
          <a:bodyPr wrap="square" rtlCol="0">
            <a:spAutoFit/>
          </a:bodyPr>
          <a:lstStyle/>
          <a:p>
            <a:pPr algn="just"/>
            <a:r>
              <a:rPr lang="ru-RU" sz="1200" dirty="0" smtClean="0">
                <a:latin typeface="Calibri" pitchFamily="34" charset="0"/>
                <a:cs typeface="Calibri" pitchFamily="34" charset="0"/>
              </a:rPr>
              <a:t>В структуре налоговых и неналоговых доходов наибольший удельный вес имеют:  </a:t>
            </a:r>
          </a:p>
          <a:p>
            <a:pPr algn="just">
              <a:buFont typeface="Wingdings" pitchFamily="2" charset="2"/>
              <a:buChar char="ü"/>
            </a:pPr>
            <a:r>
              <a:rPr lang="ru-RU" sz="1200" dirty="0" smtClean="0">
                <a:latin typeface="Calibri" pitchFamily="34" charset="0"/>
                <a:cs typeface="Calibri" pitchFamily="34" charset="0"/>
              </a:rPr>
              <a:t> 45,7% - налог на доходы физических лиц; </a:t>
            </a:r>
          </a:p>
          <a:p>
            <a:pPr algn="just">
              <a:buFont typeface="Wingdings" pitchFamily="2" charset="2"/>
              <a:buChar char="ü"/>
            </a:pPr>
            <a:r>
              <a:rPr lang="ru-RU" sz="1200" dirty="0" smtClean="0">
                <a:latin typeface="Calibri" pitchFamily="34" charset="0"/>
                <a:cs typeface="Calibri" pitchFamily="34" charset="0"/>
              </a:rPr>
              <a:t> 12,9%  - доходы от уплаты акцизов;</a:t>
            </a:r>
          </a:p>
          <a:p>
            <a:pPr algn="just">
              <a:buFont typeface="Wingdings" pitchFamily="2" charset="2"/>
              <a:buChar char="ü"/>
            </a:pPr>
            <a:r>
              <a:rPr lang="ru-RU" sz="1200" dirty="0" smtClean="0">
                <a:latin typeface="Calibri" pitchFamily="34" charset="0"/>
                <a:cs typeface="Calibri" pitchFamily="34" charset="0"/>
              </a:rPr>
              <a:t> 8,0% - доходы от оказания платных услуг;</a:t>
            </a:r>
          </a:p>
          <a:p>
            <a:pPr algn="just">
              <a:buFont typeface="Wingdings" pitchFamily="2" charset="2"/>
              <a:buChar char="ü"/>
            </a:pPr>
            <a:r>
              <a:rPr lang="ru-RU" sz="1200" dirty="0" smtClean="0">
                <a:latin typeface="Calibri" pitchFamily="34" charset="0"/>
                <a:cs typeface="Calibri" pitchFamily="34" charset="0"/>
              </a:rPr>
              <a:t>7,7%  - доходы от использования имущества, находящегося в муниципальной собственности;</a:t>
            </a:r>
          </a:p>
          <a:p>
            <a:pPr algn="just">
              <a:buFont typeface="Wingdings" pitchFamily="2" charset="2"/>
              <a:buChar char="ü"/>
            </a:pPr>
            <a:r>
              <a:rPr lang="ru-RU" sz="1200" dirty="0" smtClean="0">
                <a:latin typeface="Calibri" pitchFamily="34" charset="0"/>
                <a:cs typeface="Calibri" pitchFamily="34" charset="0"/>
              </a:rPr>
              <a:t> 7,7% - земельный налог.</a:t>
            </a:r>
          </a:p>
          <a:p>
            <a:pPr algn="just">
              <a:buFont typeface="Wingdings" pitchFamily="2" charset="2"/>
              <a:buChar char="ü"/>
            </a:pPr>
            <a:endParaRPr lang="ru-RU" sz="1200" dirty="0" smtClean="0">
              <a:latin typeface="Calibri" pitchFamily="34" charset="0"/>
              <a:cs typeface="Calibri" pitchFamily="34" charset="0"/>
            </a:endParaRPr>
          </a:p>
          <a:p>
            <a:pPr algn="just"/>
            <a:r>
              <a:rPr lang="ru-RU" sz="1200" dirty="0" smtClean="0">
                <a:latin typeface="Calibri" pitchFamily="34" charset="0"/>
                <a:cs typeface="Calibri" pitchFamily="34" charset="0"/>
              </a:rPr>
              <a:t>     Доля безвозмездных поступлений остается стабильно высокой – 86,0%; в сравнении с 2022 годом доля увеличилась на 2,4%. В структуре безвозмездных поступлений за 2023 год основная доля – 43,7% или                1 022 416,50 тыс. рублей приходится на субвенции.</a:t>
            </a:r>
          </a:p>
          <a:p>
            <a:pPr algn="just"/>
            <a:endParaRPr lang="ru-RU" sz="12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Пятиугольник 4"/>
          <p:cNvSpPr/>
          <p:nvPr/>
        </p:nvSpPr>
        <p:spPr>
          <a:xfrm>
            <a:off x="0" y="0"/>
            <a:ext cx="8991600" cy="762000"/>
          </a:xfrm>
          <a:prstGeom prst="homePlat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0" y="0"/>
            <a:ext cx="9144000" cy="738664"/>
          </a:xfrm>
          <a:prstGeom prst="rect">
            <a:avLst/>
          </a:prstGeom>
          <a:noFill/>
        </p:spPr>
        <p:txBody>
          <a:bodyPr wrap="square" rtlCol="0">
            <a:spAutoFit/>
          </a:bodyPr>
          <a:lstStyle/>
          <a:p>
            <a:r>
              <a:rPr lang="ru-RU" sz="1400" dirty="0" smtClean="0"/>
              <a:t>ОБЪЕМ И СТРУКТУРА НАЛОГОВЫХ И НЕНАЛОГОВЫХ ДОХОДОВ, А ТАКЖЕ МЕЖБЮДЖЕТНЫХ ТРАНСФЕРТОВ, ПОСТУПАЮЩИХ В БЮДЖЕТ КУРСКОГО МУНИЦИПАЛЬНОГО ОКРУГА СТАВРО-ПОЛЬСКОГО КРАЯ, СВЕДЕНИЯ О ПЛАНИРУЕМЫХ И ФАКТИЧЕСКИХ ЗНАЧЕНИЯХ ЗА 2023 ГОД </a:t>
            </a:r>
            <a:endParaRPr lang="ru-RU" sz="1400" dirty="0"/>
          </a:p>
        </p:txBody>
      </p:sp>
      <p:graphicFrame>
        <p:nvGraphicFramePr>
          <p:cNvPr id="2" name="Таблица 1"/>
          <p:cNvGraphicFramePr>
            <a:graphicFrameLocks noGrp="1"/>
          </p:cNvGraphicFramePr>
          <p:nvPr>
            <p:extLst>
              <p:ext uri="{D42A27DB-BD31-4B8C-83A1-F6EECF244321}">
                <p14:modId xmlns:p14="http://schemas.microsoft.com/office/powerpoint/2010/main" val="2072256575"/>
              </p:ext>
            </p:extLst>
          </p:nvPr>
        </p:nvGraphicFramePr>
        <p:xfrm>
          <a:off x="76200" y="838200"/>
          <a:ext cx="8991600" cy="5632827"/>
        </p:xfrm>
        <a:graphic>
          <a:graphicData uri="http://schemas.openxmlformats.org/drawingml/2006/table">
            <a:tbl>
              <a:tblPr>
                <a:tableStyleId>{5C22544A-7EE6-4342-B048-85BDC9FD1C3A}</a:tableStyleId>
              </a:tblPr>
              <a:tblGrid>
                <a:gridCol w="3996267">
                  <a:extLst>
                    <a:ext uri="{9D8B030D-6E8A-4147-A177-3AD203B41FA5}">
                      <a16:colId xmlns:a16="http://schemas.microsoft.com/office/drawing/2014/main" xmlns="" val="1549728639"/>
                    </a:ext>
                  </a:extLst>
                </a:gridCol>
                <a:gridCol w="768513">
                  <a:extLst>
                    <a:ext uri="{9D8B030D-6E8A-4147-A177-3AD203B41FA5}">
                      <a16:colId xmlns:a16="http://schemas.microsoft.com/office/drawing/2014/main" xmlns="" val="2712696386"/>
                    </a:ext>
                  </a:extLst>
                </a:gridCol>
                <a:gridCol w="845364">
                  <a:extLst>
                    <a:ext uri="{9D8B030D-6E8A-4147-A177-3AD203B41FA5}">
                      <a16:colId xmlns:a16="http://schemas.microsoft.com/office/drawing/2014/main" xmlns="" val="4044456924"/>
                    </a:ext>
                  </a:extLst>
                </a:gridCol>
                <a:gridCol w="691662">
                  <a:extLst>
                    <a:ext uri="{9D8B030D-6E8A-4147-A177-3AD203B41FA5}">
                      <a16:colId xmlns:a16="http://schemas.microsoft.com/office/drawing/2014/main" xmlns="" val="3688482227"/>
                    </a:ext>
                  </a:extLst>
                </a:gridCol>
                <a:gridCol w="768513">
                  <a:extLst>
                    <a:ext uri="{9D8B030D-6E8A-4147-A177-3AD203B41FA5}">
                      <a16:colId xmlns:a16="http://schemas.microsoft.com/office/drawing/2014/main" xmlns="" val="3046608466"/>
                    </a:ext>
                  </a:extLst>
                </a:gridCol>
                <a:gridCol w="537959">
                  <a:extLst>
                    <a:ext uri="{9D8B030D-6E8A-4147-A177-3AD203B41FA5}">
                      <a16:colId xmlns:a16="http://schemas.microsoft.com/office/drawing/2014/main" xmlns="" val="2728367428"/>
                    </a:ext>
                  </a:extLst>
                </a:gridCol>
                <a:gridCol w="768513">
                  <a:extLst>
                    <a:ext uri="{9D8B030D-6E8A-4147-A177-3AD203B41FA5}">
                      <a16:colId xmlns:a16="http://schemas.microsoft.com/office/drawing/2014/main" xmlns="" val="4083131425"/>
                    </a:ext>
                  </a:extLst>
                </a:gridCol>
                <a:gridCol w="614809">
                  <a:extLst>
                    <a:ext uri="{9D8B030D-6E8A-4147-A177-3AD203B41FA5}">
                      <a16:colId xmlns:a16="http://schemas.microsoft.com/office/drawing/2014/main" xmlns="" val="420033577"/>
                    </a:ext>
                  </a:extLst>
                </a:gridCol>
              </a:tblGrid>
              <a:tr h="239545">
                <a:tc rowSpan="3">
                  <a:txBody>
                    <a:bodyPr/>
                    <a:lstStyle/>
                    <a:p>
                      <a:pPr algn="ctr" rtl="0" fontAlgn="ctr"/>
                      <a:r>
                        <a:rPr lang="ru-RU" sz="900" u="none" strike="noStrike" dirty="0">
                          <a:effectLst/>
                          <a:latin typeface="+mj-lt"/>
                        </a:rPr>
                        <a:t>источники доходов</a:t>
                      </a:r>
                      <a:endParaRPr lang="ru-RU" sz="900" b="0" i="0" u="none" strike="noStrike" dirty="0">
                        <a:solidFill>
                          <a:srgbClr val="000000"/>
                        </a:solidFill>
                        <a:effectLst/>
                        <a:latin typeface="+mj-lt"/>
                      </a:endParaRPr>
                    </a:p>
                  </a:txBody>
                  <a:tcPr marL="4314" marR="4314" marT="431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rtl="0" fontAlgn="b"/>
                      <a:r>
                        <a:rPr lang="ru-RU" sz="900" u="none" strike="noStrike" dirty="0">
                          <a:effectLst/>
                          <a:latin typeface="+mj-lt"/>
                        </a:rPr>
                        <a:t>2023 год</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hMerge="1">
                  <a:txBody>
                    <a:bodyPr/>
                    <a:lstStyle/>
                    <a:p>
                      <a:endParaRPr lang="ru-RU"/>
                    </a:p>
                  </a:txBody>
                  <a:tcPr/>
                </a:tc>
                <a:tc rowSpan="2" gridSpan="2">
                  <a:txBody>
                    <a:bodyPr/>
                    <a:lstStyle/>
                    <a:p>
                      <a:pPr algn="ctr" rtl="0" fontAlgn="t"/>
                      <a:r>
                        <a:rPr lang="ru-RU" sz="900" u="none" strike="noStrike">
                          <a:effectLst/>
                          <a:latin typeface="+mj-lt"/>
                        </a:rPr>
                        <a:t>выполнение первоначального плана года/№ 453 от 08.12.2022 </a:t>
                      </a:r>
                      <a:endParaRPr lang="ru-RU" sz="900" b="1" i="0" u="none" strike="noStrike">
                        <a:solidFill>
                          <a:srgbClr val="000000"/>
                        </a:solidFill>
                        <a:effectLst/>
                        <a:latin typeface="+mj-lt"/>
                      </a:endParaRPr>
                    </a:p>
                  </a:txBody>
                  <a:tcPr marL="4314" marR="4314" marT="4314"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ru-RU"/>
                    </a:p>
                  </a:txBody>
                  <a:tcPr/>
                </a:tc>
                <a:tc rowSpan="2" gridSpan="2">
                  <a:txBody>
                    <a:bodyPr/>
                    <a:lstStyle/>
                    <a:p>
                      <a:pPr algn="ctr" rtl="0" fontAlgn="t"/>
                      <a:r>
                        <a:rPr lang="ru-RU" sz="900" u="none" strike="noStrike">
                          <a:effectLst/>
                          <a:latin typeface="+mj-lt"/>
                        </a:rPr>
                        <a:t>выполнение уточненного плана года/№ 607 от 12.12.2023</a:t>
                      </a:r>
                      <a:endParaRPr lang="ru-RU" sz="900" b="1" i="0" u="none" strike="noStrike">
                        <a:solidFill>
                          <a:srgbClr val="000000"/>
                        </a:solidFill>
                        <a:effectLst/>
                        <a:latin typeface="+mj-lt"/>
                      </a:endParaRPr>
                    </a:p>
                  </a:txBody>
                  <a:tcPr marL="4314" marR="4314" marT="4314"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ru-RU"/>
                    </a:p>
                  </a:txBody>
                  <a:tcPr/>
                </a:tc>
                <a:extLst>
                  <a:ext uri="{0D108BD9-81ED-4DB2-BD59-A6C34878D82A}">
                    <a16:rowId xmlns:a16="http://schemas.microsoft.com/office/drawing/2014/main" xmlns="" val="2948560196"/>
                  </a:ext>
                </a:extLst>
              </a:tr>
              <a:tr h="37503">
                <a:tc vMerge="1">
                  <a:txBody>
                    <a:bodyPr/>
                    <a:lstStyle/>
                    <a:p>
                      <a:endParaRPr lang="ru-RU"/>
                    </a:p>
                  </a:txBody>
                  <a:tcPr/>
                </a:tc>
                <a:tc rowSpan="2">
                  <a:txBody>
                    <a:bodyPr/>
                    <a:lstStyle/>
                    <a:p>
                      <a:pPr algn="ctr" rtl="0" fontAlgn="ctr"/>
                      <a:r>
                        <a:rPr lang="ru-RU" sz="900" u="none" strike="noStrike">
                          <a:effectLst/>
                          <a:latin typeface="+mj-lt"/>
                        </a:rPr>
                        <a:t>первоначальный план № 453 от 08.12.2022</a:t>
                      </a:r>
                      <a:endParaRPr lang="ru-RU" sz="900" b="0" i="0" u="none" strike="noStrike">
                        <a:solidFill>
                          <a:srgbClr val="000000"/>
                        </a:solidFill>
                        <a:effectLst/>
                        <a:latin typeface="+mj-lt"/>
                      </a:endParaRPr>
                    </a:p>
                  </a:txBody>
                  <a:tcPr marL="4314" marR="4314" marT="431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rtl="0" fontAlgn="t"/>
                      <a:r>
                        <a:rPr lang="ru-RU" sz="900" u="none" strike="noStrike">
                          <a:effectLst/>
                          <a:latin typeface="+mj-lt"/>
                        </a:rPr>
                        <a:t>уточненный план № 607 от 12.12.2023</a:t>
                      </a:r>
                      <a:endParaRPr lang="ru-RU" sz="900" b="0" i="0" u="none" strike="noStrike">
                        <a:solidFill>
                          <a:srgbClr val="000000"/>
                        </a:solidFill>
                        <a:effectLst/>
                        <a:latin typeface="+mj-lt"/>
                      </a:endParaRPr>
                    </a:p>
                  </a:txBody>
                  <a:tcPr marL="4314" marR="4314" marT="4314"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rtl="0" fontAlgn="t"/>
                      <a:r>
                        <a:rPr lang="ru-RU" sz="900" u="none" strike="noStrike">
                          <a:effectLst/>
                          <a:latin typeface="+mj-lt"/>
                        </a:rPr>
                        <a:t>отчет год </a:t>
                      </a:r>
                      <a:endParaRPr lang="ru-RU" sz="900" b="0" i="0" u="none" strike="noStrike">
                        <a:solidFill>
                          <a:srgbClr val="000000"/>
                        </a:solidFill>
                        <a:effectLst/>
                        <a:latin typeface="+mj-lt"/>
                      </a:endParaRPr>
                    </a:p>
                  </a:txBody>
                  <a:tcPr marL="4314" marR="4314" marT="4314"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vMerge="1">
                  <a:txBody>
                    <a:bodyPr/>
                    <a:lstStyle/>
                    <a:p>
                      <a:endParaRPr lang="ru-RU"/>
                    </a:p>
                  </a:txBody>
                  <a:tcPr/>
                </a:tc>
                <a:tc hMerge="1" vMerge="1">
                  <a:txBody>
                    <a:bodyPr/>
                    <a:lstStyle/>
                    <a:p>
                      <a:endParaRPr lang="ru-RU"/>
                    </a:p>
                  </a:txBody>
                  <a:tcPr/>
                </a:tc>
                <a:tc gridSpan="2" vMerge="1">
                  <a:txBody>
                    <a:bodyPr/>
                    <a:lstStyle/>
                    <a:p>
                      <a:endParaRPr lang="ru-RU"/>
                    </a:p>
                  </a:txBody>
                  <a:tcPr/>
                </a:tc>
                <a:tc hMerge="1" vMerge="1">
                  <a:txBody>
                    <a:bodyPr/>
                    <a:lstStyle/>
                    <a:p>
                      <a:endParaRPr lang="ru-RU"/>
                    </a:p>
                  </a:txBody>
                  <a:tcPr/>
                </a:tc>
                <a:extLst>
                  <a:ext uri="{0D108BD9-81ED-4DB2-BD59-A6C34878D82A}">
                    <a16:rowId xmlns:a16="http://schemas.microsoft.com/office/drawing/2014/main" xmlns="" val="1934905763"/>
                  </a:ext>
                </a:extLst>
              </a:tr>
              <a:tr h="220671">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ctr"/>
                      <a:r>
                        <a:rPr lang="ru-RU" sz="900" u="none" strike="noStrike">
                          <a:effectLst/>
                          <a:latin typeface="+mj-lt"/>
                        </a:rPr>
                        <a:t>абс. сумма</a:t>
                      </a:r>
                      <a:endParaRPr lang="ru-RU" sz="900" b="1" i="0" u="none" strike="noStrike">
                        <a:solidFill>
                          <a:srgbClr val="000000"/>
                        </a:solidFill>
                        <a:effectLst/>
                        <a:latin typeface="+mj-lt"/>
                      </a:endParaRPr>
                    </a:p>
                  </a:txBody>
                  <a:tcPr marL="4314" marR="4314" marT="431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ru-RU" sz="900" u="none" strike="noStrike">
                          <a:effectLst/>
                          <a:latin typeface="+mj-lt"/>
                        </a:rPr>
                        <a:t>%</a:t>
                      </a:r>
                      <a:endParaRPr lang="ru-RU" sz="900" b="1" i="0" u="none" strike="noStrike">
                        <a:solidFill>
                          <a:srgbClr val="000000"/>
                        </a:solidFill>
                        <a:effectLst/>
                        <a:latin typeface="+mj-lt"/>
                      </a:endParaRPr>
                    </a:p>
                  </a:txBody>
                  <a:tcPr marL="4314" marR="4314" marT="431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ru-RU" sz="900" u="none" strike="noStrike">
                          <a:effectLst/>
                          <a:latin typeface="+mj-lt"/>
                        </a:rPr>
                        <a:t>абс. сумма</a:t>
                      </a:r>
                      <a:endParaRPr lang="ru-RU" sz="900" b="1" i="0" u="none" strike="noStrike">
                        <a:solidFill>
                          <a:srgbClr val="000000"/>
                        </a:solidFill>
                        <a:effectLst/>
                        <a:latin typeface="+mj-lt"/>
                      </a:endParaRPr>
                    </a:p>
                  </a:txBody>
                  <a:tcPr marL="4314" marR="4314" marT="431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ctr"/>
                      <a:r>
                        <a:rPr lang="ru-RU" sz="900" u="none" strike="noStrike">
                          <a:effectLst/>
                          <a:latin typeface="+mj-lt"/>
                        </a:rPr>
                        <a:t>%</a:t>
                      </a:r>
                      <a:endParaRPr lang="ru-RU" sz="900" b="1" i="0" u="none" strike="noStrike">
                        <a:solidFill>
                          <a:srgbClr val="000000"/>
                        </a:solidFill>
                        <a:effectLst/>
                        <a:latin typeface="+mj-lt"/>
                      </a:endParaRPr>
                    </a:p>
                  </a:txBody>
                  <a:tcPr marL="4314" marR="4314" marT="4314"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342313293"/>
                  </a:ext>
                </a:extLst>
              </a:tr>
              <a:tr h="108883">
                <a:tc>
                  <a:txBody>
                    <a:bodyPr/>
                    <a:lstStyle/>
                    <a:p>
                      <a:pPr algn="l" rtl="0" fontAlgn="b"/>
                      <a:r>
                        <a:rPr lang="ru-RU" sz="900" b="1" u="none" strike="noStrike" dirty="0">
                          <a:effectLst/>
                          <a:latin typeface="+mj-lt"/>
                        </a:rPr>
                        <a:t>НАЛОГОВЫЕ ДОХОДЫ </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algn="ctr" rtl="0" fontAlgn="b"/>
                      <a:r>
                        <a:rPr lang="ru-RU" sz="900" b="1" u="none" strike="noStrike" dirty="0">
                          <a:effectLst/>
                          <a:latin typeface="+mj-lt"/>
                        </a:rPr>
                        <a:t>318 673,04</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algn="ctr" rtl="0" fontAlgn="b"/>
                      <a:r>
                        <a:rPr lang="ru-RU" sz="900" b="1" u="none" strike="noStrike" dirty="0">
                          <a:effectLst/>
                          <a:latin typeface="+mj-lt"/>
                        </a:rPr>
                        <a:t>317 458,39</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algn="ctr" rtl="0" fontAlgn="b"/>
                      <a:r>
                        <a:rPr lang="ru-RU" sz="900" b="1" u="none" strike="noStrike" dirty="0">
                          <a:effectLst/>
                          <a:latin typeface="+mj-lt"/>
                        </a:rPr>
                        <a:t>304 638,30</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algn="ctr" rtl="0" fontAlgn="b"/>
                      <a:r>
                        <a:rPr lang="ru-RU" sz="900" b="1" u="none" strike="noStrike" dirty="0">
                          <a:effectLst/>
                          <a:latin typeface="+mj-lt"/>
                        </a:rPr>
                        <a:t>-14 034,74</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algn="ctr" rtl="0" fontAlgn="b"/>
                      <a:r>
                        <a:rPr lang="ru-RU" sz="900" b="1" u="none" strike="noStrike" dirty="0">
                          <a:effectLst/>
                          <a:latin typeface="+mj-lt"/>
                        </a:rPr>
                        <a:t>95,60</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algn="ctr" rtl="0" fontAlgn="b"/>
                      <a:r>
                        <a:rPr lang="ru-RU" sz="900" b="1" u="none" strike="noStrike" dirty="0">
                          <a:effectLst/>
                          <a:latin typeface="+mj-lt"/>
                        </a:rPr>
                        <a:t>-12 820,09</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algn="ctr" rtl="0" fontAlgn="b"/>
                      <a:r>
                        <a:rPr lang="ru-RU" sz="900" b="1" u="none" strike="noStrike" dirty="0">
                          <a:effectLst/>
                          <a:latin typeface="+mj-lt"/>
                        </a:rPr>
                        <a:t>95,96</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xmlns="" val="2841694154"/>
                  </a:ext>
                </a:extLst>
              </a:tr>
              <a:tr h="108883">
                <a:tc>
                  <a:txBody>
                    <a:bodyPr/>
                    <a:lstStyle/>
                    <a:p>
                      <a:pPr algn="l" rtl="0" fontAlgn="b"/>
                      <a:r>
                        <a:rPr lang="ru-RU" sz="900" u="none" strike="noStrike" dirty="0">
                          <a:effectLst/>
                          <a:latin typeface="+mj-lt"/>
                        </a:rPr>
                        <a:t>налог на доходы физических лиц </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179 628,00</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179 628,00</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173 914,74</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-5 713,26</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96,82</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-5 713,26</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96,82</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48966134"/>
                  </a:ext>
                </a:extLst>
              </a:tr>
              <a:tr h="108883">
                <a:tc>
                  <a:txBody>
                    <a:bodyPr/>
                    <a:lstStyle/>
                    <a:p>
                      <a:pPr algn="l" rtl="0" fontAlgn="b"/>
                      <a:r>
                        <a:rPr lang="ru-RU" sz="900" u="none" strike="noStrike" dirty="0">
                          <a:effectLst/>
                          <a:latin typeface="+mj-lt"/>
                        </a:rPr>
                        <a:t>доходы от уплаты акцизов </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42 331,04</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42 331,04</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49 270,26</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6 939,22</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116,39</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6 939,22</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116,39</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06184359"/>
                  </a:ext>
                </a:extLst>
              </a:tr>
              <a:tr h="266765">
                <a:tc>
                  <a:txBody>
                    <a:bodyPr/>
                    <a:lstStyle/>
                    <a:p>
                      <a:pPr algn="l" rtl="0" fontAlgn="b"/>
                      <a:r>
                        <a:rPr lang="ru-RU" sz="900" u="none" strike="noStrike" dirty="0">
                          <a:effectLst/>
                          <a:latin typeface="+mj-lt"/>
                        </a:rPr>
                        <a:t>налог, взимаемый в связи с применением упрощенной системы налогообложения</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17 655,00</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17 655,00</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14 928,96</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-2 726,04</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84,56</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-2 726,04</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84,56</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85501632"/>
                  </a:ext>
                </a:extLst>
              </a:tr>
              <a:tr h="119885">
                <a:tc>
                  <a:txBody>
                    <a:bodyPr/>
                    <a:lstStyle/>
                    <a:p>
                      <a:pPr algn="l" rtl="0" fontAlgn="b"/>
                      <a:r>
                        <a:rPr lang="ru-RU" sz="900" u="none" strike="noStrike" dirty="0">
                          <a:effectLst/>
                          <a:latin typeface="+mj-lt"/>
                        </a:rPr>
                        <a:t>единый налог на вмененный доход </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smtClean="0">
                          <a:effectLst/>
                          <a:latin typeface="+mj-lt"/>
                        </a:rPr>
                        <a:t>4,00</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smtClean="0">
                          <a:effectLst/>
                          <a:latin typeface="+mj-lt"/>
                        </a:rPr>
                        <a:t>4,00</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-75,39</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-79,39</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-1884,75</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-79,39</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-1884,75</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447791127"/>
                  </a:ext>
                </a:extLst>
              </a:tr>
              <a:tr h="179658">
                <a:tc>
                  <a:txBody>
                    <a:bodyPr/>
                    <a:lstStyle/>
                    <a:p>
                      <a:pPr algn="l" rtl="0" fontAlgn="b"/>
                      <a:r>
                        <a:rPr lang="ru-RU" sz="900" u="none" strike="noStrike" dirty="0">
                          <a:effectLst/>
                          <a:latin typeface="+mj-lt"/>
                        </a:rPr>
                        <a:t>единый сельскохозяйственный налог </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26 578,00</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25 363,35</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17 903,65</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-8 674,35</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67,36</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-7 459,70</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70,59</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584933756"/>
                  </a:ext>
                </a:extLst>
              </a:tr>
              <a:tr h="149273">
                <a:tc>
                  <a:txBody>
                    <a:bodyPr/>
                    <a:lstStyle/>
                    <a:p>
                      <a:pPr algn="l" rtl="0" fontAlgn="b"/>
                      <a:r>
                        <a:rPr lang="ru-RU" sz="900" u="none" strike="noStrike">
                          <a:effectLst/>
                          <a:latin typeface="+mj-lt"/>
                        </a:rPr>
                        <a:t>налог, взимаемый в связи с применением патентной системы налогообложения </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3 834,00</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3 834,00</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646,62</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-3 187,38</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16,87</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-3 187,38</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16,87</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740216410"/>
                  </a:ext>
                </a:extLst>
              </a:tr>
              <a:tr h="179658">
                <a:tc>
                  <a:txBody>
                    <a:bodyPr/>
                    <a:lstStyle/>
                    <a:p>
                      <a:pPr algn="l" rtl="0" fontAlgn="b"/>
                      <a:r>
                        <a:rPr lang="ru-RU" sz="900" u="none" strike="noStrike">
                          <a:effectLst/>
                          <a:latin typeface="+mj-lt"/>
                        </a:rPr>
                        <a:t>налог на имущество физических лиц</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10 334,00</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10 334,00</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13 339,20</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3 005,20</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129,08</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3 005,20</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129,08</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597162482"/>
                  </a:ext>
                </a:extLst>
              </a:tr>
              <a:tr h="108883">
                <a:tc>
                  <a:txBody>
                    <a:bodyPr/>
                    <a:lstStyle/>
                    <a:p>
                      <a:pPr algn="l" rtl="0" fontAlgn="b"/>
                      <a:r>
                        <a:rPr lang="ru-RU" sz="900" u="none" strike="noStrike" dirty="0">
                          <a:effectLst/>
                          <a:latin typeface="+mj-lt"/>
                        </a:rPr>
                        <a:t>земельный налог</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32 214,00</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32 214,00</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29 111,47</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-3 102,53</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90,37</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-3 102,53</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90,37</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183547110"/>
                  </a:ext>
                </a:extLst>
              </a:tr>
              <a:tr h="108883">
                <a:tc>
                  <a:txBody>
                    <a:bodyPr/>
                    <a:lstStyle/>
                    <a:p>
                      <a:pPr algn="l" rtl="0" fontAlgn="b"/>
                      <a:r>
                        <a:rPr lang="ru-RU" sz="900" u="none" strike="noStrike" dirty="0">
                          <a:effectLst/>
                          <a:latin typeface="+mj-lt"/>
                        </a:rPr>
                        <a:t>государственная пошлина </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6 095,00</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6 095,00</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5 598,74</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-496,26</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91,86</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-496,26</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91,86</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597756361"/>
                  </a:ext>
                </a:extLst>
              </a:tr>
              <a:tr h="266765">
                <a:tc>
                  <a:txBody>
                    <a:bodyPr/>
                    <a:lstStyle/>
                    <a:p>
                      <a:pPr algn="l" rtl="0" fontAlgn="b"/>
                      <a:r>
                        <a:rPr lang="ru-RU" sz="900" u="none" strike="noStrike" dirty="0">
                          <a:effectLst/>
                          <a:latin typeface="+mj-lt"/>
                        </a:rPr>
                        <a:t>задолженность и перерасчеты  по </a:t>
                      </a:r>
                      <a:r>
                        <a:rPr lang="ru-RU" sz="900" u="none" strike="noStrike" dirty="0" smtClean="0">
                          <a:effectLst/>
                          <a:latin typeface="+mj-lt"/>
                        </a:rPr>
                        <a:t>отмененным </a:t>
                      </a:r>
                      <a:r>
                        <a:rPr lang="ru-RU" sz="900" u="none" strike="noStrike" dirty="0">
                          <a:effectLst/>
                          <a:latin typeface="+mj-lt"/>
                        </a:rPr>
                        <a:t>налогам, сборам и иным обязательным платежам</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0,00</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 </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0,05</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0,05</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 </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0,05</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 </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541361906"/>
                  </a:ext>
                </a:extLst>
              </a:tr>
              <a:tr h="108883">
                <a:tc>
                  <a:txBody>
                    <a:bodyPr/>
                    <a:lstStyle/>
                    <a:p>
                      <a:pPr algn="l" rtl="0" fontAlgn="b"/>
                      <a:r>
                        <a:rPr lang="ru-RU" sz="900" b="1" u="none" strike="noStrike" dirty="0">
                          <a:effectLst/>
                          <a:latin typeface="+mj-lt"/>
                        </a:rPr>
                        <a:t>НЕНАЛОГОВЫЕ ДОХОДЫ</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algn="ctr" rtl="0" fontAlgn="b"/>
                      <a:r>
                        <a:rPr lang="ru-RU" sz="900" b="1" u="none" strike="noStrike" dirty="0">
                          <a:effectLst/>
                          <a:latin typeface="+mj-lt"/>
                        </a:rPr>
                        <a:t>52 089,72</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algn="ctr" rtl="0" fontAlgn="b"/>
                      <a:r>
                        <a:rPr lang="ru-RU" sz="900" b="1" u="none" strike="noStrike" dirty="0">
                          <a:effectLst/>
                          <a:latin typeface="+mj-lt"/>
                        </a:rPr>
                        <a:t>57 598,50</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algn="ctr" rtl="0" fontAlgn="b"/>
                      <a:r>
                        <a:rPr lang="ru-RU" sz="900" b="1" u="none" strike="noStrike" dirty="0">
                          <a:effectLst/>
                          <a:latin typeface="+mj-lt"/>
                        </a:rPr>
                        <a:t>75 882,88</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algn="ctr" rtl="0" fontAlgn="b"/>
                      <a:r>
                        <a:rPr lang="ru-RU" sz="900" b="1" u="none" strike="noStrike" dirty="0">
                          <a:effectLst/>
                          <a:latin typeface="+mj-lt"/>
                        </a:rPr>
                        <a:t>23 793,16</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algn="ctr" rtl="0" fontAlgn="b"/>
                      <a:r>
                        <a:rPr lang="ru-RU" sz="900" b="1" u="none" strike="noStrike" dirty="0">
                          <a:effectLst/>
                          <a:latin typeface="+mj-lt"/>
                        </a:rPr>
                        <a:t>145,68</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algn="ctr" rtl="0" fontAlgn="b"/>
                      <a:r>
                        <a:rPr lang="ru-RU" sz="900" b="1" u="none" strike="noStrike" dirty="0">
                          <a:effectLst/>
                          <a:latin typeface="+mj-lt"/>
                        </a:rPr>
                        <a:t>18 284,38</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algn="ctr" rtl="0" fontAlgn="b"/>
                      <a:r>
                        <a:rPr lang="ru-RU" sz="900" b="1" u="none" strike="noStrike" dirty="0">
                          <a:effectLst/>
                          <a:latin typeface="+mj-lt"/>
                        </a:rPr>
                        <a:t>131,74</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xmlns="" val="1369291511"/>
                  </a:ext>
                </a:extLst>
              </a:tr>
              <a:tr h="283098">
                <a:tc>
                  <a:txBody>
                    <a:bodyPr/>
                    <a:lstStyle/>
                    <a:p>
                      <a:pPr algn="l" rtl="0" fontAlgn="b"/>
                      <a:r>
                        <a:rPr lang="ru-RU" sz="900" u="none" strike="noStrike">
                          <a:effectLst/>
                          <a:latin typeface="+mj-lt"/>
                        </a:rPr>
                        <a:t>доходы от использования имущества, находящегося в муниципальной собственности </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25 917,00</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25 917,00</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29 324,47</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3 407,47</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113,15</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3 407,47</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                      </a:t>
                      </a:r>
                      <a:endParaRPr lang="ru-RU" sz="900" b="1" i="0" u="none" strike="noStrike">
                        <a:solidFill>
                          <a:srgbClr val="000000"/>
                        </a:solidFill>
                        <a:effectLst/>
                        <a:latin typeface="+mj-lt"/>
                      </a:endParaRPr>
                    </a:p>
                    <a:p>
                      <a:pPr algn="ctr" rtl="0" fontAlgn="b"/>
                      <a:r>
                        <a:rPr lang="ru-RU" sz="900" u="none" strike="noStrike">
                          <a:effectLst/>
                          <a:latin typeface="+mj-lt"/>
                        </a:rPr>
                        <a:t>113,15</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201754887"/>
                  </a:ext>
                </a:extLst>
              </a:tr>
              <a:tr h="284305">
                <a:tc>
                  <a:txBody>
                    <a:bodyPr/>
                    <a:lstStyle/>
                    <a:p>
                      <a:pPr algn="l" rtl="0" fontAlgn="b"/>
                      <a:r>
                        <a:rPr lang="ru-RU" sz="900" u="none" strike="noStrike" dirty="0">
                          <a:effectLst/>
                          <a:latin typeface="+mj-lt"/>
                        </a:rPr>
                        <a:t>доходы от перечисления части прибыли, остающейся после уплаты налогов и иных обязательных платежей муниципальными унитарными предприятиями </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smtClean="0">
                          <a:effectLst/>
                          <a:latin typeface="+mj-lt"/>
                        </a:rPr>
                        <a:t>45,00</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smtClean="0">
                          <a:effectLst/>
                          <a:latin typeface="+mj-lt"/>
                        </a:rPr>
                        <a:t>45,00</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52,61</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7,61</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116,91</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7,61</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              </a:t>
                      </a:r>
                      <a:endParaRPr lang="ru-RU" sz="900" b="1" i="0" u="none" strike="noStrike" dirty="0">
                        <a:solidFill>
                          <a:srgbClr val="000000"/>
                        </a:solidFill>
                        <a:effectLst/>
                        <a:latin typeface="+mj-lt"/>
                      </a:endParaRPr>
                    </a:p>
                    <a:p>
                      <a:pPr algn="ctr" rtl="0" fontAlgn="b"/>
                      <a:r>
                        <a:rPr lang="ru-RU" sz="900" u="none" strike="noStrike" dirty="0">
                          <a:effectLst/>
                          <a:latin typeface="+mj-lt"/>
                        </a:rPr>
                        <a:t>116,91</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9347436"/>
                  </a:ext>
                </a:extLst>
              </a:tr>
              <a:tr h="201435">
                <a:tc>
                  <a:txBody>
                    <a:bodyPr/>
                    <a:lstStyle/>
                    <a:p>
                      <a:pPr algn="l" rtl="0" fontAlgn="b"/>
                      <a:r>
                        <a:rPr lang="ru-RU" sz="900" u="none" strike="noStrike" dirty="0">
                          <a:effectLst/>
                          <a:latin typeface="+mj-lt"/>
                        </a:rPr>
                        <a:t>плата за негативное воздействие на окружающую среду </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125,08</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125,08</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63,18</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-61,90</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50,51</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-61,90</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50,51</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120445588"/>
                  </a:ext>
                </a:extLst>
              </a:tr>
              <a:tr h="179658">
                <a:tc>
                  <a:txBody>
                    <a:bodyPr/>
                    <a:lstStyle/>
                    <a:p>
                      <a:pPr algn="l" rtl="0" fontAlgn="b"/>
                      <a:r>
                        <a:rPr lang="ru-RU" sz="900" u="none" strike="noStrike">
                          <a:effectLst/>
                          <a:latin typeface="+mj-lt"/>
                        </a:rPr>
                        <a:t>доходы от оказания платных услуг </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21 090,00</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25 342,13</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30 478,79</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9 388,79</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144,52</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5 136,66</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120,27</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023186862"/>
                  </a:ext>
                </a:extLst>
              </a:tr>
              <a:tr h="147042">
                <a:tc>
                  <a:txBody>
                    <a:bodyPr/>
                    <a:lstStyle/>
                    <a:p>
                      <a:pPr algn="l" rtl="0" fontAlgn="b"/>
                      <a:r>
                        <a:rPr lang="ru-RU" sz="900" u="none" strike="noStrike">
                          <a:effectLst/>
                          <a:latin typeface="+mj-lt"/>
                        </a:rPr>
                        <a:t>доходы от продажи материальных и нематериальных активов </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580,00</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580,00</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7 712,27</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7 132,27</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1329,70</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7 132,27</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1329,70</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302040519"/>
                  </a:ext>
                </a:extLst>
              </a:tr>
              <a:tr h="179658">
                <a:tc>
                  <a:txBody>
                    <a:bodyPr/>
                    <a:lstStyle/>
                    <a:p>
                      <a:pPr algn="l" rtl="0" fontAlgn="b"/>
                      <a:r>
                        <a:rPr lang="ru-RU" sz="900" u="none" strike="noStrike" dirty="0">
                          <a:effectLst/>
                          <a:latin typeface="+mj-lt"/>
                        </a:rPr>
                        <a:t>штрафы, санкции, возмещение ущерба</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552,58</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552,58</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3 214,64</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2 662,06</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581,75</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2 662,06</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581,75</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252611940"/>
                  </a:ext>
                </a:extLst>
              </a:tr>
              <a:tr h="108883">
                <a:tc>
                  <a:txBody>
                    <a:bodyPr/>
                    <a:lstStyle/>
                    <a:p>
                      <a:pPr algn="l" rtl="0" fontAlgn="b"/>
                      <a:r>
                        <a:rPr lang="ru-RU" sz="900" u="none" strike="noStrike">
                          <a:effectLst/>
                          <a:latin typeface="+mj-lt"/>
                        </a:rPr>
                        <a:t>прочие неналоговые доходы</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                       -     </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                       -     </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0,2</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 </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 </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 </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 </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932181752"/>
                  </a:ext>
                </a:extLst>
              </a:tr>
              <a:tr h="108883">
                <a:tc>
                  <a:txBody>
                    <a:bodyPr/>
                    <a:lstStyle/>
                    <a:p>
                      <a:pPr algn="l" rtl="0" fontAlgn="b"/>
                      <a:r>
                        <a:rPr lang="ru-RU" sz="900" u="none" strike="noStrike">
                          <a:effectLst/>
                          <a:latin typeface="+mj-lt"/>
                        </a:rPr>
                        <a:t>инициативные платежи</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3780,06</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5036,71</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5036,72</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1 256,66</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133,24</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0,01</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100,00</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789394893"/>
                  </a:ext>
                </a:extLst>
              </a:tr>
              <a:tr h="159323">
                <a:tc>
                  <a:txBody>
                    <a:bodyPr/>
                    <a:lstStyle/>
                    <a:p>
                      <a:pPr algn="l" rtl="0" fontAlgn="b"/>
                      <a:r>
                        <a:rPr lang="ru-RU" sz="900" b="1" u="none" strike="noStrike" dirty="0">
                          <a:effectLst/>
                          <a:latin typeface="+mj-lt"/>
                        </a:rPr>
                        <a:t>БЕЗВОЗМЕЗДНЫЕ ПОСТУПЛЕНИЯ</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algn="ctr" rtl="0" fontAlgn="b"/>
                      <a:r>
                        <a:rPr lang="ru-RU" sz="900" b="1" u="none" strike="noStrike" dirty="0">
                          <a:effectLst/>
                          <a:latin typeface="+mj-lt"/>
                        </a:rPr>
                        <a:t>1 876 897,12</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algn="ctr" rtl="0" fontAlgn="b"/>
                      <a:r>
                        <a:rPr lang="ru-RU" sz="900" b="1" u="none" strike="noStrike" dirty="0">
                          <a:effectLst/>
                          <a:latin typeface="+mj-lt"/>
                        </a:rPr>
                        <a:t>2 659 222,66</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algn="ctr" rtl="0" fontAlgn="b"/>
                      <a:r>
                        <a:rPr lang="ru-RU" sz="900" b="1" u="none" strike="noStrike" dirty="0">
                          <a:effectLst/>
                          <a:latin typeface="+mj-lt"/>
                        </a:rPr>
                        <a:t>2 338 506,52</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algn="ctr" rtl="0" fontAlgn="b"/>
                      <a:r>
                        <a:rPr lang="ru-RU" sz="900" b="1" u="none" strike="noStrike" dirty="0">
                          <a:effectLst/>
                          <a:latin typeface="+mj-lt"/>
                        </a:rPr>
                        <a:t>461 609,40</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algn="ctr" rtl="0" fontAlgn="b"/>
                      <a:r>
                        <a:rPr lang="ru-RU" sz="900" b="1" u="none" strike="noStrike" dirty="0">
                          <a:effectLst/>
                          <a:latin typeface="+mj-lt"/>
                        </a:rPr>
                        <a:t>124,59</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algn="ctr" rtl="0" fontAlgn="b"/>
                      <a:r>
                        <a:rPr lang="ru-RU" sz="900" b="1" u="none" strike="noStrike" dirty="0">
                          <a:effectLst/>
                          <a:latin typeface="+mj-lt"/>
                        </a:rPr>
                        <a:t>-320 716,14</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pPr algn="ctr" rtl="0" fontAlgn="b"/>
                      <a:r>
                        <a:rPr lang="ru-RU" sz="900" b="1" u="none" strike="noStrike" dirty="0">
                          <a:effectLst/>
                          <a:latin typeface="+mj-lt"/>
                        </a:rPr>
                        <a:t>87,94</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xmlns="" val="3074569037"/>
                  </a:ext>
                </a:extLst>
              </a:tr>
              <a:tr h="108883">
                <a:tc>
                  <a:txBody>
                    <a:bodyPr/>
                    <a:lstStyle/>
                    <a:p>
                      <a:pPr algn="l" rtl="0" fontAlgn="b"/>
                      <a:r>
                        <a:rPr lang="ru-RU" sz="900" u="none" strike="noStrike" dirty="0">
                          <a:effectLst/>
                          <a:latin typeface="+mj-lt"/>
                        </a:rPr>
                        <a:t>Дотации</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544 961,00</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544 961,00</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544 961,00</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0,00</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100,00</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0,00</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100,00</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32493555"/>
                  </a:ext>
                </a:extLst>
              </a:tr>
              <a:tr h="108883">
                <a:tc>
                  <a:txBody>
                    <a:bodyPr/>
                    <a:lstStyle/>
                    <a:p>
                      <a:pPr algn="l" rtl="0" fontAlgn="b"/>
                      <a:r>
                        <a:rPr lang="ru-RU" sz="900" u="none" strike="noStrike">
                          <a:effectLst/>
                          <a:latin typeface="+mj-lt"/>
                        </a:rPr>
                        <a:t>Субсидии</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309 435,47</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1 072 092,24</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750 078,71</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440 643,24</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242,40</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-322 013,53</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69,96</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291210401"/>
                  </a:ext>
                </a:extLst>
              </a:tr>
              <a:tr h="108883">
                <a:tc>
                  <a:txBody>
                    <a:bodyPr/>
                    <a:lstStyle/>
                    <a:p>
                      <a:pPr algn="l" rtl="0" fontAlgn="b"/>
                      <a:r>
                        <a:rPr lang="ru-RU" sz="900" u="none" strike="noStrike">
                          <a:effectLst/>
                          <a:latin typeface="+mj-lt"/>
                        </a:rPr>
                        <a:t>Субвенции</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1 016 083,52</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1 020 722,53</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1 022 416,50</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6 332,98</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100,62</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1 693,97</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100,17</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616080494"/>
                  </a:ext>
                </a:extLst>
              </a:tr>
              <a:tr h="179658">
                <a:tc>
                  <a:txBody>
                    <a:bodyPr/>
                    <a:lstStyle/>
                    <a:p>
                      <a:pPr algn="l" rtl="0" fontAlgn="b"/>
                      <a:r>
                        <a:rPr lang="ru-RU" sz="900" u="none" strike="noStrike">
                          <a:effectLst/>
                          <a:latin typeface="+mj-lt"/>
                        </a:rPr>
                        <a:t>Иные межбюджетные трансферты</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6 417,13</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28 166,41</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27 769,83</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21 352,70</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432,75</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-396,58</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98,59</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88204170"/>
                  </a:ext>
                </a:extLst>
              </a:tr>
              <a:tr h="179658">
                <a:tc>
                  <a:txBody>
                    <a:bodyPr/>
                    <a:lstStyle/>
                    <a:p>
                      <a:pPr algn="l" rtl="0" fontAlgn="b"/>
                      <a:r>
                        <a:rPr lang="ru-RU" sz="900" u="none" strike="noStrike">
                          <a:effectLst/>
                          <a:latin typeface="+mj-lt"/>
                        </a:rPr>
                        <a:t>Прочие безвозмездные поступления</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0,00</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310,00</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310,00</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310,00</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 </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0,00</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100,00</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241556931"/>
                  </a:ext>
                </a:extLst>
              </a:tr>
              <a:tr h="261061">
                <a:tc>
                  <a:txBody>
                    <a:bodyPr/>
                    <a:lstStyle/>
                    <a:p>
                      <a:pPr algn="l" rtl="0" fontAlgn="b"/>
                      <a:r>
                        <a:rPr lang="ru-RU" sz="900" u="none" strike="noStrike">
                          <a:effectLst/>
                          <a:latin typeface="+mj-lt"/>
                        </a:rPr>
                        <a:t>Возврат остатков субсидий, субвенций и иных межбюджетных трансфертов, имеющих целевое назначение прошлых лет</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smtClean="0">
                          <a:effectLst/>
                          <a:latin typeface="+mj-lt"/>
                        </a:rPr>
                        <a:t>0,00</a:t>
                      </a:r>
                      <a:endParaRPr lang="ru-RU" sz="900" b="0"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-7 029,52</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-7 029,52</a:t>
                      </a:r>
                      <a:endParaRPr lang="ru-RU" sz="900" b="0"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-7 029,52</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a:effectLst/>
                          <a:latin typeface="+mj-lt"/>
                        </a:rPr>
                        <a:t> </a:t>
                      </a:r>
                      <a:endParaRPr lang="ru-RU" sz="900" b="1" i="0" u="none" strike="noStrike">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0,00</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b"/>
                      <a:r>
                        <a:rPr lang="ru-RU" sz="900" u="none" strike="noStrike" dirty="0">
                          <a:effectLst/>
                          <a:latin typeface="+mj-lt"/>
                        </a:rPr>
                        <a:t>100,00</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630479263"/>
                  </a:ext>
                </a:extLst>
              </a:tr>
              <a:tr h="108883">
                <a:tc>
                  <a:txBody>
                    <a:bodyPr/>
                    <a:lstStyle/>
                    <a:p>
                      <a:pPr algn="l" rtl="0" fontAlgn="b"/>
                      <a:r>
                        <a:rPr lang="ru-RU" sz="900" b="1" u="none" strike="noStrike" dirty="0">
                          <a:effectLst/>
                          <a:latin typeface="+mj-lt"/>
                        </a:rPr>
                        <a:t>ИТОГО:</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66"/>
                    </a:solidFill>
                  </a:tcPr>
                </a:tc>
                <a:tc>
                  <a:txBody>
                    <a:bodyPr/>
                    <a:lstStyle/>
                    <a:p>
                      <a:pPr algn="ctr" rtl="0" fontAlgn="b"/>
                      <a:r>
                        <a:rPr lang="ru-RU" sz="900" b="1" u="none" strike="noStrike" dirty="0">
                          <a:effectLst/>
                          <a:latin typeface="+mj-lt"/>
                        </a:rPr>
                        <a:t>2 247 659,88</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66"/>
                    </a:solidFill>
                  </a:tcPr>
                </a:tc>
                <a:tc>
                  <a:txBody>
                    <a:bodyPr/>
                    <a:lstStyle/>
                    <a:p>
                      <a:pPr algn="ctr" rtl="0" fontAlgn="b"/>
                      <a:r>
                        <a:rPr lang="ru-RU" sz="900" b="1" u="none" strike="noStrike" dirty="0">
                          <a:effectLst/>
                          <a:latin typeface="+mj-lt"/>
                        </a:rPr>
                        <a:t>3 034 279,55</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66"/>
                    </a:solidFill>
                  </a:tcPr>
                </a:tc>
                <a:tc>
                  <a:txBody>
                    <a:bodyPr/>
                    <a:lstStyle/>
                    <a:p>
                      <a:pPr algn="ctr" rtl="0" fontAlgn="b"/>
                      <a:r>
                        <a:rPr lang="ru-RU" sz="900" b="1" u="none" strike="noStrike" dirty="0">
                          <a:effectLst/>
                          <a:latin typeface="+mj-lt"/>
                        </a:rPr>
                        <a:t>2 719 027,70</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66"/>
                    </a:solidFill>
                  </a:tcPr>
                </a:tc>
                <a:tc>
                  <a:txBody>
                    <a:bodyPr/>
                    <a:lstStyle/>
                    <a:p>
                      <a:pPr algn="ctr" rtl="0" fontAlgn="b"/>
                      <a:r>
                        <a:rPr lang="ru-RU" sz="900" b="1" u="none" strike="noStrike" dirty="0">
                          <a:effectLst/>
                          <a:latin typeface="+mj-lt"/>
                        </a:rPr>
                        <a:t>471 367,82</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66"/>
                    </a:solidFill>
                  </a:tcPr>
                </a:tc>
                <a:tc>
                  <a:txBody>
                    <a:bodyPr/>
                    <a:lstStyle/>
                    <a:p>
                      <a:pPr algn="ctr" rtl="0" fontAlgn="b"/>
                      <a:r>
                        <a:rPr lang="ru-RU" sz="900" b="1" u="none" strike="noStrike" dirty="0">
                          <a:effectLst/>
                          <a:latin typeface="+mj-lt"/>
                        </a:rPr>
                        <a:t>120,97</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66"/>
                    </a:solidFill>
                  </a:tcPr>
                </a:tc>
                <a:tc>
                  <a:txBody>
                    <a:bodyPr/>
                    <a:lstStyle/>
                    <a:p>
                      <a:pPr algn="ctr" rtl="0" fontAlgn="b"/>
                      <a:r>
                        <a:rPr lang="ru-RU" sz="900" b="1" u="none" strike="noStrike" dirty="0">
                          <a:effectLst/>
                          <a:latin typeface="+mj-lt"/>
                        </a:rPr>
                        <a:t>-315 251,85</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66"/>
                    </a:solidFill>
                  </a:tcPr>
                </a:tc>
                <a:tc>
                  <a:txBody>
                    <a:bodyPr/>
                    <a:lstStyle/>
                    <a:p>
                      <a:pPr algn="ctr" rtl="0" fontAlgn="b"/>
                      <a:r>
                        <a:rPr lang="ru-RU" sz="900" b="1" u="none" strike="noStrike" dirty="0">
                          <a:effectLst/>
                          <a:latin typeface="+mj-lt"/>
                        </a:rPr>
                        <a:t>89,61</a:t>
                      </a:r>
                      <a:endParaRPr lang="ru-RU" sz="900" b="1" i="0" u="none" strike="noStrike" dirty="0">
                        <a:solidFill>
                          <a:srgbClr val="000000"/>
                        </a:solidFill>
                        <a:effectLst/>
                        <a:latin typeface="+mj-lt"/>
                      </a:endParaRPr>
                    </a:p>
                  </a:txBody>
                  <a:tcPr marL="4314" marR="4314" marT="4314"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9966"/>
                    </a:solidFill>
                  </a:tcPr>
                </a:tc>
                <a:extLst>
                  <a:ext uri="{0D108BD9-81ED-4DB2-BD59-A6C34878D82A}">
                    <a16:rowId xmlns:a16="http://schemas.microsoft.com/office/drawing/2014/main" xmlns="" val="2912682786"/>
                  </a:ext>
                </a:extLst>
              </a:tr>
            </a:tbl>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6017" name="Rectangle 1"/>
          <p:cNvSpPr>
            <a:spLocks noChangeArrowheads="1"/>
          </p:cNvSpPr>
          <p:nvPr/>
        </p:nvSpPr>
        <p:spPr bwMode="auto">
          <a:xfrm>
            <a:off x="76200" y="269308"/>
            <a:ext cx="3733800" cy="63248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sz="900" dirty="0" smtClean="0"/>
              <a:t> </a:t>
            </a:r>
            <a:r>
              <a:rPr lang="ru-RU" sz="900" dirty="0"/>
              <a:t> </a:t>
            </a:r>
            <a:r>
              <a:rPr lang="ru-RU" sz="900" dirty="0" smtClean="0"/>
              <a:t>     Поступление </a:t>
            </a:r>
            <a:r>
              <a:rPr lang="ru-RU" sz="900" dirty="0"/>
              <a:t>налога на доходы физических лиц в 2023 году составляет 173 914,74 тыс. руб. или 96,82% от плановых назначений. К отчету 2022 года  наблюдается  рост – 1,7% или 2 833,84 тыс. руб. в абсолютной сумме, рост за счет повышения оплаты труда  работникам бюджетной сферы.</a:t>
            </a:r>
          </a:p>
          <a:p>
            <a:pPr algn="just"/>
            <a:r>
              <a:rPr lang="ru-RU" sz="900" dirty="0"/>
              <a:t> </a:t>
            </a:r>
            <a:r>
              <a:rPr lang="ru-RU" sz="900" dirty="0" smtClean="0"/>
              <a:t>     Доходы </a:t>
            </a:r>
            <a:r>
              <a:rPr lang="ru-RU" sz="900" dirty="0"/>
              <a:t>от уплаты акцизов по подакцизным товарам (продукции), производимым на территории Российской Федерации поступили в отчетном периоде в сумме 49 270,26 тыс. руб., что выше  плановых назначений на 6 939,22 тыс. руб. или на 16,4%, в сравнении с прошлым годом увеличение на 1,7% или на 814,39 тыс. руб. за счет увеличения объемов реализации.        </a:t>
            </a:r>
            <a:endParaRPr lang="ru-RU" sz="900" dirty="0" smtClean="0"/>
          </a:p>
          <a:p>
            <a:pPr algn="just"/>
            <a:r>
              <a:rPr lang="ru-RU" sz="900" dirty="0" smtClean="0"/>
              <a:t>      Поступление </a:t>
            </a:r>
            <a:r>
              <a:rPr lang="ru-RU" sz="900" dirty="0"/>
              <a:t>налога, взимаемого в связи с применением упрощенной системы налогообложения, составляет 14 928,96 тыс. руб. или 84,56% от плановых назначений, в сравнении с поступлением за 2022 год снижение на 1,1% или 173,59 тыс. рублей в связи с уменьшением количества налогоплательщиков (по данным отчета «Форма № 5-УСН»).</a:t>
            </a:r>
          </a:p>
          <a:p>
            <a:pPr algn="just"/>
            <a:r>
              <a:rPr lang="ru-RU" sz="900" dirty="0" smtClean="0"/>
              <a:t>     Поступление </a:t>
            </a:r>
            <a:r>
              <a:rPr lang="ru-RU" sz="900" dirty="0"/>
              <a:t>единого сельскохозяйственного налога составляет 17 903,65 тыс. руб. или 70,59%, в сравнении с 2022 годом уменьшение составляет 12 092,42 тыс. руб. или 40,3%, в 2022 году от  ИП Оганесян Г.А. поступила задолженность за 2021 год, что повлияло на увеличение налоговой базы из которой рассчитывался прогноз ожидаемого поступления на 2023 год</a:t>
            </a:r>
            <a:r>
              <a:rPr lang="ru-RU" sz="900" dirty="0" smtClean="0"/>
              <a:t>.</a:t>
            </a:r>
          </a:p>
          <a:p>
            <a:pPr algn="just"/>
            <a:r>
              <a:rPr lang="ru-RU" sz="900" dirty="0" smtClean="0"/>
              <a:t>     Поступление </a:t>
            </a:r>
            <a:r>
              <a:rPr lang="ru-RU" sz="900" dirty="0"/>
              <a:t>земельного налога с физических лиц составляет 27 587,99 тыс. руб. или 101,17% от плановых назначений, в сравнении с прошлым годом увеличение на 883,01 тыс. руб. или 3,3%, за счет поступления задолженности прошлых лет.</a:t>
            </a:r>
          </a:p>
          <a:p>
            <a:pPr algn="just"/>
            <a:r>
              <a:rPr lang="ru-RU" sz="900" dirty="0"/>
              <a:t> </a:t>
            </a:r>
            <a:r>
              <a:rPr lang="ru-RU" sz="900" dirty="0" smtClean="0"/>
              <a:t>    Доходы</a:t>
            </a:r>
            <a:r>
              <a:rPr lang="ru-RU" sz="900" dirty="0"/>
              <a:t>, полученные от использования имущества, находящегося в муниципальной собственности составляют 29 324,47 тыс. руб. или 113,15% от назначенных сумм. В сравнении с соответствующим периодом прошлого года рост на 6 049,13 тыс. руб. в связи с увеличение количества земельных участков предоставленных в аренду и вовлечение в оборот земельных участков, погашение задолженности прошлых периодов.</a:t>
            </a:r>
          </a:p>
          <a:p>
            <a:pPr algn="just"/>
            <a:r>
              <a:rPr lang="ru-RU" sz="900" dirty="0"/>
              <a:t> </a:t>
            </a:r>
            <a:r>
              <a:rPr lang="ru-RU" sz="900" dirty="0" smtClean="0"/>
              <a:t>    Доходы </a:t>
            </a:r>
            <a:r>
              <a:rPr lang="ru-RU" sz="900" dirty="0"/>
              <a:t>от оказания платных услуг составляют 30 478,79 тыс. руб. или 120,27% от плановых назначений, в сравнении с соответствующим периодом прошлого года уменьшение на 221,59 тыс. руб. </a:t>
            </a:r>
          </a:p>
          <a:p>
            <a:pPr algn="just"/>
            <a:r>
              <a:rPr lang="ru-RU" sz="900" dirty="0" smtClean="0"/>
              <a:t>     Поступление </a:t>
            </a:r>
            <a:r>
              <a:rPr lang="ru-RU" sz="900" dirty="0"/>
              <a:t>доходов от продажи материальных и нематериальных активов составляет 7 712,27 тыс. руб. что в 13 раз больше плановых назначений, в сравнении с прошлым годом увеличение на 1 265,03 тыс. руб. или 19,62%, за счет увеличения количества проданных земельных участков, по поступившим заявлениям.</a:t>
            </a:r>
          </a:p>
        </p:txBody>
      </p:sp>
      <p:graphicFrame>
        <p:nvGraphicFramePr>
          <p:cNvPr id="12" name="Диаграмма 11"/>
          <p:cNvGraphicFramePr/>
          <p:nvPr>
            <p:extLst>
              <p:ext uri="{D42A27DB-BD31-4B8C-83A1-F6EECF244321}">
                <p14:modId xmlns:p14="http://schemas.microsoft.com/office/powerpoint/2010/main" val="636987734"/>
              </p:ext>
            </p:extLst>
          </p:nvPr>
        </p:nvGraphicFramePr>
        <p:xfrm>
          <a:off x="3657600" y="0"/>
          <a:ext cx="5486400" cy="6858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Picture background"/>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0"/>
            <a:ext cx="9144000" cy="738664"/>
          </a:xfrm>
          <a:prstGeom prst="rect">
            <a:avLst/>
          </a:prstGeom>
          <a:noFill/>
        </p:spPr>
        <p:txBody>
          <a:bodyPr wrap="square" rtlCol="0">
            <a:spAutoFit/>
          </a:bodyPr>
          <a:lstStyle/>
          <a:p>
            <a:pPr algn="ctr"/>
            <a:r>
              <a:rPr lang="ru-RU" sz="1400" dirty="0" smtClean="0"/>
              <a:t>ПОМЕСЯЧНАЯ И ПОКВАРТАЛЬНАЯ ДИНАМИКА ПОСТУПЛЕНИЯ НАЛОГОВЫХ И НЕНАЛОГОВЫХ ДОХОДОВ В БЮДЖЕТ КУРСКОГО МУНИЦИПАЛЬНОГО ОКРУГА СТАВРОПОЛЬСКОГО КРАЯ </a:t>
            </a:r>
          </a:p>
          <a:p>
            <a:pPr algn="ctr"/>
            <a:r>
              <a:rPr lang="ru-RU" sz="1400" dirty="0" smtClean="0"/>
              <a:t>В  2023 ГОДУ К 2022 ГОДУ </a:t>
            </a:r>
            <a:endParaRPr lang="ru-RU" sz="1400" dirty="0"/>
          </a:p>
        </p:txBody>
      </p:sp>
      <p:sp>
        <p:nvSpPr>
          <p:cNvPr id="60417" name="Rectangle 1"/>
          <p:cNvSpPr>
            <a:spLocks noChangeArrowheads="1"/>
          </p:cNvSpPr>
          <p:nvPr/>
        </p:nvSpPr>
        <p:spPr bwMode="auto">
          <a:xfrm>
            <a:off x="11502" y="2984956"/>
            <a:ext cx="8763000" cy="9387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kumimoji="0" lang="ru-RU" sz="1100" i="0" u="none" strike="noStrike" cap="none" normalizeH="0" baseline="0" dirty="0" smtClean="0">
                <a:ln>
                  <a:noFill/>
                </a:ln>
                <a:solidFill>
                  <a:schemeClr val="tx1"/>
                </a:solidFill>
                <a:effectLst/>
                <a:latin typeface="+mj-lt"/>
                <a:ea typeface="Times New Roman" pitchFamily="18" charset="0"/>
                <a:cs typeface="Times New Roman" pitchFamily="18" charset="0"/>
              </a:rPr>
              <a:t>     </a:t>
            </a:r>
            <a:r>
              <a:rPr lang="ru-RU" sz="1100" dirty="0" smtClean="0">
                <a:latin typeface="+mj-lt"/>
                <a:ea typeface="Times New Roman" pitchFamily="18" charset="0"/>
                <a:cs typeface="Times New Roman" pitchFamily="18" charset="0"/>
              </a:rPr>
              <a:t>В </a:t>
            </a:r>
            <a:r>
              <a:rPr lang="en-US" sz="1100" dirty="0" smtClean="0">
                <a:latin typeface="+mj-lt"/>
                <a:ea typeface="Times New Roman" pitchFamily="18" charset="0"/>
                <a:cs typeface="Times New Roman" pitchFamily="18" charset="0"/>
              </a:rPr>
              <a:t>I</a:t>
            </a:r>
            <a:r>
              <a:rPr lang="ru-RU" sz="1100" dirty="0" smtClean="0">
                <a:latin typeface="+mj-lt"/>
                <a:ea typeface="Times New Roman" pitchFamily="18" charset="0"/>
                <a:cs typeface="Times New Roman" pitchFamily="18" charset="0"/>
              </a:rPr>
              <a:t> квартале 2023 года  по сравнению с аналогичным периодом 2022 года наблюдается снижение поступлений по налоговым и неналоговым доходам на 18 497,47 тыс. рублей </a:t>
            </a:r>
            <a:r>
              <a:rPr lang="ru-RU" sz="1100" dirty="0">
                <a:latin typeface="+mj-lt"/>
                <a:ea typeface="Times New Roman" pitchFamily="18" charset="0"/>
                <a:cs typeface="Times New Roman" pitchFamily="18" charset="0"/>
              </a:rPr>
              <a:t>в</a:t>
            </a:r>
            <a:r>
              <a:rPr lang="ru-RU" sz="1100" dirty="0" smtClean="0">
                <a:latin typeface="+mj-lt"/>
                <a:ea typeface="Times New Roman" pitchFamily="18" charset="0"/>
                <a:cs typeface="Times New Roman" pitchFamily="18" charset="0"/>
              </a:rPr>
              <a:t> </a:t>
            </a:r>
            <a:r>
              <a:rPr lang="ru-RU" sz="1100" dirty="0">
                <a:latin typeface="+mj-lt"/>
                <a:ea typeface="Times New Roman" pitchFamily="18" charset="0"/>
                <a:cs typeface="Times New Roman" pitchFamily="18" charset="0"/>
              </a:rPr>
              <a:t>связи с введением с 1 января 2023 года единого налогового платежа и единого налогового счета, и в соответствии с порядком формирования начального сальдо по юридическим и физическим лицам по состоянию на 01.01.2023 года суммы излишне уплаченных налогов (переплата) были изъяты из бюджета Курского муниципального округа Ставропольского края на единый налоговый счет </a:t>
            </a:r>
            <a:r>
              <a:rPr lang="ru-RU" sz="1100" dirty="0" smtClean="0">
                <a:latin typeface="+mj-lt"/>
                <a:ea typeface="Times New Roman" pitchFamily="18" charset="0"/>
                <a:cs typeface="Times New Roman" pitchFamily="18" charset="0"/>
              </a:rPr>
              <a:t>налогоплательщиков.</a:t>
            </a:r>
            <a:endParaRPr lang="ru-RU" sz="1100" dirty="0">
              <a:latin typeface="+mj-lt"/>
              <a:ea typeface="Times New Roman" pitchFamily="18" charset="0"/>
              <a:cs typeface="Times New Roman" pitchFamily="18" charset="0"/>
            </a:endParaRPr>
          </a:p>
        </p:txBody>
      </p:sp>
      <p:graphicFrame>
        <p:nvGraphicFramePr>
          <p:cNvPr id="8" name="Диаграмма 7"/>
          <p:cNvGraphicFramePr/>
          <p:nvPr>
            <p:extLst>
              <p:ext uri="{D42A27DB-BD31-4B8C-83A1-F6EECF244321}">
                <p14:modId xmlns:p14="http://schemas.microsoft.com/office/powerpoint/2010/main" val="39866812"/>
              </p:ext>
            </p:extLst>
          </p:nvPr>
        </p:nvGraphicFramePr>
        <p:xfrm>
          <a:off x="76200" y="4038600"/>
          <a:ext cx="8839200" cy="28194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8458200" y="457200"/>
            <a:ext cx="685800" cy="215444"/>
          </a:xfrm>
          <a:prstGeom prst="rect">
            <a:avLst/>
          </a:prstGeom>
          <a:noFill/>
        </p:spPr>
        <p:txBody>
          <a:bodyPr wrap="square" rtlCol="0">
            <a:spAutoFit/>
          </a:bodyPr>
          <a:lstStyle/>
          <a:p>
            <a:r>
              <a:rPr lang="ru-RU" sz="800" dirty="0" smtClean="0">
                <a:latin typeface="+mj-lt"/>
              </a:rPr>
              <a:t>тыс. руб.</a:t>
            </a:r>
            <a:endParaRPr lang="ru-RU" sz="800" dirty="0">
              <a:latin typeface="+mj-lt"/>
            </a:endParaRPr>
          </a:p>
        </p:txBody>
      </p:sp>
      <p:graphicFrame>
        <p:nvGraphicFramePr>
          <p:cNvPr id="7" name="Диаграмма 6"/>
          <p:cNvGraphicFramePr/>
          <p:nvPr>
            <p:extLst>
              <p:ext uri="{D42A27DB-BD31-4B8C-83A1-F6EECF244321}">
                <p14:modId xmlns:p14="http://schemas.microsoft.com/office/powerpoint/2010/main" val="3876782809"/>
              </p:ext>
            </p:extLst>
          </p:nvPr>
        </p:nvGraphicFramePr>
        <p:xfrm>
          <a:off x="152400" y="685800"/>
          <a:ext cx="8763000" cy="228600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8" name="Пятиугольник 7"/>
          <p:cNvSpPr/>
          <p:nvPr/>
        </p:nvSpPr>
        <p:spPr>
          <a:xfrm>
            <a:off x="0" y="0"/>
            <a:ext cx="8991600" cy="533400"/>
          </a:xfrm>
          <a:prstGeom prst="homePlat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с двумя скругленными противолежащими углами 6"/>
          <p:cNvSpPr/>
          <p:nvPr/>
        </p:nvSpPr>
        <p:spPr>
          <a:xfrm>
            <a:off x="228600" y="3276600"/>
            <a:ext cx="8763000" cy="3200400"/>
          </a:xfrm>
          <a:prstGeom prst="round2DiagRect">
            <a:avLst/>
          </a:prstGeom>
          <a:gradFill>
            <a:gsLst>
              <a:gs pos="0">
                <a:srgbClr val="5E9EFF"/>
              </a:gs>
              <a:gs pos="39999">
                <a:srgbClr val="85C2FF"/>
              </a:gs>
              <a:gs pos="70000">
                <a:srgbClr val="C4D6EB"/>
              </a:gs>
              <a:gs pos="100000">
                <a:srgbClr val="FFEBFA"/>
              </a:gs>
            </a:gsLst>
            <a:lin ang="135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457200" y="3276600"/>
            <a:ext cx="8382000" cy="430887"/>
          </a:xfrm>
          <a:prstGeom prst="rect">
            <a:avLst/>
          </a:prstGeom>
          <a:noFill/>
        </p:spPr>
        <p:txBody>
          <a:bodyPr wrap="square" rtlCol="0">
            <a:spAutoFit/>
          </a:bodyPr>
          <a:lstStyle/>
          <a:p>
            <a:pPr algn="ctr"/>
            <a:r>
              <a:rPr lang="ru-RU" sz="1100" dirty="0" smtClean="0"/>
              <a:t>ДИНАМИКА ПОСТУПЛЕНИЯ НАЛОГОВЫХ И НЕНАЛОГОВЫХ ДОХОДОВ БЮДЖЕТА  КУРСКОГО МУНИЦИПАЛЬНОГО ОКРУГА СТАВРОПОЛЬСКОГО КРАЯ ЗА 2018-2023 ГОДЫ</a:t>
            </a:r>
            <a:endParaRPr lang="ru-RU" sz="1100" dirty="0"/>
          </a:p>
        </p:txBody>
      </p:sp>
      <p:sp>
        <p:nvSpPr>
          <p:cNvPr id="3" name="Прямоугольник 2"/>
          <p:cNvSpPr/>
          <p:nvPr/>
        </p:nvSpPr>
        <p:spPr>
          <a:xfrm>
            <a:off x="152400" y="533400"/>
            <a:ext cx="8839200" cy="2785378"/>
          </a:xfrm>
          <a:prstGeom prst="rect">
            <a:avLst/>
          </a:prstGeom>
        </p:spPr>
        <p:txBody>
          <a:bodyPr wrap="square">
            <a:spAutoFit/>
          </a:bodyPr>
          <a:lstStyle/>
          <a:p>
            <a:pPr algn="just"/>
            <a:r>
              <a:rPr lang="ru-RU" sz="1250" dirty="0" smtClean="0">
                <a:latin typeface="+mj-lt"/>
                <a:cs typeface="Calibri" pitchFamily="34" charset="0"/>
              </a:rPr>
              <a:t>         </a:t>
            </a:r>
            <a:r>
              <a:rPr lang="ru-RU" sz="1250" dirty="0" smtClean="0">
                <a:latin typeface="+mj-lt"/>
              </a:rPr>
              <a:t>Доля налоговых и неналоговых доходов в общем объеме доходов, поступивших в бюджет, составила 14,0 процентов или              380 521,18 тыс. рублей. Годовые плановые назначения по поступлению налоговых и неналоговых доходов в бюджет при плане 375 056,89 тыс. рублей исполнены на 101,46 процента.</a:t>
            </a:r>
          </a:p>
          <a:p>
            <a:pPr algn="just"/>
            <a:r>
              <a:rPr lang="ru-RU" sz="1250" dirty="0">
                <a:latin typeface="+mj-lt"/>
              </a:rPr>
              <a:t> </a:t>
            </a:r>
            <a:r>
              <a:rPr lang="ru-RU" sz="1250" dirty="0" smtClean="0">
                <a:latin typeface="+mj-lt"/>
              </a:rPr>
              <a:t>       Для </a:t>
            </a:r>
            <a:r>
              <a:rPr lang="ru-RU" sz="1250" dirty="0">
                <a:latin typeface="+mj-lt"/>
              </a:rPr>
              <a:t>увеличения налогового потенциала округа, своевременного поступления  в бюджет собственных доходов, недопущения образования текущей задолженности и погашения имеющейся,  а также для обеспечения реализации программы оздоровления муниципальных финансов, Финансовым управлением ежемесячно проводился анализ ожидаемого поступления налоговых и неналоговых доходов в местный бюджет, готовился материал для проведения комиссий по мобилизации налоговых и неналоговых доходов, зачисляемых в местный бюджет, с целью выявления выпадающих доходов и не допущения превышения, утвержденного постановлением Правительства Ставропольского края от 30.11.2021 № 612-п (в редакции от 22.07.2022 № 413-п и от 26.12.2022 № 826-п), Норматива формирования расходов на содержание органов местного самоуправления муниципальных образований Ставропольского края. </a:t>
            </a:r>
          </a:p>
          <a:p>
            <a:pPr algn="just"/>
            <a:r>
              <a:rPr lang="ru-RU" sz="1250" dirty="0" smtClean="0">
                <a:latin typeface="+mj-lt"/>
              </a:rPr>
              <a:t>        В </a:t>
            </a:r>
            <a:r>
              <a:rPr lang="ru-RU" sz="1250" dirty="0">
                <a:latin typeface="+mj-lt"/>
              </a:rPr>
              <a:t>результате проводимых мероприятий увеличение роста налоговых и неналоговых доходов  бюджета  Курского муниципального округа   составило – 3 819,27 тыс. рублей (доходы от уплаты штрафов, пеней, задолженности за прошлые периоды).</a:t>
            </a:r>
          </a:p>
        </p:txBody>
      </p:sp>
      <p:sp>
        <p:nvSpPr>
          <p:cNvPr id="4" name="TextBox 3"/>
          <p:cNvSpPr txBox="1"/>
          <p:nvPr/>
        </p:nvSpPr>
        <p:spPr>
          <a:xfrm>
            <a:off x="0" y="0"/>
            <a:ext cx="8077200" cy="523220"/>
          </a:xfrm>
          <a:prstGeom prst="rect">
            <a:avLst/>
          </a:prstGeom>
          <a:noFill/>
        </p:spPr>
        <p:txBody>
          <a:bodyPr wrap="square" rtlCol="0">
            <a:spAutoFit/>
          </a:bodyPr>
          <a:lstStyle/>
          <a:p>
            <a:pPr algn="ctr"/>
            <a:r>
              <a:rPr lang="ru-RU" sz="1400" dirty="0" smtClean="0"/>
              <a:t>ОБЕСПЕЧЕНИЕ РОСТА НАЛОГОВЫХ И НЕНАЛОГОВЫХ ДОХОДОВ БЮДЖЕТА  КУРСКОГО МУНИЦИПАЛЬНОГО ОКРУГА СТАВРОПОЛЬСКОГО КРАЯ ЗА 2018-2023 ГОДЫ  </a:t>
            </a:r>
            <a:endParaRPr lang="ru-RU" sz="1400" dirty="0"/>
          </a:p>
        </p:txBody>
      </p:sp>
      <p:graphicFrame>
        <p:nvGraphicFramePr>
          <p:cNvPr id="5" name="Диаграмма 4"/>
          <p:cNvGraphicFramePr/>
          <p:nvPr>
            <p:extLst>
              <p:ext uri="{D42A27DB-BD31-4B8C-83A1-F6EECF244321}">
                <p14:modId xmlns:p14="http://schemas.microsoft.com/office/powerpoint/2010/main" val="3752576751"/>
              </p:ext>
            </p:extLst>
          </p:nvPr>
        </p:nvGraphicFramePr>
        <p:xfrm>
          <a:off x="228600" y="3266420"/>
          <a:ext cx="8763000" cy="32004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304800" y="3465177"/>
            <a:ext cx="685800" cy="215444"/>
          </a:xfrm>
          <a:prstGeom prst="rect">
            <a:avLst/>
          </a:prstGeom>
          <a:noFill/>
        </p:spPr>
        <p:txBody>
          <a:bodyPr wrap="square" rtlCol="0">
            <a:spAutoFit/>
          </a:bodyPr>
          <a:lstStyle/>
          <a:p>
            <a:r>
              <a:rPr lang="ru-RU" sz="800" dirty="0" smtClean="0">
                <a:latin typeface="+mj-lt"/>
              </a:rPr>
              <a:t>тыс. руб.</a:t>
            </a:r>
            <a:endParaRPr lang="ru-RU" sz="800" dirty="0">
              <a:latin typeface="+mj-l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1000" y="0"/>
            <a:ext cx="8382000" cy="461665"/>
          </a:xfrm>
          <a:prstGeom prst="rect">
            <a:avLst/>
          </a:prstGeom>
          <a:noFill/>
        </p:spPr>
        <p:txBody>
          <a:bodyPr wrap="square" rtlCol="0">
            <a:spAutoFit/>
          </a:bodyPr>
          <a:lstStyle/>
          <a:p>
            <a:pPr algn="ctr"/>
            <a:r>
              <a:rPr lang="ru-RU" sz="1200" dirty="0" smtClean="0"/>
              <a:t>ДИНАМИКА ПОСТУПЛЕНИЯ </a:t>
            </a:r>
            <a:r>
              <a:rPr lang="ru-RU" sz="1200" b="1" dirty="0" smtClean="0"/>
              <a:t>НАЛОГОВЫХ</a:t>
            </a:r>
            <a:r>
              <a:rPr lang="ru-RU" sz="1200" dirty="0" smtClean="0"/>
              <a:t> ДОХОДОВ БЮДЖЕТА  КУРСКОГО МУНИЦИПАЛЬНОГО ОКРУГА СТАВРОПОЛЬСКОГО КРАЯ ЗА 2018-2023 ГОДЫ</a:t>
            </a:r>
            <a:endParaRPr lang="ru-RU" sz="1200" dirty="0"/>
          </a:p>
        </p:txBody>
      </p:sp>
      <p:graphicFrame>
        <p:nvGraphicFramePr>
          <p:cNvPr id="5" name="Диаграмма 4"/>
          <p:cNvGraphicFramePr/>
          <p:nvPr>
            <p:extLst>
              <p:ext uri="{D42A27DB-BD31-4B8C-83A1-F6EECF244321}">
                <p14:modId xmlns:p14="http://schemas.microsoft.com/office/powerpoint/2010/main" val="2559862322"/>
              </p:ext>
            </p:extLst>
          </p:nvPr>
        </p:nvGraphicFramePr>
        <p:xfrm>
          <a:off x="152400" y="457200"/>
          <a:ext cx="8839200" cy="1752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Диаграмма 5"/>
          <p:cNvGraphicFramePr/>
          <p:nvPr>
            <p:extLst>
              <p:ext uri="{D42A27DB-BD31-4B8C-83A1-F6EECF244321}">
                <p14:modId xmlns:p14="http://schemas.microsoft.com/office/powerpoint/2010/main" val="1062822172"/>
              </p:ext>
            </p:extLst>
          </p:nvPr>
        </p:nvGraphicFramePr>
        <p:xfrm>
          <a:off x="152400" y="1981200"/>
          <a:ext cx="8839200" cy="1828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p:cNvGraphicFramePr/>
          <p:nvPr>
            <p:extLst>
              <p:ext uri="{D42A27DB-BD31-4B8C-83A1-F6EECF244321}">
                <p14:modId xmlns:p14="http://schemas.microsoft.com/office/powerpoint/2010/main" val="2395381511"/>
              </p:ext>
            </p:extLst>
          </p:nvPr>
        </p:nvGraphicFramePr>
        <p:xfrm>
          <a:off x="152400" y="5029200"/>
          <a:ext cx="8839200" cy="1676400"/>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p:cNvSpPr txBox="1"/>
          <p:nvPr/>
        </p:nvSpPr>
        <p:spPr>
          <a:xfrm>
            <a:off x="1143000" y="6477000"/>
            <a:ext cx="457200" cy="215444"/>
          </a:xfrm>
          <a:prstGeom prst="rect">
            <a:avLst/>
          </a:prstGeom>
          <a:noFill/>
        </p:spPr>
        <p:txBody>
          <a:bodyPr wrap="square" rtlCol="0">
            <a:spAutoFit/>
          </a:bodyPr>
          <a:lstStyle/>
          <a:p>
            <a:r>
              <a:rPr lang="ru-RU" sz="800" b="1" dirty="0" smtClean="0">
                <a:latin typeface="+mj-lt"/>
              </a:rPr>
              <a:t>2018</a:t>
            </a:r>
            <a:endParaRPr lang="ru-RU" sz="800" b="1" dirty="0">
              <a:latin typeface="+mj-lt"/>
            </a:endParaRPr>
          </a:p>
        </p:txBody>
      </p:sp>
      <p:graphicFrame>
        <p:nvGraphicFramePr>
          <p:cNvPr id="10" name="Диаграмма 9"/>
          <p:cNvGraphicFramePr/>
          <p:nvPr>
            <p:extLst>
              <p:ext uri="{D42A27DB-BD31-4B8C-83A1-F6EECF244321}">
                <p14:modId xmlns:p14="http://schemas.microsoft.com/office/powerpoint/2010/main" val="4171293922"/>
              </p:ext>
            </p:extLst>
          </p:nvPr>
        </p:nvGraphicFramePr>
        <p:xfrm>
          <a:off x="152400" y="3505200"/>
          <a:ext cx="8839200" cy="1676400"/>
        </p:xfrm>
        <a:graphic>
          <a:graphicData uri="http://schemas.openxmlformats.org/drawingml/2006/chart">
            <c:chart xmlns:c="http://schemas.openxmlformats.org/drawingml/2006/chart" xmlns:r="http://schemas.openxmlformats.org/officeDocument/2006/relationships" r:id="rId6"/>
          </a:graphicData>
        </a:graphic>
      </p:graphicFrame>
      <p:sp>
        <p:nvSpPr>
          <p:cNvPr id="9" name="TextBox 8"/>
          <p:cNvSpPr txBox="1"/>
          <p:nvPr/>
        </p:nvSpPr>
        <p:spPr>
          <a:xfrm>
            <a:off x="8458200" y="457200"/>
            <a:ext cx="685800" cy="215444"/>
          </a:xfrm>
          <a:prstGeom prst="rect">
            <a:avLst/>
          </a:prstGeom>
          <a:noFill/>
        </p:spPr>
        <p:txBody>
          <a:bodyPr wrap="square" rtlCol="0">
            <a:spAutoFit/>
          </a:bodyPr>
          <a:lstStyle/>
          <a:p>
            <a:r>
              <a:rPr lang="ru-RU" sz="800" dirty="0" smtClean="0">
                <a:latin typeface="+mj-lt"/>
              </a:rPr>
              <a:t>тыс. руб.</a:t>
            </a:r>
            <a:endParaRPr lang="ru-RU" sz="800" dirty="0">
              <a:latin typeface="+mj-l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Диаграмма 4"/>
          <p:cNvGraphicFramePr/>
          <p:nvPr>
            <p:extLst>
              <p:ext uri="{D42A27DB-BD31-4B8C-83A1-F6EECF244321}">
                <p14:modId xmlns:p14="http://schemas.microsoft.com/office/powerpoint/2010/main" val="437353549"/>
              </p:ext>
            </p:extLst>
          </p:nvPr>
        </p:nvGraphicFramePr>
        <p:xfrm>
          <a:off x="152400" y="0"/>
          <a:ext cx="8839200" cy="1905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Диаграмма 5"/>
          <p:cNvGraphicFramePr/>
          <p:nvPr>
            <p:extLst>
              <p:ext uri="{D42A27DB-BD31-4B8C-83A1-F6EECF244321}">
                <p14:modId xmlns:p14="http://schemas.microsoft.com/office/powerpoint/2010/main" val="3969577299"/>
              </p:ext>
            </p:extLst>
          </p:nvPr>
        </p:nvGraphicFramePr>
        <p:xfrm>
          <a:off x="152400" y="1676400"/>
          <a:ext cx="8839200" cy="18288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Диаграмма 6"/>
          <p:cNvGraphicFramePr/>
          <p:nvPr>
            <p:extLst>
              <p:ext uri="{D42A27DB-BD31-4B8C-83A1-F6EECF244321}">
                <p14:modId xmlns:p14="http://schemas.microsoft.com/office/powerpoint/2010/main" val="1095821274"/>
              </p:ext>
            </p:extLst>
          </p:nvPr>
        </p:nvGraphicFramePr>
        <p:xfrm>
          <a:off x="152400" y="5029200"/>
          <a:ext cx="8839200" cy="1828800"/>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p:cNvSpPr txBox="1"/>
          <p:nvPr/>
        </p:nvSpPr>
        <p:spPr>
          <a:xfrm>
            <a:off x="1066800" y="6553200"/>
            <a:ext cx="457200" cy="215444"/>
          </a:xfrm>
          <a:prstGeom prst="rect">
            <a:avLst/>
          </a:prstGeom>
          <a:noFill/>
        </p:spPr>
        <p:txBody>
          <a:bodyPr wrap="square" rtlCol="0">
            <a:spAutoFit/>
          </a:bodyPr>
          <a:lstStyle/>
          <a:p>
            <a:r>
              <a:rPr lang="ru-RU" sz="800" b="1" dirty="0" smtClean="0">
                <a:latin typeface="+mj-lt"/>
              </a:rPr>
              <a:t>2018</a:t>
            </a:r>
            <a:endParaRPr lang="ru-RU" sz="800" b="1" dirty="0">
              <a:latin typeface="+mj-lt"/>
            </a:endParaRPr>
          </a:p>
        </p:txBody>
      </p:sp>
      <p:graphicFrame>
        <p:nvGraphicFramePr>
          <p:cNvPr id="9" name="Диаграмма 8"/>
          <p:cNvGraphicFramePr/>
          <p:nvPr>
            <p:extLst>
              <p:ext uri="{D42A27DB-BD31-4B8C-83A1-F6EECF244321}">
                <p14:modId xmlns:p14="http://schemas.microsoft.com/office/powerpoint/2010/main" val="2277044979"/>
              </p:ext>
            </p:extLst>
          </p:nvPr>
        </p:nvGraphicFramePr>
        <p:xfrm>
          <a:off x="152400" y="3276600"/>
          <a:ext cx="8839200" cy="1828800"/>
        </p:xfrm>
        <a:graphic>
          <a:graphicData uri="http://schemas.openxmlformats.org/drawingml/2006/chart">
            <c:chart xmlns:c="http://schemas.openxmlformats.org/drawingml/2006/chart" xmlns:r="http://schemas.openxmlformats.org/officeDocument/2006/relationships" r:id="rId6"/>
          </a:graphicData>
        </a:graphic>
      </p:graphicFrame>
      <p:sp>
        <p:nvSpPr>
          <p:cNvPr id="10" name="TextBox 9"/>
          <p:cNvSpPr txBox="1"/>
          <p:nvPr/>
        </p:nvSpPr>
        <p:spPr>
          <a:xfrm>
            <a:off x="8458200" y="0"/>
            <a:ext cx="685800" cy="215444"/>
          </a:xfrm>
          <a:prstGeom prst="rect">
            <a:avLst/>
          </a:prstGeom>
          <a:noFill/>
        </p:spPr>
        <p:txBody>
          <a:bodyPr wrap="square" rtlCol="0">
            <a:spAutoFit/>
          </a:bodyPr>
          <a:lstStyle/>
          <a:p>
            <a:r>
              <a:rPr lang="ru-RU" sz="800" dirty="0" smtClean="0">
                <a:latin typeface="+mj-lt"/>
              </a:rPr>
              <a:t>тыс. руб.</a:t>
            </a:r>
            <a:endParaRPr lang="ru-RU" sz="800" dirty="0">
              <a:latin typeface="+mj-l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Диаграмма 4"/>
          <p:cNvGraphicFramePr/>
          <p:nvPr>
            <p:extLst>
              <p:ext uri="{D42A27DB-BD31-4B8C-83A1-F6EECF244321}">
                <p14:modId xmlns:p14="http://schemas.microsoft.com/office/powerpoint/2010/main" val="294152375"/>
              </p:ext>
            </p:extLst>
          </p:nvPr>
        </p:nvGraphicFramePr>
        <p:xfrm>
          <a:off x="152400" y="609600"/>
          <a:ext cx="8839200" cy="1905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Диаграмма 5"/>
          <p:cNvGraphicFramePr/>
          <p:nvPr>
            <p:extLst>
              <p:ext uri="{D42A27DB-BD31-4B8C-83A1-F6EECF244321}">
                <p14:modId xmlns:p14="http://schemas.microsoft.com/office/powerpoint/2010/main" val="1676101997"/>
              </p:ext>
            </p:extLst>
          </p:nvPr>
        </p:nvGraphicFramePr>
        <p:xfrm>
          <a:off x="152400" y="2362200"/>
          <a:ext cx="8839200" cy="19812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1143000" y="5943600"/>
            <a:ext cx="457200" cy="215444"/>
          </a:xfrm>
          <a:prstGeom prst="rect">
            <a:avLst/>
          </a:prstGeom>
          <a:noFill/>
        </p:spPr>
        <p:txBody>
          <a:bodyPr wrap="square" rtlCol="0">
            <a:spAutoFit/>
          </a:bodyPr>
          <a:lstStyle/>
          <a:p>
            <a:r>
              <a:rPr lang="ru-RU" sz="800" b="1" dirty="0" smtClean="0">
                <a:latin typeface="+mj-lt"/>
              </a:rPr>
              <a:t>2018</a:t>
            </a:r>
            <a:endParaRPr lang="ru-RU" sz="800" b="1" dirty="0">
              <a:latin typeface="+mj-lt"/>
            </a:endParaRPr>
          </a:p>
        </p:txBody>
      </p:sp>
      <p:graphicFrame>
        <p:nvGraphicFramePr>
          <p:cNvPr id="10" name="Диаграмма 9"/>
          <p:cNvGraphicFramePr/>
          <p:nvPr>
            <p:extLst>
              <p:ext uri="{D42A27DB-BD31-4B8C-83A1-F6EECF244321}">
                <p14:modId xmlns:p14="http://schemas.microsoft.com/office/powerpoint/2010/main" val="763080936"/>
              </p:ext>
            </p:extLst>
          </p:nvPr>
        </p:nvGraphicFramePr>
        <p:xfrm>
          <a:off x="165340" y="4254044"/>
          <a:ext cx="8839200" cy="190500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7"/>
          <p:cNvSpPr txBox="1"/>
          <p:nvPr/>
        </p:nvSpPr>
        <p:spPr>
          <a:xfrm>
            <a:off x="3810000" y="5943600"/>
            <a:ext cx="457252" cy="21544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800" b="1" dirty="0" smtClean="0">
                <a:latin typeface="Calibri"/>
              </a:rPr>
              <a:t>2020</a:t>
            </a:r>
            <a:endParaRPr lang="ru-RU" sz="800" b="1" dirty="0">
              <a:latin typeface="Calibri"/>
            </a:endParaRPr>
          </a:p>
        </p:txBody>
      </p:sp>
      <p:sp>
        <p:nvSpPr>
          <p:cNvPr id="11" name="TextBox 7"/>
          <p:cNvSpPr txBox="1"/>
          <p:nvPr/>
        </p:nvSpPr>
        <p:spPr>
          <a:xfrm>
            <a:off x="5181600" y="5943600"/>
            <a:ext cx="457163" cy="21544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800" b="1" dirty="0" smtClean="0">
                <a:latin typeface="Calibri"/>
              </a:rPr>
              <a:t>2021</a:t>
            </a:r>
            <a:endParaRPr lang="ru-RU" sz="800" b="1" dirty="0">
              <a:latin typeface="Calibri"/>
            </a:endParaRPr>
          </a:p>
        </p:txBody>
      </p:sp>
      <p:sp>
        <p:nvSpPr>
          <p:cNvPr id="12" name="TextBox 7"/>
          <p:cNvSpPr txBox="1"/>
          <p:nvPr/>
        </p:nvSpPr>
        <p:spPr>
          <a:xfrm>
            <a:off x="6553200" y="5943600"/>
            <a:ext cx="457163" cy="21544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800" b="1" dirty="0" smtClean="0">
                <a:latin typeface="Calibri"/>
              </a:rPr>
              <a:t>2022</a:t>
            </a:r>
            <a:endParaRPr lang="ru-RU" sz="800" b="1" dirty="0">
              <a:latin typeface="Calibri"/>
            </a:endParaRPr>
          </a:p>
        </p:txBody>
      </p:sp>
      <p:sp>
        <p:nvSpPr>
          <p:cNvPr id="13" name="TextBox 7"/>
          <p:cNvSpPr txBox="1"/>
          <p:nvPr/>
        </p:nvSpPr>
        <p:spPr>
          <a:xfrm>
            <a:off x="7924800" y="5943600"/>
            <a:ext cx="457252" cy="21544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800" b="1" dirty="0" smtClean="0">
                <a:latin typeface="Calibri"/>
              </a:rPr>
              <a:t>2023</a:t>
            </a:r>
            <a:endParaRPr lang="ru-RU" sz="800" b="1" dirty="0">
              <a:latin typeface="Calibri"/>
            </a:endParaRPr>
          </a:p>
        </p:txBody>
      </p:sp>
      <p:sp>
        <p:nvSpPr>
          <p:cNvPr id="14" name="TextBox 7"/>
          <p:cNvSpPr txBox="1"/>
          <p:nvPr/>
        </p:nvSpPr>
        <p:spPr>
          <a:xfrm>
            <a:off x="2438400" y="5943600"/>
            <a:ext cx="457163" cy="21544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800" b="1" dirty="0" smtClean="0">
                <a:latin typeface="Calibri"/>
              </a:rPr>
              <a:t>2019</a:t>
            </a:r>
            <a:endParaRPr lang="ru-RU" sz="800" b="1" dirty="0">
              <a:latin typeface="Calibri"/>
            </a:endParaRPr>
          </a:p>
        </p:txBody>
      </p:sp>
      <p:sp>
        <p:nvSpPr>
          <p:cNvPr id="15" name="TextBox 14"/>
          <p:cNvSpPr txBox="1"/>
          <p:nvPr/>
        </p:nvSpPr>
        <p:spPr>
          <a:xfrm>
            <a:off x="381000" y="0"/>
            <a:ext cx="8382000" cy="461665"/>
          </a:xfrm>
          <a:prstGeom prst="rect">
            <a:avLst/>
          </a:prstGeom>
          <a:noFill/>
        </p:spPr>
        <p:txBody>
          <a:bodyPr wrap="square" rtlCol="0">
            <a:spAutoFit/>
          </a:bodyPr>
          <a:lstStyle/>
          <a:p>
            <a:pPr algn="ctr"/>
            <a:r>
              <a:rPr lang="ru-RU" sz="1200" dirty="0" smtClean="0"/>
              <a:t>ДИНАМИКА ПОСТУПЛЕНИЯ </a:t>
            </a:r>
            <a:r>
              <a:rPr lang="ru-RU" sz="1200" b="1" dirty="0" smtClean="0"/>
              <a:t>НЕ НАЛОГОВЫХ</a:t>
            </a:r>
            <a:r>
              <a:rPr lang="ru-RU" sz="1200" dirty="0" smtClean="0"/>
              <a:t> ДОХОДОВ БЮДЖЕТА  КУРСКОГО МУНИЦИПАЛЬНОГО ОКРУГА СТАВРОПОЛЬСКОГО КРАЯ ЗА 2018-2023 ГОДЫ</a:t>
            </a:r>
            <a:endParaRPr lang="ru-RU" sz="1200" dirty="0"/>
          </a:p>
        </p:txBody>
      </p:sp>
      <p:sp>
        <p:nvSpPr>
          <p:cNvPr id="16" name="TextBox 15"/>
          <p:cNvSpPr txBox="1"/>
          <p:nvPr/>
        </p:nvSpPr>
        <p:spPr>
          <a:xfrm>
            <a:off x="8458200" y="457200"/>
            <a:ext cx="685800" cy="215444"/>
          </a:xfrm>
          <a:prstGeom prst="rect">
            <a:avLst/>
          </a:prstGeom>
          <a:noFill/>
        </p:spPr>
        <p:txBody>
          <a:bodyPr wrap="square" rtlCol="0">
            <a:spAutoFit/>
          </a:bodyPr>
          <a:lstStyle/>
          <a:p>
            <a:r>
              <a:rPr lang="ru-RU" sz="800" dirty="0" smtClean="0">
                <a:latin typeface="+mj-lt"/>
              </a:rPr>
              <a:t>тыс. руб.</a:t>
            </a:r>
            <a:endParaRPr lang="ru-RU" sz="800" dirty="0">
              <a:latin typeface="+mj-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8859"/>
            <a:ext cx="9144000" cy="7017306"/>
          </a:xfrm>
          <a:prstGeom prst="rect">
            <a:avLst/>
          </a:prstGeom>
          <a:noFill/>
        </p:spPr>
        <p:txBody>
          <a:bodyPr wrap="square" rtlCol="0">
            <a:spAutoFit/>
          </a:bodyPr>
          <a:lstStyle/>
          <a:p>
            <a:r>
              <a:rPr lang="ru-RU" sz="900" b="1" dirty="0" smtClean="0">
                <a:latin typeface="+mj-lt"/>
                <a:cs typeface="Calibri" pitchFamily="34" charset="0"/>
              </a:rPr>
              <a:t>ВВЕДЕНИЕ </a:t>
            </a:r>
            <a:r>
              <a:rPr lang="ru-RU" sz="900" dirty="0" smtClean="0">
                <a:latin typeface="+mj-lt"/>
                <a:cs typeface="Calibri" pitchFamily="34" charset="0"/>
              </a:rPr>
              <a:t>…………………………………………………………………………………………………………………………………………………………………………..……………………………………………..……….……….………………………….…….……2-4</a:t>
            </a:r>
          </a:p>
          <a:p>
            <a:r>
              <a:rPr lang="ru-RU" sz="900" b="1" dirty="0" smtClean="0">
                <a:latin typeface="+mj-lt"/>
                <a:cs typeface="Calibri" pitchFamily="34" charset="0"/>
              </a:rPr>
              <a:t>Административно-территориальное деление</a:t>
            </a:r>
            <a:r>
              <a:rPr lang="ru-RU" sz="900" dirty="0" smtClean="0">
                <a:effectLst>
                  <a:outerShdw blurRad="38100" dist="38100" dir="2700000" algn="tl">
                    <a:srgbClr val="000000">
                      <a:alpha val="43137"/>
                    </a:srgbClr>
                  </a:outerShdw>
                </a:effectLst>
                <a:latin typeface="+mj-lt"/>
                <a:cs typeface="Calibri" pitchFamily="34" charset="0"/>
              </a:rPr>
              <a:t>…………………………………………………………………………………………………………………………………………………………………………………….…………………………….……...</a:t>
            </a:r>
            <a:r>
              <a:rPr lang="ru-RU" sz="900" dirty="0" smtClean="0">
                <a:latin typeface="+mj-lt"/>
                <a:cs typeface="Calibri" pitchFamily="34" charset="0"/>
              </a:rPr>
              <a:t>.5</a:t>
            </a:r>
          </a:p>
          <a:p>
            <a:r>
              <a:rPr lang="ru-RU" sz="900" b="1" dirty="0" smtClean="0">
                <a:latin typeface="+mj-lt"/>
                <a:cs typeface="Calibri" pitchFamily="34" charset="0"/>
              </a:rPr>
              <a:t>Раздел  1. ОСНОВНЫЕ ПОКАЗАТЕЛИ социально-экономического развития Курского муниципального округа Ставропольского края </a:t>
            </a:r>
            <a:r>
              <a:rPr lang="ru-RU" sz="900" dirty="0" smtClean="0">
                <a:latin typeface="+mj-lt"/>
                <a:cs typeface="Calibri" pitchFamily="34" charset="0"/>
              </a:rPr>
              <a:t>…………………………………….………………………………....6-17 </a:t>
            </a:r>
            <a:r>
              <a:rPr lang="ru-RU" sz="900" b="1" dirty="0" smtClean="0">
                <a:latin typeface="+mj-lt"/>
                <a:cs typeface="Calibri" pitchFamily="34" charset="0"/>
              </a:rPr>
              <a:t>Раздел 2. </a:t>
            </a:r>
            <a:r>
              <a:rPr lang="ru-RU" sz="900" dirty="0" smtClean="0">
                <a:latin typeface="+mj-lt"/>
                <a:cs typeface="Calibri" pitchFamily="34" charset="0"/>
              </a:rPr>
              <a:t>Реализация основных направлений бюджетной политики Курского муниципального округа Ставропольского края…………………………………………..…………………………………..…….…….18</a:t>
            </a:r>
          </a:p>
          <a:p>
            <a:r>
              <a:rPr lang="ru-RU" sz="900" b="1" dirty="0" smtClean="0">
                <a:latin typeface="+mj-lt"/>
                <a:cs typeface="Calibri" pitchFamily="34" charset="0"/>
              </a:rPr>
              <a:t>                  </a:t>
            </a:r>
            <a:r>
              <a:rPr lang="ru-RU" sz="900" dirty="0" smtClean="0">
                <a:latin typeface="+mj-lt"/>
                <a:cs typeface="Calibri" pitchFamily="34" charset="0"/>
              </a:rPr>
              <a:t>Реализация основных направлений налоговой политики Курского муниципального округа Ставропольского края………………………………….………………….……………………………….…...…19</a:t>
            </a:r>
          </a:p>
          <a:p>
            <a:r>
              <a:rPr lang="ru-RU" sz="900" b="1" dirty="0" smtClean="0">
                <a:latin typeface="+mj-lt"/>
                <a:cs typeface="Calibri" pitchFamily="34" charset="0"/>
              </a:rPr>
              <a:t>                  </a:t>
            </a:r>
            <a:r>
              <a:rPr lang="ru-RU" sz="900" dirty="0" smtClean="0">
                <a:latin typeface="+mj-lt"/>
                <a:cs typeface="Calibri" pitchFamily="34" charset="0"/>
              </a:rPr>
              <a:t>Реализация основных направлений долговой политики Курского муниципального округа Ставропольского края………………………………………….…..………………………………………………..19</a:t>
            </a:r>
          </a:p>
          <a:p>
            <a:pPr algn="just"/>
            <a:r>
              <a:rPr lang="ru-RU" sz="900" b="1" dirty="0" smtClean="0">
                <a:latin typeface="+mj-lt"/>
                <a:cs typeface="Calibri" pitchFamily="34" charset="0"/>
              </a:rPr>
              <a:t>Раздел 3. Основные характеристики бюджета Курского муниципального округа Ставропольского края за 2023 год в сравнении с 2022 годом</a:t>
            </a:r>
            <a:r>
              <a:rPr lang="ru-RU" sz="900" dirty="0" smtClean="0">
                <a:latin typeface="+mj-lt"/>
                <a:cs typeface="Calibri" pitchFamily="34" charset="0"/>
              </a:rPr>
              <a:t>……………………………………………….............20</a:t>
            </a:r>
          </a:p>
          <a:p>
            <a:pPr algn="just"/>
            <a:r>
              <a:rPr lang="ru-RU" sz="900" b="1" dirty="0" smtClean="0">
                <a:latin typeface="+mj-lt"/>
                <a:cs typeface="Calibri" pitchFamily="34" charset="0"/>
              </a:rPr>
              <a:t>                 </a:t>
            </a:r>
            <a:r>
              <a:rPr lang="ru-RU" sz="900" dirty="0" smtClean="0">
                <a:latin typeface="+mj-lt"/>
                <a:cs typeface="Calibri" pitchFamily="34" charset="0"/>
              </a:rPr>
              <a:t>Динамика доходов, расходов и дефицита/профицита местного бюджета за 2018-2023 годы………………………………………………………………….…….………………….……………………………….….…21</a:t>
            </a:r>
          </a:p>
          <a:p>
            <a:pPr algn="just"/>
            <a:r>
              <a:rPr lang="ru-RU" sz="900" b="1" dirty="0" smtClean="0">
                <a:latin typeface="+mj-lt"/>
              </a:rPr>
              <a:t>Раздел 4. Информация о доходах бюджета Курского муниципального округа Ставропольского края </a:t>
            </a:r>
            <a:r>
              <a:rPr lang="ru-RU" sz="900" dirty="0" smtClean="0">
                <a:latin typeface="+mj-lt"/>
              </a:rPr>
              <a:t>…………………………………….….…………………….…………….…................................................22</a:t>
            </a:r>
            <a:endParaRPr lang="ru-RU" sz="900" dirty="0" smtClean="0">
              <a:latin typeface="+mj-lt"/>
              <a:cs typeface="Calibri" pitchFamily="34" charset="0"/>
            </a:endParaRPr>
          </a:p>
          <a:p>
            <a:pPr algn="just"/>
            <a:r>
              <a:rPr lang="ru-RU" sz="900" dirty="0" smtClean="0">
                <a:latin typeface="+mj-lt"/>
                <a:cs typeface="Calibri" pitchFamily="34" charset="0"/>
              </a:rPr>
              <a:t>                Объем и структура налоговых и неналоговых доходов, а также межбюджетных трансфертов, поступающих в бюджет Курского муниципального округа Ставропольского края, сведения о планируемых и фактических значениях за 2023 год…………………………………….………………………………………………………………….……………………………………………………………………………..…..23-24       </a:t>
            </a:r>
            <a:r>
              <a:rPr lang="ru-RU" sz="900" b="1" dirty="0" smtClean="0">
                <a:latin typeface="+mj-lt"/>
                <a:cs typeface="Calibri" pitchFamily="34" charset="0"/>
              </a:rPr>
              <a:t>     </a:t>
            </a:r>
          </a:p>
          <a:p>
            <a:r>
              <a:rPr lang="ru-RU" sz="900" b="1" dirty="0" smtClean="0">
                <a:latin typeface="+mj-lt"/>
                <a:cs typeface="Calibri" pitchFamily="34" charset="0"/>
              </a:rPr>
              <a:t>                 </a:t>
            </a:r>
            <a:r>
              <a:rPr lang="ru-RU" sz="900" dirty="0" smtClean="0">
                <a:latin typeface="+mj-lt"/>
                <a:cs typeface="Calibri" pitchFamily="34" charset="0"/>
              </a:rPr>
              <a:t>Помесячная и поквартальная динамика поступления налоговых и неналоговых доходов в местный бюджет в 2023 году к 2022 году……………..….……………………………………………….25</a:t>
            </a:r>
          </a:p>
          <a:p>
            <a:pPr algn="just"/>
            <a:r>
              <a:rPr lang="ru-RU" sz="900" dirty="0" smtClean="0">
                <a:latin typeface="+mj-lt"/>
              </a:rPr>
              <a:t>                 Обеспечение роста налоговых и неналоговых доходов бюджета Курского муниципального округа СК за 2018-2023 годы…………………………………………………………………….………….…..26   </a:t>
            </a:r>
          </a:p>
          <a:p>
            <a:pPr algn="just"/>
            <a:r>
              <a:rPr lang="ru-RU" sz="900" dirty="0" smtClean="0">
                <a:latin typeface="+mj-lt"/>
                <a:cs typeface="Calibri" pitchFamily="34" charset="0"/>
              </a:rPr>
              <a:t>                  </a:t>
            </a:r>
            <a:r>
              <a:rPr lang="ru-RU" sz="900" dirty="0" smtClean="0">
                <a:latin typeface="+mj-lt"/>
              </a:rPr>
              <a:t>Динамика поступления налоговых доходов бюджета за 2018-2023 годы………………………………………………………………………..…………..………………...........................................................27-28</a:t>
            </a:r>
          </a:p>
          <a:p>
            <a:pPr algn="just"/>
            <a:r>
              <a:rPr lang="ru-RU" sz="900" dirty="0" smtClean="0">
                <a:latin typeface="+mj-lt"/>
              </a:rPr>
              <a:t>                  Динамика поступления неналоговых доходов бюджета за 2018-2023 годы </a:t>
            </a:r>
            <a:r>
              <a:rPr lang="ru-RU" sz="900" dirty="0" smtClean="0">
                <a:latin typeface="+mj-lt"/>
                <a:cs typeface="Calibri" pitchFamily="34" charset="0"/>
              </a:rPr>
              <a:t>………………………………………………………………………………………………………………………………………………………...29-30</a:t>
            </a:r>
          </a:p>
          <a:p>
            <a:pPr algn="just"/>
            <a:r>
              <a:rPr lang="ru-RU" sz="900" b="1" dirty="0" smtClean="0">
                <a:latin typeface="+mj-lt"/>
              </a:rPr>
              <a:t>Раздел 5.  Безвозмездные поступления в бюджет Курского муниципального округа Ставропольского края</a:t>
            </a:r>
            <a:r>
              <a:rPr lang="ru-RU" sz="900" dirty="0" smtClean="0">
                <a:latin typeface="+mj-lt"/>
              </a:rPr>
              <a:t>………………………………………………………..……………………………………………..……..……31</a:t>
            </a:r>
          </a:p>
          <a:p>
            <a:pPr algn="just"/>
            <a:r>
              <a:rPr lang="ru-RU" sz="900" dirty="0" smtClean="0">
                <a:latin typeface="+mj-lt"/>
              </a:rPr>
              <a:t>                  Структура безвозмездных поступлений</a:t>
            </a:r>
            <a:r>
              <a:rPr lang="ru-RU" sz="900" dirty="0" smtClean="0">
                <a:latin typeface="+mj-lt"/>
                <a:cs typeface="Calibri" pitchFamily="34" charset="0"/>
              </a:rPr>
              <a:t>………………………………………………………………………………………….………………………………………………………………..………………..……………………………………....32</a:t>
            </a:r>
          </a:p>
          <a:p>
            <a:pPr algn="just"/>
            <a:r>
              <a:rPr lang="ru-RU" sz="900" b="1" dirty="0" smtClean="0">
                <a:latin typeface="+mj-lt"/>
              </a:rPr>
              <a:t>Раздел 6. Информация о расходах Курского муниципального округа</a:t>
            </a:r>
            <a:r>
              <a:rPr lang="ru-RU" sz="900" dirty="0" smtClean="0">
                <a:latin typeface="+mj-lt"/>
              </a:rPr>
              <a:t>………………………………………………………………………………………………………………………………………………..………………………………….33</a:t>
            </a:r>
          </a:p>
          <a:p>
            <a:pPr lvl="0" algn="just"/>
            <a:r>
              <a:rPr lang="ru-RU" sz="900" kern="0" dirty="0" smtClean="0">
                <a:latin typeface="+mj-lt"/>
              </a:rPr>
              <a:t>                  Сведения об исполнении  расходной части местного бюджета в разрезе разделов и подразделов в 2023 году в сравнении с 2022 годом..………………………………………………….…….34</a:t>
            </a:r>
          </a:p>
          <a:p>
            <a:pPr algn="just"/>
            <a:r>
              <a:rPr lang="ru-RU" sz="900" dirty="0" smtClean="0">
                <a:latin typeface="+mj-lt"/>
              </a:rPr>
              <a:t>                  Расходы на социально-культурную сферу (</a:t>
            </a:r>
            <a:r>
              <a:rPr lang="ru-RU" sz="900" kern="0" dirty="0" smtClean="0">
                <a:latin typeface="+mj-lt"/>
              </a:rPr>
              <a:t>Образование; Культуру и кинематографию; Социальную политику; Физическую культуру и спорт).…………………………………………….35-53</a:t>
            </a:r>
          </a:p>
          <a:p>
            <a:pPr algn="just"/>
            <a:r>
              <a:rPr lang="ru-RU" sz="900" b="1" kern="0" dirty="0" smtClean="0">
                <a:latin typeface="+mj-lt"/>
              </a:rPr>
              <a:t>Исполнение Указов Президента РФ </a:t>
            </a:r>
            <a:r>
              <a:rPr lang="ru-RU" sz="900" kern="0" dirty="0" smtClean="0">
                <a:latin typeface="+mj-lt"/>
              </a:rPr>
              <a:t>(среднемесячная заработная плата  педагогических работников)…………………………………………………………………………………………….…………………………………..54</a:t>
            </a:r>
          </a:p>
          <a:p>
            <a:pPr algn="just"/>
            <a:r>
              <a:rPr lang="ru-RU" sz="900" b="1" dirty="0" smtClean="0">
                <a:latin typeface="+mj-lt"/>
              </a:rPr>
              <a:t>Раздел 7.  Уровень долговой нагрузки на бюджет Курского муниципального округа Ставропольского края</a:t>
            </a:r>
            <a:r>
              <a:rPr lang="ru-RU" sz="900" dirty="0" smtClean="0">
                <a:latin typeface="+mj-lt"/>
              </a:rPr>
              <a:t>…………………………………………………………………………………...………………………………55</a:t>
            </a:r>
          </a:p>
          <a:p>
            <a:pPr algn="just"/>
            <a:r>
              <a:rPr lang="ru-RU" sz="900" b="1" dirty="0" smtClean="0">
                <a:latin typeface="+mj-lt"/>
              </a:rPr>
              <a:t>Раздел 8. Государственные и муниципальные программы</a:t>
            </a:r>
            <a:r>
              <a:rPr lang="ru-RU" sz="900" dirty="0" smtClean="0">
                <a:latin typeface="+mj-lt"/>
              </a:rPr>
              <a:t>………………………………………………………………………………………………………………………....…………….….…………………..………………………………..…56</a:t>
            </a:r>
          </a:p>
          <a:p>
            <a:pPr algn="just"/>
            <a:r>
              <a:rPr lang="ru-RU" sz="900" dirty="0" smtClean="0">
                <a:latin typeface="+mj-lt"/>
                <a:cs typeface="Calibri" pitchFamily="34" charset="0"/>
              </a:rPr>
              <a:t>                  Исполнение бюджета Курского муниципального округа Ставропольского края  за 2022 по муниципальным  программам……..…………………………………………………………………………..57</a:t>
            </a:r>
          </a:p>
          <a:p>
            <a:pPr algn="just"/>
            <a:r>
              <a:rPr lang="ru-RU" sz="900" dirty="0" smtClean="0">
                <a:latin typeface="+mj-lt"/>
                <a:cs typeface="Calibri" pitchFamily="34" charset="0"/>
              </a:rPr>
              <a:t>                  </a:t>
            </a:r>
            <a:r>
              <a:rPr lang="ru-RU" sz="900" dirty="0" smtClean="0">
                <a:latin typeface="+mj-lt"/>
              </a:rPr>
              <a:t>Оценка эффективности реализации муниципальных программ Курского муниципального округа Ставропольского края за 2023 год……………………………….…………….………………….58</a:t>
            </a:r>
            <a:endParaRPr lang="ru-RU" sz="900" dirty="0" smtClean="0">
              <a:latin typeface="+mj-lt"/>
              <a:cs typeface="Calibri" pitchFamily="34" charset="0"/>
            </a:endParaRPr>
          </a:p>
          <a:p>
            <a:pPr algn="just"/>
            <a:r>
              <a:rPr lang="ru-RU" sz="900" dirty="0" smtClean="0">
                <a:latin typeface="+mj-lt"/>
                <a:cs typeface="Calibri" pitchFamily="34" charset="0"/>
              </a:rPr>
              <a:t>                  </a:t>
            </a:r>
            <a:r>
              <a:rPr lang="ru-RU" sz="900" dirty="0" smtClean="0">
                <a:latin typeface="Calibri" pitchFamily="34" charset="0"/>
                <a:cs typeface="Calibri" pitchFamily="34" charset="0"/>
              </a:rPr>
              <a:t>Сведения о</a:t>
            </a:r>
            <a:r>
              <a:rPr lang="en-US" sz="900" dirty="0" smtClean="0">
                <a:latin typeface="Calibri" pitchFamily="34" charset="0"/>
                <a:cs typeface="Calibri" pitchFamily="34" charset="0"/>
              </a:rPr>
              <a:t> </a:t>
            </a:r>
            <a:r>
              <a:rPr lang="ru-RU" sz="900" dirty="0" smtClean="0">
                <a:latin typeface="Calibri" pitchFamily="34" charset="0"/>
                <a:cs typeface="Calibri" pitchFamily="34" charset="0"/>
              </a:rPr>
              <a:t>реализации государственных программ на территории Курского муниципального округа Ставропольского края в 2023 году…………………….……………………………………59</a:t>
            </a:r>
          </a:p>
          <a:p>
            <a:pPr algn="just"/>
            <a:r>
              <a:rPr lang="ru-RU" sz="900" b="1" dirty="0" smtClean="0">
                <a:latin typeface="+mj-lt"/>
              </a:rPr>
              <a:t>Раздел 9. Региональные проекты</a:t>
            </a:r>
          </a:p>
          <a:p>
            <a:r>
              <a:rPr lang="ru-RU" sz="900" dirty="0" smtClean="0">
                <a:latin typeface="+mj-lt"/>
              </a:rPr>
              <a:t>                 Сведения о</a:t>
            </a:r>
            <a:r>
              <a:rPr lang="en-US" sz="900" dirty="0" smtClean="0">
                <a:latin typeface="+mj-lt"/>
              </a:rPr>
              <a:t> </a:t>
            </a:r>
            <a:r>
              <a:rPr lang="ru-RU" sz="900" dirty="0" smtClean="0">
                <a:latin typeface="+mj-lt"/>
              </a:rPr>
              <a:t>реализации региональных проектов в рамках национальных проектов  на территории КМО СК в 2023 году</a:t>
            </a:r>
            <a:r>
              <a:rPr lang="ru-RU" sz="900" dirty="0" smtClean="0"/>
              <a:t> </a:t>
            </a:r>
            <a:r>
              <a:rPr lang="ru-RU" sz="900" dirty="0" smtClean="0">
                <a:latin typeface="+mj-lt"/>
              </a:rPr>
              <a:t>………………………………..….……………………………………………....60</a:t>
            </a:r>
            <a:endParaRPr lang="ru-RU" sz="900" b="1" dirty="0" smtClean="0">
              <a:latin typeface="+mj-lt"/>
            </a:endParaRPr>
          </a:p>
          <a:p>
            <a:r>
              <a:rPr lang="ru-RU" sz="900" b="1" dirty="0" smtClean="0">
                <a:latin typeface="+mj-lt"/>
              </a:rPr>
              <a:t>Раздел 10. Общественно значимые проекты реализованные на территории Курского муниципального округа</a:t>
            </a:r>
          </a:p>
          <a:p>
            <a:pPr algn="just"/>
            <a:r>
              <a:rPr lang="ru-RU" sz="900" dirty="0" smtClean="0">
                <a:latin typeface="+mj-lt"/>
                <a:cs typeface="Calibri" pitchFamily="34" charset="0"/>
              </a:rPr>
              <a:t>                   Образование/Культура/ Обеспечение жильем молодых семей   и др.………………………………………………………………………………………………………………………………………………….……...…...61-65</a:t>
            </a:r>
          </a:p>
          <a:p>
            <a:pPr algn="just"/>
            <a:r>
              <a:rPr lang="ru-RU" sz="900" dirty="0" smtClean="0">
                <a:latin typeface="+mj-lt"/>
                <a:cs typeface="Calibri" pitchFamily="34" charset="0"/>
              </a:rPr>
              <a:t>                   Информация о </a:t>
            </a:r>
            <a:r>
              <a:rPr lang="ru-RU" sz="900" dirty="0">
                <a:latin typeface="+mj-lt"/>
                <a:cs typeface="Calibri" pitchFamily="34" charset="0"/>
              </a:rPr>
              <a:t>строительстве (реконструкции, техническом перевооружении) и (или) приобретении общественно значимых объектов Ставропольского края в рамках реализации краевой адресной инвестиционной программы за 2023 год, утвержденной постановлением Правительства Ставропольского края от 25 октября 2022 г. № </a:t>
            </a:r>
            <a:r>
              <a:rPr lang="ru-RU" sz="900" dirty="0" smtClean="0">
                <a:latin typeface="+mj-lt"/>
                <a:cs typeface="Calibri" pitchFamily="34" charset="0"/>
              </a:rPr>
              <a:t>635-пи </a:t>
            </a:r>
            <a:r>
              <a:rPr lang="ru-RU" sz="900" dirty="0">
                <a:latin typeface="+mj-lt"/>
                <a:cs typeface="Calibri" pitchFamily="34" charset="0"/>
              </a:rPr>
              <a:t>перечня объектов капитального строительства, подлежащих строительству, реконструкции (модернизации) в рамках реализации государственной программы Ставропольского края "Развитие сельского хозяйства" за 2023 год, утвержденного постановлением Правительства Ставропольского края от 25 октября 2022 г. № </a:t>
            </a:r>
            <a:r>
              <a:rPr lang="ru-RU" sz="900" dirty="0" smtClean="0">
                <a:latin typeface="+mj-lt"/>
                <a:cs typeface="Calibri" pitchFamily="34" charset="0"/>
              </a:rPr>
              <a:t>634-п………………….………………………………………66</a:t>
            </a:r>
          </a:p>
          <a:p>
            <a:pPr algn="just"/>
            <a:r>
              <a:rPr lang="ru-RU" sz="900" b="1" dirty="0" smtClean="0">
                <a:latin typeface="+mj-lt"/>
                <a:cs typeface="Calibri" pitchFamily="34" charset="0"/>
              </a:rPr>
              <a:t>Раздел 11. Поддержка местных инициатив/Инициативные проекты</a:t>
            </a:r>
            <a:r>
              <a:rPr lang="ru-RU" sz="900" dirty="0" smtClean="0">
                <a:latin typeface="+mj-lt"/>
                <a:cs typeface="Calibri" pitchFamily="34" charset="0"/>
              </a:rPr>
              <a:t>…………………………………………………………………………………………………………………………………….………………………………………..…....67</a:t>
            </a:r>
            <a:endParaRPr lang="ru-RU" sz="900" b="1" dirty="0" smtClean="0">
              <a:latin typeface="+mj-lt"/>
              <a:cs typeface="Calibri" pitchFamily="34" charset="0"/>
            </a:endParaRPr>
          </a:p>
          <a:p>
            <a:pPr algn="just"/>
            <a:r>
              <a:rPr lang="ru-RU" sz="900" b="1" dirty="0" smtClean="0">
                <a:latin typeface="+mj-lt"/>
                <a:cs typeface="Calibri" pitchFamily="34" charset="0"/>
              </a:rPr>
              <a:t>                    </a:t>
            </a:r>
            <a:r>
              <a:rPr lang="ru-RU" sz="900" dirty="0" smtClean="0">
                <a:latin typeface="+mj-lt"/>
                <a:cs typeface="Calibri" pitchFamily="34" charset="0"/>
              </a:rPr>
              <a:t>Реализация инициативных проектов  на территории Курского муниципального округа за 2023 год……………………………………………………………………………..………………………………….68-81</a:t>
            </a:r>
          </a:p>
          <a:p>
            <a:pPr algn="just"/>
            <a:r>
              <a:rPr lang="ru-RU" sz="900" b="1" dirty="0" smtClean="0">
                <a:latin typeface="+mj-lt"/>
                <a:cs typeface="Calibri" pitchFamily="34" charset="0"/>
              </a:rPr>
              <a:t>Раздел 12. ДОРОЖНЫЙ ФОНД (дорожное хозяйство)</a:t>
            </a:r>
            <a:r>
              <a:rPr lang="ru-RU" sz="900" dirty="0" smtClean="0">
                <a:latin typeface="+mj-lt"/>
                <a:cs typeface="Calibri" pitchFamily="34" charset="0"/>
              </a:rPr>
              <a:t>……………………………………………………………………………………………………………………………………………………………………………….………………………..82-86</a:t>
            </a:r>
            <a:endParaRPr lang="ru-RU" sz="900" b="1" dirty="0">
              <a:latin typeface="+mj-lt"/>
              <a:cs typeface="Calibri" pitchFamily="34" charset="0"/>
            </a:endParaRPr>
          </a:p>
          <a:p>
            <a:pPr algn="just"/>
            <a:r>
              <a:rPr lang="ru-RU" sz="900" b="1" dirty="0" smtClean="0">
                <a:latin typeface="+mj-lt"/>
              </a:rPr>
              <a:t>Раздел 13. Бюджетная устойчивость</a:t>
            </a:r>
            <a:r>
              <a:rPr lang="ru-RU" sz="900" dirty="0" smtClean="0">
                <a:latin typeface="+mj-lt"/>
              </a:rPr>
              <a:t>…………………………………………………………………………………………………………………………………………………………………………………………..……………………………….…….…87-88</a:t>
            </a:r>
            <a:endParaRPr lang="ru-RU" sz="900" b="1" dirty="0" smtClean="0">
              <a:latin typeface="+mj-lt"/>
            </a:endParaRPr>
          </a:p>
          <a:p>
            <a:pPr algn="just"/>
            <a:r>
              <a:rPr lang="ru-RU" sz="900" b="1" dirty="0" smtClean="0">
                <a:latin typeface="+mj-lt"/>
                <a:cs typeface="Calibri" pitchFamily="34" charset="0"/>
              </a:rPr>
              <a:t>Рейтинг Курского муниципального района Ставропольского края по качеству управления бюджетным процессом </a:t>
            </a:r>
            <a:r>
              <a:rPr lang="ru-RU" sz="900" dirty="0" smtClean="0">
                <a:latin typeface="+mj-lt"/>
                <a:cs typeface="Calibri" pitchFamily="34" charset="0"/>
              </a:rPr>
              <a:t>……………………………………………………..……………………………………………….89</a:t>
            </a:r>
            <a:endParaRPr lang="ru-RU" sz="900" b="1" dirty="0" smtClean="0">
              <a:latin typeface="+mj-lt"/>
              <a:cs typeface="Calibri" pitchFamily="34" charset="0"/>
            </a:endParaRPr>
          </a:p>
          <a:p>
            <a:pPr algn="just"/>
            <a:r>
              <a:rPr lang="ru-RU" sz="900" b="1" dirty="0" smtClean="0">
                <a:latin typeface="+mj-lt"/>
                <a:cs typeface="Calibri" pitchFamily="34" charset="0"/>
              </a:rPr>
              <a:t>Рейтинг  муниципальных образований СК по уровню открытости  бюджетных данных  за 2023 год </a:t>
            </a:r>
            <a:r>
              <a:rPr lang="ru-RU" sz="900" dirty="0" smtClean="0">
                <a:latin typeface="+mj-lt"/>
                <a:cs typeface="Calibri" pitchFamily="34" charset="0"/>
              </a:rPr>
              <a:t>………………………………………………………………………………………….……....................................90</a:t>
            </a:r>
          </a:p>
          <a:p>
            <a:pPr algn="just"/>
            <a:r>
              <a:rPr lang="ru-RU" sz="900" b="1" dirty="0" smtClean="0">
                <a:latin typeface="+mj-lt"/>
                <a:cs typeface="Calibri" pitchFamily="34" charset="0"/>
              </a:rPr>
              <a:t>Рейтинг исполнения налоговых и неналоговых доходов муниципальных округов Ставропольского края  за 2023 год </a:t>
            </a:r>
            <a:r>
              <a:rPr lang="ru-RU" sz="900" dirty="0" smtClean="0">
                <a:latin typeface="+mj-lt"/>
                <a:cs typeface="Calibri" pitchFamily="34" charset="0"/>
              </a:rPr>
              <a:t>(%)………………………………………………………………………………………...91-92</a:t>
            </a:r>
            <a:endParaRPr lang="ru-RU" sz="900" b="1" dirty="0" smtClean="0">
              <a:latin typeface="+mj-lt"/>
              <a:cs typeface="Calibri" pitchFamily="34" charset="0"/>
            </a:endParaRPr>
          </a:p>
          <a:p>
            <a:pPr algn="just"/>
            <a:r>
              <a:rPr lang="ru-RU" sz="900" b="1" dirty="0" err="1" smtClean="0">
                <a:latin typeface="+mj-lt"/>
                <a:cs typeface="Calibri" pitchFamily="34" charset="0"/>
              </a:rPr>
              <a:t>Подушевые</a:t>
            </a:r>
            <a:r>
              <a:rPr lang="ru-RU" sz="900" b="1" dirty="0" smtClean="0">
                <a:latin typeface="+mj-lt"/>
                <a:cs typeface="Calibri" pitchFamily="34" charset="0"/>
              </a:rPr>
              <a:t> показатели доходов и расходов бюджета и показатели характеризующие результаты использования бюджетных ассигнований в  Курском муниципальном округе за 2023 год</a:t>
            </a:r>
            <a:r>
              <a:rPr lang="ru-RU" sz="900" dirty="0" smtClean="0">
                <a:latin typeface="+mj-lt"/>
                <a:cs typeface="Calibri" pitchFamily="34" charset="0"/>
              </a:rPr>
              <a:t>…………………………………………………………………………………………………………………………………………………………………………………………………………………………………………………………….…..……………………..</a:t>
            </a:r>
            <a:r>
              <a:rPr lang="ru-RU" sz="900" dirty="0">
                <a:latin typeface="+mj-lt"/>
                <a:cs typeface="Calibri" pitchFamily="34" charset="0"/>
              </a:rPr>
              <a:t>9</a:t>
            </a:r>
            <a:r>
              <a:rPr lang="ru-RU" sz="900" dirty="0" smtClean="0">
                <a:latin typeface="+mj-lt"/>
                <a:cs typeface="Calibri" pitchFamily="34" charset="0"/>
              </a:rPr>
              <a:t>3</a:t>
            </a:r>
            <a:endParaRPr lang="ru-RU" sz="900" b="1" dirty="0" smtClean="0">
              <a:latin typeface="+mj-lt"/>
              <a:cs typeface="Calibri" pitchFamily="34" charset="0"/>
            </a:endParaRPr>
          </a:p>
          <a:p>
            <a:pPr algn="just"/>
            <a:r>
              <a:rPr lang="ru-RU" sz="900" b="1" dirty="0">
                <a:latin typeface="Calibri" pitchFamily="34" charset="0"/>
                <a:cs typeface="Calibri" pitchFamily="34" charset="0"/>
              </a:rPr>
              <a:t>Рейтинг </a:t>
            </a:r>
            <a:r>
              <a:rPr lang="ru-RU" sz="900" b="1" dirty="0" err="1">
                <a:latin typeface="Calibri" pitchFamily="34" charset="0"/>
                <a:cs typeface="Calibri" pitchFamily="34" charset="0"/>
              </a:rPr>
              <a:t>подушевых</a:t>
            </a:r>
            <a:r>
              <a:rPr lang="ru-RU" sz="900" b="1" dirty="0">
                <a:latin typeface="Calibri" pitchFamily="34" charset="0"/>
                <a:cs typeface="Calibri" pitchFamily="34" charset="0"/>
              </a:rPr>
              <a:t> показателей доходов и расходов бюджетов муниципальных округов Ставропольского края за 2023 </a:t>
            </a:r>
            <a:r>
              <a:rPr lang="ru-RU" sz="900" b="1" dirty="0" smtClean="0">
                <a:latin typeface="Calibri" pitchFamily="34" charset="0"/>
                <a:cs typeface="Calibri" pitchFamily="34" charset="0"/>
              </a:rPr>
              <a:t>год</a:t>
            </a:r>
            <a:r>
              <a:rPr lang="ru-RU" sz="900" dirty="0" smtClean="0">
                <a:latin typeface="Calibri" pitchFamily="34" charset="0"/>
                <a:cs typeface="Calibri" pitchFamily="34" charset="0"/>
              </a:rPr>
              <a:t>……………………………………………………………………………..….94-95</a:t>
            </a:r>
            <a:endParaRPr lang="ru-RU" sz="900" dirty="0" smtClean="0">
              <a:latin typeface="+mj-lt"/>
              <a:cs typeface="Calibri" pitchFamily="34" charset="0"/>
            </a:endParaRPr>
          </a:p>
          <a:p>
            <a:pPr algn="just"/>
            <a:r>
              <a:rPr lang="ru-RU" sz="900" b="1" dirty="0" smtClean="0">
                <a:latin typeface="+mj-lt"/>
                <a:cs typeface="Calibri" pitchFamily="34" charset="0"/>
              </a:rPr>
              <a:t>Достигнутые значения показателей для оценки эффективности деятельности органов местного самоуправления  Курского муниципального округа Ставропольского края</a:t>
            </a:r>
            <a:r>
              <a:rPr lang="ru-RU" sz="900" dirty="0" smtClean="0">
                <a:latin typeface="+mj-lt"/>
                <a:cs typeface="Calibri" pitchFamily="34" charset="0"/>
              </a:rPr>
              <a:t>………………………………………………………………………………………………………………………………………………………………………………………………………………………………..…………………………………………………………..…96</a:t>
            </a:r>
            <a:endParaRPr lang="ru-RU" sz="900" b="1" dirty="0" smtClean="0">
              <a:latin typeface="+mj-lt"/>
              <a:cs typeface="Calibri" pitchFamily="34" charset="0"/>
            </a:endParaRPr>
          </a:p>
          <a:p>
            <a:pPr algn="just"/>
            <a:r>
              <a:rPr lang="ru-RU" sz="900" b="1" dirty="0" smtClean="0">
                <a:latin typeface="+mj-lt"/>
                <a:cs typeface="Calibri" pitchFamily="34" charset="0"/>
              </a:rPr>
              <a:t>Работа с обращениями граждан</a:t>
            </a:r>
            <a:r>
              <a:rPr lang="ru-RU" sz="900" dirty="0" smtClean="0">
                <a:latin typeface="+mj-lt"/>
                <a:cs typeface="Calibri" pitchFamily="34" charset="0"/>
              </a:rPr>
              <a:t>……………………………………………………………………………………………………………………………………………………………………………………………………………………………………....……….97</a:t>
            </a:r>
          </a:p>
          <a:p>
            <a:pPr algn="just"/>
            <a:r>
              <a:rPr lang="ru-RU" sz="900" b="1" dirty="0" smtClean="0">
                <a:latin typeface="+mj-lt"/>
                <a:cs typeface="Calibri" pitchFamily="34" charset="0"/>
              </a:rPr>
              <a:t>Понятия и термины</a:t>
            </a:r>
            <a:r>
              <a:rPr lang="ru-RU" sz="900" dirty="0" smtClean="0">
                <a:latin typeface="+mj-lt"/>
                <a:cs typeface="Calibri" pitchFamily="34" charset="0"/>
              </a:rPr>
              <a:t> ………………………………………………………………………………………………………………………………………………………………………………………………………………………..………………………..………….98-108</a:t>
            </a:r>
          </a:p>
          <a:p>
            <a:pPr algn="just"/>
            <a:r>
              <a:rPr lang="ru-RU" sz="900" b="1" dirty="0" smtClean="0">
                <a:latin typeface="+mj-lt"/>
                <a:cs typeface="Calibri" pitchFamily="34" charset="0"/>
              </a:rPr>
              <a:t>Контактная информация</a:t>
            </a:r>
            <a:r>
              <a:rPr lang="ru-RU" sz="900" dirty="0" smtClean="0">
                <a:latin typeface="+mj-lt"/>
                <a:cs typeface="Calibri" pitchFamily="34" charset="0"/>
              </a:rPr>
              <a:t>……………………………………………………………………………………………………………………………………………………………………………………………………………………………………………………………109</a:t>
            </a:r>
            <a:endParaRPr lang="ru-RU" sz="900" b="1" dirty="0">
              <a:latin typeface="+mj-lt"/>
              <a:cs typeface="Calibri"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Диаграмма 4"/>
          <p:cNvGraphicFramePr/>
          <p:nvPr>
            <p:extLst>
              <p:ext uri="{D42A27DB-BD31-4B8C-83A1-F6EECF244321}">
                <p14:modId xmlns:p14="http://schemas.microsoft.com/office/powerpoint/2010/main" val="3204748822"/>
              </p:ext>
            </p:extLst>
          </p:nvPr>
        </p:nvGraphicFramePr>
        <p:xfrm>
          <a:off x="152400" y="228600"/>
          <a:ext cx="8839200" cy="1905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Диаграмма 5"/>
          <p:cNvGraphicFramePr/>
          <p:nvPr>
            <p:extLst>
              <p:ext uri="{D42A27DB-BD31-4B8C-83A1-F6EECF244321}">
                <p14:modId xmlns:p14="http://schemas.microsoft.com/office/powerpoint/2010/main" val="3073831523"/>
              </p:ext>
            </p:extLst>
          </p:nvPr>
        </p:nvGraphicFramePr>
        <p:xfrm>
          <a:off x="152400" y="2057400"/>
          <a:ext cx="8839200" cy="19812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p:cNvSpPr txBox="1"/>
          <p:nvPr/>
        </p:nvSpPr>
        <p:spPr>
          <a:xfrm>
            <a:off x="1143000" y="5410200"/>
            <a:ext cx="457200" cy="215444"/>
          </a:xfrm>
          <a:prstGeom prst="rect">
            <a:avLst/>
          </a:prstGeom>
          <a:noFill/>
        </p:spPr>
        <p:txBody>
          <a:bodyPr wrap="square" rtlCol="0">
            <a:spAutoFit/>
          </a:bodyPr>
          <a:lstStyle/>
          <a:p>
            <a:r>
              <a:rPr lang="ru-RU" sz="800" b="1" dirty="0" smtClean="0">
                <a:latin typeface="+mj-lt"/>
              </a:rPr>
              <a:t>2018</a:t>
            </a:r>
            <a:endParaRPr lang="ru-RU" sz="800" b="1" dirty="0">
              <a:latin typeface="+mj-lt"/>
            </a:endParaRPr>
          </a:p>
        </p:txBody>
      </p:sp>
      <p:graphicFrame>
        <p:nvGraphicFramePr>
          <p:cNvPr id="10" name="Диаграмма 9"/>
          <p:cNvGraphicFramePr/>
          <p:nvPr>
            <p:extLst>
              <p:ext uri="{D42A27DB-BD31-4B8C-83A1-F6EECF244321}">
                <p14:modId xmlns:p14="http://schemas.microsoft.com/office/powerpoint/2010/main" val="1567113872"/>
              </p:ext>
            </p:extLst>
          </p:nvPr>
        </p:nvGraphicFramePr>
        <p:xfrm>
          <a:off x="149525" y="3937958"/>
          <a:ext cx="8839200" cy="190500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7"/>
          <p:cNvSpPr txBox="1"/>
          <p:nvPr/>
        </p:nvSpPr>
        <p:spPr>
          <a:xfrm>
            <a:off x="3810000" y="5410200"/>
            <a:ext cx="457252" cy="21544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800" b="1" dirty="0" smtClean="0">
                <a:latin typeface="Calibri"/>
              </a:rPr>
              <a:t>2020</a:t>
            </a:r>
            <a:endParaRPr lang="ru-RU" sz="800" b="1" dirty="0">
              <a:latin typeface="Calibri"/>
            </a:endParaRPr>
          </a:p>
        </p:txBody>
      </p:sp>
      <p:sp>
        <p:nvSpPr>
          <p:cNvPr id="11" name="TextBox 7"/>
          <p:cNvSpPr txBox="1"/>
          <p:nvPr/>
        </p:nvSpPr>
        <p:spPr>
          <a:xfrm>
            <a:off x="5105400" y="5410200"/>
            <a:ext cx="457163" cy="21544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800" b="1" dirty="0" smtClean="0">
                <a:latin typeface="Calibri"/>
              </a:rPr>
              <a:t>2021</a:t>
            </a:r>
            <a:endParaRPr lang="ru-RU" sz="800" b="1" dirty="0">
              <a:latin typeface="Calibri"/>
            </a:endParaRPr>
          </a:p>
        </p:txBody>
      </p:sp>
      <p:sp>
        <p:nvSpPr>
          <p:cNvPr id="12" name="TextBox 7"/>
          <p:cNvSpPr txBox="1"/>
          <p:nvPr/>
        </p:nvSpPr>
        <p:spPr>
          <a:xfrm>
            <a:off x="6629400" y="5410200"/>
            <a:ext cx="457163" cy="21544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800" b="1" dirty="0" smtClean="0">
                <a:latin typeface="Calibri"/>
              </a:rPr>
              <a:t>2022</a:t>
            </a:r>
            <a:endParaRPr lang="ru-RU" sz="800" b="1" dirty="0">
              <a:latin typeface="Calibri"/>
            </a:endParaRPr>
          </a:p>
        </p:txBody>
      </p:sp>
      <p:sp>
        <p:nvSpPr>
          <p:cNvPr id="13" name="TextBox 7"/>
          <p:cNvSpPr txBox="1"/>
          <p:nvPr/>
        </p:nvSpPr>
        <p:spPr>
          <a:xfrm>
            <a:off x="8001000" y="5410200"/>
            <a:ext cx="457252" cy="21544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800" b="1" dirty="0" smtClean="0">
                <a:latin typeface="Calibri"/>
              </a:rPr>
              <a:t>2023</a:t>
            </a:r>
            <a:endParaRPr lang="ru-RU" sz="800" b="1" dirty="0">
              <a:latin typeface="Calibri"/>
            </a:endParaRPr>
          </a:p>
        </p:txBody>
      </p:sp>
      <p:sp>
        <p:nvSpPr>
          <p:cNvPr id="14" name="TextBox 7"/>
          <p:cNvSpPr txBox="1"/>
          <p:nvPr/>
        </p:nvSpPr>
        <p:spPr>
          <a:xfrm>
            <a:off x="2438400" y="5410200"/>
            <a:ext cx="457163" cy="21544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800" b="1" dirty="0" smtClean="0">
                <a:latin typeface="Calibri"/>
              </a:rPr>
              <a:t>2019</a:t>
            </a:r>
            <a:endParaRPr lang="ru-RU" sz="800" b="1" dirty="0">
              <a:latin typeface="Calibri"/>
            </a:endParaRPr>
          </a:p>
        </p:txBody>
      </p:sp>
      <p:sp>
        <p:nvSpPr>
          <p:cNvPr id="15" name="TextBox 14"/>
          <p:cNvSpPr txBox="1"/>
          <p:nvPr/>
        </p:nvSpPr>
        <p:spPr>
          <a:xfrm>
            <a:off x="8305800" y="152400"/>
            <a:ext cx="685800" cy="215444"/>
          </a:xfrm>
          <a:prstGeom prst="rect">
            <a:avLst/>
          </a:prstGeom>
          <a:noFill/>
        </p:spPr>
        <p:txBody>
          <a:bodyPr wrap="square" rtlCol="0">
            <a:spAutoFit/>
          </a:bodyPr>
          <a:lstStyle/>
          <a:p>
            <a:r>
              <a:rPr lang="ru-RU" sz="800" dirty="0" smtClean="0">
                <a:latin typeface="+mj-lt"/>
              </a:rPr>
              <a:t>тыс. руб.</a:t>
            </a:r>
            <a:endParaRPr lang="ru-RU" sz="800" dirty="0">
              <a:latin typeface="+mj-lt"/>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Пятиугольник 8"/>
          <p:cNvSpPr/>
          <p:nvPr/>
        </p:nvSpPr>
        <p:spPr>
          <a:xfrm>
            <a:off x="0" y="0"/>
            <a:ext cx="8686800" cy="609600"/>
          </a:xfrm>
          <a:prstGeom prst="homePlat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TextBox 12"/>
          <p:cNvSpPr txBox="1"/>
          <p:nvPr/>
        </p:nvSpPr>
        <p:spPr>
          <a:xfrm>
            <a:off x="0" y="0"/>
            <a:ext cx="8458200" cy="769441"/>
          </a:xfrm>
          <a:prstGeom prst="rect">
            <a:avLst/>
          </a:prstGeom>
          <a:noFill/>
        </p:spPr>
        <p:txBody>
          <a:bodyPr wrap="square" rtlCol="0">
            <a:spAutoFit/>
          </a:bodyPr>
          <a:lstStyle/>
          <a:p>
            <a:pPr algn="ctr"/>
            <a:r>
              <a:rPr lang="ru-RU" sz="1600" b="1" dirty="0" smtClean="0"/>
              <a:t>Раздел 5.  </a:t>
            </a:r>
            <a:r>
              <a:rPr lang="ru-RU" sz="1400" dirty="0" smtClean="0"/>
              <a:t>БЕЗВОЗМЕЗДНЫЕ ПОСТУПЛЕНИЯ В БЮДЖЕТ КУРСКОГО МУНИЦИПАЛЬНОГО ОКРУГА СТАВРОПОЛЬСКОГО КРАЯ </a:t>
            </a:r>
          </a:p>
          <a:p>
            <a:pPr algn="ctr"/>
            <a:r>
              <a:rPr lang="ru-RU" sz="1400" dirty="0" smtClean="0"/>
              <a:t> </a:t>
            </a:r>
            <a:endParaRPr lang="ru-RU" sz="1400" dirty="0"/>
          </a:p>
        </p:txBody>
      </p:sp>
      <p:graphicFrame>
        <p:nvGraphicFramePr>
          <p:cNvPr id="14" name="Диаграмма 13"/>
          <p:cNvGraphicFramePr/>
          <p:nvPr>
            <p:extLst>
              <p:ext uri="{D42A27DB-BD31-4B8C-83A1-F6EECF244321}">
                <p14:modId xmlns:p14="http://schemas.microsoft.com/office/powerpoint/2010/main" val="1272913714"/>
              </p:ext>
            </p:extLst>
          </p:nvPr>
        </p:nvGraphicFramePr>
        <p:xfrm>
          <a:off x="152400" y="304800"/>
          <a:ext cx="5105400" cy="2895600"/>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3"/>
          <p:cNvSpPr>
            <a:spLocks noChangeArrowheads="1"/>
          </p:cNvSpPr>
          <p:nvPr/>
        </p:nvSpPr>
        <p:spPr bwMode="auto">
          <a:xfrm>
            <a:off x="5410200" y="685800"/>
            <a:ext cx="3505200" cy="11079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sz="1100" dirty="0" smtClean="0">
                <a:latin typeface="+mj-lt"/>
              </a:rPr>
              <a:t>Доля безвозмездных поступлений в общем объеме доходов местного бюджета остается стабильно высокой – 86,0 %,  в  сравнении с 2022 годом доля эта  увеличилась на 2,4%. Фактическое исполнение по безвозмездным поступлениям составило 2 338 506,52 тыс. руб. или 87,94 %.</a:t>
            </a:r>
            <a:endParaRPr lang="ru-RU" sz="1100" dirty="0">
              <a:latin typeface="+mj-lt"/>
            </a:endParaRPr>
          </a:p>
        </p:txBody>
      </p:sp>
      <p:sp>
        <p:nvSpPr>
          <p:cNvPr id="17" name="TextBox 16"/>
          <p:cNvSpPr txBox="1"/>
          <p:nvPr/>
        </p:nvSpPr>
        <p:spPr>
          <a:xfrm>
            <a:off x="152400" y="3200400"/>
            <a:ext cx="8763000" cy="523220"/>
          </a:xfrm>
          <a:prstGeom prst="rect">
            <a:avLst/>
          </a:prstGeom>
          <a:noFill/>
        </p:spPr>
        <p:txBody>
          <a:bodyPr wrap="square" rtlCol="0">
            <a:spAutoFit/>
          </a:bodyPr>
          <a:lstStyle/>
          <a:p>
            <a:pPr algn="ctr"/>
            <a:r>
              <a:rPr lang="ru-RU" sz="1400" dirty="0" smtClean="0"/>
              <a:t>БЕЗВОЗМЕЗДНЫЕ ПОСТУПЛЕНИЯ В БЮДЖЕТ КУРСКОГО МУНИЦИПАЛЬНОГО ОКРУГА СТАВРОПОЛЬСКОГО КРАЯ ЗА 2023 ГОД В СРАВНЕНИИ С 2022 ГОДОМ  </a:t>
            </a:r>
            <a:endParaRPr lang="ru-RU" sz="1400" dirty="0"/>
          </a:p>
        </p:txBody>
      </p:sp>
      <p:sp>
        <p:nvSpPr>
          <p:cNvPr id="19" name="Прямоугольник 18"/>
          <p:cNvSpPr/>
          <p:nvPr/>
        </p:nvSpPr>
        <p:spPr>
          <a:xfrm>
            <a:off x="7924800" y="3429000"/>
            <a:ext cx="1044645" cy="276999"/>
          </a:xfrm>
          <a:prstGeom prst="rect">
            <a:avLst/>
          </a:prstGeom>
        </p:spPr>
        <p:txBody>
          <a:bodyPr wrap="none">
            <a:spAutoFit/>
          </a:bodyPr>
          <a:lstStyle/>
          <a:p>
            <a:r>
              <a:rPr lang="ru-RU" sz="1200" dirty="0" smtClean="0">
                <a:latin typeface="Calibri" pitchFamily="34" charset="0"/>
                <a:cs typeface="Calibri" pitchFamily="34" charset="0"/>
              </a:rPr>
              <a:t>(тыс. рублей)</a:t>
            </a:r>
            <a:endParaRPr lang="ru-RU" sz="1200" dirty="0"/>
          </a:p>
        </p:txBody>
      </p:sp>
      <p:graphicFrame>
        <p:nvGraphicFramePr>
          <p:cNvPr id="2" name="Таблица 1"/>
          <p:cNvGraphicFramePr>
            <a:graphicFrameLocks noGrp="1"/>
          </p:cNvGraphicFramePr>
          <p:nvPr>
            <p:extLst>
              <p:ext uri="{D42A27DB-BD31-4B8C-83A1-F6EECF244321}">
                <p14:modId xmlns:p14="http://schemas.microsoft.com/office/powerpoint/2010/main" val="2085595234"/>
              </p:ext>
            </p:extLst>
          </p:nvPr>
        </p:nvGraphicFramePr>
        <p:xfrm>
          <a:off x="179423" y="3728887"/>
          <a:ext cx="8763000" cy="2635060"/>
        </p:xfrm>
        <a:graphic>
          <a:graphicData uri="http://schemas.openxmlformats.org/drawingml/2006/table">
            <a:tbl>
              <a:tblPr>
                <a:tableStyleId>{5C22544A-7EE6-4342-B048-85BDC9FD1C3A}</a:tableStyleId>
              </a:tblPr>
              <a:tblGrid>
                <a:gridCol w="2030377">
                  <a:extLst>
                    <a:ext uri="{9D8B030D-6E8A-4147-A177-3AD203B41FA5}">
                      <a16:colId xmlns:a16="http://schemas.microsoft.com/office/drawing/2014/main" xmlns="" val="3855872150"/>
                    </a:ext>
                  </a:extLst>
                </a:gridCol>
                <a:gridCol w="1360523">
                  <a:extLst>
                    <a:ext uri="{9D8B030D-6E8A-4147-A177-3AD203B41FA5}">
                      <a16:colId xmlns:a16="http://schemas.microsoft.com/office/drawing/2014/main" xmlns="" val="777432094"/>
                    </a:ext>
                  </a:extLst>
                </a:gridCol>
                <a:gridCol w="1143000">
                  <a:extLst>
                    <a:ext uri="{9D8B030D-6E8A-4147-A177-3AD203B41FA5}">
                      <a16:colId xmlns:a16="http://schemas.microsoft.com/office/drawing/2014/main" xmlns="" val="1044397611"/>
                    </a:ext>
                  </a:extLst>
                </a:gridCol>
                <a:gridCol w="1371600">
                  <a:extLst>
                    <a:ext uri="{9D8B030D-6E8A-4147-A177-3AD203B41FA5}">
                      <a16:colId xmlns:a16="http://schemas.microsoft.com/office/drawing/2014/main" xmlns="" val="3146017333"/>
                    </a:ext>
                  </a:extLst>
                </a:gridCol>
                <a:gridCol w="1066800">
                  <a:extLst>
                    <a:ext uri="{9D8B030D-6E8A-4147-A177-3AD203B41FA5}">
                      <a16:colId xmlns:a16="http://schemas.microsoft.com/office/drawing/2014/main" xmlns="" val="1198461950"/>
                    </a:ext>
                  </a:extLst>
                </a:gridCol>
                <a:gridCol w="846750">
                  <a:extLst>
                    <a:ext uri="{9D8B030D-6E8A-4147-A177-3AD203B41FA5}">
                      <a16:colId xmlns:a16="http://schemas.microsoft.com/office/drawing/2014/main" xmlns="" val="3109884794"/>
                    </a:ext>
                  </a:extLst>
                </a:gridCol>
                <a:gridCol w="943950">
                  <a:extLst>
                    <a:ext uri="{9D8B030D-6E8A-4147-A177-3AD203B41FA5}">
                      <a16:colId xmlns:a16="http://schemas.microsoft.com/office/drawing/2014/main" xmlns="" val="47785038"/>
                    </a:ext>
                  </a:extLst>
                </a:gridCol>
              </a:tblGrid>
              <a:tr h="552022">
                <a:tc>
                  <a:txBody>
                    <a:bodyPr/>
                    <a:lstStyle/>
                    <a:p>
                      <a:pPr algn="ctr" rtl="0" fontAlgn="ctr"/>
                      <a:r>
                        <a:rPr lang="ru-RU" sz="1000" u="none" strike="noStrike" dirty="0">
                          <a:effectLst/>
                          <a:latin typeface="+mj-lt"/>
                        </a:rPr>
                        <a:t>источники доходов</a:t>
                      </a:r>
                      <a:endParaRPr lang="ru-RU" sz="1000" b="0"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dirty="0">
                          <a:effectLst/>
                          <a:latin typeface="+mj-lt"/>
                        </a:rPr>
                        <a:t>Утверждено решением  </a:t>
                      </a:r>
                      <a:endParaRPr lang="ru-RU" sz="1000" b="1" i="0" u="none" strike="noStrike" dirty="0">
                        <a:solidFill>
                          <a:srgbClr val="000000"/>
                        </a:solidFill>
                        <a:effectLst/>
                        <a:latin typeface="+mj-lt"/>
                      </a:endParaRPr>
                    </a:p>
                    <a:p>
                      <a:pPr algn="ctr" rtl="0" fontAlgn="ctr"/>
                      <a:r>
                        <a:rPr lang="ru-RU" sz="1000" u="none" strike="noStrike" dirty="0">
                          <a:effectLst/>
                          <a:latin typeface="+mj-lt"/>
                        </a:rPr>
                        <a:t>о бюджете в 2022 году (уточненный план) </a:t>
                      </a:r>
                      <a:endParaRPr lang="ru-RU" sz="1000" b="1"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1" i="0" u="none" strike="noStrike" dirty="0">
                          <a:effectLst/>
                          <a:latin typeface="+mj-lt"/>
                        </a:rPr>
                        <a:t>Исполнено  </a:t>
                      </a:r>
                      <a:endParaRPr lang="ru-RU" sz="1000" b="1" i="0" u="none" strike="noStrike" dirty="0">
                        <a:solidFill>
                          <a:srgbClr val="000000"/>
                        </a:solidFill>
                        <a:effectLst/>
                        <a:latin typeface="+mj-lt"/>
                      </a:endParaRPr>
                    </a:p>
                    <a:p>
                      <a:pPr algn="ctr" rtl="0" fontAlgn="ctr"/>
                      <a:r>
                        <a:rPr lang="ru-RU" sz="1000" b="1" i="0" u="none" strike="noStrike" dirty="0">
                          <a:effectLst/>
                          <a:latin typeface="+mj-lt"/>
                        </a:rPr>
                        <a:t>за 2022 год  </a:t>
                      </a:r>
                      <a:endParaRPr lang="ru-RU" sz="1000" b="1"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dirty="0">
                          <a:effectLst/>
                          <a:latin typeface="+mj-lt"/>
                        </a:rPr>
                        <a:t>Утверждено решением  </a:t>
                      </a:r>
                      <a:endParaRPr lang="ru-RU" sz="1000" b="1" i="0" u="none" strike="noStrike" dirty="0">
                        <a:solidFill>
                          <a:srgbClr val="000000"/>
                        </a:solidFill>
                        <a:effectLst/>
                        <a:latin typeface="+mj-lt"/>
                      </a:endParaRPr>
                    </a:p>
                    <a:p>
                      <a:pPr algn="ctr" rtl="0" fontAlgn="ctr"/>
                      <a:r>
                        <a:rPr lang="ru-RU" sz="1000" u="none" strike="noStrike" dirty="0">
                          <a:effectLst/>
                          <a:latin typeface="+mj-lt"/>
                        </a:rPr>
                        <a:t>о бюджете в 2023 году (уточненный план) </a:t>
                      </a:r>
                      <a:endParaRPr lang="ru-RU" sz="1000" b="1"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1" u="none" strike="noStrike" dirty="0">
                          <a:effectLst/>
                          <a:latin typeface="+mj-lt"/>
                        </a:rPr>
                        <a:t>Исполнено  </a:t>
                      </a:r>
                      <a:endParaRPr lang="ru-RU" sz="1000" b="1" i="0" u="none" strike="noStrike" dirty="0">
                        <a:solidFill>
                          <a:srgbClr val="000000"/>
                        </a:solidFill>
                        <a:effectLst/>
                        <a:latin typeface="+mj-lt"/>
                      </a:endParaRPr>
                    </a:p>
                    <a:p>
                      <a:pPr algn="ctr" rtl="0" fontAlgn="ctr"/>
                      <a:r>
                        <a:rPr lang="ru-RU" sz="1000" b="1" u="none" strike="noStrike" dirty="0">
                          <a:effectLst/>
                          <a:latin typeface="+mj-lt"/>
                        </a:rPr>
                        <a:t>за 2023 год  </a:t>
                      </a:r>
                      <a:endParaRPr lang="ru-RU" sz="1000" b="1"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latin typeface="+mj-lt"/>
                        </a:rPr>
                        <a:t>Процент исполнения к плану 2023 года</a:t>
                      </a:r>
                      <a:endParaRPr lang="ru-RU" sz="1000" b="1" i="0" u="none" strike="noStrike">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latin typeface="+mj-lt"/>
                        </a:rPr>
                        <a:t>Процент исполнения 2023  года к исполнению  2022 года</a:t>
                      </a:r>
                      <a:endParaRPr lang="ru-RU" sz="1000" b="1" i="0" u="none" strike="noStrike">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539020503"/>
                  </a:ext>
                </a:extLst>
              </a:tr>
              <a:tr h="222155">
                <a:tc>
                  <a:txBody>
                    <a:bodyPr/>
                    <a:lstStyle/>
                    <a:p>
                      <a:pPr algn="l" rtl="0" fontAlgn="ctr"/>
                      <a:r>
                        <a:rPr lang="ru-RU" sz="1000" b="1" u="none" strike="noStrike" dirty="0">
                          <a:effectLst/>
                          <a:latin typeface="+mj-lt"/>
                        </a:rPr>
                        <a:t>  БЕЗВОЗМЕЗДНЫЕ ПОСТУПЛЕНИЯ</a:t>
                      </a:r>
                      <a:endParaRPr lang="ru-RU" sz="1000" b="1"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1" u="none" strike="noStrike">
                          <a:effectLst/>
                          <a:latin typeface="+mj-lt"/>
                        </a:rPr>
                        <a:t>2 458 092,40</a:t>
                      </a:r>
                      <a:endParaRPr lang="ru-RU" sz="1000" b="1" i="0" u="none" strike="noStrike">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1" i="0" u="none" strike="noStrike" dirty="0">
                          <a:effectLst/>
                          <a:latin typeface="+mj-lt"/>
                        </a:rPr>
                        <a:t>1 945 271,10</a:t>
                      </a:r>
                      <a:endParaRPr lang="ru-RU" sz="1000" b="1"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1" u="none" strike="noStrike" dirty="0">
                          <a:effectLst/>
                          <a:latin typeface="+mj-lt"/>
                        </a:rPr>
                        <a:t>2 659 222,66</a:t>
                      </a:r>
                      <a:endParaRPr lang="ru-RU" sz="1000" b="1"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1" u="none" strike="noStrike" dirty="0">
                          <a:effectLst/>
                          <a:latin typeface="+mj-lt"/>
                        </a:rPr>
                        <a:t>2 338 506,52</a:t>
                      </a:r>
                      <a:endParaRPr lang="ru-RU" sz="1000" b="1"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1" u="none" strike="noStrike">
                          <a:effectLst/>
                          <a:latin typeface="+mj-lt"/>
                        </a:rPr>
                        <a:t>87,94</a:t>
                      </a:r>
                      <a:endParaRPr lang="ru-RU" sz="1000" b="1" i="0" u="none" strike="noStrike">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1" u="none" strike="noStrike" dirty="0">
                          <a:effectLst/>
                          <a:latin typeface="+mj-lt"/>
                        </a:rPr>
                        <a:t>120,21</a:t>
                      </a:r>
                      <a:endParaRPr lang="ru-RU" sz="1000" b="1"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1098119"/>
                  </a:ext>
                </a:extLst>
              </a:tr>
              <a:tr h="114444">
                <a:tc>
                  <a:txBody>
                    <a:bodyPr/>
                    <a:lstStyle/>
                    <a:p>
                      <a:pPr algn="l" rtl="0" fontAlgn="ctr"/>
                      <a:r>
                        <a:rPr lang="ru-RU" sz="1000" u="none" strike="noStrike" dirty="0">
                          <a:effectLst/>
                          <a:latin typeface="+mj-lt"/>
                        </a:rPr>
                        <a:t>  Дотации </a:t>
                      </a:r>
                      <a:endParaRPr lang="ru-RU" sz="1000" b="0"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latin typeface="+mj-lt"/>
                        </a:rPr>
                        <a:t>462 516,00</a:t>
                      </a:r>
                      <a:endParaRPr lang="ru-RU" sz="1000" b="0" i="0" u="none" strike="noStrike">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1" i="0" u="none" strike="noStrike" dirty="0">
                          <a:effectLst/>
                          <a:latin typeface="+mj-lt"/>
                        </a:rPr>
                        <a:t>462 516,00</a:t>
                      </a:r>
                      <a:endParaRPr lang="ru-RU" sz="1000" b="1"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latin typeface="+mj-lt"/>
                        </a:rPr>
                        <a:t>544 961,00</a:t>
                      </a:r>
                      <a:endParaRPr lang="ru-RU" sz="1000" b="0" i="0" u="none" strike="noStrike">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1" u="none" strike="noStrike" dirty="0">
                          <a:effectLst/>
                          <a:latin typeface="+mj-lt"/>
                        </a:rPr>
                        <a:t>544 961,00</a:t>
                      </a:r>
                      <a:endParaRPr lang="ru-RU" sz="1000" b="1"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dirty="0">
                          <a:effectLst/>
                          <a:latin typeface="+mj-lt"/>
                        </a:rPr>
                        <a:t>100,00</a:t>
                      </a:r>
                      <a:endParaRPr lang="ru-RU" sz="1000" b="1"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dirty="0">
                          <a:effectLst/>
                          <a:latin typeface="+mj-lt"/>
                        </a:rPr>
                        <a:t>117,83</a:t>
                      </a:r>
                      <a:endParaRPr lang="ru-RU" sz="1000" b="1"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860060674"/>
                  </a:ext>
                </a:extLst>
              </a:tr>
              <a:tr h="114444">
                <a:tc>
                  <a:txBody>
                    <a:bodyPr/>
                    <a:lstStyle/>
                    <a:p>
                      <a:pPr algn="l" rtl="0" fontAlgn="ctr"/>
                      <a:r>
                        <a:rPr lang="ru-RU" sz="1000" u="none" strike="noStrike" dirty="0">
                          <a:effectLst/>
                          <a:latin typeface="+mj-lt"/>
                        </a:rPr>
                        <a:t>  Субсидии </a:t>
                      </a:r>
                      <a:endParaRPr lang="ru-RU" sz="1000" b="0"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latin typeface="+mj-lt"/>
                        </a:rPr>
                        <a:t>806 887,60</a:t>
                      </a:r>
                      <a:endParaRPr lang="ru-RU" sz="1000" b="0" i="0" u="none" strike="noStrike">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1" i="0" u="none" strike="noStrike" dirty="0">
                          <a:effectLst/>
                          <a:latin typeface="+mj-lt"/>
                        </a:rPr>
                        <a:t>290 455,10</a:t>
                      </a:r>
                      <a:endParaRPr lang="ru-RU" sz="1000" b="1"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latin typeface="+mj-lt"/>
                        </a:rPr>
                        <a:t>1 072 092,24</a:t>
                      </a:r>
                      <a:endParaRPr lang="ru-RU" sz="1000" b="0" i="0" u="none" strike="noStrike">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1" u="none" strike="noStrike" dirty="0">
                          <a:effectLst/>
                          <a:latin typeface="+mj-lt"/>
                        </a:rPr>
                        <a:t>750 078,71</a:t>
                      </a:r>
                      <a:endParaRPr lang="ru-RU" sz="1000" b="1"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dirty="0">
                          <a:effectLst/>
                          <a:latin typeface="+mj-lt"/>
                        </a:rPr>
                        <a:t>69,96</a:t>
                      </a:r>
                      <a:endParaRPr lang="ru-RU" sz="1000" b="1"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latin typeface="+mj-lt"/>
                        </a:rPr>
                        <a:t>258,24</a:t>
                      </a:r>
                      <a:endParaRPr lang="ru-RU" sz="1000" b="1" i="0" u="none" strike="noStrike">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042608298"/>
                  </a:ext>
                </a:extLst>
              </a:tr>
              <a:tr h="114444">
                <a:tc>
                  <a:txBody>
                    <a:bodyPr/>
                    <a:lstStyle/>
                    <a:p>
                      <a:pPr algn="l" rtl="0" fontAlgn="ctr"/>
                      <a:r>
                        <a:rPr lang="ru-RU" sz="1000" u="none" strike="noStrike" dirty="0">
                          <a:effectLst/>
                          <a:latin typeface="+mj-lt"/>
                        </a:rPr>
                        <a:t>  Субвенции </a:t>
                      </a:r>
                      <a:endParaRPr lang="ru-RU" sz="1000" b="0"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latin typeface="+mj-lt"/>
                        </a:rPr>
                        <a:t>1 274 883,30</a:t>
                      </a:r>
                      <a:endParaRPr lang="ru-RU" sz="1000" b="0" i="0" u="none" strike="noStrike">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1" i="0" u="none" strike="noStrike" dirty="0">
                          <a:effectLst/>
                          <a:latin typeface="+mj-lt"/>
                        </a:rPr>
                        <a:t>1 277 363,30</a:t>
                      </a:r>
                      <a:endParaRPr lang="ru-RU" sz="1000" b="1"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latin typeface="+mj-lt"/>
                        </a:rPr>
                        <a:t>1 020 722,53</a:t>
                      </a:r>
                      <a:endParaRPr lang="ru-RU" sz="1000" b="0" i="0" u="none" strike="noStrike">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1" u="none" strike="noStrike" dirty="0">
                          <a:effectLst/>
                          <a:latin typeface="+mj-lt"/>
                        </a:rPr>
                        <a:t>1 022 416,50</a:t>
                      </a:r>
                      <a:endParaRPr lang="ru-RU" sz="1000" b="1"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dirty="0">
                          <a:effectLst/>
                          <a:latin typeface="+mj-lt"/>
                        </a:rPr>
                        <a:t>100,17</a:t>
                      </a:r>
                      <a:endParaRPr lang="ru-RU" sz="1000" b="1"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latin typeface="+mj-lt"/>
                        </a:rPr>
                        <a:t>80,04</a:t>
                      </a:r>
                      <a:endParaRPr lang="ru-RU" sz="1000" b="1" i="0" u="none" strike="noStrike">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190219873"/>
                  </a:ext>
                </a:extLst>
              </a:tr>
              <a:tr h="222155">
                <a:tc>
                  <a:txBody>
                    <a:bodyPr/>
                    <a:lstStyle/>
                    <a:p>
                      <a:pPr algn="l" rtl="0" fontAlgn="ctr"/>
                      <a:r>
                        <a:rPr lang="ru-RU" sz="1000" u="none" strike="noStrike" dirty="0">
                          <a:effectLst/>
                          <a:latin typeface="+mj-lt"/>
                        </a:rPr>
                        <a:t>  Иные межбюджетные трансферты</a:t>
                      </a:r>
                      <a:endParaRPr lang="ru-RU" sz="1000" b="0"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latin typeface="+mj-lt"/>
                        </a:rPr>
                        <a:t>40 359,90</a:t>
                      </a:r>
                      <a:endParaRPr lang="ru-RU" sz="1000" b="0" i="0" u="none" strike="noStrike">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1" i="0" u="none" strike="noStrike" dirty="0">
                          <a:effectLst/>
                          <a:latin typeface="+mj-lt"/>
                        </a:rPr>
                        <a:t>41 513,90</a:t>
                      </a:r>
                      <a:endParaRPr lang="ru-RU" sz="1000" b="1"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latin typeface="+mj-lt"/>
                        </a:rPr>
                        <a:t>28 166,41</a:t>
                      </a:r>
                      <a:endParaRPr lang="ru-RU" sz="1000" b="0" i="0" u="none" strike="noStrike">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1" u="none" strike="noStrike" dirty="0">
                          <a:effectLst/>
                          <a:latin typeface="+mj-lt"/>
                        </a:rPr>
                        <a:t>27 769,83</a:t>
                      </a:r>
                      <a:endParaRPr lang="ru-RU" sz="1000" b="1"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dirty="0">
                          <a:effectLst/>
                          <a:latin typeface="+mj-lt"/>
                        </a:rPr>
                        <a:t>98,59</a:t>
                      </a:r>
                      <a:endParaRPr lang="ru-RU" sz="1000" b="1"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latin typeface="+mj-lt"/>
                        </a:rPr>
                        <a:t>66,89</a:t>
                      </a:r>
                      <a:endParaRPr lang="ru-RU" sz="1000" b="1" i="0" u="none" strike="noStrike">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042305550"/>
                  </a:ext>
                </a:extLst>
              </a:tr>
              <a:tr h="222155">
                <a:tc>
                  <a:txBody>
                    <a:bodyPr/>
                    <a:lstStyle/>
                    <a:p>
                      <a:pPr algn="l" rtl="0" fontAlgn="ctr"/>
                      <a:r>
                        <a:rPr lang="ru-RU" sz="1000" u="none" strike="noStrike" dirty="0">
                          <a:effectLst/>
                          <a:latin typeface="+mj-lt"/>
                        </a:rPr>
                        <a:t>  Прочие безвозмездные поступления</a:t>
                      </a:r>
                      <a:endParaRPr lang="ru-RU" sz="1000" b="0"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latin typeface="+mj-lt"/>
                        </a:rPr>
                        <a:t>0</a:t>
                      </a:r>
                      <a:endParaRPr lang="ru-RU" sz="1000" b="0" i="0" u="none" strike="noStrike">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1" i="0" u="none" strike="noStrike" dirty="0">
                          <a:effectLst/>
                          <a:latin typeface="+mj-lt"/>
                        </a:rPr>
                        <a:t>0</a:t>
                      </a:r>
                      <a:endParaRPr lang="ru-RU" sz="1000" b="1"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latin typeface="+mj-lt"/>
                        </a:rPr>
                        <a:t>310</a:t>
                      </a:r>
                      <a:endParaRPr lang="ru-RU" sz="1000" b="0" i="0" u="none" strike="noStrike">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1" u="none" strike="noStrike" dirty="0">
                          <a:effectLst/>
                          <a:latin typeface="+mj-lt"/>
                        </a:rPr>
                        <a:t>310</a:t>
                      </a:r>
                      <a:endParaRPr lang="ru-RU" sz="1000" b="1"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dirty="0">
                          <a:effectLst/>
                          <a:latin typeface="+mj-lt"/>
                        </a:rPr>
                        <a:t>100,00</a:t>
                      </a:r>
                      <a:endParaRPr lang="ru-RU" sz="1000" b="1"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dirty="0">
                          <a:effectLst/>
                          <a:latin typeface="+mj-lt"/>
                        </a:rPr>
                        <a:t> </a:t>
                      </a:r>
                      <a:endParaRPr lang="ru-RU" sz="1000" b="1"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895451146"/>
                  </a:ext>
                </a:extLst>
              </a:tr>
              <a:tr h="545290">
                <a:tc>
                  <a:txBody>
                    <a:bodyPr/>
                    <a:lstStyle/>
                    <a:p>
                      <a:pPr algn="l" rtl="0" fontAlgn="ctr"/>
                      <a:r>
                        <a:rPr lang="ru-RU" sz="1000" u="none" strike="noStrike" dirty="0">
                          <a:effectLst/>
                          <a:latin typeface="+mj-lt"/>
                        </a:rPr>
                        <a:t>Возврат остатков субсидий, субвенций и иных межбюджетных трансфертов, имеющих целевое назначение прошлых лет</a:t>
                      </a:r>
                      <a:endParaRPr lang="ru-RU" sz="1000" b="0"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dirty="0">
                          <a:effectLst/>
                          <a:latin typeface="+mj-lt"/>
                        </a:rPr>
                        <a:t>-126 554,40</a:t>
                      </a:r>
                      <a:endParaRPr lang="ru-RU" sz="1000" b="0"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1" i="0" u="none" strike="noStrike" dirty="0">
                          <a:effectLst/>
                          <a:latin typeface="+mj-lt"/>
                        </a:rPr>
                        <a:t>-126 577,20</a:t>
                      </a:r>
                      <a:endParaRPr lang="ru-RU" sz="1000" b="1"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latin typeface="+mj-lt"/>
                        </a:rPr>
                        <a:t>-7 029,52</a:t>
                      </a:r>
                      <a:endParaRPr lang="ru-RU" sz="1000" b="0" i="0" u="none" strike="noStrike">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b="1" u="none" strike="noStrike" dirty="0">
                          <a:effectLst/>
                          <a:latin typeface="+mj-lt"/>
                        </a:rPr>
                        <a:t>-7 029,52</a:t>
                      </a:r>
                      <a:endParaRPr lang="ru-RU" sz="1000" b="1"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a:effectLst/>
                          <a:latin typeface="+mj-lt"/>
                        </a:rPr>
                        <a:t>100,00</a:t>
                      </a:r>
                      <a:endParaRPr lang="ru-RU" sz="1000" b="1" i="0" u="none" strike="noStrike">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1000" u="none" strike="noStrike" dirty="0">
                          <a:effectLst/>
                          <a:latin typeface="+mj-lt"/>
                        </a:rPr>
                        <a:t>5,55</a:t>
                      </a:r>
                      <a:endParaRPr lang="ru-RU" sz="1000" b="1" i="0" u="none" strike="noStrike" dirty="0">
                        <a:solidFill>
                          <a:srgbClr val="000000"/>
                        </a:solidFill>
                        <a:effectLst/>
                        <a:latin typeface="+mj-lt"/>
                      </a:endParaRPr>
                    </a:p>
                  </a:txBody>
                  <a:tcPr marL="9525" marR="9525" marT="9525"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811539014"/>
                  </a:ext>
                </a:extLst>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0"/>
            <a:ext cx="8763000" cy="523220"/>
          </a:xfrm>
          <a:prstGeom prst="rect">
            <a:avLst/>
          </a:prstGeom>
          <a:noFill/>
        </p:spPr>
        <p:txBody>
          <a:bodyPr wrap="square" rtlCol="0">
            <a:spAutoFit/>
          </a:bodyPr>
          <a:lstStyle/>
          <a:p>
            <a:pPr algn="ctr"/>
            <a:r>
              <a:rPr lang="ru-RU" sz="1400" dirty="0" smtClean="0"/>
              <a:t>СТРУКТУРА БЕЗВОЗМЕЗДНЫХ ПОСТУПЛЕНИЙ В БЮДЖЕТ КУРСКОГО МУНИЦИПАЛЬНОГО ОКРУГА СТАВРОПОЛЬСКОГО КРАЯ В 2023 ГОДУ  </a:t>
            </a:r>
            <a:endParaRPr lang="ru-RU" sz="1400" dirty="0"/>
          </a:p>
        </p:txBody>
      </p:sp>
      <p:graphicFrame>
        <p:nvGraphicFramePr>
          <p:cNvPr id="3" name="Таблица 2"/>
          <p:cNvGraphicFramePr>
            <a:graphicFrameLocks noGrp="1"/>
          </p:cNvGraphicFramePr>
          <p:nvPr>
            <p:extLst>
              <p:ext uri="{D42A27DB-BD31-4B8C-83A1-F6EECF244321}">
                <p14:modId xmlns:p14="http://schemas.microsoft.com/office/powerpoint/2010/main" val="1597519906"/>
              </p:ext>
            </p:extLst>
          </p:nvPr>
        </p:nvGraphicFramePr>
        <p:xfrm>
          <a:off x="2971800" y="609600"/>
          <a:ext cx="3048000" cy="902970"/>
        </p:xfrm>
        <a:graphic>
          <a:graphicData uri="http://schemas.openxmlformats.org/drawingml/2006/table">
            <a:tbl>
              <a:tblPr/>
              <a:tblGrid>
                <a:gridCol w="1524000">
                  <a:extLst>
                    <a:ext uri="{9D8B030D-6E8A-4147-A177-3AD203B41FA5}">
                      <a16:colId xmlns:a16="http://schemas.microsoft.com/office/drawing/2014/main" xmlns="" val="20000"/>
                    </a:ext>
                  </a:extLst>
                </a:gridCol>
                <a:gridCol w="1524000">
                  <a:extLst>
                    <a:ext uri="{9D8B030D-6E8A-4147-A177-3AD203B41FA5}">
                      <a16:colId xmlns:a16="http://schemas.microsoft.com/office/drawing/2014/main" xmlns="" val="20001"/>
                    </a:ext>
                  </a:extLst>
                </a:gridCol>
              </a:tblGrid>
              <a:tr h="190500">
                <a:tc gridSpan="2">
                  <a:txBody>
                    <a:bodyPr/>
                    <a:lstStyle/>
                    <a:p>
                      <a:pPr algn="ctr" fontAlgn="b"/>
                      <a:r>
                        <a:rPr lang="ru-RU" sz="1100" b="0" i="0" u="none" strike="noStrike" dirty="0" smtClean="0">
                          <a:solidFill>
                            <a:srgbClr val="000000"/>
                          </a:solidFill>
                          <a:latin typeface="Calibri"/>
                        </a:rPr>
                        <a:t>Безвозмездные</a:t>
                      </a:r>
                      <a:r>
                        <a:rPr lang="ru-RU" sz="1100" b="0" i="0" u="none" strike="noStrike" baseline="0" dirty="0" smtClean="0">
                          <a:solidFill>
                            <a:srgbClr val="000000"/>
                          </a:solidFill>
                          <a:latin typeface="Calibri"/>
                        </a:rPr>
                        <a:t> поступления</a:t>
                      </a:r>
                      <a:r>
                        <a:rPr lang="ru-RU" sz="1100" b="0" i="0" u="none" strike="noStrike" dirty="0">
                          <a:solidFill>
                            <a:srgbClr val="000000"/>
                          </a:solidFill>
                          <a:latin typeface="Calibri"/>
                        </a:rPr>
                        <a:t> </a:t>
                      </a:r>
                      <a:r>
                        <a:rPr lang="ru-RU" sz="1100" b="0" i="0" u="none" strike="noStrike" dirty="0" smtClean="0">
                          <a:solidFill>
                            <a:srgbClr val="000000"/>
                          </a:solidFill>
                          <a:latin typeface="Calibri"/>
                        </a:rPr>
                        <a:t> от других бюджетов</a:t>
                      </a:r>
                      <a:r>
                        <a:rPr lang="ru-RU" sz="1100" b="0" i="0" u="none" strike="noStrike" baseline="0" dirty="0" smtClean="0">
                          <a:solidFill>
                            <a:srgbClr val="000000"/>
                          </a:solidFill>
                          <a:latin typeface="Calibri"/>
                        </a:rPr>
                        <a:t> бюджетной системы РФ</a:t>
                      </a:r>
                      <a:endParaRPr lang="ru-RU"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hMerge="1">
                  <a:txBody>
                    <a:bodyPr/>
                    <a:lstStyle/>
                    <a:p>
                      <a:endParaRPr lang="ru-RU"/>
                    </a:p>
                  </a:txBody>
                  <a:tcPr/>
                </a:tc>
                <a:extLst>
                  <a:ext uri="{0D108BD9-81ED-4DB2-BD59-A6C34878D82A}">
                    <a16:rowId xmlns:a16="http://schemas.microsoft.com/office/drawing/2014/main" xmlns="" val="10000"/>
                  </a:ext>
                </a:extLst>
              </a:tr>
              <a:tr h="190500">
                <a:tc gridSpan="2">
                  <a:txBody>
                    <a:bodyPr/>
                    <a:lstStyle/>
                    <a:p>
                      <a:pPr algn="ctr" fontAlgn="b"/>
                      <a:r>
                        <a:rPr lang="ru-RU" sz="1100" b="0" i="0" u="none" strike="noStrike" dirty="0">
                          <a:solidFill>
                            <a:srgbClr val="000000"/>
                          </a:solidFill>
                          <a:latin typeface="Calibri"/>
                        </a:rPr>
                        <a:t> </a:t>
                      </a:r>
                      <a:r>
                        <a:rPr lang="ru-RU" sz="1100" b="0" i="0" u="none" strike="noStrike" dirty="0" smtClean="0">
                          <a:solidFill>
                            <a:srgbClr val="000000"/>
                          </a:solidFill>
                          <a:latin typeface="Calibri"/>
                        </a:rPr>
                        <a:t>2 665 942,18</a:t>
                      </a:r>
                      <a:endParaRPr lang="ru-RU"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extLst>
                  <a:ext uri="{0D108BD9-81ED-4DB2-BD59-A6C34878D82A}">
                    <a16:rowId xmlns:a16="http://schemas.microsoft.com/office/drawing/2014/main" xmlns="" val="10001"/>
                  </a:ext>
                </a:extLst>
              </a:tr>
              <a:tr h="190500">
                <a:tc gridSpan="2">
                  <a:txBody>
                    <a:bodyPr/>
                    <a:lstStyle/>
                    <a:p>
                      <a:pPr algn="ctr" fontAlgn="b"/>
                      <a:r>
                        <a:rPr lang="ru-RU" sz="1100" b="0" i="0" u="none" strike="noStrike" dirty="0">
                          <a:solidFill>
                            <a:srgbClr val="000000"/>
                          </a:solidFill>
                          <a:latin typeface="Calibri"/>
                        </a:rPr>
                        <a:t> </a:t>
                      </a:r>
                      <a:r>
                        <a:rPr lang="ru-RU" sz="1100" b="0" i="0" u="none" strike="noStrike" dirty="0" smtClean="0">
                          <a:solidFill>
                            <a:srgbClr val="000000"/>
                          </a:solidFill>
                          <a:latin typeface="Calibri"/>
                        </a:rPr>
                        <a:t>2</a:t>
                      </a:r>
                      <a:r>
                        <a:rPr lang="ru-RU" sz="1100" b="0" i="0" u="none" strike="noStrike" baseline="0" dirty="0" smtClean="0">
                          <a:solidFill>
                            <a:srgbClr val="000000"/>
                          </a:solidFill>
                          <a:latin typeface="Calibri"/>
                        </a:rPr>
                        <a:t> 345 226,04</a:t>
                      </a:r>
                      <a:endParaRPr lang="ru-RU"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endParaRPr lang="ru-RU"/>
                    </a:p>
                  </a:txBody>
                  <a:tcPr/>
                </a:tc>
                <a:extLst>
                  <a:ext uri="{0D108BD9-81ED-4DB2-BD59-A6C34878D82A}">
                    <a16:rowId xmlns:a16="http://schemas.microsoft.com/office/drawing/2014/main" xmlns="" val="10002"/>
                  </a:ext>
                </a:extLst>
              </a:tr>
              <a:tr h="112395">
                <a:tc>
                  <a:txBody>
                    <a:bodyPr/>
                    <a:lstStyle/>
                    <a:p>
                      <a:pPr algn="ctr" fontAlgn="b"/>
                      <a:r>
                        <a:rPr lang="ru-RU" sz="1100" b="0" i="0" u="none" strike="noStrike" dirty="0">
                          <a:solidFill>
                            <a:srgbClr val="000000"/>
                          </a:solidFill>
                          <a:latin typeface="Calibri"/>
                        </a:rPr>
                        <a:t> </a:t>
                      </a:r>
                      <a:r>
                        <a:rPr lang="ru-RU" sz="1100" b="0" i="0" u="none" strike="noStrike" dirty="0" smtClean="0">
                          <a:solidFill>
                            <a:srgbClr val="000000"/>
                          </a:solidFill>
                          <a:latin typeface="Calibri"/>
                        </a:rPr>
                        <a:t>-320 716,14</a:t>
                      </a:r>
                      <a:endParaRPr lang="ru-RU"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ru-RU" sz="1100" b="0" i="0" u="none" strike="noStrike" dirty="0">
                          <a:solidFill>
                            <a:srgbClr val="000000"/>
                          </a:solidFill>
                          <a:latin typeface="Calibri"/>
                        </a:rPr>
                        <a:t> </a:t>
                      </a:r>
                      <a:r>
                        <a:rPr lang="ru-RU" sz="1100" b="0" i="0" u="none" strike="noStrike" dirty="0" smtClean="0">
                          <a:solidFill>
                            <a:srgbClr val="000000"/>
                          </a:solidFill>
                          <a:latin typeface="Calibri"/>
                        </a:rPr>
                        <a:t>87,97</a:t>
                      </a:r>
                      <a:endParaRPr lang="ru-RU"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66"/>
                    </a:solidFill>
                  </a:tcPr>
                </a:tc>
                <a:extLst>
                  <a:ext uri="{0D108BD9-81ED-4DB2-BD59-A6C34878D82A}">
                    <a16:rowId xmlns:a16="http://schemas.microsoft.com/office/drawing/2014/main" xmlns="" val="10003"/>
                  </a:ext>
                </a:extLst>
              </a:tr>
            </a:tbl>
          </a:graphicData>
        </a:graphic>
      </p:graphicFrame>
      <p:graphicFrame>
        <p:nvGraphicFramePr>
          <p:cNvPr id="4" name="Таблица 3"/>
          <p:cNvGraphicFramePr>
            <a:graphicFrameLocks noGrp="1"/>
          </p:cNvGraphicFramePr>
          <p:nvPr>
            <p:extLst>
              <p:ext uri="{D42A27DB-BD31-4B8C-83A1-F6EECF244321}">
                <p14:modId xmlns:p14="http://schemas.microsoft.com/office/powerpoint/2010/main" val="768958843"/>
              </p:ext>
            </p:extLst>
          </p:nvPr>
        </p:nvGraphicFramePr>
        <p:xfrm>
          <a:off x="304800" y="1981200"/>
          <a:ext cx="1524000" cy="1080135"/>
        </p:xfrm>
        <a:graphic>
          <a:graphicData uri="http://schemas.openxmlformats.org/drawingml/2006/table">
            <a:tbl>
              <a:tblPr/>
              <a:tblGrid>
                <a:gridCol w="762000">
                  <a:extLst>
                    <a:ext uri="{9D8B030D-6E8A-4147-A177-3AD203B41FA5}">
                      <a16:colId xmlns:a16="http://schemas.microsoft.com/office/drawing/2014/main" xmlns="" val="20000"/>
                    </a:ext>
                  </a:extLst>
                </a:gridCol>
                <a:gridCol w="762000">
                  <a:extLst>
                    <a:ext uri="{9D8B030D-6E8A-4147-A177-3AD203B41FA5}">
                      <a16:colId xmlns:a16="http://schemas.microsoft.com/office/drawing/2014/main" xmlns="" val="20001"/>
                    </a:ext>
                  </a:extLst>
                </a:gridCol>
              </a:tblGrid>
              <a:tr h="190500">
                <a:tc gridSpan="2">
                  <a:txBody>
                    <a:bodyPr/>
                    <a:lstStyle/>
                    <a:p>
                      <a:pPr algn="ctr" fontAlgn="b"/>
                      <a:r>
                        <a:rPr lang="ru-RU" sz="1100" b="0" i="0" u="none" strike="noStrike" dirty="0" smtClean="0">
                          <a:solidFill>
                            <a:srgbClr val="000000"/>
                          </a:solidFill>
                          <a:latin typeface="Calibri"/>
                        </a:rPr>
                        <a:t>дотации</a:t>
                      </a:r>
                    </a:p>
                    <a:p>
                      <a:pPr algn="ctr" fontAlgn="b"/>
                      <a:endParaRPr lang="ru-RU"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hMerge="1">
                  <a:txBody>
                    <a:bodyPr/>
                    <a:lstStyle/>
                    <a:p>
                      <a:endParaRPr lang="ru-RU"/>
                    </a:p>
                  </a:txBody>
                  <a:tcPr/>
                </a:tc>
                <a:extLst>
                  <a:ext uri="{0D108BD9-81ED-4DB2-BD59-A6C34878D82A}">
                    <a16:rowId xmlns:a16="http://schemas.microsoft.com/office/drawing/2014/main" xmlns="" val="10000"/>
                  </a:ext>
                </a:extLst>
              </a:tr>
              <a:tr h="190500">
                <a:tc gridSpan="2">
                  <a:txBody>
                    <a:bodyPr/>
                    <a:lstStyle/>
                    <a:p>
                      <a:pPr algn="ctr" fontAlgn="b"/>
                      <a:r>
                        <a:rPr lang="ru-RU" sz="1100" b="0" i="0" u="none" strike="noStrike" dirty="0">
                          <a:solidFill>
                            <a:srgbClr val="000000"/>
                          </a:solidFill>
                          <a:latin typeface="Calibri"/>
                        </a:rPr>
                        <a:t> </a:t>
                      </a:r>
                      <a:r>
                        <a:rPr lang="ru-RU" sz="1100" b="0" i="0" u="none" strike="noStrike" dirty="0" smtClean="0">
                          <a:solidFill>
                            <a:srgbClr val="000000"/>
                          </a:solidFill>
                          <a:latin typeface="Calibri"/>
                        </a:rPr>
                        <a:t>544 961,00</a:t>
                      </a:r>
                      <a:endParaRPr lang="ru-RU"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extLst>
                  <a:ext uri="{0D108BD9-81ED-4DB2-BD59-A6C34878D82A}">
                    <a16:rowId xmlns:a16="http://schemas.microsoft.com/office/drawing/2014/main" xmlns="" val="10001"/>
                  </a:ext>
                </a:extLst>
              </a:tr>
              <a:tr h="190500">
                <a:tc gridSpan="2">
                  <a:txBody>
                    <a:bodyPr/>
                    <a:lstStyle/>
                    <a:p>
                      <a:pPr algn="ctr" fontAlgn="b"/>
                      <a:r>
                        <a:rPr lang="ru-RU" sz="1100" b="0" i="0" u="none" strike="noStrike" dirty="0">
                          <a:solidFill>
                            <a:srgbClr val="000000"/>
                          </a:solidFill>
                          <a:latin typeface="Calibri"/>
                        </a:rPr>
                        <a:t> </a:t>
                      </a:r>
                      <a:r>
                        <a:rPr lang="ru-RU" sz="1100" b="0" i="0" u="none" strike="noStrike" dirty="0" smtClean="0">
                          <a:solidFill>
                            <a:srgbClr val="000000"/>
                          </a:solidFill>
                          <a:latin typeface="Calibri"/>
                        </a:rPr>
                        <a:t>544 961,00</a:t>
                      </a:r>
                      <a:endParaRPr lang="ru-RU"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endParaRPr lang="ru-RU"/>
                    </a:p>
                  </a:txBody>
                  <a:tcPr/>
                </a:tc>
                <a:extLst>
                  <a:ext uri="{0D108BD9-81ED-4DB2-BD59-A6C34878D82A}">
                    <a16:rowId xmlns:a16="http://schemas.microsoft.com/office/drawing/2014/main" xmlns="" val="10002"/>
                  </a:ext>
                </a:extLst>
              </a:tr>
              <a:tr h="112395">
                <a:tc>
                  <a:txBody>
                    <a:bodyPr/>
                    <a:lstStyle/>
                    <a:p>
                      <a:pPr algn="ctr" fontAlgn="b"/>
                      <a:r>
                        <a:rPr lang="ru-RU" sz="1100" b="0" i="0" u="none" strike="noStrike" dirty="0">
                          <a:solidFill>
                            <a:srgbClr val="000000"/>
                          </a:solidFill>
                          <a:latin typeface="Calibri"/>
                        </a:rPr>
                        <a:t> </a:t>
                      </a:r>
                      <a:r>
                        <a:rPr lang="ru-RU" sz="1100" b="0" i="0" u="none" strike="noStrike" dirty="0" smtClean="0">
                          <a:solidFill>
                            <a:srgbClr val="000000"/>
                          </a:solidFill>
                          <a:latin typeface="Calibri"/>
                        </a:rPr>
                        <a:t>0,00</a:t>
                      </a:r>
                      <a:endParaRPr lang="ru-RU"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ru-RU" sz="1100" b="0" i="0" u="none" strike="noStrike" dirty="0" smtClean="0">
                          <a:solidFill>
                            <a:srgbClr val="000000"/>
                          </a:solidFill>
                          <a:latin typeface="Calibri"/>
                        </a:rPr>
                        <a:t>100,00</a:t>
                      </a:r>
                      <a:endParaRPr lang="ru-RU"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66"/>
                    </a:solidFill>
                  </a:tcPr>
                </a:tc>
                <a:extLst>
                  <a:ext uri="{0D108BD9-81ED-4DB2-BD59-A6C34878D82A}">
                    <a16:rowId xmlns:a16="http://schemas.microsoft.com/office/drawing/2014/main" xmlns="" val="10003"/>
                  </a:ext>
                </a:extLst>
              </a:tr>
              <a:tr h="112395">
                <a:tc gridSpan="2">
                  <a:txBody>
                    <a:bodyPr/>
                    <a:lstStyle/>
                    <a:p>
                      <a:pPr algn="ctr" fontAlgn="b"/>
                      <a:r>
                        <a:rPr lang="ru-RU" sz="1100" b="0" i="0" u="none" strike="noStrike" dirty="0" smtClean="0">
                          <a:solidFill>
                            <a:schemeClr val="tx1"/>
                          </a:solidFill>
                          <a:latin typeface="Calibri"/>
                        </a:rPr>
                        <a:t>23,24</a:t>
                      </a:r>
                      <a:endParaRPr lang="ru-RU" sz="1100" b="0" i="0" u="none" strike="noStrike" dirty="0">
                        <a:solidFill>
                          <a:schemeClr val="tx1"/>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hMerge="1">
                  <a:txBody>
                    <a:bodyPr/>
                    <a:lstStyle/>
                    <a:p>
                      <a:pPr algn="ctr" fontAlgn="b"/>
                      <a:endParaRPr lang="ru-RU"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66"/>
                    </a:solidFill>
                  </a:tcPr>
                </a:tc>
                <a:extLst>
                  <a:ext uri="{0D108BD9-81ED-4DB2-BD59-A6C34878D82A}">
                    <a16:rowId xmlns:a16="http://schemas.microsoft.com/office/drawing/2014/main" xmlns="" val="10004"/>
                  </a:ext>
                </a:extLst>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1973956141"/>
              </p:ext>
            </p:extLst>
          </p:nvPr>
        </p:nvGraphicFramePr>
        <p:xfrm>
          <a:off x="2514600" y="1981200"/>
          <a:ext cx="1600200" cy="1080135"/>
        </p:xfrm>
        <a:graphic>
          <a:graphicData uri="http://schemas.openxmlformats.org/drawingml/2006/table">
            <a:tbl>
              <a:tblPr/>
              <a:tblGrid>
                <a:gridCol w="800100">
                  <a:extLst>
                    <a:ext uri="{9D8B030D-6E8A-4147-A177-3AD203B41FA5}">
                      <a16:colId xmlns:a16="http://schemas.microsoft.com/office/drawing/2014/main" xmlns="" val="20000"/>
                    </a:ext>
                  </a:extLst>
                </a:gridCol>
                <a:gridCol w="800100">
                  <a:extLst>
                    <a:ext uri="{9D8B030D-6E8A-4147-A177-3AD203B41FA5}">
                      <a16:colId xmlns:a16="http://schemas.microsoft.com/office/drawing/2014/main" xmlns="" val="20001"/>
                    </a:ext>
                  </a:extLst>
                </a:gridCol>
              </a:tblGrid>
              <a:tr h="190500">
                <a:tc gridSpan="2">
                  <a:txBody>
                    <a:bodyPr/>
                    <a:lstStyle/>
                    <a:p>
                      <a:pPr algn="ctr" fontAlgn="b"/>
                      <a:r>
                        <a:rPr lang="ru-RU" sz="1100" b="0" i="0" u="none" strike="noStrike" dirty="0" smtClean="0">
                          <a:solidFill>
                            <a:srgbClr val="000000"/>
                          </a:solidFill>
                          <a:latin typeface="Calibri"/>
                        </a:rPr>
                        <a:t>субсидии</a:t>
                      </a:r>
                    </a:p>
                    <a:p>
                      <a:pPr algn="ctr" fontAlgn="b"/>
                      <a:endParaRPr lang="ru-RU"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hMerge="1">
                  <a:txBody>
                    <a:bodyPr/>
                    <a:lstStyle/>
                    <a:p>
                      <a:endParaRPr lang="ru-RU"/>
                    </a:p>
                  </a:txBody>
                  <a:tcPr/>
                </a:tc>
                <a:extLst>
                  <a:ext uri="{0D108BD9-81ED-4DB2-BD59-A6C34878D82A}">
                    <a16:rowId xmlns:a16="http://schemas.microsoft.com/office/drawing/2014/main" xmlns="" val="10000"/>
                  </a:ext>
                </a:extLst>
              </a:tr>
              <a:tr h="190500">
                <a:tc gridSpan="2">
                  <a:txBody>
                    <a:bodyPr/>
                    <a:lstStyle/>
                    <a:p>
                      <a:pPr algn="ctr" fontAlgn="b"/>
                      <a:r>
                        <a:rPr lang="ru-RU" sz="1100" b="0" i="0" u="none" strike="noStrike" dirty="0">
                          <a:solidFill>
                            <a:srgbClr val="000000"/>
                          </a:solidFill>
                          <a:latin typeface="Calibri"/>
                        </a:rPr>
                        <a:t> </a:t>
                      </a:r>
                      <a:r>
                        <a:rPr lang="ru-RU" sz="1100" b="0" i="0" u="none" strike="noStrike" dirty="0" smtClean="0">
                          <a:solidFill>
                            <a:srgbClr val="000000"/>
                          </a:solidFill>
                          <a:latin typeface="Calibri"/>
                        </a:rPr>
                        <a:t>1 072 092,24</a:t>
                      </a:r>
                      <a:endParaRPr lang="ru-RU"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extLst>
                  <a:ext uri="{0D108BD9-81ED-4DB2-BD59-A6C34878D82A}">
                    <a16:rowId xmlns:a16="http://schemas.microsoft.com/office/drawing/2014/main" xmlns="" val="10001"/>
                  </a:ext>
                </a:extLst>
              </a:tr>
              <a:tr h="190500">
                <a:tc gridSpan="2">
                  <a:txBody>
                    <a:bodyPr/>
                    <a:lstStyle/>
                    <a:p>
                      <a:pPr algn="ctr" fontAlgn="b"/>
                      <a:r>
                        <a:rPr lang="ru-RU" sz="1100" b="0" i="0" u="none" strike="noStrike" dirty="0">
                          <a:solidFill>
                            <a:srgbClr val="000000"/>
                          </a:solidFill>
                          <a:latin typeface="Calibri"/>
                        </a:rPr>
                        <a:t> </a:t>
                      </a:r>
                      <a:r>
                        <a:rPr lang="ru-RU" sz="1100" b="0" i="0" u="none" strike="noStrike" dirty="0" smtClean="0">
                          <a:solidFill>
                            <a:srgbClr val="000000"/>
                          </a:solidFill>
                          <a:latin typeface="Calibri"/>
                        </a:rPr>
                        <a:t>750 078,71</a:t>
                      </a:r>
                      <a:endParaRPr lang="ru-RU"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endParaRPr lang="ru-RU"/>
                    </a:p>
                  </a:txBody>
                  <a:tcPr/>
                </a:tc>
                <a:extLst>
                  <a:ext uri="{0D108BD9-81ED-4DB2-BD59-A6C34878D82A}">
                    <a16:rowId xmlns:a16="http://schemas.microsoft.com/office/drawing/2014/main" xmlns="" val="10002"/>
                  </a:ext>
                </a:extLst>
              </a:tr>
              <a:tr h="112395">
                <a:tc>
                  <a:txBody>
                    <a:bodyPr/>
                    <a:lstStyle/>
                    <a:p>
                      <a:pPr algn="ctr" fontAlgn="b"/>
                      <a:r>
                        <a:rPr lang="ru-RU" sz="1100" b="0" i="0" u="none" strike="noStrike" dirty="0">
                          <a:solidFill>
                            <a:srgbClr val="000000"/>
                          </a:solidFill>
                          <a:latin typeface="Calibri"/>
                        </a:rPr>
                        <a:t> </a:t>
                      </a:r>
                      <a:r>
                        <a:rPr lang="ru-RU" sz="1100" b="0" i="0" u="none" strike="noStrike" dirty="0" smtClean="0">
                          <a:solidFill>
                            <a:srgbClr val="000000"/>
                          </a:solidFill>
                          <a:latin typeface="Calibri"/>
                        </a:rPr>
                        <a:t>-322 013,53</a:t>
                      </a:r>
                      <a:endParaRPr lang="ru-RU"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ru-RU" sz="1100" b="0" i="0" u="none" strike="noStrike" dirty="0" smtClean="0">
                          <a:solidFill>
                            <a:srgbClr val="000000"/>
                          </a:solidFill>
                          <a:latin typeface="Calibri"/>
                        </a:rPr>
                        <a:t>31,98</a:t>
                      </a:r>
                      <a:endParaRPr lang="ru-RU"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66"/>
                    </a:solidFill>
                  </a:tcPr>
                </a:tc>
                <a:extLst>
                  <a:ext uri="{0D108BD9-81ED-4DB2-BD59-A6C34878D82A}">
                    <a16:rowId xmlns:a16="http://schemas.microsoft.com/office/drawing/2014/main" xmlns="" val="10003"/>
                  </a:ext>
                </a:extLst>
              </a:tr>
              <a:tr h="112395">
                <a:tc gridSpan="2">
                  <a:txBody>
                    <a:bodyPr/>
                    <a:lstStyle/>
                    <a:p>
                      <a:pPr algn="ctr" fontAlgn="b"/>
                      <a:r>
                        <a:rPr lang="ru-RU" sz="1100" b="0" i="0" u="none" strike="noStrike" dirty="0" smtClean="0">
                          <a:solidFill>
                            <a:srgbClr val="000000"/>
                          </a:solidFill>
                          <a:latin typeface="Calibri"/>
                        </a:rPr>
                        <a:t>31,98</a:t>
                      </a:r>
                      <a:endParaRPr lang="ru-RU"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hMerge="1">
                  <a:txBody>
                    <a:bodyPr/>
                    <a:lstStyle/>
                    <a:p>
                      <a:pPr algn="ctr" fontAlgn="b"/>
                      <a:endParaRPr lang="ru-RU"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66"/>
                    </a:solidFill>
                  </a:tcPr>
                </a:tc>
                <a:extLst>
                  <a:ext uri="{0D108BD9-81ED-4DB2-BD59-A6C34878D82A}">
                    <a16:rowId xmlns:a16="http://schemas.microsoft.com/office/drawing/2014/main" xmlns="" val="10004"/>
                  </a:ext>
                </a:extLst>
              </a:tr>
            </a:tbl>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val="1250620288"/>
              </p:ext>
            </p:extLst>
          </p:nvPr>
        </p:nvGraphicFramePr>
        <p:xfrm>
          <a:off x="4876800" y="1981200"/>
          <a:ext cx="1600200" cy="1080135"/>
        </p:xfrm>
        <a:graphic>
          <a:graphicData uri="http://schemas.openxmlformats.org/drawingml/2006/table">
            <a:tbl>
              <a:tblPr/>
              <a:tblGrid>
                <a:gridCol w="800100">
                  <a:extLst>
                    <a:ext uri="{9D8B030D-6E8A-4147-A177-3AD203B41FA5}">
                      <a16:colId xmlns:a16="http://schemas.microsoft.com/office/drawing/2014/main" xmlns="" val="20000"/>
                    </a:ext>
                  </a:extLst>
                </a:gridCol>
                <a:gridCol w="800100">
                  <a:extLst>
                    <a:ext uri="{9D8B030D-6E8A-4147-A177-3AD203B41FA5}">
                      <a16:colId xmlns:a16="http://schemas.microsoft.com/office/drawing/2014/main" xmlns="" val="20001"/>
                    </a:ext>
                  </a:extLst>
                </a:gridCol>
              </a:tblGrid>
              <a:tr h="190500">
                <a:tc gridSpan="2">
                  <a:txBody>
                    <a:bodyPr/>
                    <a:lstStyle/>
                    <a:p>
                      <a:pPr algn="ctr" fontAlgn="b"/>
                      <a:r>
                        <a:rPr lang="ru-RU" sz="1100" b="0" i="0" u="none" strike="noStrike" dirty="0" smtClean="0">
                          <a:solidFill>
                            <a:srgbClr val="000000"/>
                          </a:solidFill>
                          <a:latin typeface="Calibri"/>
                        </a:rPr>
                        <a:t>субвенции</a:t>
                      </a:r>
                    </a:p>
                    <a:p>
                      <a:pPr algn="ctr" fontAlgn="b"/>
                      <a:endParaRPr lang="ru-RU"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hMerge="1">
                  <a:txBody>
                    <a:bodyPr/>
                    <a:lstStyle/>
                    <a:p>
                      <a:endParaRPr lang="ru-RU"/>
                    </a:p>
                  </a:txBody>
                  <a:tcPr/>
                </a:tc>
                <a:extLst>
                  <a:ext uri="{0D108BD9-81ED-4DB2-BD59-A6C34878D82A}">
                    <a16:rowId xmlns:a16="http://schemas.microsoft.com/office/drawing/2014/main" xmlns="" val="10000"/>
                  </a:ext>
                </a:extLst>
              </a:tr>
              <a:tr h="190500">
                <a:tc gridSpan="2">
                  <a:txBody>
                    <a:bodyPr/>
                    <a:lstStyle/>
                    <a:p>
                      <a:pPr algn="ctr" fontAlgn="b"/>
                      <a:r>
                        <a:rPr lang="ru-RU" sz="1100" b="0" i="0" u="none" strike="noStrike" dirty="0" smtClean="0">
                          <a:solidFill>
                            <a:srgbClr val="000000"/>
                          </a:solidFill>
                          <a:latin typeface="Calibri"/>
                        </a:rPr>
                        <a:t>1 020 722,53</a:t>
                      </a:r>
                      <a:endParaRPr lang="ru-RU"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extLst>
                  <a:ext uri="{0D108BD9-81ED-4DB2-BD59-A6C34878D82A}">
                    <a16:rowId xmlns:a16="http://schemas.microsoft.com/office/drawing/2014/main" xmlns="" val="10001"/>
                  </a:ext>
                </a:extLst>
              </a:tr>
              <a:tr h="190500">
                <a:tc gridSpan="2">
                  <a:txBody>
                    <a:bodyPr/>
                    <a:lstStyle/>
                    <a:p>
                      <a:pPr algn="ctr" fontAlgn="b"/>
                      <a:r>
                        <a:rPr lang="ru-RU" sz="1100" b="0" i="0" u="none" strike="noStrike" dirty="0">
                          <a:solidFill>
                            <a:srgbClr val="000000"/>
                          </a:solidFill>
                          <a:latin typeface="Calibri"/>
                        </a:rPr>
                        <a:t> </a:t>
                      </a:r>
                      <a:r>
                        <a:rPr lang="ru-RU" sz="1100" b="0" i="0" u="none" strike="noStrike" dirty="0" smtClean="0">
                          <a:solidFill>
                            <a:srgbClr val="000000"/>
                          </a:solidFill>
                          <a:latin typeface="Calibri"/>
                        </a:rPr>
                        <a:t>1 022 416,50</a:t>
                      </a:r>
                      <a:endParaRPr lang="ru-RU"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endParaRPr lang="ru-RU"/>
                    </a:p>
                  </a:txBody>
                  <a:tcPr/>
                </a:tc>
                <a:extLst>
                  <a:ext uri="{0D108BD9-81ED-4DB2-BD59-A6C34878D82A}">
                    <a16:rowId xmlns:a16="http://schemas.microsoft.com/office/drawing/2014/main" xmlns="" val="10002"/>
                  </a:ext>
                </a:extLst>
              </a:tr>
              <a:tr h="112395">
                <a:tc>
                  <a:txBody>
                    <a:bodyPr/>
                    <a:lstStyle/>
                    <a:p>
                      <a:pPr algn="ctr" fontAlgn="b"/>
                      <a:r>
                        <a:rPr lang="ru-RU" sz="1100" b="0" i="0" u="none" strike="noStrike" dirty="0">
                          <a:solidFill>
                            <a:srgbClr val="000000"/>
                          </a:solidFill>
                          <a:latin typeface="Calibri"/>
                        </a:rPr>
                        <a:t> </a:t>
                      </a:r>
                      <a:r>
                        <a:rPr lang="ru-RU" sz="1100" b="0" i="0" u="none" strike="noStrike" dirty="0" smtClean="0">
                          <a:solidFill>
                            <a:srgbClr val="000000"/>
                          </a:solidFill>
                          <a:latin typeface="Calibri"/>
                        </a:rPr>
                        <a:t>1</a:t>
                      </a:r>
                      <a:r>
                        <a:rPr lang="ru-RU" sz="1100" b="0" i="0" u="none" strike="noStrike" baseline="0" dirty="0" smtClean="0">
                          <a:solidFill>
                            <a:srgbClr val="000000"/>
                          </a:solidFill>
                          <a:latin typeface="Calibri"/>
                        </a:rPr>
                        <a:t> 693,97</a:t>
                      </a:r>
                      <a:endParaRPr lang="ru-RU"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ru-RU" sz="1100" b="0" i="0" u="none" strike="noStrike" dirty="0" smtClean="0">
                          <a:solidFill>
                            <a:srgbClr val="000000"/>
                          </a:solidFill>
                          <a:latin typeface="Calibri"/>
                        </a:rPr>
                        <a:t>100,17</a:t>
                      </a:r>
                      <a:endParaRPr lang="ru-RU"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66"/>
                    </a:solidFill>
                  </a:tcPr>
                </a:tc>
                <a:extLst>
                  <a:ext uri="{0D108BD9-81ED-4DB2-BD59-A6C34878D82A}">
                    <a16:rowId xmlns:a16="http://schemas.microsoft.com/office/drawing/2014/main" xmlns="" val="10003"/>
                  </a:ext>
                </a:extLst>
              </a:tr>
              <a:tr h="112395">
                <a:tc gridSpan="2">
                  <a:txBody>
                    <a:bodyPr/>
                    <a:lstStyle/>
                    <a:p>
                      <a:pPr algn="ctr" fontAlgn="b"/>
                      <a:r>
                        <a:rPr lang="ru-RU" sz="1100" b="0" i="0" u="none" strike="noStrike" dirty="0" smtClean="0">
                          <a:solidFill>
                            <a:srgbClr val="000000"/>
                          </a:solidFill>
                          <a:latin typeface="Calibri"/>
                        </a:rPr>
                        <a:t>43,60</a:t>
                      </a:r>
                      <a:endParaRPr lang="ru-RU"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hMerge="1">
                  <a:txBody>
                    <a:bodyPr/>
                    <a:lstStyle/>
                    <a:p>
                      <a:pPr algn="ctr" fontAlgn="b"/>
                      <a:endParaRPr lang="ru-RU"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66"/>
                    </a:solidFill>
                  </a:tcPr>
                </a:tc>
                <a:extLst>
                  <a:ext uri="{0D108BD9-81ED-4DB2-BD59-A6C34878D82A}">
                    <a16:rowId xmlns:a16="http://schemas.microsoft.com/office/drawing/2014/main" xmlns="" val="10004"/>
                  </a:ext>
                </a:extLst>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4156450514"/>
              </p:ext>
            </p:extLst>
          </p:nvPr>
        </p:nvGraphicFramePr>
        <p:xfrm>
          <a:off x="7239000" y="1981200"/>
          <a:ext cx="1524000" cy="1080135"/>
        </p:xfrm>
        <a:graphic>
          <a:graphicData uri="http://schemas.openxmlformats.org/drawingml/2006/table">
            <a:tbl>
              <a:tblPr/>
              <a:tblGrid>
                <a:gridCol w="762000">
                  <a:extLst>
                    <a:ext uri="{9D8B030D-6E8A-4147-A177-3AD203B41FA5}">
                      <a16:colId xmlns:a16="http://schemas.microsoft.com/office/drawing/2014/main" xmlns="" val="20000"/>
                    </a:ext>
                  </a:extLst>
                </a:gridCol>
                <a:gridCol w="762000">
                  <a:extLst>
                    <a:ext uri="{9D8B030D-6E8A-4147-A177-3AD203B41FA5}">
                      <a16:colId xmlns:a16="http://schemas.microsoft.com/office/drawing/2014/main" xmlns="" val="20001"/>
                    </a:ext>
                  </a:extLst>
                </a:gridCol>
              </a:tblGrid>
              <a:tr h="190500">
                <a:tc gridSpan="2">
                  <a:txBody>
                    <a:bodyPr/>
                    <a:lstStyle/>
                    <a:p>
                      <a:pPr algn="ctr" fontAlgn="b"/>
                      <a:r>
                        <a:rPr lang="ru-RU" sz="1100" b="0" i="0" u="none" strike="noStrike" dirty="0" smtClean="0">
                          <a:solidFill>
                            <a:srgbClr val="000000"/>
                          </a:solidFill>
                          <a:latin typeface="Calibri"/>
                        </a:rPr>
                        <a:t>иные МБТ</a:t>
                      </a:r>
                    </a:p>
                    <a:p>
                      <a:pPr algn="ctr" fontAlgn="b"/>
                      <a:endParaRPr lang="ru-RU"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hMerge="1">
                  <a:txBody>
                    <a:bodyPr/>
                    <a:lstStyle/>
                    <a:p>
                      <a:endParaRPr lang="ru-RU"/>
                    </a:p>
                  </a:txBody>
                  <a:tcPr/>
                </a:tc>
                <a:extLst>
                  <a:ext uri="{0D108BD9-81ED-4DB2-BD59-A6C34878D82A}">
                    <a16:rowId xmlns:a16="http://schemas.microsoft.com/office/drawing/2014/main" xmlns="" val="10000"/>
                  </a:ext>
                </a:extLst>
              </a:tr>
              <a:tr h="190500">
                <a:tc gridSpan="2">
                  <a:txBody>
                    <a:bodyPr/>
                    <a:lstStyle/>
                    <a:p>
                      <a:pPr algn="ctr" fontAlgn="b"/>
                      <a:r>
                        <a:rPr lang="ru-RU" sz="1100" b="0" i="0" u="none" strike="noStrike" dirty="0">
                          <a:solidFill>
                            <a:srgbClr val="000000"/>
                          </a:solidFill>
                          <a:latin typeface="Calibri"/>
                        </a:rPr>
                        <a:t> </a:t>
                      </a:r>
                      <a:r>
                        <a:rPr lang="ru-RU" sz="1100" b="0" i="0" u="none" strike="noStrike" dirty="0" smtClean="0">
                          <a:solidFill>
                            <a:srgbClr val="000000"/>
                          </a:solidFill>
                          <a:latin typeface="Calibri"/>
                        </a:rPr>
                        <a:t>28 166,41</a:t>
                      </a:r>
                      <a:endParaRPr lang="ru-RU"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lumMod val="20000"/>
                        <a:lumOff val="80000"/>
                      </a:schemeClr>
                    </a:solidFill>
                  </a:tcPr>
                </a:tc>
                <a:tc hMerge="1">
                  <a:txBody>
                    <a:bodyPr/>
                    <a:lstStyle/>
                    <a:p>
                      <a:endParaRPr lang="ru-RU"/>
                    </a:p>
                  </a:txBody>
                  <a:tcPr/>
                </a:tc>
                <a:extLst>
                  <a:ext uri="{0D108BD9-81ED-4DB2-BD59-A6C34878D82A}">
                    <a16:rowId xmlns:a16="http://schemas.microsoft.com/office/drawing/2014/main" xmlns="" val="10001"/>
                  </a:ext>
                </a:extLst>
              </a:tr>
              <a:tr h="190500">
                <a:tc gridSpan="2">
                  <a:txBody>
                    <a:bodyPr/>
                    <a:lstStyle/>
                    <a:p>
                      <a:pPr algn="ctr" fontAlgn="b"/>
                      <a:r>
                        <a:rPr lang="ru-RU" sz="1100" b="0" i="0" u="none" strike="noStrike" dirty="0">
                          <a:solidFill>
                            <a:srgbClr val="000000"/>
                          </a:solidFill>
                          <a:latin typeface="Calibri"/>
                        </a:rPr>
                        <a:t> </a:t>
                      </a:r>
                      <a:r>
                        <a:rPr lang="ru-RU" sz="1100" b="0" i="0" u="none" strike="noStrike" dirty="0" smtClean="0">
                          <a:solidFill>
                            <a:srgbClr val="000000"/>
                          </a:solidFill>
                          <a:latin typeface="Calibri"/>
                        </a:rPr>
                        <a:t>27 769,83</a:t>
                      </a:r>
                      <a:endParaRPr lang="ru-RU"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hMerge="1">
                  <a:txBody>
                    <a:bodyPr/>
                    <a:lstStyle/>
                    <a:p>
                      <a:endParaRPr lang="ru-RU"/>
                    </a:p>
                  </a:txBody>
                  <a:tcPr/>
                </a:tc>
                <a:extLst>
                  <a:ext uri="{0D108BD9-81ED-4DB2-BD59-A6C34878D82A}">
                    <a16:rowId xmlns:a16="http://schemas.microsoft.com/office/drawing/2014/main" xmlns="" val="10002"/>
                  </a:ext>
                </a:extLst>
              </a:tr>
              <a:tr h="112395">
                <a:tc>
                  <a:txBody>
                    <a:bodyPr/>
                    <a:lstStyle/>
                    <a:p>
                      <a:pPr algn="ctr" fontAlgn="b"/>
                      <a:r>
                        <a:rPr lang="ru-RU" sz="1100" b="0" i="0" u="none" strike="noStrike" dirty="0">
                          <a:solidFill>
                            <a:srgbClr val="000000"/>
                          </a:solidFill>
                          <a:latin typeface="Calibri"/>
                        </a:rPr>
                        <a:t> </a:t>
                      </a:r>
                      <a:r>
                        <a:rPr lang="ru-RU" sz="1100" b="0" i="0" u="none" strike="noStrike" dirty="0" smtClean="0">
                          <a:solidFill>
                            <a:srgbClr val="000000"/>
                          </a:solidFill>
                          <a:latin typeface="Calibri"/>
                        </a:rPr>
                        <a:t>-396,58</a:t>
                      </a:r>
                      <a:endParaRPr lang="ru-RU"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ru-RU" sz="1100" b="0" i="0" u="none" strike="noStrike" dirty="0" smtClean="0">
                          <a:solidFill>
                            <a:srgbClr val="000000"/>
                          </a:solidFill>
                          <a:latin typeface="Calibri"/>
                        </a:rPr>
                        <a:t>98,59</a:t>
                      </a:r>
                      <a:endParaRPr lang="ru-RU"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66"/>
                    </a:solidFill>
                  </a:tcPr>
                </a:tc>
                <a:extLst>
                  <a:ext uri="{0D108BD9-81ED-4DB2-BD59-A6C34878D82A}">
                    <a16:rowId xmlns:a16="http://schemas.microsoft.com/office/drawing/2014/main" xmlns="" val="10003"/>
                  </a:ext>
                </a:extLst>
              </a:tr>
              <a:tr h="112395">
                <a:tc gridSpan="2">
                  <a:txBody>
                    <a:bodyPr/>
                    <a:lstStyle/>
                    <a:p>
                      <a:pPr algn="ctr" fontAlgn="b"/>
                      <a:r>
                        <a:rPr lang="ru-RU" sz="1100" b="0" i="0" u="none" strike="noStrike" dirty="0" smtClean="0">
                          <a:solidFill>
                            <a:srgbClr val="000000"/>
                          </a:solidFill>
                          <a:latin typeface="Calibri"/>
                        </a:rPr>
                        <a:t>1,18</a:t>
                      </a:r>
                      <a:endParaRPr lang="ru-RU"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hMerge="1">
                  <a:txBody>
                    <a:bodyPr/>
                    <a:lstStyle/>
                    <a:p>
                      <a:pPr algn="ctr" fontAlgn="b"/>
                      <a:endParaRPr lang="ru-RU" sz="1100" b="0"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66"/>
                    </a:solidFill>
                  </a:tcPr>
                </a:tc>
                <a:extLst>
                  <a:ext uri="{0D108BD9-81ED-4DB2-BD59-A6C34878D82A}">
                    <a16:rowId xmlns:a16="http://schemas.microsoft.com/office/drawing/2014/main" xmlns="" val="10004"/>
                  </a:ext>
                </a:extLst>
              </a:tr>
            </a:tbl>
          </a:graphicData>
        </a:graphic>
      </p:graphicFrame>
      <p:cxnSp>
        <p:nvCxnSpPr>
          <p:cNvPr id="10" name="Соединительная линия уступом 9"/>
          <p:cNvCxnSpPr/>
          <p:nvPr/>
        </p:nvCxnSpPr>
        <p:spPr>
          <a:xfrm rot="5400000">
            <a:off x="4419600" y="1676400"/>
            <a:ext cx="152400" cy="1588"/>
          </a:xfrm>
          <a:prstGeom prst="bentConnector3">
            <a:avLst>
              <a:gd name="adj1" fmla="val -5909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p:cNvCxnSpPr/>
          <p:nvPr/>
        </p:nvCxnSpPr>
        <p:spPr>
          <a:xfrm>
            <a:off x="1066800" y="1752600"/>
            <a:ext cx="69342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34" name="Прямоугольник 33"/>
          <p:cNvSpPr/>
          <p:nvPr/>
        </p:nvSpPr>
        <p:spPr>
          <a:xfrm>
            <a:off x="381000" y="3200400"/>
            <a:ext cx="152400" cy="76200"/>
          </a:xfrm>
          <a:prstGeom prst="rect">
            <a:avLst/>
          </a:prstGeom>
          <a:solidFill>
            <a:schemeClr val="tx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TextBox 34"/>
          <p:cNvSpPr txBox="1"/>
          <p:nvPr/>
        </p:nvSpPr>
        <p:spPr>
          <a:xfrm>
            <a:off x="533400" y="3124200"/>
            <a:ext cx="1140056" cy="215444"/>
          </a:xfrm>
          <a:prstGeom prst="rect">
            <a:avLst/>
          </a:prstGeom>
          <a:noFill/>
        </p:spPr>
        <p:txBody>
          <a:bodyPr wrap="none" rtlCol="0">
            <a:spAutoFit/>
          </a:bodyPr>
          <a:lstStyle/>
          <a:p>
            <a:r>
              <a:rPr lang="ru-RU" sz="800" dirty="0" smtClean="0"/>
              <a:t>утвержденный план</a:t>
            </a:r>
            <a:endParaRPr lang="ru-RU" sz="800" dirty="0"/>
          </a:p>
        </p:txBody>
      </p:sp>
      <p:sp>
        <p:nvSpPr>
          <p:cNvPr id="36" name="TextBox 35"/>
          <p:cNvSpPr txBox="1"/>
          <p:nvPr/>
        </p:nvSpPr>
        <p:spPr>
          <a:xfrm>
            <a:off x="2057400" y="3124200"/>
            <a:ext cx="1394934" cy="215444"/>
          </a:xfrm>
          <a:prstGeom prst="rect">
            <a:avLst/>
          </a:prstGeom>
          <a:noFill/>
        </p:spPr>
        <p:txBody>
          <a:bodyPr wrap="none" rtlCol="0">
            <a:spAutoFit/>
          </a:bodyPr>
          <a:lstStyle/>
          <a:p>
            <a:r>
              <a:rPr lang="ru-RU" sz="800" dirty="0" smtClean="0"/>
              <a:t>фактическое исполнение</a:t>
            </a:r>
            <a:endParaRPr lang="ru-RU" sz="800" dirty="0"/>
          </a:p>
        </p:txBody>
      </p:sp>
      <p:sp>
        <p:nvSpPr>
          <p:cNvPr id="37" name="TextBox 36"/>
          <p:cNvSpPr txBox="1"/>
          <p:nvPr/>
        </p:nvSpPr>
        <p:spPr>
          <a:xfrm>
            <a:off x="3810000" y="3124200"/>
            <a:ext cx="1428596" cy="338554"/>
          </a:xfrm>
          <a:prstGeom prst="rect">
            <a:avLst/>
          </a:prstGeom>
          <a:noFill/>
        </p:spPr>
        <p:txBody>
          <a:bodyPr wrap="none" rtlCol="0">
            <a:spAutoFit/>
          </a:bodyPr>
          <a:lstStyle/>
          <a:p>
            <a:r>
              <a:rPr lang="ru-RU" sz="800" dirty="0" smtClean="0"/>
              <a:t>отклонение от плана </a:t>
            </a:r>
          </a:p>
          <a:p>
            <a:r>
              <a:rPr lang="ru-RU" sz="800" dirty="0" smtClean="0"/>
              <a:t>в абсолютном выражении</a:t>
            </a:r>
            <a:endParaRPr lang="ru-RU" sz="800" dirty="0"/>
          </a:p>
        </p:txBody>
      </p:sp>
      <p:sp>
        <p:nvSpPr>
          <p:cNvPr id="38" name="TextBox 37"/>
          <p:cNvSpPr txBox="1"/>
          <p:nvPr/>
        </p:nvSpPr>
        <p:spPr>
          <a:xfrm>
            <a:off x="5715000" y="3124200"/>
            <a:ext cx="1205779" cy="215444"/>
          </a:xfrm>
          <a:prstGeom prst="rect">
            <a:avLst/>
          </a:prstGeom>
          <a:noFill/>
        </p:spPr>
        <p:txBody>
          <a:bodyPr wrap="none" rtlCol="0">
            <a:spAutoFit/>
          </a:bodyPr>
          <a:lstStyle/>
          <a:p>
            <a:r>
              <a:rPr lang="ru-RU" sz="800" dirty="0" smtClean="0"/>
              <a:t>% выполнения плана</a:t>
            </a:r>
            <a:endParaRPr lang="ru-RU" sz="800" dirty="0"/>
          </a:p>
        </p:txBody>
      </p:sp>
      <p:sp>
        <p:nvSpPr>
          <p:cNvPr id="39" name="TextBox 38"/>
          <p:cNvSpPr txBox="1"/>
          <p:nvPr/>
        </p:nvSpPr>
        <p:spPr>
          <a:xfrm>
            <a:off x="7543800" y="3124200"/>
            <a:ext cx="845103" cy="215444"/>
          </a:xfrm>
          <a:prstGeom prst="rect">
            <a:avLst/>
          </a:prstGeom>
          <a:noFill/>
        </p:spPr>
        <p:txBody>
          <a:bodyPr wrap="none" rtlCol="0">
            <a:spAutoFit/>
          </a:bodyPr>
          <a:lstStyle/>
          <a:p>
            <a:r>
              <a:rPr lang="ru-RU" sz="800" dirty="0" smtClean="0"/>
              <a:t>удельный вес</a:t>
            </a:r>
            <a:endParaRPr lang="ru-RU" sz="800" dirty="0"/>
          </a:p>
        </p:txBody>
      </p:sp>
      <p:sp>
        <p:nvSpPr>
          <p:cNvPr id="40" name="Прямоугольник 39"/>
          <p:cNvSpPr/>
          <p:nvPr/>
        </p:nvSpPr>
        <p:spPr>
          <a:xfrm>
            <a:off x="1828800" y="3200400"/>
            <a:ext cx="152400" cy="76200"/>
          </a:xfrm>
          <a:prstGeom prst="rect">
            <a:avLst/>
          </a:prstGeom>
          <a:solidFill>
            <a:schemeClr val="accent5">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Прямоугольник 40"/>
          <p:cNvSpPr/>
          <p:nvPr/>
        </p:nvSpPr>
        <p:spPr>
          <a:xfrm>
            <a:off x="3657600" y="3200400"/>
            <a:ext cx="152400" cy="76200"/>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Прямоугольник 41"/>
          <p:cNvSpPr/>
          <p:nvPr/>
        </p:nvSpPr>
        <p:spPr>
          <a:xfrm>
            <a:off x="5486400" y="3200400"/>
            <a:ext cx="152400" cy="76200"/>
          </a:xfrm>
          <a:prstGeom prst="rect">
            <a:avLst/>
          </a:prstGeom>
          <a:solidFill>
            <a:srgbClr val="FF9966"/>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Прямоугольник 42"/>
          <p:cNvSpPr/>
          <p:nvPr/>
        </p:nvSpPr>
        <p:spPr>
          <a:xfrm>
            <a:off x="7315200" y="3200400"/>
            <a:ext cx="152400" cy="76200"/>
          </a:xfrm>
          <a:prstGeom prst="rect">
            <a:avLst/>
          </a:prstGeom>
          <a:solidFill>
            <a:srgbClr val="CCCC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TextBox 43"/>
          <p:cNvSpPr txBox="1"/>
          <p:nvPr/>
        </p:nvSpPr>
        <p:spPr>
          <a:xfrm>
            <a:off x="152400" y="3429000"/>
            <a:ext cx="8839200" cy="3139321"/>
          </a:xfrm>
          <a:prstGeom prst="rect">
            <a:avLst/>
          </a:prstGeom>
          <a:noFill/>
        </p:spPr>
        <p:txBody>
          <a:bodyPr wrap="square" rtlCol="0">
            <a:spAutoFit/>
          </a:bodyPr>
          <a:lstStyle/>
          <a:p>
            <a:pPr algn="just"/>
            <a:r>
              <a:rPr lang="ru-RU" sz="900" dirty="0" smtClean="0">
                <a:solidFill>
                  <a:srgbClr val="FF0000"/>
                </a:solidFill>
                <a:latin typeface="+mj-lt"/>
              </a:rPr>
              <a:t>     </a:t>
            </a:r>
            <a:r>
              <a:rPr lang="ru-RU" sz="900" dirty="0" smtClean="0">
                <a:latin typeface="+mj-lt"/>
              </a:rPr>
              <a:t>В форме субвенций в бюджет Курского муниципального округа в 2023 году поступили средства на выплату ежемесячной денежной компенсации на каждого ребенка в возрасте  до 18 лет многодетным семьям; на выплату пособия на ребенка;  на обеспечение государственных гарантий реализации прав на получение общедоступного и бесплатного дошкольного, начального общего, основного общего, среднего общего образования, а также дополнительного образования в муниципальных общеобразовательных организациях;  на выплату ежегодной денежной компенсации многодетным семьям на каждого из детей не старше 18 лет, обучающихся в общеобразовательных организациях, на приобретение комплекта школьной одежды, спортивной обуви и школьных письменных принадлежностей; на ежегодную денежную выплату гражданам Российской Федерации, не достигшим совершеннолетия на 3 сентября 1945 года и постоянно проживающим на территории Ставропольского края; на обеспечение отдых и оздоровления детей; на осуществление ежемесячной денежной выплаты, назначаемой в случае рождения третьего ребенка или последующих детей до достижения ребенком возраста трех лет; на осуществление ежемесячных выплат на детей в возрасте от трех до семи лет включительно; на ежемесячное денежное вознаграждение за классное руководство педагогическим работникам государственных и муниципальных общеобразовательных организаций; </a:t>
            </a:r>
            <a:r>
              <a:rPr lang="ru-RU" sz="900" dirty="0">
                <a:latin typeface="+mj-lt"/>
              </a:rPr>
              <a:t>обеспечение ребенка (детей) участника специальной военной операции, обучающегося (обучающихся) по образовательным программам основного общего или среднего общего образования в муниципальной образовательной организации, бесплатным горячим </a:t>
            </a:r>
            <a:r>
              <a:rPr lang="ru-RU" sz="900" dirty="0" smtClean="0">
                <a:latin typeface="+mj-lt"/>
              </a:rPr>
              <a:t>питанием; </a:t>
            </a:r>
            <a:r>
              <a:rPr lang="ru-RU" sz="900" dirty="0">
                <a:latin typeface="+mj-lt"/>
              </a:rPr>
              <a:t>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 и др.</a:t>
            </a:r>
          </a:p>
          <a:p>
            <a:pPr algn="just"/>
            <a:r>
              <a:rPr lang="ru-RU" sz="900" dirty="0">
                <a:latin typeface="+mj-lt"/>
              </a:rPr>
              <a:t>     В форме субсидий – денежные средства на осуществление дорожной деятельности в отношении автомобильных дорог общего пользования, а также капитального ремонта и ремонта дворовых территорий многоквартирных домов, проездов к дворовым территориям многоквартирных домов населенных пунктов; на создание дополнительных мест </a:t>
            </a:r>
            <a:r>
              <a:rPr lang="ru-RU" sz="900" dirty="0" smtClean="0">
                <a:latin typeface="+mj-lt"/>
              </a:rPr>
              <a:t>для детей в возрасте от 1,5 до 3 лет в образовательных организациях, осуществляющих образовательную деятельность по образовательным программам дошкольного образования; на организацию бесплатного горячего питания обучающихся, получающих начальное общее образование в государственных и муниципальных образовательных организациях; на реализацию мероприятий по обеспечению жильем молодых семей; на реализацию мероприятий по модернизации школьных систем образования; </a:t>
            </a:r>
            <a:r>
              <a:rPr lang="ru-RU" sz="900" dirty="0">
                <a:latin typeface="+mj-lt"/>
              </a:rPr>
              <a:t>на софинансирование расходных обязательств субъектов Российской Федерации, связанных с реализацией федеральной целевой программы «Увековечение памяти погибших при защите Отечества на 2019 - 2024 годы</a:t>
            </a:r>
            <a:r>
              <a:rPr lang="ru-RU" sz="900" dirty="0" smtClean="0">
                <a:latin typeface="+mj-lt"/>
              </a:rPr>
              <a:t>»; </a:t>
            </a:r>
            <a:r>
              <a:rPr lang="ru-RU" sz="900" dirty="0">
                <a:latin typeface="+mj-lt"/>
              </a:rPr>
              <a:t>на обеспечение комплексного развития сельских </a:t>
            </a:r>
            <a:r>
              <a:rPr lang="ru-RU" sz="900" dirty="0" smtClean="0">
                <a:latin typeface="+mj-lt"/>
              </a:rPr>
              <a:t>территорий и </a:t>
            </a:r>
            <a:r>
              <a:rPr lang="ru-RU" sz="900" dirty="0">
                <a:latin typeface="+mj-lt"/>
              </a:rPr>
              <a:t>др.</a:t>
            </a:r>
          </a:p>
          <a:p>
            <a:pPr algn="just"/>
            <a:r>
              <a:rPr lang="ru-RU" sz="900" dirty="0" smtClean="0">
                <a:solidFill>
                  <a:srgbClr val="FF0000"/>
                </a:solidFill>
                <a:latin typeface="Calibri" pitchFamily="34" charset="0"/>
                <a:cs typeface="Calibri" pitchFamily="34" charset="0"/>
              </a:rPr>
              <a:t>     </a:t>
            </a:r>
            <a:r>
              <a:rPr lang="ru-RU" sz="900" dirty="0" smtClean="0">
                <a:latin typeface="Calibri" pitchFamily="34" charset="0"/>
                <a:cs typeface="Calibri" pitchFamily="34" charset="0"/>
              </a:rPr>
              <a:t>В форме иных  межбюджетных трансфертов в бюджет округа поступили средства на приобретение новогодних подарков детям, обучающимся по образовательным программам начального общего образования; на проведение антитеррористических мероприятий в муниципальных образовательных организациях; </a:t>
            </a:r>
            <a:r>
              <a:rPr lang="ru-RU" sz="900" dirty="0">
                <a:latin typeface="+mj-lt"/>
              </a:rPr>
              <a:t>на создание модельных   муниципальных библиотек и др.</a:t>
            </a:r>
          </a:p>
        </p:txBody>
      </p:sp>
      <p:cxnSp>
        <p:nvCxnSpPr>
          <p:cNvPr id="66" name="Прямая со стрелкой 65"/>
          <p:cNvCxnSpPr/>
          <p:nvPr/>
        </p:nvCxnSpPr>
        <p:spPr>
          <a:xfrm rot="5400000">
            <a:off x="7887494" y="1866900"/>
            <a:ext cx="227806"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Прямая со стрелкой 68"/>
          <p:cNvCxnSpPr/>
          <p:nvPr/>
        </p:nvCxnSpPr>
        <p:spPr>
          <a:xfrm rot="5400000">
            <a:off x="952500" y="1866900"/>
            <a:ext cx="228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1" name="Прямая со стрелкой 70"/>
          <p:cNvCxnSpPr/>
          <p:nvPr/>
        </p:nvCxnSpPr>
        <p:spPr>
          <a:xfrm rot="5400000">
            <a:off x="3239294" y="1866106"/>
            <a:ext cx="228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3" name="Прямая со стрелкой 72"/>
          <p:cNvCxnSpPr/>
          <p:nvPr/>
        </p:nvCxnSpPr>
        <p:spPr>
          <a:xfrm rot="5400000">
            <a:off x="5753894" y="1866106"/>
            <a:ext cx="228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7" name="Пятиугольник 16"/>
          <p:cNvSpPr/>
          <p:nvPr/>
        </p:nvSpPr>
        <p:spPr>
          <a:xfrm>
            <a:off x="0" y="0"/>
            <a:ext cx="8458200" cy="291888"/>
          </a:xfrm>
          <a:prstGeom prst="homePlate">
            <a:avLst/>
          </a:prstGeom>
          <a:gradFill>
            <a:gsLst>
              <a:gs pos="0">
                <a:schemeClr val="accent2">
                  <a:lumMod val="60000"/>
                  <a:lumOff val="4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TextBox 10"/>
          <p:cNvSpPr txBox="1"/>
          <p:nvPr/>
        </p:nvSpPr>
        <p:spPr>
          <a:xfrm>
            <a:off x="0" y="0"/>
            <a:ext cx="9144000" cy="338554"/>
          </a:xfrm>
          <a:prstGeom prst="rect">
            <a:avLst/>
          </a:prstGeom>
          <a:noFill/>
        </p:spPr>
        <p:txBody>
          <a:bodyPr wrap="square" rtlCol="0">
            <a:spAutoFit/>
          </a:bodyPr>
          <a:lstStyle/>
          <a:p>
            <a:r>
              <a:rPr lang="ru-RU" sz="1600" b="1" dirty="0" smtClean="0"/>
              <a:t>Раздел 6. </a:t>
            </a:r>
            <a:r>
              <a:rPr lang="ru-RU" sz="1400" dirty="0" smtClean="0"/>
              <a:t>ИНФОРМАЦИЯ О РАСХОДАХ КУРСКОГО МУНИЦИПАЛЬНОГО ОКРУГА </a:t>
            </a:r>
            <a:endParaRPr lang="ru-RU" sz="1400" dirty="0"/>
          </a:p>
        </p:txBody>
      </p:sp>
      <p:sp>
        <p:nvSpPr>
          <p:cNvPr id="13" name="TextBox 12"/>
          <p:cNvSpPr txBox="1"/>
          <p:nvPr/>
        </p:nvSpPr>
        <p:spPr>
          <a:xfrm>
            <a:off x="50141" y="303206"/>
            <a:ext cx="8915400" cy="923330"/>
          </a:xfrm>
          <a:prstGeom prst="rect">
            <a:avLst/>
          </a:prstGeom>
          <a:noFill/>
        </p:spPr>
        <p:txBody>
          <a:bodyPr wrap="square" rtlCol="0">
            <a:spAutoFit/>
          </a:bodyPr>
          <a:lstStyle/>
          <a:p>
            <a:pPr algn="just"/>
            <a:r>
              <a:rPr lang="ru-RU" sz="900" dirty="0" smtClean="0">
                <a:latin typeface="+mj-lt"/>
              </a:rPr>
              <a:t>     Решением Совета Курского муниципального округа Ставропольского края от 08 декабря 2022 года №453 «О бюджете Курского муниципального округа Ставропольского края на 2023 год и плановый период 2024 и 2025 годов», </a:t>
            </a:r>
            <a:r>
              <a:rPr lang="ru-RU" sz="900" dirty="0" smtClean="0">
                <a:latin typeface="Calibri" pitchFamily="34" charset="0"/>
                <a:cs typeface="Calibri" pitchFamily="34" charset="0"/>
              </a:rPr>
              <a:t> плановые показатели  на 2023 год по расходам бюджета округа утверждены в объеме 2 247 659,88 тыс. рублей. В ходе исполнения бюджета в соответствии со статьей  217 Бюджетного кодекса Российской Федерации плановые ассигнования по расходам были увеличены на сумму 839 743,41 тыс. рублей и составили 3 087 403,29тыс. рублей. </a:t>
            </a:r>
          </a:p>
          <a:p>
            <a:pPr algn="just"/>
            <a:r>
              <a:rPr lang="ru-RU" sz="900" dirty="0" smtClean="0">
                <a:latin typeface="Calibri" pitchFamily="34" charset="0"/>
                <a:cs typeface="Calibri" pitchFamily="34" charset="0"/>
              </a:rPr>
              <a:t>   За отчетный период расходы бюджета Курского муниципального округа Ставропольского края исполнены в объеме 2 737 760,97 тыс. рублей или 88,68 процента к уточненным плановым назначениям.      </a:t>
            </a:r>
            <a:endParaRPr lang="ru-RU" sz="900" dirty="0">
              <a:latin typeface="Calibri" pitchFamily="34" charset="0"/>
              <a:cs typeface="Calibri" pitchFamily="34" charset="0"/>
            </a:endParaRPr>
          </a:p>
        </p:txBody>
      </p:sp>
      <p:sp>
        <p:nvSpPr>
          <p:cNvPr id="28" name="TextBox 27"/>
          <p:cNvSpPr txBox="1"/>
          <p:nvPr/>
        </p:nvSpPr>
        <p:spPr>
          <a:xfrm>
            <a:off x="-28755" y="2407638"/>
            <a:ext cx="9111651" cy="276999"/>
          </a:xfrm>
          <a:prstGeom prst="rect">
            <a:avLst/>
          </a:prstGeom>
          <a:noFill/>
        </p:spPr>
        <p:txBody>
          <a:bodyPr wrap="square" rtlCol="0">
            <a:spAutoFit/>
          </a:bodyPr>
          <a:lstStyle/>
          <a:p>
            <a:pPr algn="ctr"/>
            <a:r>
              <a:rPr lang="ru-RU" sz="1200" b="1" dirty="0" smtClean="0">
                <a:latin typeface="Calibri" pitchFamily="34" charset="0"/>
                <a:cs typeface="Calibri" pitchFamily="34" charset="0"/>
              </a:rPr>
              <a:t>ФУНКЦИОНАЛЬНАЯ СТРУКТУРА РАСХОДОВ  БЮДЖЕТА КУРСКОГО МУНИЦИПАЛЬНОГО ОКРУГА СТАВРОПОЛЬСКОГО КРАЯ</a:t>
            </a:r>
            <a:endParaRPr lang="ru-RU" sz="1200" b="1" dirty="0"/>
          </a:p>
        </p:txBody>
      </p:sp>
      <p:sp>
        <p:nvSpPr>
          <p:cNvPr id="9" name="TextBox 8"/>
          <p:cNvSpPr txBox="1"/>
          <p:nvPr/>
        </p:nvSpPr>
        <p:spPr>
          <a:xfrm>
            <a:off x="265801" y="4599505"/>
            <a:ext cx="8686800" cy="276999"/>
          </a:xfrm>
          <a:prstGeom prst="rect">
            <a:avLst/>
          </a:prstGeom>
          <a:noFill/>
        </p:spPr>
        <p:txBody>
          <a:bodyPr wrap="square" rtlCol="0">
            <a:spAutoFit/>
          </a:bodyPr>
          <a:lstStyle/>
          <a:p>
            <a:pPr algn="ctr"/>
            <a:r>
              <a:rPr lang="ru-RU" sz="1200" b="1" dirty="0" smtClean="0">
                <a:latin typeface="Calibri" pitchFamily="34" charset="0"/>
                <a:cs typeface="Calibri" pitchFamily="34" charset="0"/>
              </a:rPr>
              <a:t>Сравнение структуры расходов в 2023 году к 2022 году по функциональному содержанию </a:t>
            </a:r>
            <a:endParaRPr lang="ru-RU" sz="1200" b="1" dirty="0"/>
          </a:p>
        </p:txBody>
      </p:sp>
      <p:sp>
        <p:nvSpPr>
          <p:cNvPr id="10" name="TextBox 9"/>
          <p:cNvSpPr txBox="1"/>
          <p:nvPr/>
        </p:nvSpPr>
        <p:spPr>
          <a:xfrm>
            <a:off x="8572500" y="1112633"/>
            <a:ext cx="685800" cy="215444"/>
          </a:xfrm>
          <a:prstGeom prst="rect">
            <a:avLst/>
          </a:prstGeom>
          <a:noFill/>
        </p:spPr>
        <p:txBody>
          <a:bodyPr wrap="square" rtlCol="0">
            <a:spAutoFit/>
          </a:bodyPr>
          <a:lstStyle/>
          <a:p>
            <a:r>
              <a:rPr lang="ru-RU" sz="800" dirty="0" smtClean="0">
                <a:latin typeface="+mj-lt"/>
              </a:rPr>
              <a:t>тыс. руб.</a:t>
            </a:r>
            <a:endParaRPr lang="ru-RU" sz="800" dirty="0">
              <a:latin typeface="+mj-lt"/>
            </a:endParaRPr>
          </a:p>
        </p:txBody>
      </p:sp>
      <p:graphicFrame>
        <p:nvGraphicFramePr>
          <p:cNvPr id="14" name="Диаграмма 13"/>
          <p:cNvGraphicFramePr/>
          <p:nvPr/>
        </p:nvGraphicFramePr>
        <p:xfrm>
          <a:off x="0" y="4572000"/>
          <a:ext cx="3276600" cy="2286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Диаграмма 11"/>
          <p:cNvGraphicFramePr/>
          <p:nvPr>
            <p:extLst>
              <p:ext uri="{D42A27DB-BD31-4B8C-83A1-F6EECF244321}">
                <p14:modId xmlns:p14="http://schemas.microsoft.com/office/powerpoint/2010/main" val="2117912690"/>
              </p:ext>
            </p:extLst>
          </p:nvPr>
        </p:nvGraphicFramePr>
        <p:xfrm>
          <a:off x="76200" y="4855564"/>
          <a:ext cx="3733800" cy="2034528"/>
        </p:xfrm>
        <a:graphic>
          <a:graphicData uri="http://schemas.openxmlformats.org/drawingml/2006/chart">
            <c:chart xmlns:c="http://schemas.openxmlformats.org/drawingml/2006/chart" xmlns:r="http://schemas.openxmlformats.org/officeDocument/2006/relationships" r:id="rId4"/>
          </a:graphicData>
        </a:graphic>
      </p:graphicFrame>
      <p:sp>
        <p:nvSpPr>
          <p:cNvPr id="19" name="TextBox 18"/>
          <p:cNvSpPr txBox="1"/>
          <p:nvPr/>
        </p:nvSpPr>
        <p:spPr>
          <a:xfrm>
            <a:off x="3677370" y="5115887"/>
            <a:ext cx="1905000" cy="200055"/>
          </a:xfrm>
          <a:prstGeom prst="rect">
            <a:avLst/>
          </a:prstGeom>
          <a:noFill/>
        </p:spPr>
        <p:txBody>
          <a:bodyPr wrap="square" rtlCol="0">
            <a:spAutoFit/>
          </a:bodyPr>
          <a:lstStyle/>
          <a:p>
            <a:r>
              <a:rPr lang="ru-RU" sz="700" dirty="0" smtClean="0">
                <a:latin typeface="+mj-lt"/>
              </a:rPr>
              <a:t>общегосударственные вопросы</a:t>
            </a:r>
            <a:endParaRPr lang="ru-RU" sz="700" dirty="0">
              <a:latin typeface="+mj-lt"/>
            </a:endParaRPr>
          </a:p>
        </p:txBody>
      </p:sp>
      <p:sp>
        <p:nvSpPr>
          <p:cNvPr id="20" name="TextBox 19"/>
          <p:cNvSpPr txBox="1"/>
          <p:nvPr/>
        </p:nvSpPr>
        <p:spPr>
          <a:xfrm>
            <a:off x="3681683" y="5288782"/>
            <a:ext cx="1905000" cy="200055"/>
          </a:xfrm>
          <a:prstGeom prst="rect">
            <a:avLst/>
          </a:prstGeom>
          <a:noFill/>
        </p:spPr>
        <p:txBody>
          <a:bodyPr wrap="square" rtlCol="0">
            <a:spAutoFit/>
          </a:bodyPr>
          <a:lstStyle/>
          <a:p>
            <a:r>
              <a:rPr lang="ru-RU" sz="700" dirty="0" smtClean="0">
                <a:latin typeface="+mj-lt"/>
              </a:rPr>
              <a:t>национальная оборона</a:t>
            </a:r>
            <a:endParaRPr lang="ru-RU" sz="700" dirty="0">
              <a:latin typeface="+mj-lt"/>
            </a:endParaRPr>
          </a:p>
        </p:txBody>
      </p:sp>
      <p:sp>
        <p:nvSpPr>
          <p:cNvPr id="21" name="TextBox 20"/>
          <p:cNvSpPr txBox="1"/>
          <p:nvPr/>
        </p:nvSpPr>
        <p:spPr>
          <a:xfrm>
            <a:off x="3681683" y="5405054"/>
            <a:ext cx="2261917" cy="307777"/>
          </a:xfrm>
          <a:prstGeom prst="rect">
            <a:avLst/>
          </a:prstGeom>
          <a:noFill/>
        </p:spPr>
        <p:txBody>
          <a:bodyPr wrap="square" rtlCol="0">
            <a:spAutoFit/>
          </a:bodyPr>
          <a:lstStyle/>
          <a:p>
            <a:r>
              <a:rPr lang="ru-RU" sz="700" dirty="0" smtClean="0">
                <a:latin typeface="+mj-lt"/>
              </a:rPr>
              <a:t>национальная безопасность и правоохранительная деятельность</a:t>
            </a:r>
            <a:endParaRPr lang="ru-RU" sz="700" dirty="0">
              <a:latin typeface="+mj-lt"/>
            </a:endParaRPr>
          </a:p>
        </p:txBody>
      </p:sp>
      <p:sp>
        <p:nvSpPr>
          <p:cNvPr id="22" name="TextBox 21"/>
          <p:cNvSpPr txBox="1"/>
          <p:nvPr/>
        </p:nvSpPr>
        <p:spPr>
          <a:xfrm>
            <a:off x="3681683" y="5644520"/>
            <a:ext cx="1905000" cy="200055"/>
          </a:xfrm>
          <a:prstGeom prst="rect">
            <a:avLst/>
          </a:prstGeom>
          <a:noFill/>
        </p:spPr>
        <p:txBody>
          <a:bodyPr wrap="square" rtlCol="0">
            <a:spAutoFit/>
          </a:bodyPr>
          <a:lstStyle/>
          <a:p>
            <a:r>
              <a:rPr lang="ru-RU" sz="700" dirty="0" smtClean="0">
                <a:latin typeface="+mj-lt"/>
              </a:rPr>
              <a:t>национальная экономика</a:t>
            </a:r>
            <a:endParaRPr lang="ru-RU" sz="700" dirty="0">
              <a:latin typeface="+mj-lt"/>
            </a:endParaRPr>
          </a:p>
        </p:txBody>
      </p:sp>
      <p:sp>
        <p:nvSpPr>
          <p:cNvPr id="23" name="TextBox 22"/>
          <p:cNvSpPr txBox="1"/>
          <p:nvPr/>
        </p:nvSpPr>
        <p:spPr>
          <a:xfrm>
            <a:off x="3703249" y="5821342"/>
            <a:ext cx="1905000" cy="200055"/>
          </a:xfrm>
          <a:prstGeom prst="rect">
            <a:avLst/>
          </a:prstGeom>
          <a:noFill/>
        </p:spPr>
        <p:txBody>
          <a:bodyPr wrap="square" rtlCol="0">
            <a:spAutoFit/>
          </a:bodyPr>
          <a:lstStyle/>
          <a:p>
            <a:r>
              <a:rPr lang="ru-RU" sz="700" dirty="0" smtClean="0">
                <a:latin typeface="+mj-lt"/>
              </a:rPr>
              <a:t>жилищно-коммунальное хозяйство</a:t>
            </a:r>
            <a:endParaRPr lang="ru-RU" sz="700" dirty="0">
              <a:latin typeface="+mj-lt"/>
            </a:endParaRPr>
          </a:p>
        </p:txBody>
      </p:sp>
      <p:sp>
        <p:nvSpPr>
          <p:cNvPr id="24" name="TextBox 23"/>
          <p:cNvSpPr txBox="1"/>
          <p:nvPr/>
        </p:nvSpPr>
        <p:spPr>
          <a:xfrm>
            <a:off x="3715650" y="6139148"/>
            <a:ext cx="1905000" cy="200055"/>
          </a:xfrm>
          <a:prstGeom prst="rect">
            <a:avLst/>
          </a:prstGeom>
          <a:noFill/>
        </p:spPr>
        <p:txBody>
          <a:bodyPr wrap="square" rtlCol="0">
            <a:spAutoFit/>
          </a:bodyPr>
          <a:lstStyle/>
          <a:p>
            <a:r>
              <a:rPr lang="ru-RU" sz="700" dirty="0" smtClean="0">
                <a:latin typeface="+mj-lt"/>
              </a:rPr>
              <a:t>образование</a:t>
            </a:r>
            <a:endParaRPr lang="ru-RU" sz="700" dirty="0">
              <a:latin typeface="+mj-lt"/>
            </a:endParaRPr>
          </a:p>
        </p:txBody>
      </p:sp>
      <p:sp>
        <p:nvSpPr>
          <p:cNvPr id="25" name="TextBox 24"/>
          <p:cNvSpPr txBox="1"/>
          <p:nvPr/>
        </p:nvSpPr>
        <p:spPr>
          <a:xfrm>
            <a:off x="3694801" y="6323340"/>
            <a:ext cx="1828800" cy="200055"/>
          </a:xfrm>
          <a:prstGeom prst="rect">
            <a:avLst/>
          </a:prstGeom>
          <a:noFill/>
        </p:spPr>
        <p:txBody>
          <a:bodyPr wrap="square" rtlCol="0">
            <a:spAutoFit/>
          </a:bodyPr>
          <a:lstStyle/>
          <a:p>
            <a:r>
              <a:rPr lang="ru-RU" sz="700" dirty="0" smtClean="0">
                <a:latin typeface="+mj-lt"/>
              </a:rPr>
              <a:t>культура и кинематография</a:t>
            </a:r>
            <a:endParaRPr lang="ru-RU" sz="700" dirty="0">
              <a:latin typeface="+mj-lt"/>
            </a:endParaRPr>
          </a:p>
        </p:txBody>
      </p:sp>
      <p:sp>
        <p:nvSpPr>
          <p:cNvPr id="26" name="TextBox 25"/>
          <p:cNvSpPr txBox="1"/>
          <p:nvPr/>
        </p:nvSpPr>
        <p:spPr>
          <a:xfrm>
            <a:off x="3703249" y="6492649"/>
            <a:ext cx="1905000" cy="200055"/>
          </a:xfrm>
          <a:prstGeom prst="rect">
            <a:avLst/>
          </a:prstGeom>
          <a:noFill/>
        </p:spPr>
        <p:txBody>
          <a:bodyPr wrap="square" rtlCol="0">
            <a:spAutoFit/>
          </a:bodyPr>
          <a:lstStyle/>
          <a:p>
            <a:r>
              <a:rPr lang="ru-RU" sz="700" dirty="0" smtClean="0">
                <a:latin typeface="+mj-lt"/>
              </a:rPr>
              <a:t>социальная политика</a:t>
            </a:r>
            <a:endParaRPr lang="ru-RU" sz="700" dirty="0">
              <a:latin typeface="+mj-lt"/>
            </a:endParaRPr>
          </a:p>
        </p:txBody>
      </p:sp>
      <p:sp>
        <p:nvSpPr>
          <p:cNvPr id="27" name="TextBox 26"/>
          <p:cNvSpPr txBox="1"/>
          <p:nvPr/>
        </p:nvSpPr>
        <p:spPr>
          <a:xfrm>
            <a:off x="3703249" y="6656567"/>
            <a:ext cx="1905000" cy="200055"/>
          </a:xfrm>
          <a:prstGeom prst="rect">
            <a:avLst/>
          </a:prstGeom>
          <a:noFill/>
        </p:spPr>
        <p:txBody>
          <a:bodyPr wrap="square" rtlCol="0">
            <a:spAutoFit/>
          </a:bodyPr>
          <a:lstStyle/>
          <a:p>
            <a:r>
              <a:rPr lang="ru-RU" sz="700" dirty="0" smtClean="0">
                <a:latin typeface="+mj-lt"/>
              </a:rPr>
              <a:t>физическая культура и спорт</a:t>
            </a:r>
            <a:endParaRPr lang="ru-RU" sz="700" dirty="0">
              <a:latin typeface="+mj-lt"/>
            </a:endParaRPr>
          </a:p>
        </p:txBody>
      </p:sp>
      <p:sp>
        <p:nvSpPr>
          <p:cNvPr id="29" name="TextBox 9"/>
          <p:cNvSpPr txBox="1"/>
          <p:nvPr/>
        </p:nvSpPr>
        <p:spPr>
          <a:xfrm>
            <a:off x="8458200" y="6324600"/>
            <a:ext cx="685800" cy="215444"/>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800" dirty="0" smtClean="0">
                <a:latin typeface="Calibri"/>
              </a:rPr>
              <a:t>2022 год</a:t>
            </a:r>
            <a:endParaRPr lang="ru-RU" sz="800" dirty="0">
              <a:latin typeface="Calibri"/>
            </a:endParaRPr>
          </a:p>
        </p:txBody>
      </p:sp>
      <p:graphicFrame>
        <p:nvGraphicFramePr>
          <p:cNvPr id="30" name="Таблица 29"/>
          <p:cNvGraphicFramePr>
            <a:graphicFrameLocks noGrp="1"/>
          </p:cNvGraphicFramePr>
          <p:nvPr>
            <p:extLst>
              <p:ext uri="{D42A27DB-BD31-4B8C-83A1-F6EECF244321}">
                <p14:modId xmlns:p14="http://schemas.microsoft.com/office/powerpoint/2010/main" val="660855647"/>
              </p:ext>
            </p:extLst>
          </p:nvPr>
        </p:nvGraphicFramePr>
        <p:xfrm>
          <a:off x="195534" y="2684637"/>
          <a:ext cx="8686798" cy="1903554"/>
        </p:xfrm>
        <a:graphic>
          <a:graphicData uri="http://schemas.openxmlformats.org/drawingml/2006/table">
            <a:tbl>
              <a:tblPr/>
              <a:tblGrid>
                <a:gridCol w="3927945">
                  <a:extLst>
                    <a:ext uri="{9D8B030D-6E8A-4147-A177-3AD203B41FA5}">
                      <a16:colId xmlns:a16="http://schemas.microsoft.com/office/drawing/2014/main" xmlns="" val="20000"/>
                    </a:ext>
                  </a:extLst>
                </a:gridCol>
                <a:gridCol w="981986">
                  <a:extLst>
                    <a:ext uri="{9D8B030D-6E8A-4147-A177-3AD203B41FA5}">
                      <a16:colId xmlns:a16="http://schemas.microsoft.com/office/drawing/2014/main" xmlns="" val="20001"/>
                    </a:ext>
                  </a:extLst>
                </a:gridCol>
                <a:gridCol w="981986">
                  <a:extLst>
                    <a:ext uri="{9D8B030D-6E8A-4147-A177-3AD203B41FA5}">
                      <a16:colId xmlns:a16="http://schemas.microsoft.com/office/drawing/2014/main" xmlns="" val="20002"/>
                    </a:ext>
                  </a:extLst>
                </a:gridCol>
                <a:gridCol w="981986">
                  <a:extLst>
                    <a:ext uri="{9D8B030D-6E8A-4147-A177-3AD203B41FA5}">
                      <a16:colId xmlns:a16="http://schemas.microsoft.com/office/drawing/2014/main" xmlns="" val="20003"/>
                    </a:ext>
                  </a:extLst>
                </a:gridCol>
                <a:gridCol w="906448">
                  <a:extLst>
                    <a:ext uri="{9D8B030D-6E8A-4147-A177-3AD203B41FA5}">
                      <a16:colId xmlns:a16="http://schemas.microsoft.com/office/drawing/2014/main" xmlns="" val="20004"/>
                    </a:ext>
                  </a:extLst>
                </a:gridCol>
                <a:gridCol w="906447">
                  <a:extLst>
                    <a:ext uri="{9D8B030D-6E8A-4147-A177-3AD203B41FA5}">
                      <a16:colId xmlns:a16="http://schemas.microsoft.com/office/drawing/2014/main" xmlns="" val="20005"/>
                    </a:ext>
                  </a:extLst>
                </a:gridCol>
              </a:tblGrid>
              <a:tr h="129734">
                <a:tc rowSpan="2">
                  <a:txBody>
                    <a:bodyPr/>
                    <a:lstStyle/>
                    <a:p>
                      <a:pPr algn="ctr" rtl="0" fontAlgn="ctr"/>
                      <a:r>
                        <a:rPr lang="ru-RU" sz="900" b="0" i="0" u="none" strike="noStrike" dirty="0">
                          <a:solidFill>
                            <a:srgbClr val="000000"/>
                          </a:solidFill>
                          <a:latin typeface="Calibri"/>
                        </a:rPr>
                        <a:t>Наименование</a:t>
                      </a:r>
                    </a:p>
                  </a:txBody>
                  <a:tcPr marL="7446" marR="7446" marT="744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ru-RU" sz="900" b="0" i="0" u="none" strike="noStrike">
                          <a:solidFill>
                            <a:srgbClr val="000000"/>
                          </a:solidFill>
                          <a:latin typeface="Calibri"/>
                        </a:rPr>
                        <a:t>Исполнение</a:t>
                      </a:r>
                    </a:p>
                  </a:txBody>
                  <a:tcPr marL="7446" marR="7446" marT="744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rtl="0" fontAlgn="b"/>
                      <a:r>
                        <a:rPr lang="ru-RU" sz="900" b="0" i="0" u="none" strike="noStrike" dirty="0" smtClean="0">
                          <a:solidFill>
                            <a:srgbClr val="000000"/>
                          </a:solidFill>
                          <a:latin typeface="Calibri"/>
                        </a:rPr>
                        <a:t>2023 </a:t>
                      </a:r>
                      <a:r>
                        <a:rPr lang="ru-RU" sz="900" b="0" i="0" u="none" strike="noStrike" dirty="0">
                          <a:solidFill>
                            <a:srgbClr val="000000"/>
                          </a:solidFill>
                          <a:latin typeface="Calibri"/>
                        </a:rPr>
                        <a:t>год </a:t>
                      </a:r>
                    </a:p>
                  </a:txBody>
                  <a:tcPr marL="7446" marR="7446" marT="74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a:txBody>
                    <a:bodyPr/>
                    <a:lstStyle/>
                    <a:p>
                      <a:pPr algn="ctr" rtl="0" fontAlgn="b"/>
                      <a:r>
                        <a:rPr lang="ru-RU" sz="900" b="0" i="0" u="none" strike="noStrike">
                          <a:solidFill>
                            <a:srgbClr val="000000"/>
                          </a:solidFill>
                          <a:latin typeface="Calibri"/>
                        </a:rPr>
                        <a:t>%  </a:t>
                      </a:r>
                    </a:p>
                  </a:txBody>
                  <a:tcPr marL="7446" marR="7446" marT="74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rtl="0" fontAlgn="t"/>
                      <a:r>
                        <a:rPr lang="ru-RU" sz="900" b="0" i="0" u="none" strike="noStrike" dirty="0">
                          <a:solidFill>
                            <a:srgbClr val="000000"/>
                          </a:solidFill>
                          <a:latin typeface="Calibri"/>
                        </a:rPr>
                        <a:t>Темп роста к </a:t>
                      </a:r>
                      <a:r>
                        <a:rPr lang="ru-RU" sz="900" b="0" i="0" u="none" strike="noStrike" dirty="0" smtClean="0">
                          <a:solidFill>
                            <a:srgbClr val="000000"/>
                          </a:solidFill>
                          <a:latin typeface="Calibri"/>
                        </a:rPr>
                        <a:t>2022 </a:t>
                      </a:r>
                      <a:r>
                        <a:rPr lang="ru-RU" sz="900" b="0" i="0" u="none" strike="noStrike" dirty="0">
                          <a:solidFill>
                            <a:srgbClr val="000000"/>
                          </a:solidFill>
                          <a:latin typeface="Calibri"/>
                        </a:rPr>
                        <a:t>году %</a:t>
                      </a:r>
                    </a:p>
                  </a:txBody>
                  <a:tcPr marL="7446" marR="7446" marT="744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29734">
                <a:tc vMerge="1">
                  <a:txBody>
                    <a:bodyPr/>
                    <a:lstStyle/>
                    <a:p>
                      <a:endParaRPr lang="ru-RU"/>
                    </a:p>
                  </a:txBody>
                  <a:tcPr/>
                </a:tc>
                <a:tc>
                  <a:txBody>
                    <a:bodyPr/>
                    <a:lstStyle/>
                    <a:p>
                      <a:pPr algn="ctr" rtl="0" fontAlgn="t"/>
                      <a:r>
                        <a:rPr lang="ru-RU" sz="900" b="0" i="0" u="none" strike="noStrike" dirty="0">
                          <a:solidFill>
                            <a:srgbClr val="000000"/>
                          </a:solidFill>
                          <a:latin typeface="Calibri"/>
                        </a:rPr>
                        <a:t> </a:t>
                      </a:r>
                      <a:r>
                        <a:rPr lang="ru-RU" sz="900" b="0" i="0" u="none" strike="noStrike" dirty="0" smtClean="0">
                          <a:solidFill>
                            <a:srgbClr val="000000"/>
                          </a:solidFill>
                          <a:latin typeface="Calibri"/>
                        </a:rPr>
                        <a:t>2022 </a:t>
                      </a:r>
                      <a:r>
                        <a:rPr lang="ru-RU" sz="900" b="0" i="0" u="none" strike="noStrike" dirty="0">
                          <a:solidFill>
                            <a:srgbClr val="000000"/>
                          </a:solidFill>
                          <a:latin typeface="Calibri"/>
                        </a:rPr>
                        <a:t>года</a:t>
                      </a:r>
                    </a:p>
                  </a:txBody>
                  <a:tcPr marL="7446" marR="7446" marT="744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ru-RU" sz="900" b="0" i="0" u="none" strike="noStrike">
                          <a:solidFill>
                            <a:srgbClr val="000000"/>
                          </a:solidFill>
                          <a:latin typeface="Calibri"/>
                        </a:rPr>
                        <a:t>Уточненный план</a:t>
                      </a:r>
                    </a:p>
                  </a:txBody>
                  <a:tcPr marL="7446" marR="7446" marT="744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ru-RU" sz="900" b="0" i="0" u="none" strike="noStrike">
                          <a:solidFill>
                            <a:srgbClr val="000000"/>
                          </a:solidFill>
                          <a:latin typeface="Calibri"/>
                        </a:rPr>
                        <a:t>Исполнение</a:t>
                      </a:r>
                    </a:p>
                  </a:txBody>
                  <a:tcPr marL="7446" marR="7446" marT="744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900" b="0" i="0" u="none" strike="noStrike">
                          <a:solidFill>
                            <a:srgbClr val="000000"/>
                          </a:solidFill>
                          <a:latin typeface="Calibri"/>
                        </a:rPr>
                        <a:t>исполнения </a:t>
                      </a:r>
                    </a:p>
                  </a:txBody>
                  <a:tcPr marL="7446" marR="7446" marT="744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tc>
                <a:extLst>
                  <a:ext uri="{0D108BD9-81ED-4DB2-BD59-A6C34878D82A}">
                    <a16:rowId xmlns:a16="http://schemas.microsoft.com/office/drawing/2014/main" xmlns="" val="10001"/>
                  </a:ext>
                </a:extLst>
              </a:tr>
              <a:tr h="131599">
                <a:tc>
                  <a:txBody>
                    <a:bodyPr/>
                    <a:lstStyle/>
                    <a:p>
                      <a:pPr algn="l" rtl="0" fontAlgn="b"/>
                      <a:r>
                        <a:rPr lang="ru-RU" sz="900" b="1" i="0" u="none" strike="noStrike">
                          <a:solidFill>
                            <a:srgbClr val="000000"/>
                          </a:solidFill>
                          <a:effectLst/>
                          <a:latin typeface="Calibri" panose="020F0502020204030204" pitchFamily="34" charset="0"/>
                        </a:rPr>
                        <a:t>  Всего расходы</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1" i="0" u="none" strike="noStrike">
                          <a:solidFill>
                            <a:srgbClr val="000000"/>
                          </a:solidFill>
                          <a:effectLst/>
                          <a:latin typeface="Calibri" panose="020F0502020204030204" pitchFamily="34" charset="0"/>
                        </a:rPr>
                        <a:t>2 444 576,54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1" i="0" u="none" strike="noStrike">
                          <a:solidFill>
                            <a:srgbClr val="000000"/>
                          </a:solidFill>
                          <a:effectLst/>
                          <a:latin typeface="Calibri" panose="020F0502020204030204" pitchFamily="34" charset="0"/>
                        </a:rPr>
                        <a:t>3 087 403,29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1" i="0" u="none" strike="noStrike" dirty="0">
                          <a:solidFill>
                            <a:srgbClr val="000000"/>
                          </a:solidFill>
                          <a:effectLst/>
                          <a:latin typeface="Calibri" panose="020F0502020204030204" pitchFamily="34" charset="0"/>
                        </a:rPr>
                        <a:t>2 737 760,97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1" i="0" u="none" strike="noStrike">
                          <a:solidFill>
                            <a:srgbClr val="000000"/>
                          </a:solidFill>
                          <a:effectLst/>
                          <a:latin typeface="Calibri" panose="020F0502020204030204" pitchFamily="34" charset="0"/>
                        </a:rPr>
                        <a:t>88,68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1" i="0" u="none" strike="noStrike">
                          <a:solidFill>
                            <a:srgbClr val="000000"/>
                          </a:solidFill>
                          <a:effectLst/>
                          <a:latin typeface="Calibri" panose="020F0502020204030204" pitchFamily="34" charset="0"/>
                        </a:rPr>
                        <a:t>111,99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31599">
                <a:tc>
                  <a:txBody>
                    <a:bodyPr/>
                    <a:lstStyle/>
                    <a:p>
                      <a:pPr algn="l" rtl="0" fontAlgn="b"/>
                      <a:r>
                        <a:rPr lang="ru-RU" sz="900" b="0" i="0" u="none" strike="noStrike">
                          <a:solidFill>
                            <a:srgbClr val="000000"/>
                          </a:solidFill>
                          <a:effectLst/>
                          <a:latin typeface="Calibri" panose="020F0502020204030204" pitchFamily="34" charset="0"/>
                        </a:rPr>
                        <a:t>  Общегосударственные вопросы</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177 727,70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186 559,63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182 695,79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97,93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102,80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31599">
                <a:tc>
                  <a:txBody>
                    <a:bodyPr/>
                    <a:lstStyle/>
                    <a:p>
                      <a:pPr algn="l" rtl="0" fontAlgn="b"/>
                      <a:r>
                        <a:rPr lang="ru-RU" sz="900" b="0" i="0" u="none" strike="noStrike" dirty="0">
                          <a:solidFill>
                            <a:srgbClr val="000000"/>
                          </a:solidFill>
                          <a:effectLst/>
                          <a:latin typeface="Calibri" panose="020F0502020204030204" pitchFamily="34" charset="0"/>
                        </a:rPr>
                        <a:t>  Национальная оборона</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2 672,93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4 981,07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3 592,43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72,12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134,40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31599">
                <a:tc>
                  <a:txBody>
                    <a:bodyPr/>
                    <a:lstStyle/>
                    <a:p>
                      <a:pPr algn="l" rtl="0" fontAlgn="b"/>
                      <a:r>
                        <a:rPr lang="ru-RU" sz="900" b="0" i="0" u="none" strike="noStrike">
                          <a:solidFill>
                            <a:srgbClr val="000000"/>
                          </a:solidFill>
                          <a:effectLst/>
                          <a:latin typeface="Calibri" panose="020F0502020204030204" pitchFamily="34" charset="0"/>
                        </a:rPr>
                        <a:t>  Национальная безопасность и правоохранительная деятельность</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8 359,95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10 578,66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9 841,68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93,03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117,72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131599">
                <a:tc>
                  <a:txBody>
                    <a:bodyPr/>
                    <a:lstStyle/>
                    <a:p>
                      <a:pPr algn="l" rtl="0" fontAlgn="b"/>
                      <a:r>
                        <a:rPr lang="ru-RU" sz="900" b="0" i="0" u="none" strike="noStrike">
                          <a:solidFill>
                            <a:srgbClr val="000000"/>
                          </a:solidFill>
                          <a:effectLst/>
                          <a:latin typeface="Calibri" panose="020F0502020204030204" pitchFamily="34" charset="0"/>
                        </a:rPr>
                        <a:t>  Национальная экономика</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131 625,97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807 665,37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647 237,94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a:solidFill>
                            <a:srgbClr val="000000"/>
                          </a:solidFill>
                          <a:effectLst/>
                          <a:latin typeface="Calibri" panose="020F0502020204030204" pitchFamily="34" charset="0"/>
                        </a:rPr>
                        <a:t>80,14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491,73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131599">
                <a:tc>
                  <a:txBody>
                    <a:bodyPr/>
                    <a:lstStyle/>
                    <a:p>
                      <a:pPr algn="l" rtl="0" fontAlgn="b"/>
                      <a:r>
                        <a:rPr lang="ru-RU" sz="900" b="0" i="0" u="none" strike="noStrike" dirty="0">
                          <a:solidFill>
                            <a:srgbClr val="000000"/>
                          </a:solidFill>
                          <a:effectLst/>
                          <a:latin typeface="Calibri" panose="020F0502020204030204" pitchFamily="34" charset="0"/>
                        </a:rPr>
                        <a:t>  Жилищно-коммунальное хозяйство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99 541,27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a:solidFill>
                            <a:srgbClr val="000000"/>
                          </a:solidFill>
                          <a:effectLst/>
                          <a:latin typeface="Calibri" panose="020F0502020204030204" pitchFamily="34" charset="0"/>
                        </a:rPr>
                        <a:t>124 399,65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a:solidFill>
                            <a:srgbClr val="000000"/>
                          </a:solidFill>
                          <a:effectLst/>
                          <a:latin typeface="Calibri" panose="020F0502020204030204" pitchFamily="34" charset="0"/>
                        </a:rPr>
                        <a:t>110 958,32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89,20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111,47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131599">
                <a:tc>
                  <a:txBody>
                    <a:bodyPr/>
                    <a:lstStyle/>
                    <a:p>
                      <a:pPr algn="l" rtl="0" fontAlgn="b"/>
                      <a:r>
                        <a:rPr lang="ru-RU" sz="900" b="0" i="0" u="none" strike="noStrike" dirty="0">
                          <a:solidFill>
                            <a:srgbClr val="000000"/>
                          </a:solidFill>
                          <a:effectLst/>
                          <a:latin typeface="Calibri" panose="020F0502020204030204" pitchFamily="34" charset="0"/>
                        </a:rPr>
                        <a:t>  Охрана окружающей среды</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509,99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1840,52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1840,52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100,00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360,89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131599">
                <a:tc>
                  <a:txBody>
                    <a:bodyPr/>
                    <a:lstStyle/>
                    <a:p>
                      <a:pPr algn="l" rtl="0" fontAlgn="b"/>
                      <a:r>
                        <a:rPr lang="ru-RU" sz="900" b="0" i="0" u="none" strike="noStrike">
                          <a:solidFill>
                            <a:srgbClr val="000000"/>
                          </a:solidFill>
                          <a:effectLst/>
                          <a:latin typeface="Calibri" panose="020F0502020204030204" pitchFamily="34" charset="0"/>
                        </a:rPr>
                        <a:t>  Образование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1 018 634,68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1 257 943,32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a:solidFill>
                            <a:srgbClr val="000000"/>
                          </a:solidFill>
                          <a:effectLst/>
                          <a:latin typeface="Calibri" panose="020F0502020204030204" pitchFamily="34" charset="0"/>
                        </a:rPr>
                        <a:t>1 090 020,85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86,65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107,01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131599">
                <a:tc>
                  <a:txBody>
                    <a:bodyPr/>
                    <a:lstStyle/>
                    <a:p>
                      <a:pPr algn="l" rtl="0" fontAlgn="b"/>
                      <a:r>
                        <a:rPr lang="ru-RU" sz="900" b="0" i="0" u="none" strike="noStrike" dirty="0">
                          <a:solidFill>
                            <a:srgbClr val="000000"/>
                          </a:solidFill>
                          <a:effectLst/>
                          <a:latin typeface="Calibri" panose="020F0502020204030204" pitchFamily="34" charset="0"/>
                        </a:rPr>
                        <a:t>  Культура и кинематография</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135 523,51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165 052,02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a:solidFill>
                            <a:srgbClr val="000000"/>
                          </a:solidFill>
                          <a:effectLst/>
                          <a:latin typeface="Calibri" panose="020F0502020204030204" pitchFamily="34" charset="0"/>
                        </a:rPr>
                        <a:t>163 629,83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99,14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120,74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131599">
                <a:tc>
                  <a:txBody>
                    <a:bodyPr/>
                    <a:lstStyle/>
                    <a:p>
                      <a:pPr algn="l" rtl="0" fontAlgn="b"/>
                      <a:r>
                        <a:rPr lang="ru-RU" sz="900" b="0" i="0" u="none" strike="noStrike">
                          <a:solidFill>
                            <a:srgbClr val="000000"/>
                          </a:solidFill>
                          <a:effectLst/>
                          <a:latin typeface="Calibri" panose="020F0502020204030204" pitchFamily="34" charset="0"/>
                        </a:rPr>
                        <a:t>  Социальная политика</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854 772,81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504 304,95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a:solidFill>
                            <a:srgbClr val="000000"/>
                          </a:solidFill>
                          <a:effectLst/>
                          <a:latin typeface="Calibri" panose="020F0502020204030204" pitchFamily="34" charset="0"/>
                        </a:rPr>
                        <a:t>504 227,43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99,98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58,99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147492">
                <a:tc>
                  <a:txBody>
                    <a:bodyPr/>
                    <a:lstStyle/>
                    <a:p>
                      <a:pPr algn="l" rtl="0" fontAlgn="b"/>
                      <a:r>
                        <a:rPr lang="ru-RU" sz="900" b="0" i="0" u="none" strike="noStrike">
                          <a:solidFill>
                            <a:srgbClr val="000000"/>
                          </a:solidFill>
                          <a:effectLst/>
                          <a:latin typeface="Calibri" panose="020F0502020204030204" pitchFamily="34" charset="0"/>
                        </a:rPr>
                        <a:t>  Физическая культура и спорт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15 207,73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24 078,10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a:solidFill>
                            <a:srgbClr val="000000"/>
                          </a:solidFill>
                          <a:effectLst/>
                          <a:latin typeface="Calibri" panose="020F0502020204030204" pitchFamily="34" charset="0"/>
                        </a:rPr>
                        <a:t>23 716,18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effectLst/>
                          <a:latin typeface="Calibri" panose="020F0502020204030204" pitchFamily="34" charset="0"/>
                        </a:rPr>
                        <a:t>98,50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a:solidFill>
                            <a:srgbClr val="000000"/>
                          </a:solidFill>
                          <a:effectLst/>
                          <a:latin typeface="Calibri" panose="020F0502020204030204" pitchFamily="34" charset="0"/>
                        </a:rPr>
                        <a:t>155,95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bl>
          </a:graphicData>
        </a:graphic>
      </p:graphicFrame>
      <p:graphicFrame>
        <p:nvGraphicFramePr>
          <p:cNvPr id="31" name="Диаграмма 30"/>
          <p:cNvGraphicFramePr/>
          <p:nvPr>
            <p:extLst>
              <p:ext uri="{D42A27DB-BD31-4B8C-83A1-F6EECF244321}">
                <p14:modId xmlns:p14="http://schemas.microsoft.com/office/powerpoint/2010/main" val="861895291"/>
              </p:ext>
            </p:extLst>
          </p:nvPr>
        </p:nvGraphicFramePr>
        <p:xfrm>
          <a:off x="5383242" y="4855564"/>
          <a:ext cx="3733800" cy="2167935"/>
        </p:xfrm>
        <a:graphic>
          <a:graphicData uri="http://schemas.openxmlformats.org/drawingml/2006/chart">
            <c:chart xmlns:c="http://schemas.openxmlformats.org/drawingml/2006/chart" xmlns:r="http://schemas.openxmlformats.org/officeDocument/2006/relationships" r:id="rId5"/>
          </a:graphicData>
        </a:graphic>
      </p:graphicFrame>
      <p:sp>
        <p:nvSpPr>
          <p:cNvPr id="32" name="TextBox 31"/>
          <p:cNvSpPr txBox="1"/>
          <p:nvPr/>
        </p:nvSpPr>
        <p:spPr>
          <a:xfrm>
            <a:off x="3703249" y="5960071"/>
            <a:ext cx="1905000" cy="200055"/>
          </a:xfrm>
          <a:prstGeom prst="rect">
            <a:avLst/>
          </a:prstGeom>
          <a:noFill/>
        </p:spPr>
        <p:txBody>
          <a:bodyPr wrap="square" rtlCol="0">
            <a:spAutoFit/>
          </a:bodyPr>
          <a:lstStyle/>
          <a:p>
            <a:r>
              <a:rPr lang="ru-RU" sz="700" dirty="0">
                <a:latin typeface="+mj-lt"/>
              </a:rPr>
              <a:t>о</a:t>
            </a:r>
            <a:r>
              <a:rPr lang="ru-RU" sz="700" dirty="0" smtClean="0">
                <a:latin typeface="+mj-lt"/>
              </a:rPr>
              <a:t>храна окружающей среды</a:t>
            </a:r>
            <a:endParaRPr lang="ru-RU" sz="700" dirty="0">
              <a:latin typeface="+mj-lt"/>
            </a:endParaRPr>
          </a:p>
        </p:txBody>
      </p:sp>
      <p:graphicFrame>
        <p:nvGraphicFramePr>
          <p:cNvPr id="33" name="Диаграмма 32"/>
          <p:cNvGraphicFramePr/>
          <p:nvPr>
            <p:extLst>
              <p:ext uri="{D42A27DB-BD31-4B8C-83A1-F6EECF244321}">
                <p14:modId xmlns:p14="http://schemas.microsoft.com/office/powerpoint/2010/main" val="2611144733"/>
              </p:ext>
            </p:extLst>
          </p:nvPr>
        </p:nvGraphicFramePr>
        <p:xfrm>
          <a:off x="76200" y="1208371"/>
          <a:ext cx="8915400" cy="1175520"/>
        </p:xfrm>
        <a:graphic>
          <a:graphicData uri="http://schemas.openxmlformats.org/drawingml/2006/chart">
            <c:chart xmlns:c="http://schemas.openxmlformats.org/drawingml/2006/chart" xmlns:r="http://schemas.openxmlformats.org/officeDocument/2006/relationships" r:id="rId6"/>
          </a:graphicData>
        </a:graphic>
      </p:graphicFrame>
      <p:sp>
        <p:nvSpPr>
          <p:cNvPr id="36" name="TextBox 35"/>
          <p:cNvSpPr txBox="1"/>
          <p:nvPr/>
        </p:nvSpPr>
        <p:spPr>
          <a:xfrm>
            <a:off x="211349" y="1003302"/>
            <a:ext cx="8420999" cy="246221"/>
          </a:xfrm>
          <a:prstGeom prst="rect">
            <a:avLst/>
          </a:prstGeom>
          <a:noFill/>
        </p:spPr>
        <p:txBody>
          <a:bodyPr wrap="square" rtlCol="0">
            <a:spAutoFit/>
          </a:bodyPr>
          <a:lstStyle/>
          <a:p>
            <a:pPr algn="ctr"/>
            <a:r>
              <a:rPr lang="ru-RU" sz="1000" dirty="0" smtClean="0">
                <a:effectLst>
                  <a:outerShdw blurRad="38100" dist="38100" dir="2700000" algn="tl">
                    <a:srgbClr val="000000">
                      <a:alpha val="43137"/>
                    </a:srgbClr>
                  </a:outerShdw>
                </a:effectLst>
                <a:latin typeface="Calibri" pitchFamily="34" charset="0"/>
                <a:cs typeface="Calibri" pitchFamily="34" charset="0"/>
              </a:rPr>
              <a:t>КАССОВОЕ ИСПОЛНЕНИЕ</a:t>
            </a:r>
            <a:endParaRPr lang="ru-RU" sz="1000" dirty="0">
              <a:effectLst>
                <a:outerShdw blurRad="38100" dist="38100" dir="2700000" algn="tl">
                  <a:srgbClr val="000000">
                    <a:alpha val="43137"/>
                  </a:srgbClr>
                </a:outerShdw>
              </a:effectLst>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txBox="1">
            <a:spLocks/>
          </p:cNvSpPr>
          <p:nvPr/>
        </p:nvSpPr>
        <p:spPr bwMode="auto">
          <a:xfrm>
            <a:off x="0" y="1"/>
            <a:ext cx="9144000" cy="45719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200" b="0" i="0" u="none" strike="noStrike" kern="0" cap="none" spc="0" normalizeH="0" baseline="0" noProof="0" dirty="0" smtClean="0">
                <a:ln>
                  <a:noFill/>
                </a:ln>
                <a:uLnTx/>
                <a:uFillTx/>
                <a:ea typeface="+mj-ea"/>
                <a:cs typeface="+mj-cs"/>
              </a:rPr>
              <a:t>Сведения об исполнении  расходной части бюджета Курского муниципального округа Ставропольского края </a:t>
            </a:r>
            <a:r>
              <a:rPr kumimoji="0" lang="ru-RU" sz="1200" b="0" i="0" u="none" strike="noStrike" kern="0" cap="none" spc="0" normalizeH="0" noProof="0" dirty="0" smtClean="0">
                <a:ln>
                  <a:noFill/>
                </a:ln>
                <a:uLnTx/>
                <a:uFillTx/>
                <a:ea typeface="+mj-ea"/>
                <a:cs typeface="+mj-cs"/>
              </a:rPr>
              <a:t>в разрезе разделов и подразделов</a:t>
            </a:r>
            <a:r>
              <a:rPr kumimoji="0" lang="ru-RU" sz="1200" b="0" i="0" u="none" strike="noStrike" kern="0" cap="none" spc="0" normalizeH="0" baseline="0" noProof="0" dirty="0" smtClean="0">
                <a:ln>
                  <a:noFill/>
                </a:ln>
                <a:uLnTx/>
                <a:uFillTx/>
                <a:ea typeface="+mj-ea"/>
                <a:cs typeface="+mj-cs"/>
              </a:rPr>
              <a:t> </a:t>
            </a:r>
            <a:r>
              <a:rPr lang="ru-RU" sz="1200" kern="0" dirty="0" smtClean="0">
                <a:ea typeface="+mj-ea"/>
                <a:cs typeface="+mj-cs"/>
              </a:rPr>
              <a:t>в 2023 году в сравнении с 2022 годом</a:t>
            </a:r>
            <a:endParaRPr kumimoji="0" lang="ru-RU" sz="1200" b="0" i="0" u="none" strike="noStrike" kern="0" cap="none" spc="0" normalizeH="0" baseline="0" noProof="0" dirty="0" smtClean="0">
              <a:ln>
                <a:noFill/>
              </a:ln>
              <a:uLnTx/>
              <a:uFillTx/>
              <a:ea typeface="+mj-ea"/>
              <a:cs typeface="+mj-cs"/>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66372705"/>
              </p:ext>
            </p:extLst>
          </p:nvPr>
        </p:nvGraphicFramePr>
        <p:xfrm>
          <a:off x="76200" y="457223"/>
          <a:ext cx="8991599" cy="6315186"/>
        </p:xfrm>
        <a:graphic>
          <a:graphicData uri="http://schemas.openxmlformats.org/drawingml/2006/table">
            <a:tbl>
              <a:tblPr/>
              <a:tblGrid>
                <a:gridCol w="5334000">
                  <a:extLst>
                    <a:ext uri="{9D8B030D-6E8A-4147-A177-3AD203B41FA5}">
                      <a16:colId xmlns:a16="http://schemas.microsoft.com/office/drawing/2014/main" xmlns="" val="20000"/>
                    </a:ext>
                  </a:extLst>
                </a:gridCol>
                <a:gridCol w="457200">
                  <a:extLst>
                    <a:ext uri="{9D8B030D-6E8A-4147-A177-3AD203B41FA5}">
                      <a16:colId xmlns:a16="http://schemas.microsoft.com/office/drawing/2014/main" xmlns="" val="20001"/>
                    </a:ext>
                  </a:extLst>
                </a:gridCol>
                <a:gridCol w="457200">
                  <a:extLst>
                    <a:ext uri="{9D8B030D-6E8A-4147-A177-3AD203B41FA5}">
                      <a16:colId xmlns:a16="http://schemas.microsoft.com/office/drawing/2014/main" xmlns="" val="20002"/>
                    </a:ext>
                  </a:extLst>
                </a:gridCol>
                <a:gridCol w="762000">
                  <a:extLst>
                    <a:ext uri="{9D8B030D-6E8A-4147-A177-3AD203B41FA5}">
                      <a16:colId xmlns:a16="http://schemas.microsoft.com/office/drawing/2014/main" xmlns="" val="20003"/>
                    </a:ext>
                  </a:extLst>
                </a:gridCol>
                <a:gridCol w="762000">
                  <a:extLst>
                    <a:ext uri="{9D8B030D-6E8A-4147-A177-3AD203B41FA5}">
                      <a16:colId xmlns:a16="http://schemas.microsoft.com/office/drawing/2014/main" xmlns="" val="20004"/>
                    </a:ext>
                  </a:extLst>
                </a:gridCol>
                <a:gridCol w="609600">
                  <a:extLst>
                    <a:ext uri="{9D8B030D-6E8A-4147-A177-3AD203B41FA5}">
                      <a16:colId xmlns:a16="http://schemas.microsoft.com/office/drawing/2014/main" xmlns="" val="20005"/>
                    </a:ext>
                  </a:extLst>
                </a:gridCol>
                <a:gridCol w="609599">
                  <a:extLst>
                    <a:ext uri="{9D8B030D-6E8A-4147-A177-3AD203B41FA5}">
                      <a16:colId xmlns:a16="http://schemas.microsoft.com/office/drawing/2014/main" xmlns="" val="20006"/>
                    </a:ext>
                  </a:extLst>
                </a:gridCol>
              </a:tblGrid>
              <a:tr h="250522">
                <a:tc rowSpan="2">
                  <a:txBody>
                    <a:bodyPr/>
                    <a:lstStyle/>
                    <a:p>
                      <a:pPr algn="ctr" rtl="0" fontAlgn="b"/>
                      <a:r>
                        <a:rPr lang="ru-RU" sz="800" b="1" i="0" u="none" strike="noStrike" dirty="0">
                          <a:solidFill>
                            <a:srgbClr val="000000"/>
                          </a:solidFill>
                          <a:latin typeface="Calibri"/>
                        </a:rPr>
                        <a:t>Наименование</a:t>
                      </a:r>
                    </a:p>
                  </a:txBody>
                  <a:tcPr marL="3977" marR="3977" marT="39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rtl="0" fontAlgn="t"/>
                      <a:r>
                        <a:rPr lang="ru-RU" sz="800" b="1" i="0" u="none" strike="noStrike">
                          <a:solidFill>
                            <a:srgbClr val="000000"/>
                          </a:solidFill>
                          <a:latin typeface="Calibri"/>
                        </a:rPr>
                        <a:t>Рз </a:t>
                      </a:r>
                    </a:p>
                  </a:txBody>
                  <a:tcPr marL="3977" marR="3977" marT="397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rtl="0" fontAlgn="t"/>
                      <a:r>
                        <a:rPr lang="ru-RU" sz="800" b="1" i="0" u="none" strike="noStrike">
                          <a:solidFill>
                            <a:srgbClr val="000000"/>
                          </a:solidFill>
                          <a:latin typeface="Calibri"/>
                        </a:rPr>
                        <a:t>ПР</a:t>
                      </a:r>
                    </a:p>
                  </a:txBody>
                  <a:tcPr marL="3977" marR="3977" marT="397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rtl="0" fontAlgn="t"/>
                      <a:r>
                        <a:rPr lang="ru-RU" sz="800" b="1" i="0" u="none" strike="noStrike" dirty="0">
                          <a:solidFill>
                            <a:srgbClr val="000000"/>
                          </a:solidFill>
                          <a:latin typeface="Calibri"/>
                        </a:rPr>
                        <a:t>2022 (отчет)</a:t>
                      </a:r>
                    </a:p>
                    <a:p>
                      <a:pPr algn="ctr" rtl="0" fontAlgn="b"/>
                      <a:r>
                        <a:rPr lang="ru-RU" sz="800" b="1" i="0" u="none" strike="noStrike" dirty="0">
                          <a:solidFill>
                            <a:srgbClr val="000000"/>
                          </a:solidFill>
                          <a:latin typeface="Calibri"/>
                        </a:rPr>
                        <a:t> </a:t>
                      </a:r>
                    </a:p>
                  </a:txBody>
                  <a:tcPr marL="3977" marR="3977" marT="397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rtl="0" fontAlgn="t"/>
                      <a:r>
                        <a:rPr lang="ru-RU" sz="800" b="1" i="0" u="none" strike="noStrike" dirty="0" smtClean="0">
                          <a:solidFill>
                            <a:srgbClr val="000000"/>
                          </a:solidFill>
                          <a:latin typeface="Calibri"/>
                        </a:rPr>
                        <a:t>2023 </a:t>
                      </a:r>
                      <a:r>
                        <a:rPr lang="ru-RU" sz="800" b="1" i="0" u="none" strike="noStrike" dirty="0">
                          <a:solidFill>
                            <a:srgbClr val="000000"/>
                          </a:solidFill>
                          <a:latin typeface="Calibri"/>
                        </a:rPr>
                        <a:t>(отчет)</a:t>
                      </a:r>
                    </a:p>
                    <a:p>
                      <a:pPr algn="ctr" rtl="0" fontAlgn="b"/>
                      <a:r>
                        <a:rPr lang="ru-RU" sz="800" b="1" i="0" u="none" strike="noStrike" dirty="0">
                          <a:solidFill>
                            <a:srgbClr val="000000"/>
                          </a:solidFill>
                          <a:latin typeface="Calibri"/>
                        </a:rPr>
                        <a:t> </a:t>
                      </a:r>
                    </a:p>
                  </a:txBody>
                  <a:tcPr marL="3977" marR="3977" marT="397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rtl="0" fontAlgn="t"/>
                      <a:r>
                        <a:rPr lang="ru-RU" sz="800" b="1" i="0" u="none" strike="noStrike" dirty="0">
                          <a:solidFill>
                            <a:srgbClr val="000000"/>
                          </a:solidFill>
                          <a:latin typeface="Calibri"/>
                        </a:rPr>
                        <a:t>Отклонение </a:t>
                      </a:r>
                      <a:r>
                        <a:rPr lang="ru-RU" sz="800" b="1" i="0" u="none" strike="noStrike" dirty="0" smtClean="0">
                          <a:solidFill>
                            <a:srgbClr val="000000"/>
                          </a:solidFill>
                          <a:latin typeface="Calibri"/>
                        </a:rPr>
                        <a:t>2023 </a:t>
                      </a:r>
                      <a:r>
                        <a:rPr lang="ru-RU" sz="800" b="1" i="0" u="none" strike="noStrike" dirty="0">
                          <a:solidFill>
                            <a:srgbClr val="000000"/>
                          </a:solidFill>
                          <a:latin typeface="Calibri"/>
                        </a:rPr>
                        <a:t>год к </a:t>
                      </a:r>
                      <a:r>
                        <a:rPr lang="ru-RU" sz="800" b="1" i="0" u="none" strike="noStrike" dirty="0" smtClean="0">
                          <a:solidFill>
                            <a:srgbClr val="000000"/>
                          </a:solidFill>
                          <a:latin typeface="Calibri"/>
                        </a:rPr>
                        <a:t>2022 </a:t>
                      </a:r>
                      <a:r>
                        <a:rPr lang="ru-RU" sz="800" b="1" i="0" u="none" strike="noStrike" dirty="0">
                          <a:solidFill>
                            <a:srgbClr val="000000"/>
                          </a:solidFill>
                          <a:latin typeface="Calibri"/>
                        </a:rPr>
                        <a:t>году</a:t>
                      </a:r>
                    </a:p>
                  </a:txBody>
                  <a:tcPr marL="3977" marR="3977" marT="397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xmlns="" val="10000"/>
                  </a:ext>
                </a:extLst>
              </a:tr>
              <a:tr h="125259">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pPr algn="ctr" rtl="0" fontAlgn="b"/>
                      <a:endParaRPr lang="ru-RU" sz="800" b="1" i="0" u="none" strike="noStrike" dirty="0">
                        <a:solidFill>
                          <a:srgbClr val="000000"/>
                        </a:solidFill>
                        <a:latin typeface="Calibri"/>
                      </a:endParaRPr>
                    </a:p>
                  </a:txBody>
                  <a:tcPr marL="3977" marR="3977" marT="3977" marB="0" anchor="b">
                    <a:lnB w="6350" cap="flat" cmpd="sng" algn="ctr">
                      <a:solidFill>
                        <a:srgbClr val="000000"/>
                      </a:solidFill>
                      <a:prstDash val="solid"/>
                      <a:round/>
                      <a:headEnd type="none" w="med" len="med"/>
                      <a:tailEnd type="none" w="med" len="med"/>
                    </a:lnB>
                  </a:tcPr>
                </a:tc>
                <a:tc vMerge="1">
                  <a:txBody>
                    <a:bodyPr/>
                    <a:lstStyle/>
                    <a:p>
                      <a:pPr algn="ctr" rtl="0" fontAlgn="b"/>
                      <a:endParaRPr lang="ru-RU" sz="800" b="1" i="0" u="none" strike="noStrike" dirty="0">
                        <a:solidFill>
                          <a:srgbClr val="000000"/>
                        </a:solidFill>
                        <a:latin typeface="Calibri"/>
                      </a:endParaRPr>
                    </a:p>
                  </a:txBody>
                  <a:tcPr marL="3977" marR="3977" marT="3977" marB="0" anchor="b">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a:solidFill>
                            <a:srgbClr val="000000"/>
                          </a:solidFill>
                          <a:latin typeface="Calibri"/>
                        </a:rPr>
                        <a:t>(+/-)</a:t>
                      </a:r>
                    </a:p>
                  </a:txBody>
                  <a:tcPr marL="3977" marR="3977" marT="39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ru-RU" sz="800" b="1" i="0" u="none" strike="noStrike">
                          <a:solidFill>
                            <a:srgbClr val="000000"/>
                          </a:solidFill>
                          <a:latin typeface="Calibri"/>
                        </a:rPr>
                        <a:t>%</a:t>
                      </a:r>
                    </a:p>
                  </a:txBody>
                  <a:tcPr marL="3977" marR="3977" marT="397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25259">
                <a:tc>
                  <a:txBody>
                    <a:bodyPr/>
                    <a:lstStyle/>
                    <a:p>
                      <a:pPr algn="just" rtl="0" fontAlgn="b"/>
                      <a:r>
                        <a:rPr lang="ru-RU" sz="800" b="1" i="0" u="none" strike="noStrike">
                          <a:solidFill>
                            <a:srgbClr val="000000"/>
                          </a:solidFill>
                          <a:effectLst/>
                          <a:latin typeface="Calibri" panose="020F0502020204030204" pitchFamily="34" charset="0"/>
                        </a:rPr>
                        <a:t>Всего расходы</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2 444 576,54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2 737 760,97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293 184,43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111,99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25259">
                <a:tc>
                  <a:txBody>
                    <a:bodyPr/>
                    <a:lstStyle/>
                    <a:p>
                      <a:pPr algn="just" rtl="0" fontAlgn="b"/>
                      <a:r>
                        <a:rPr lang="ru-RU" sz="800" b="0" i="0" u="none" strike="noStrike">
                          <a:solidFill>
                            <a:srgbClr val="000000"/>
                          </a:solidFill>
                          <a:effectLst/>
                          <a:latin typeface="Calibri" panose="020F0502020204030204" pitchFamily="34" charset="0"/>
                        </a:rPr>
                        <a:t>Условно утвержденные расходы</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25259">
                <a:tc>
                  <a:txBody>
                    <a:bodyPr/>
                    <a:lstStyle/>
                    <a:p>
                      <a:pPr algn="just" rtl="0" fontAlgn="b"/>
                      <a:r>
                        <a:rPr lang="ru-RU" sz="800" b="1" i="0" u="none" strike="noStrike">
                          <a:solidFill>
                            <a:srgbClr val="000000"/>
                          </a:solidFill>
                          <a:effectLst/>
                          <a:latin typeface="Calibri" panose="020F0502020204030204" pitchFamily="34" charset="0"/>
                        </a:rPr>
                        <a:t>ОБЩЕГОСУДАРСТВЕННЫЕ ВОПРОСЫ</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dirty="0" smtClean="0">
                          <a:solidFill>
                            <a:srgbClr val="000000"/>
                          </a:solidFill>
                          <a:effectLst/>
                          <a:latin typeface="Calibri" panose="020F0502020204030204" pitchFamily="34" charset="0"/>
                        </a:rPr>
                        <a:t>01</a:t>
                      </a:r>
                      <a:endParaRPr lang="ru-RU" sz="8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177 727,70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182 695,79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4 968,09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102,80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67423">
                <a:tc>
                  <a:txBody>
                    <a:bodyPr/>
                    <a:lstStyle/>
                    <a:p>
                      <a:pPr algn="just" rtl="0" fontAlgn="b"/>
                      <a:r>
                        <a:rPr lang="ru-RU" sz="800" b="0" i="0" u="none" strike="noStrike">
                          <a:solidFill>
                            <a:srgbClr val="000000"/>
                          </a:solidFill>
                          <a:effectLst/>
                          <a:latin typeface="Calibri" panose="020F0502020204030204" pitchFamily="34" charset="0"/>
                        </a:rPr>
                        <a:t>Функционирование законодатель-ных (представительных) органов государственной (муниципальной) власти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01</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02</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734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-734,00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288101">
                <a:tc>
                  <a:txBody>
                    <a:bodyPr/>
                    <a:lstStyle/>
                    <a:p>
                      <a:pPr algn="just" rtl="0" fontAlgn="b"/>
                      <a:r>
                        <a:rPr lang="ru-RU" sz="800" b="0" i="0" u="none" strike="noStrike">
                          <a:solidFill>
                            <a:srgbClr val="000000"/>
                          </a:solidFill>
                          <a:effectLst/>
                          <a:latin typeface="Calibri" panose="020F0502020204030204" pitchFamily="34" charset="0"/>
                        </a:rPr>
                        <a:t>Функционирование законодательных (представительных) органов государственной власти и представительных органов муниципальных образований</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01</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03</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3 492,13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3 664,29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172,16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104,93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181277">
                <a:tc>
                  <a:txBody>
                    <a:bodyPr/>
                    <a:lstStyle/>
                    <a:p>
                      <a:pPr algn="just" rtl="0" fontAlgn="b"/>
                      <a:r>
                        <a:rPr lang="ru-RU" sz="800" b="0" i="0" u="none" strike="noStrike">
                          <a:solidFill>
                            <a:srgbClr val="000000"/>
                          </a:solidFill>
                          <a:effectLst/>
                          <a:latin typeface="Calibri" panose="020F0502020204030204" pitchFamily="34" charset="0"/>
                        </a:rPr>
                        <a:t>Функционирование Правительства Российской Федерации, высших исполнительных органов государственной власти субъектов Российской Федерации, местных администраций</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01</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04</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99 848,63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105 492,53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5 643,90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105,65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125259">
                <a:tc>
                  <a:txBody>
                    <a:bodyPr/>
                    <a:lstStyle/>
                    <a:p>
                      <a:pPr algn="just" rtl="0" fontAlgn="b"/>
                      <a:r>
                        <a:rPr lang="ru-RU" sz="800" b="0" i="0" u="none" strike="noStrike">
                          <a:solidFill>
                            <a:srgbClr val="000000"/>
                          </a:solidFill>
                          <a:effectLst/>
                          <a:latin typeface="Calibri" panose="020F0502020204030204" pitchFamily="34" charset="0"/>
                        </a:rPr>
                        <a:t>Судебная система</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01</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05</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119,06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3,44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-115,62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2,89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253667">
                <a:tc>
                  <a:txBody>
                    <a:bodyPr/>
                    <a:lstStyle/>
                    <a:p>
                      <a:pPr algn="just" rtl="0" fontAlgn="b"/>
                      <a:r>
                        <a:rPr lang="ru-RU" sz="800" b="0" i="0" u="none" strike="noStrike">
                          <a:solidFill>
                            <a:srgbClr val="000000"/>
                          </a:solidFill>
                          <a:effectLst/>
                          <a:latin typeface="Calibri" panose="020F0502020204030204" pitchFamily="34" charset="0"/>
                        </a:rPr>
                        <a:t>Обеспечение деятельности финансовых, налоговых и таможенных органов и органов финансового (финансово-бюджетного) надзора</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01</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06</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18 204,71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19 195,49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990,78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105,44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125259">
                <a:tc>
                  <a:txBody>
                    <a:bodyPr/>
                    <a:lstStyle/>
                    <a:p>
                      <a:pPr algn="just" rtl="0" fontAlgn="b"/>
                      <a:r>
                        <a:rPr lang="ru-RU" sz="800" b="0" i="0" u="none" strike="noStrike">
                          <a:solidFill>
                            <a:srgbClr val="000000"/>
                          </a:solidFill>
                          <a:effectLst/>
                          <a:latin typeface="Calibri" panose="020F0502020204030204" pitchFamily="34" charset="0"/>
                        </a:rPr>
                        <a:t>Другие общегосударственные вопросы</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01</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55 329,17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54 340,04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-989,13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98,21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125259">
                <a:tc>
                  <a:txBody>
                    <a:bodyPr/>
                    <a:lstStyle/>
                    <a:p>
                      <a:pPr algn="just" rtl="0" fontAlgn="b"/>
                      <a:r>
                        <a:rPr lang="ru-RU" sz="800" b="1" i="0" u="none" strike="noStrike">
                          <a:solidFill>
                            <a:srgbClr val="000000"/>
                          </a:solidFill>
                          <a:effectLst/>
                          <a:latin typeface="Calibri" panose="020F0502020204030204" pitchFamily="34" charset="0"/>
                        </a:rPr>
                        <a:t>НАЦИОНАЛЬНАЯ ОБОРОНА</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dirty="0" smtClean="0">
                          <a:solidFill>
                            <a:srgbClr val="000000"/>
                          </a:solidFill>
                          <a:effectLst/>
                          <a:latin typeface="Calibri" panose="020F0502020204030204" pitchFamily="34" charset="0"/>
                        </a:rPr>
                        <a:t>02</a:t>
                      </a:r>
                      <a:endParaRPr lang="ru-RU" sz="8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2 672,93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3 592,43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919,50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134,40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125259">
                <a:tc>
                  <a:txBody>
                    <a:bodyPr/>
                    <a:lstStyle/>
                    <a:p>
                      <a:pPr algn="just" rtl="0" fontAlgn="b"/>
                      <a:r>
                        <a:rPr lang="ru-RU" sz="800" b="0" i="0" u="none" strike="noStrike">
                          <a:solidFill>
                            <a:srgbClr val="000000"/>
                          </a:solidFill>
                          <a:effectLst/>
                          <a:latin typeface="Calibri" panose="020F0502020204030204" pitchFamily="34" charset="0"/>
                        </a:rPr>
                        <a:t>Мобилизационная и вневойсковая подготовка</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02</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03</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2 672,93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3 592,43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919,50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134,40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122221">
                <a:tc>
                  <a:txBody>
                    <a:bodyPr/>
                    <a:lstStyle/>
                    <a:p>
                      <a:pPr algn="just" rtl="0" fontAlgn="b"/>
                      <a:r>
                        <a:rPr lang="ru-RU" sz="800" b="1" i="0" u="none" strike="noStrike">
                          <a:solidFill>
                            <a:srgbClr val="000000"/>
                          </a:solidFill>
                          <a:effectLst/>
                          <a:latin typeface="Calibri" panose="020F0502020204030204" pitchFamily="34" charset="0"/>
                        </a:rPr>
                        <a:t>НАЦИОНАЛЬНАЯ БЕЗОПАСНОСТЬ И ПРАВООХРАНИТЕЛЬНАЯ ДЕЯТЕЛЬНОСТЬ</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dirty="0" smtClean="0">
                          <a:solidFill>
                            <a:srgbClr val="000000"/>
                          </a:solidFill>
                          <a:effectLst/>
                          <a:latin typeface="Calibri" panose="020F0502020204030204" pitchFamily="34" charset="0"/>
                        </a:rPr>
                        <a:t>03</a:t>
                      </a:r>
                      <a:endParaRPr lang="ru-RU" sz="8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8 359,95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9 841,68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1 481,73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117,72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148724">
                <a:tc>
                  <a:txBody>
                    <a:bodyPr/>
                    <a:lstStyle/>
                    <a:p>
                      <a:pPr algn="just" rtl="0" fontAlgn="b"/>
                      <a:r>
                        <a:rPr lang="ru-RU" sz="800" b="0" i="0" u="none" strike="noStrike">
                          <a:solidFill>
                            <a:srgbClr val="000000"/>
                          </a:solidFill>
                          <a:effectLst/>
                          <a:latin typeface="Calibri" panose="020F0502020204030204" pitchFamily="34" charset="0"/>
                        </a:rPr>
                        <a:t>Защита населения и территории от чрезвычайных ситуаций природного и техногенного характера, гражданская оборона</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03</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4 403,15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4 410,43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7,28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100,17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125259">
                <a:tc>
                  <a:txBody>
                    <a:bodyPr/>
                    <a:lstStyle/>
                    <a:p>
                      <a:pPr algn="just" rtl="0" fontAlgn="b"/>
                      <a:r>
                        <a:rPr lang="ru-RU" sz="800" b="0" i="0" u="none" strike="noStrike">
                          <a:solidFill>
                            <a:srgbClr val="000000"/>
                          </a:solidFill>
                          <a:effectLst/>
                          <a:latin typeface="Calibri" panose="020F0502020204030204" pitchFamily="34" charset="0"/>
                        </a:rPr>
                        <a:t>Минрационная политика</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03</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3 504,59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4 931,81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1 427,22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140,72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5"/>
                  </a:ext>
                </a:extLst>
              </a:tr>
              <a:tr h="102703">
                <a:tc>
                  <a:txBody>
                    <a:bodyPr/>
                    <a:lstStyle/>
                    <a:p>
                      <a:pPr algn="just" rtl="0" fontAlgn="b"/>
                      <a:r>
                        <a:rPr lang="ru-RU" sz="800" b="0" i="0" u="none" strike="noStrike">
                          <a:solidFill>
                            <a:srgbClr val="000000"/>
                          </a:solidFill>
                          <a:effectLst/>
                          <a:latin typeface="Calibri" panose="020F0502020204030204" pitchFamily="34" charset="0"/>
                        </a:rPr>
                        <a:t>Другие вопросы в области национальной безопасности и правоохранительной деятельности</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03</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452,21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499,44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47,23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110,44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6"/>
                  </a:ext>
                </a:extLst>
              </a:tr>
              <a:tr h="125259">
                <a:tc>
                  <a:txBody>
                    <a:bodyPr/>
                    <a:lstStyle/>
                    <a:p>
                      <a:pPr algn="just" rtl="0" fontAlgn="b"/>
                      <a:r>
                        <a:rPr lang="ru-RU" sz="800" b="1" i="0" u="none" strike="noStrike">
                          <a:solidFill>
                            <a:srgbClr val="000000"/>
                          </a:solidFill>
                          <a:effectLst/>
                          <a:latin typeface="Calibri" panose="020F0502020204030204" pitchFamily="34" charset="0"/>
                        </a:rPr>
                        <a:t>НАЦИОНАЛЬНАЯ ЭКОНОМИКА</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dirty="0" smtClean="0">
                          <a:solidFill>
                            <a:srgbClr val="000000"/>
                          </a:solidFill>
                          <a:effectLst/>
                          <a:latin typeface="Calibri" panose="020F0502020204030204" pitchFamily="34" charset="0"/>
                        </a:rPr>
                        <a:t>04</a:t>
                      </a:r>
                      <a:endParaRPr lang="ru-RU" sz="8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131 625,97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647 237,94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515 611,97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491,73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7"/>
                  </a:ext>
                </a:extLst>
              </a:tr>
              <a:tr h="125259">
                <a:tc>
                  <a:txBody>
                    <a:bodyPr/>
                    <a:lstStyle/>
                    <a:p>
                      <a:pPr algn="just" rtl="0" fontAlgn="b"/>
                      <a:r>
                        <a:rPr lang="ru-RU" sz="800" b="0" i="0" u="none" strike="noStrike">
                          <a:solidFill>
                            <a:srgbClr val="000000"/>
                          </a:solidFill>
                          <a:effectLst/>
                          <a:latin typeface="Calibri" panose="020F0502020204030204" pitchFamily="34" charset="0"/>
                        </a:rPr>
                        <a:t>Сельское хозяйство и рыболовство</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04</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05</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7 633,59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8 576,41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942,82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112,35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8"/>
                  </a:ext>
                </a:extLst>
              </a:tr>
              <a:tr h="125259">
                <a:tc>
                  <a:txBody>
                    <a:bodyPr/>
                    <a:lstStyle/>
                    <a:p>
                      <a:pPr algn="just" rtl="0" fontAlgn="b"/>
                      <a:r>
                        <a:rPr lang="ru-RU" sz="800" b="0" i="0" u="none" strike="noStrike">
                          <a:solidFill>
                            <a:srgbClr val="000000"/>
                          </a:solidFill>
                          <a:effectLst/>
                          <a:latin typeface="Calibri" panose="020F0502020204030204" pitchFamily="34" charset="0"/>
                        </a:rPr>
                        <a:t>Транспорт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04</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08</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2 431,84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2 677,48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245,64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110,10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9"/>
                  </a:ext>
                </a:extLst>
              </a:tr>
              <a:tr h="125259">
                <a:tc>
                  <a:txBody>
                    <a:bodyPr/>
                    <a:lstStyle/>
                    <a:p>
                      <a:pPr algn="just" rtl="0" fontAlgn="b"/>
                      <a:r>
                        <a:rPr lang="ru-RU" sz="800" b="0" i="0" u="none" strike="noStrike">
                          <a:solidFill>
                            <a:srgbClr val="000000"/>
                          </a:solidFill>
                          <a:effectLst/>
                          <a:latin typeface="Calibri" panose="020F0502020204030204" pitchFamily="34" charset="0"/>
                        </a:rPr>
                        <a:t>Дорожное хозяйство (дорожные фонды)</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04</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09</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120 373,75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633 508,47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513 134,72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526,28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0"/>
                  </a:ext>
                </a:extLst>
              </a:tr>
              <a:tr h="125259">
                <a:tc>
                  <a:txBody>
                    <a:bodyPr/>
                    <a:lstStyle/>
                    <a:p>
                      <a:pPr algn="just" rtl="0" fontAlgn="b"/>
                      <a:r>
                        <a:rPr lang="ru-RU" sz="800" b="0" i="0" u="none" strike="noStrike">
                          <a:solidFill>
                            <a:srgbClr val="000000"/>
                          </a:solidFill>
                          <a:effectLst/>
                          <a:latin typeface="Calibri" panose="020F0502020204030204" pitchFamily="34" charset="0"/>
                        </a:rPr>
                        <a:t>Другие вопросы в области национальной экономики</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04</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1 186,79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2 475,58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1 288,79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208,59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1"/>
                  </a:ext>
                </a:extLst>
              </a:tr>
              <a:tr h="125259">
                <a:tc>
                  <a:txBody>
                    <a:bodyPr/>
                    <a:lstStyle/>
                    <a:p>
                      <a:pPr algn="just" rtl="0" fontAlgn="b"/>
                      <a:r>
                        <a:rPr lang="ru-RU" sz="800" b="1" i="0" u="none" strike="noStrike">
                          <a:solidFill>
                            <a:srgbClr val="000000"/>
                          </a:solidFill>
                          <a:effectLst/>
                          <a:latin typeface="Calibri" panose="020F0502020204030204" pitchFamily="34" charset="0"/>
                        </a:rPr>
                        <a:t>ЖИЛИЩНО-КОММУНАЛЬНОЕ ХОЗЯЙСТВО</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dirty="0" smtClean="0">
                          <a:solidFill>
                            <a:srgbClr val="000000"/>
                          </a:solidFill>
                          <a:effectLst/>
                          <a:latin typeface="Calibri" panose="020F0502020204030204" pitchFamily="34" charset="0"/>
                        </a:rPr>
                        <a:t>05</a:t>
                      </a:r>
                      <a:endParaRPr lang="ru-RU" sz="8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99 541,27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110 958,32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11 417,05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111,47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2"/>
                  </a:ext>
                </a:extLst>
              </a:tr>
              <a:tr h="125259">
                <a:tc>
                  <a:txBody>
                    <a:bodyPr/>
                    <a:lstStyle/>
                    <a:p>
                      <a:pPr algn="just" rtl="0" fontAlgn="b"/>
                      <a:r>
                        <a:rPr lang="ru-RU" sz="800" b="0" i="0" u="none" strike="noStrike">
                          <a:solidFill>
                            <a:srgbClr val="000000"/>
                          </a:solidFill>
                          <a:effectLst/>
                          <a:latin typeface="Calibri" panose="020F0502020204030204" pitchFamily="34" charset="0"/>
                        </a:rPr>
                        <a:t>Благоустройство</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05</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03</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99 541,27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110 958,32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11 417,05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111,47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3"/>
                  </a:ext>
                </a:extLst>
              </a:tr>
              <a:tr h="125259">
                <a:tc>
                  <a:txBody>
                    <a:bodyPr/>
                    <a:lstStyle/>
                    <a:p>
                      <a:pPr algn="just" rtl="0" fontAlgn="b"/>
                      <a:r>
                        <a:rPr lang="ru-RU" sz="800" b="1" i="0" u="none" strike="noStrike">
                          <a:solidFill>
                            <a:srgbClr val="000000"/>
                          </a:solidFill>
                          <a:effectLst/>
                          <a:latin typeface="Calibri" panose="020F0502020204030204" pitchFamily="34" charset="0"/>
                        </a:rPr>
                        <a:t>ОХРАНА ОКРУЖАЮЩЕЙ СРЕДЫ</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dirty="0" smtClean="0">
                          <a:solidFill>
                            <a:srgbClr val="000000"/>
                          </a:solidFill>
                          <a:effectLst/>
                          <a:latin typeface="Calibri" panose="020F0502020204030204" pitchFamily="34" charset="0"/>
                        </a:rPr>
                        <a:t>06</a:t>
                      </a:r>
                      <a:endParaRPr lang="ru-RU" sz="8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509,99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1840,52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1 330,53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360,89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4"/>
                  </a:ext>
                </a:extLst>
              </a:tr>
              <a:tr h="125259">
                <a:tc>
                  <a:txBody>
                    <a:bodyPr/>
                    <a:lstStyle/>
                    <a:p>
                      <a:pPr algn="just" rtl="0" fontAlgn="b"/>
                      <a:r>
                        <a:rPr lang="ru-RU" sz="800" b="0" i="0" u="none" strike="noStrike">
                          <a:solidFill>
                            <a:srgbClr val="000000"/>
                          </a:solidFill>
                          <a:effectLst/>
                          <a:latin typeface="Calibri" panose="020F0502020204030204" pitchFamily="34" charset="0"/>
                        </a:rPr>
                        <a:t>Другие вопросы в области охраны окружающей среды</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06</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05</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509,99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1840,52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1 330,53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360,89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5"/>
                  </a:ext>
                </a:extLst>
              </a:tr>
              <a:tr h="125259">
                <a:tc>
                  <a:txBody>
                    <a:bodyPr/>
                    <a:lstStyle/>
                    <a:p>
                      <a:pPr algn="just" rtl="0" fontAlgn="b"/>
                      <a:r>
                        <a:rPr lang="ru-RU" sz="800" b="1" i="0" u="none" strike="noStrike">
                          <a:solidFill>
                            <a:srgbClr val="000000"/>
                          </a:solidFill>
                          <a:effectLst/>
                          <a:latin typeface="Calibri" panose="020F0502020204030204" pitchFamily="34" charset="0"/>
                        </a:rPr>
                        <a:t>ОБРАЗОВАНИЕ</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dirty="0" smtClean="0">
                          <a:solidFill>
                            <a:srgbClr val="000000"/>
                          </a:solidFill>
                          <a:effectLst/>
                          <a:latin typeface="Calibri" panose="020F0502020204030204" pitchFamily="34" charset="0"/>
                        </a:rPr>
                        <a:t>07</a:t>
                      </a:r>
                      <a:endParaRPr lang="ru-RU" sz="8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1 018 634,68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1 090 020,85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71 386,17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107,01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6"/>
                  </a:ext>
                </a:extLst>
              </a:tr>
              <a:tr h="125259">
                <a:tc>
                  <a:txBody>
                    <a:bodyPr/>
                    <a:lstStyle/>
                    <a:p>
                      <a:pPr algn="just" rtl="0" fontAlgn="b"/>
                      <a:r>
                        <a:rPr lang="ru-RU" sz="800" b="0" i="0" u="none" strike="noStrike">
                          <a:solidFill>
                            <a:srgbClr val="000000"/>
                          </a:solidFill>
                          <a:effectLst/>
                          <a:latin typeface="Calibri" panose="020F0502020204030204" pitchFamily="34" charset="0"/>
                        </a:rPr>
                        <a:t>Дошкольное образование</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07</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01</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244 579,28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320 350,50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75 771,22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130,98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7"/>
                  </a:ext>
                </a:extLst>
              </a:tr>
              <a:tr h="125259">
                <a:tc>
                  <a:txBody>
                    <a:bodyPr/>
                    <a:lstStyle/>
                    <a:p>
                      <a:pPr algn="just" rtl="0" fontAlgn="b"/>
                      <a:r>
                        <a:rPr lang="ru-RU" sz="800" b="0" i="0" u="none" strike="noStrike">
                          <a:solidFill>
                            <a:srgbClr val="000000"/>
                          </a:solidFill>
                          <a:effectLst/>
                          <a:latin typeface="Calibri" panose="020F0502020204030204" pitchFamily="34" charset="0"/>
                        </a:rPr>
                        <a:t>Общее образование</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07</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02</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630 269,59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619 907,95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-10 361,64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98,36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8"/>
                  </a:ext>
                </a:extLst>
              </a:tr>
              <a:tr h="125259">
                <a:tc>
                  <a:txBody>
                    <a:bodyPr/>
                    <a:lstStyle/>
                    <a:p>
                      <a:pPr algn="just" rtl="0" fontAlgn="b"/>
                      <a:r>
                        <a:rPr lang="ru-RU" sz="800" b="0" i="0" u="none" strike="noStrike">
                          <a:solidFill>
                            <a:srgbClr val="000000"/>
                          </a:solidFill>
                          <a:effectLst/>
                          <a:latin typeface="Calibri" panose="020F0502020204030204" pitchFamily="34" charset="0"/>
                        </a:rPr>
                        <a:t>Дополнительное образование детей</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07</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03</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55 055,77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54 231,92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-823,85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98,50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9"/>
                  </a:ext>
                </a:extLst>
              </a:tr>
              <a:tr h="125259">
                <a:tc>
                  <a:txBody>
                    <a:bodyPr/>
                    <a:lstStyle/>
                    <a:p>
                      <a:pPr algn="just" rtl="0" fontAlgn="b"/>
                      <a:r>
                        <a:rPr lang="ru-RU" sz="800" b="0" i="0" u="none" strike="noStrike">
                          <a:solidFill>
                            <a:srgbClr val="000000"/>
                          </a:solidFill>
                          <a:effectLst/>
                          <a:latin typeface="Calibri" panose="020F0502020204030204" pitchFamily="34" charset="0"/>
                        </a:rPr>
                        <a:t>Молодежная политика</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07</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07</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17 168,59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3 164,29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-14 004,30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18,43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30"/>
                  </a:ext>
                </a:extLst>
              </a:tr>
              <a:tr h="125259">
                <a:tc>
                  <a:txBody>
                    <a:bodyPr/>
                    <a:lstStyle/>
                    <a:p>
                      <a:pPr algn="just" rtl="0" fontAlgn="b"/>
                      <a:r>
                        <a:rPr lang="ru-RU" sz="800" b="0" i="0" u="none" strike="noStrike">
                          <a:solidFill>
                            <a:srgbClr val="000000"/>
                          </a:solidFill>
                          <a:effectLst/>
                          <a:latin typeface="Calibri" panose="020F0502020204030204" pitchFamily="34" charset="0"/>
                        </a:rPr>
                        <a:t>Другие вопросы в области образования</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07</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09</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71 561,45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92 366,19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20 804,74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129,07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31"/>
                  </a:ext>
                </a:extLst>
              </a:tr>
              <a:tr h="125259">
                <a:tc>
                  <a:txBody>
                    <a:bodyPr/>
                    <a:lstStyle/>
                    <a:p>
                      <a:pPr algn="just" rtl="0" fontAlgn="b"/>
                      <a:r>
                        <a:rPr lang="ru-RU" sz="800" b="1" i="0" u="none" strike="noStrike">
                          <a:solidFill>
                            <a:srgbClr val="000000"/>
                          </a:solidFill>
                          <a:effectLst/>
                          <a:latin typeface="Calibri" panose="020F0502020204030204" pitchFamily="34" charset="0"/>
                        </a:rPr>
                        <a:t>КУЛЬТУРА, КИНЕМАТОГРАФИЯ</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dirty="0" smtClean="0">
                          <a:solidFill>
                            <a:srgbClr val="000000"/>
                          </a:solidFill>
                          <a:effectLst/>
                          <a:latin typeface="Calibri" panose="020F0502020204030204" pitchFamily="34" charset="0"/>
                        </a:rPr>
                        <a:t>08</a:t>
                      </a:r>
                      <a:endParaRPr lang="ru-RU" sz="8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135 523,51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163 629,83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28 106,32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120,74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32"/>
                  </a:ext>
                </a:extLst>
              </a:tr>
              <a:tr h="125259">
                <a:tc>
                  <a:txBody>
                    <a:bodyPr/>
                    <a:lstStyle/>
                    <a:p>
                      <a:pPr algn="just" rtl="0" fontAlgn="b"/>
                      <a:r>
                        <a:rPr lang="ru-RU" sz="800" b="0" i="0" u="none" strike="noStrike">
                          <a:solidFill>
                            <a:srgbClr val="000000"/>
                          </a:solidFill>
                          <a:effectLst/>
                          <a:latin typeface="Calibri" panose="020F0502020204030204" pitchFamily="34" charset="0"/>
                        </a:rPr>
                        <a:t>Культура</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08</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01</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104 875,72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130 779,26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25 903,54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124,70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33"/>
                  </a:ext>
                </a:extLst>
              </a:tr>
              <a:tr h="125259">
                <a:tc>
                  <a:txBody>
                    <a:bodyPr/>
                    <a:lstStyle/>
                    <a:p>
                      <a:pPr algn="just" rtl="0" fontAlgn="b"/>
                      <a:r>
                        <a:rPr lang="ru-RU" sz="800" b="0" i="0" u="none" strike="noStrike">
                          <a:solidFill>
                            <a:srgbClr val="000000"/>
                          </a:solidFill>
                          <a:effectLst/>
                          <a:latin typeface="Calibri" panose="020F0502020204030204" pitchFamily="34" charset="0"/>
                        </a:rPr>
                        <a:t>Кинематография</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08</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02</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5 255,12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5 014,65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-240,47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95,42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34"/>
                  </a:ext>
                </a:extLst>
              </a:tr>
              <a:tr h="125259">
                <a:tc>
                  <a:txBody>
                    <a:bodyPr/>
                    <a:lstStyle/>
                    <a:p>
                      <a:pPr algn="just" rtl="0" fontAlgn="b"/>
                      <a:r>
                        <a:rPr lang="ru-RU" sz="800" b="0" i="0" u="none" strike="noStrike">
                          <a:solidFill>
                            <a:srgbClr val="000000"/>
                          </a:solidFill>
                          <a:effectLst/>
                          <a:latin typeface="Calibri" panose="020F0502020204030204" pitchFamily="34" charset="0"/>
                        </a:rPr>
                        <a:t>Другие вопросы в области культуры, кинематографии</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08</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04</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25 392,67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27 835,92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2 443,25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109,62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35"/>
                  </a:ext>
                </a:extLst>
              </a:tr>
              <a:tr h="125259">
                <a:tc>
                  <a:txBody>
                    <a:bodyPr/>
                    <a:lstStyle/>
                    <a:p>
                      <a:pPr algn="just" rtl="0" fontAlgn="b"/>
                      <a:r>
                        <a:rPr lang="ru-RU" sz="800" b="1" i="0" u="none" strike="noStrike">
                          <a:solidFill>
                            <a:srgbClr val="000000"/>
                          </a:solidFill>
                          <a:effectLst/>
                          <a:latin typeface="Calibri" panose="020F0502020204030204" pitchFamily="34" charset="0"/>
                        </a:rPr>
                        <a:t>СОЦИАЛЬНАЯ ПОЛИТИКА</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854 772,81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504 227,43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-350 545,38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58,99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36"/>
                  </a:ext>
                </a:extLst>
              </a:tr>
              <a:tr h="125259">
                <a:tc>
                  <a:txBody>
                    <a:bodyPr/>
                    <a:lstStyle/>
                    <a:p>
                      <a:pPr algn="just" rtl="0" fontAlgn="b"/>
                      <a:r>
                        <a:rPr lang="ru-RU" sz="800" b="0" i="0" u="none" strike="noStrike">
                          <a:solidFill>
                            <a:srgbClr val="000000"/>
                          </a:solidFill>
                          <a:effectLst/>
                          <a:latin typeface="Calibri" panose="020F0502020204030204" pitchFamily="34" charset="0"/>
                        </a:rPr>
                        <a:t>Социальное обеспечение населения</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03</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137 842,97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144 746,85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6 903,88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105,01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37"/>
                  </a:ext>
                </a:extLst>
              </a:tr>
              <a:tr h="125259">
                <a:tc>
                  <a:txBody>
                    <a:bodyPr/>
                    <a:lstStyle/>
                    <a:p>
                      <a:pPr algn="just" rtl="0" fontAlgn="b"/>
                      <a:r>
                        <a:rPr lang="ru-RU" sz="800" b="0" i="0" u="none" strike="noStrike">
                          <a:solidFill>
                            <a:srgbClr val="000000"/>
                          </a:solidFill>
                          <a:effectLst/>
                          <a:latin typeface="Calibri" panose="020F0502020204030204" pitchFamily="34" charset="0"/>
                        </a:rPr>
                        <a:t>Охрана семьи и детства</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04</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696 050,80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337 811,16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-358 239,64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48,53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38"/>
                  </a:ext>
                </a:extLst>
              </a:tr>
              <a:tr h="125259">
                <a:tc>
                  <a:txBody>
                    <a:bodyPr/>
                    <a:lstStyle/>
                    <a:p>
                      <a:pPr algn="just" rtl="0" fontAlgn="b"/>
                      <a:r>
                        <a:rPr lang="ru-RU" sz="800" b="0" i="0" u="none" strike="noStrike">
                          <a:solidFill>
                            <a:srgbClr val="000000"/>
                          </a:solidFill>
                          <a:effectLst/>
                          <a:latin typeface="Calibri" panose="020F0502020204030204" pitchFamily="34" charset="0"/>
                        </a:rPr>
                        <a:t>Другие вопросы в области социальной политики</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06</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20 879,04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21 669,42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790,38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103,79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39"/>
                  </a:ext>
                </a:extLst>
              </a:tr>
              <a:tr h="125259">
                <a:tc>
                  <a:txBody>
                    <a:bodyPr/>
                    <a:lstStyle/>
                    <a:p>
                      <a:pPr algn="just" rtl="0" fontAlgn="b"/>
                      <a:r>
                        <a:rPr lang="ru-RU" sz="800" b="1" i="0" u="none" strike="noStrike">
                          <a:solidFill>
                            <a:srgbClr val="000000"/>
                          </a:solidFill>
                          <a:effectLst/>
                          <a:latin typeface="Calibri" panose="020F0502020204030204" pitchFamily="34" charset="0"/>
                        </a:rPr>
                        <a:t>ФИЗИЧЕСКАЯ КУЛЬТУРА И СПОРТ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15 207,73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23 716,18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8 508,45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1" i="0" u="none" strike="noStrike">
                          <a:solidFill>
                            <a:srgbClr val="000000"/>
                          </a:solidFill>
                          <a:effectLst/>
                          <a:latin typeface="Calibri" panose="020F0502020204030204" pitchFamily="34" charset="0"/>
                        </a:rPr>
                        <a:t>155,95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40"/>
                  </a:ext>
                </a:extLst>
              </a:tr>
              <a:tr h="125259">
                <a:tc>
                  <a:txBody>
                    <a:bodyPr/>
                    <a:lstStyle/>
                    <a:p>
                      <a:pPr algn="just" rtl="0" fontAlgn="b"/>
                      <a:r>
                        <a:rPr lang="ru-RU" sz="800" b="0" i="0" u="none" strike="noStrike">
                          <a:solidFill>
                            <a:srgbClr val="000000"/>
                          </a:solidFill>
                          <a:effectLst/>
                          <a:latin typeface="Calibri" panose="020F0502020204030204" pitchFamily="34" charset="0"/>
                        </a:rPr>
                        <a:t>Физическая культура</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01</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5 106,10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5 364,42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258,32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105,06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41"/>
                  </a:ext>
                </a:extLst>
              </a:tr>
              <a:tr h="125259">
                <a:tc>
                  <a:txBody>
                    <a:bodyPr/>
                    <a:lstStyle/>
                    <a:p>
                      <a:pPr algn="just" rtl="0" fontAlgn="b"/>
                      <a:r>
                        <a:rPr lang="ru-RU" sz="800" b="0" i="0" u="none" strike="noStrike">
                          <a:solidFill>
                            <a:srgbClr val="000000"/>
                          </a:solidFill>
                          <a:effectLst/>
                          <a:latin typeface="Calibri" panose="020F0502020204030204" pitchFamily="34" charset="0"/>
                        </a:rPr>
                        <a:t>Массовый спорт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02</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4 226,02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2 159,44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-2 066,58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51,10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42"/>
                  </a:ext>
                </a:extLst>
              </a:tr>
              <a:tr h="125259">
                <a:tc>
                  <a:txBody>
                    <a:bodyPr/>
                    <a:lstStyle/>
                    <a:p>
                      <a:pPr algn="just" rtl="0" fontAlgn="b"/>
                      <a:r>
                        <a:rPr lang="ru-RU" sz="800" b="0" i="0" u="none" strike="noStrike">
                          <a:solidFill>
                            <a:srgbClr val="000000"/>
                          </a:solidFill>
                          <a:effectLst/>
                          <a:latin typeface="Calibri" panose="020F0502020204030204" pitchFamily="34" charset="0"/>
                        </a:rPr>
                        <a:t>Спорт высших достижений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smtClean="0">
                          <a:solidFill>
                            <a:srgbClr val="000000"/>
                          </a:solidFill>
                          <a:effectLst/>
                          <a:latin typeface="Calibri" panose="020F0502020204030204" pitchFamily="34" charset="0"/>
                        </a:rPr>
                        <a:t>03</a:t>
                      </a:r>
                      <a:endParaRPr lang="ru-RU" sz="8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9 454,89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a:solidFill>
                            <a:srgbClr val="000000"/>
                          </a:solidFill>
                          <a:effectLst/>
                          <a:latin typeface="Calibri" panose="020F0502020204030204" pitchFamily="34" charset="0"/>
                        </a:rPr>
                        <a:t>9 454,89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800" b="0" i="0" u="none" strike="noStrike" dirty="0">
                          <a:solidFill>
                            <a:srgbClr val="000000"/>
                          </a:solidFill>
                          <a:effectLst/>
                          <a:latin typeface="Calibri" panose="020F050202020403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43"/>
                  </a:ext>
                </a:extLst>
              </a:tr>
            </a:tbl>
          </a:graphicData>
        </a:graphic>
      </p:graphicFrame>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Пятиугольник 9"/>
          <p:cNvSpPr/>
          <p:nvPr/>
        </p:nvSpPr>
        <p:spPr>
          <a:xfrm>
            <a:off x="0" y="0"/>
            <a:ext cx="6324600" cy="381000"/>
          </a:xfrm>
          <a:prstGeom prst="homePlate">
            <a:avLst/>
          </a:prstGeom>
          <a:gradFill>
            <a:gsLst>
              <a:gs pos="0">
                <a:schemeClr val="accent2">
                  <a:lumMod val="60000"/>
                  <a:lumOff val="4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24" name="TextBox 23"/>
          <p:cNvSpPr txBox="1"/>
          <p:nvPr/>
        </p:nvSpPr>
        <p:spPr>
          <a:xfrm>
            <a:off x="0" y="0"/>
            <a:ext cx="7315200" cy="338554"/>
          </a:xfrm>
          <a:prstGeom prst="rect">
            <a:avLst/>
          </a:prstGeom>
          <a:noFill/>
        </p:spPr>
        <p:txBody>
          <a:bodyPr wrap="square" rtlCol="0">
            <a:spAutoFit/>
          </a:bodyPr>
          <a:lstStyle/>
          <a:p>
            <a:r>
              <a:rPr lang="ru-RU" sz="1600" b="1" dirty="0" smtClean="0"/>
              <a:t> </a:t>
            </a:r>
            <a:r>
              <a:rPr lang="ru-RU" sz="1600" dirty="0" smtClean="0"/>
              <a:t>РАСХОДЫ НА СОЦИАЛЬНО–КУЛЬТУРНУЮ СФЕРУ</a:t>
            </a:r>
            <a:endParaRPr lang="ru-RU" sz="1600" dirty="0"/>
          </a:p>
        </p:txBody>
      </p:sp>
      <p:sp>
        <p:nvSpPr>
          <p:cNvPr id="25" name="TextBox 24"/>
          <p:cNvSpPr txBox="1"/>
          <p:nvPr/>
        </p:nvSpPr>
        <p:spPr>
          <a:xfrm>
            <a:off x="152400" y="381000"/>
            <a:ext cx="8839200" cy="1569660"/>
          </a:xfrm>
          <a:prstGeom prst="rect">
            <a:avLst/>
          </a:prstGeom>
          <a:noFill/>
        </p:spPr>
        <p:txBody>
          <a:bodyPr wrap="square" rtlCol="0">
            <a:spAutoFit/>
          </a:bodyPr>
          <a:lstStyle/>
          <a:p>
            <a:pPr algn="just"/>
            <a:r>
              <a:rPr lang="ru-RU" sz="1200" dirty="0" smtClean="0"/>
              <a:t>Достижение поставленных задач социально-экономического развития округа, основной из которых является создание комфортных условий проживания граждан, осуществлялось не только за счет увеличения доходных возможностей местного бюджета, но и путем сохранения социальной направленности расходов. Решением о бюджете Курского муниципального округа Ставропольского края на 2023 год и плановый период 2024 и 2025 годов был определен перечень приоритетных статей расходов бюджета, к которым отнесены: выплата заработной платы работникам бюджетной сферы, социальные выплаты населению, коммунальные услуги, медикаменты, перевязочные средства, продукты питания. Так на финансирование отраслей социально-культурной сферы в отчетном периоде направлено         1 781 594,29 тыс. руб., что составляет 65,07 % общего объема расходов местного бюджета.</a:t>
            </a:r>
            <a:endParaRPr lang="ru-RU" sz="1200" dirty="0">
              <a:latin typeface="Calibri" pitchFamily="34" charset="0"/>
              <a:cs typeface="Calibri" pitchFamily="34" charset="0"/>
            </a:endParaRPr>
          </a:p>
        </p:txBody>
      </p:sp>
      <p:graphicFrame>
        <p:nvGraphicFramePr>
          <p:cNvPr id="26" name="Диаграмма 25"/>
          <p:cNvGraphicFramePr/>
          <p:nvPr>
            <p:extLst>
              <p:ext uri="{D42A27DB-BD31-4B8C-83A1-F6EECF244321}">
                <p14:modId xmlns:p14="http://schemas.microsoft.com/office/powerpoint/2010/main" val="2464698684"/>
              </p:ext>
            </p:extLst>
          </p:nvPr>
        </p:nvGraphicFramePr>
        <p:xfrm>
          <a:off x="0" y="2209800"/>
          <a:ext cx="9144000" cy="2057400"/>
        </p:xfrm>
        <a:graphic>
          <a:graphicData uri="http://schemas.openxmlformats.org/drawingml/2006/chart">
            <c:chart xmlns:c="http://schemas.openxmlformats.org/drawingml/2006/chart" xmlns:r="http://schemas.openxmlformats.org/officeDocument/2006/relationships" r:id="rId3"/>
          </a:graphicData>
        </a:graphic>
      </p:graphicFrame>
      <p:sp>
        <p:nvSpPr>
          <p:cNvPr id="32" name="TextBox 31"/>
          <p:cNvSpPr txBox="1"/>
          <p:nvPr/>
        </p:nvSpPr>
        <p:spPr>
          <a:xfrm>
            <a:off x="228600" y="1981200"/>
            <a:ext cx="8763000" cy="276999"/>
          </a:xfrm>
          <a:prstGeom prst="rect">
            <a:avLst/>
          </a:prstGeom>
          <a:noFill/>
        </p:spPr>
        <p:txBody>
          <a:bodyPr wrap="square" rtlCol="0">
            <a:spAutoFit/>
          </a:bodyPr>
          <a:lstStyle/>
          <a:p>
            <a:pPr algn="ctr"/>
            <a:r>
              <a:rPr lang="ru-RU" sz="1200" dirty="0" smtClean="0"/>
              <a:t>ДОЛЯ РАСХОДОВ СОЦИАЛЬНО-КУЛЬТУРНОЙ СФЕРЫ  В ОБЩЕЙ СУММЕ РАСХОДОВ В 2018-2023 ГОДАХ</a:t>
            </a:r>
            <a:endParaRPr lang="ru-RU" sz="1200" dirty="0"/>
          </a:p>
        </p:txBody>
      </p:sp>
      <p:graphicFrame>
        <p:nvGraphicFramePr>
          <p:cNvPr id="36" name="Диаграмма 35"/>
          <p:cNvGraphicFramePr/>
          <p:nvPr>
            <p:extLst>
              <p:ext uri="{D42A27DB-BD31-4B8C-83A1-F6EECF244321}">
                <p14:modId xmlns:p14="http://schemas.microsoft.com/office/powerpoint/2010/main" val="1438486661"/>
              </p:ext>
            </p:extLst>
          </p:nvPr>
        </p:nvGraphicFramePr>
        <p:xfrm>
          <a:off x="228600" y="4648200"/>
          <a:ext cx="8686800" cy="2209800"/>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p:cNvSpPr txBox="1"/>
          <p:nvPr/>
        </p:nvSpPr>
        <p:spPr>
          <a:xfrm>
            <a:off x="152400" y="4267200"/>
            <a:ext cx="8839200" cy="646331"/>
          </a:xfrm>
          <a:prstGeom prst="rect">
            <a:avLst/>
          </a:prstGeom>
          <a:noFill/>
        </p:spPr>
        <p:txBody>
          <a:bodyPr wrap="square" rtlCol="0">
            <a:spAutoFit/>
          </a:bodyPr>
          <a:lstStyle/>
          <a:p>
            <a:pPr algn="ctr"/>
            <a:r>
              <a:rPr lang="ru-RU" sz="1200" dirty="0" smtClean="0"/>
              <a:t>ДИНАМИКА РАСХОДОВ СОЦИАЛЬНО-КУЛЬТУРНОЙ СФЕРЫ БЮДЖЕТА КУРСКОГО МУНИЦИПАЛЬНОГО ОКРУГА СТАВРОПОЛЬСКОГО КРАЯ В  2018-2023 ГОДАХ                                                                                                     </a:t>
            </a:r>
          </a:p>
          <a:p>
            <a:pPr algn="ctr"/>
            <a:r>
              <a:rPr lang="ru-RU" sz="1200" dirty="0" smtClean="0"/>
              <a:t>                                                                                                                                                                                 </a:t>
            </a:r>
            <a:endParaRPr lang="ru-RU" sz="9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1202" name="Picture 2" descr="https://www.xn--8-7sb3aeo2d.xn--p1ai/upload/iblock/d0f/h3evxfj9cxibbzrig79ydkifwbes78n8/images_belaja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48400" y="4878005"/>
            <a:ext cx="2819400" cy="1905000"/>
          </a:xfrm>
          <a:prstGeom prst="rect">
            <a:avLst/>
          </a:prstGeom>
          <a:ln>
            <a:noFill/>
          </a:ln>
          <a:effectLst>
            <a:softEdge rad="112500"/>
          </a:effectLst>
        </p:spPr>
      </p:pic>
      <p:sp>
        <p:nvSpPr>
          <p:cNvPr id="14" name="Нашивка 13"/>
          <p:cNvSpPr/>
          <p:nvPr/>
        </p:nvSpPr>
        <p:spPr>
          <a:xfrm>
            <a:off x="0" y="0"/>
            <a:ext cx="7239000" cy="304800"/>
          </a:xfrm>
          <a:prstGeom prst="chevron">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 name="Прямоугольник 1"/>
          <p:cNvSpPr/>
          <p:nvPr/>
        </p:nvSpPr>
        <p:spPr>
          <a:xfrm>
            <a:off x="3505200" y="0"/>
            <a:ext cx="1759969" cy="338554"/>
          </a:xfrm>
          <a:prstGeom prst="rect">
            <a:avLst/>
          </a:prstGeom>
        </p:spPr>
        <p:txBody>
          <a:bodyPr wrap="none">
            <a:spAutoFit/>
          </a:bodyPr>
          <a:lstStyle/>
          <a:p>
            <a:pPr algn="ctr"/>
            <a:r>
              <a:rPr lang="ru-RU" sz="1600" b="1" dirty="0" smtClean="0"/>
              <a:t>ОБРАЗОВАНИЕ</a:t>
            </a:r>
            <a:endParaRPr lang="ru-RU" sz="1600" dirty="0"/>
          </a:p>
        </p:txBody>
      </p:sp>
      <p:graphicFrame>
        <p:nvGraphicFramePr>
          <p:cNvPr id="3" name="Диаграмма 2"/>
          <p:cNvGraphicFramePr/>
          <p:nvPr>
            <p:extLst>
              <p:ext uri="{D42A27DB-BD31-4B8C-83A1-F6EECF244321}">
                <p14:modId xmlns:p14="http://schemas.microsoft.com/office/powerpoint/2010/main" val="2651274832"/>
              </p:ext>
            </p:extLst>
          </p:nvPr>
        </p:nvGraphicFramePr>
        <p:xfrm>
          <a:off x="228600" y="3276600"/>
          <a:ext cx="8610600" cy="167640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152400" y="304800"/>
            <a:ext cx="8839200" cy="2862322"/>
          </a:xfrm>
          <a:prstGeom prst="rect">
            <a:avLst/>
          </a:prstGeom>
          <a:noFill/>
        </p:spPr>
        <p:txBody>
          <a:bodyPr wrap="square" rtlCol="0">
            <a:spAutoFit/>
          </a:bodyPr>
          <a:lstStyle/>
          <a:p>
            <a:pPr algn="just"/>
            <a:r>
              <a:rPr lang="ru-RU" sz="1200" dirty="0" smtClean="0">
                <a:latin typeface="Calibri" pitchFamily="34" charset="0"/>
                <a:cs typeface="Calibri" pitchFamily="34" charset="0"/>
              </a:rPr>
              <a:t>       </a:t>
            </a:r>
            <a:r>
              <a:rPr lang="ru-RU" sz="1200" dirty="0" smtClean="0">
                <a:latin typeface="+mj-lt"/>
                <a:cs typeface="Calibri" pitchFamily="34" charset="0"/>
              </a:rPr>
              <a:t>Наибольшая доля расходов социально-культурной сферы, более 61,2 процента, направляется на </a:t>
            </a:r>
            <a:r>
              <a:rPr lang="ru-RU" sz="1200" dirty="0" smtClean="0">
                <a:solidFill>
                  <a:prstClr val="black"/>
                </a:solidFill>
                <a:latin typeface="+mj-lt"/>
                <a:cs typeface="Calibri" pitchFamily="34" charset="0"/>
              </a:rPr>
              <a:t>образование, для  обеспечения деятельности муниципальных образовательных учреждений (в части полномочий по </a:t>
            </a:r>
            <a:r>
              <a:rPr lang="ru-RU" sz="1200" dirty="0" smtClean="0">
                <a:latin typeface="+mj-lt"/>
                <a:cs typeface="Calibri" pitchFamily="34" charset="0"/>
              </a:rPr>
              <a:t>обеспечению государственных гарантий реализации прав на получение общедоступного и бесплатного дошкольного образования в муниципальных дошкольных и общеобразовательных организациях и на финансовое обеспечение получения дошкольного образования в частных дошкольных и частных общеобразовательных организациях, на получение общедоступного и бесплатного начального общего, основного общего, среднего общего образования в муниципальных общеобразовательных организациях, а также обеспечение дополнительного образования детей в муниципальных общеобразовательных организациях и на финансовое обеспечение получения начального общего, основного общего, среднего общего образования в частных общеобразовательных организациях</a:t>
            </a:r>
            <a:r>
              <a:rPr lang="ru-RU" sz="1200" dirty="0" smtClean="0">
                <a:latin typeface="+mj-lt"/>
              </a:rPr>
              <a:t>, на организацию бесплатного горячего питания обучающихся, получающих начальное общее образование в государственных и муниципальных образовательных организациях, на обеспечение отдыха и оздоровления детей, на проведение антитеррористических мероприятий в муниципальных образовательных организациях, на 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 и др.</a:t>
            </a:r>
            <a:r>
              <a:rPr lang="ru-RU" sz="1200" dirty="0" smtClean="0">
                <a:latin typeface="+mj-lt"/>
                <a:cs typeface="Calibri" pitchFamily="34" charset="0"/>
              </a:rPr>
              <a:t>), в 2023 году направлено </a:t>
            </a:r>
            <a:r>
              <a:rPr lang="ru-RU" sz="1200" dirty="0" smtClean="0">
                <a:latin typeface="+mj-lt"/>
              </a:rPr>
              <a:t>1 090 020,85 </a:t>
            </a:r>
            <a:r>
              <a:rPr lang="ru-RU" sz="1200" dirty="0" smtClean="0">
                <a:latin typeface="+mj-lt"/>
                <a:cs typeface="Calibri" pitchFamily="34" charset="0"/>
              </a:rPr>
              <a:t>тыс. рублей, что выше 2022 года на 71 386,17 тыс. рублей.</a:t>
            </a:r>
          </a:p>
          <a:p>
            <a:pPr algn="just"/>
            <a:r>
              <a:rPr lang="ru-RU" sz="1200" dirty="0" smtClean="0">
                <a:latin typeface="Calibri" pitchFamily="34" charset="0"/>
                <a:cs typeface="Calibri" pitchFamily="34" charset="0"/>
              </a:rPr>
              <a:t> </a:t>
            </a:r>
            <a:endParaRPr lang="ru-RU" sz="1200" dirty="0">
              <a:latin typeface="Calibri" pitchFamily="34" charset="0"/>
              <a:cs typeface="Calibri" pitchFamily="34" charset="0"/>
            </a:endParaRPr>
          </a:p>
        </p:txBody>
      </p:sp>
      <p:sp>
        <p:nvSpPr>
          <p:cNvPr id="12" name="TextBox 11"/>
          <p:cNvSpPr txBox="1"/>
          <p:nvPr/>
        </p:nvSpPr>
        <p:spPr>
          <a:xfrm>
            <a:off x="0" y="4800600"/>
            <a:ext cx="5334000" cy="646331"/>
          </a:xfrm>
          <a:prstGeom prst="rect">
            <a:avLst/>
          </a:prstGeom>
          <a:noFill/>
        </p:spPr>
        <p:txBody>
          <a:bodyPr wrap="square" rtlCol="0">
            <a:spAutoFit/>
          </a:bodyPr>
          <a:lstStyle/>
          <a:p>
            <a:pPr algn="ctr"/>
            <a:r>
              <a:rPr lang="ru-RU" sz="1200" dirty="0" smtClean="0"/>
              <a:t>РАСХОДЫ, НАПРАВЛЯЕМЫЕ НА ОБРАЗОВАНИЕ, В РАСЧЕТЕ НА 1 ЖИТЕЛЯ КУРСКОГО РАЙОНА  В  ГОД                                                                                                                                      </a:t>
            </a:r>
          </a:p>
          <a:p>
            <a:pPr algn="ctr"/>
            <a:r>
              <a:rPr lang="ru-RU" sz="1200" dirty="0" smtClean="0"/>
              <a:t>                                                                                                           </a:t>
            </a:r>
            <a:r>
              <a:rPr lang="ru-RU" sz="900" dirty="0" smtClean="0"/>
              <a:t>(рублей)</a:t>
            </a:r>
            <a:endParaRPr lang="ru-RU" sz="900" dirty="0"/>
          </a:p>
        </p:txBody>
      </p:sp>
      <p:sp>
        <p:nvSpPr>
          <p:cNvPr id="13" name="TextBox 12"/>
          <p:cNvSpPr txBox="1"/>
          <p:nvPr/>
        </p:nvSpPr>
        <p:spPr>
          <a:xfrm>
            <a:off x="0" y="2895600"/>
            <a:ext cx="8991600" cy="646331"/>
          </a:xfrm>
          <a:prstGeom prst="rect">
            <a:avLst/>
          </a:prstGeom>
          <a:noFill/>
        </p:spPr>
        <p:txBody>
          <a:bodyPr wrap="square" rtlCol="0">
            <a:spAutoFit/>
          </a:bodyPr>
          <a:lstStyle/>
          <a:p>
            <a:pPr algn="ctr"/>
            <a:r>
              <a:rPr lang="ru-RU" sz="1200" dirty="0" smtClean="0"/>
              <a:t>ДИНАМИКА РАСХОДОВ БЮДЖЕТА КУРСКОГО МУНИЦИПАЛЬНОГО ОКРУГА СТАВРОПОЛЬСКОГО КРАЯ НА ОБРАЗОВАНИЕ В  2018-2023 ГОДАХ                                                                                                      </a:t>
            </a:r>
          </a:p>
          <a:p>
            <a:pPr algn="ctr"/>
            <a:r>
              <a:rPr lang="ru-RU" sz="1200" dirty="0" smtClean="0"/>
              <a:t>                                                                                                                                                                                     </a:t>
            </a:r>
            <a:r>
              <a:rPr lang="ru-RU" sz="900" dirty="0" smtClean="0"/>
              <a:t>(тыс. рублей)</a:t>
            </a:r>
            <a:endParaRPr lang="ru-RU" sz="900" dirty="0"/>
          </a:p>
        </p:txBody>
      </p:sp>
      <p:graphicFrame>
        <p:nvGraphicFramePr>
          <p:cNvPr id="16" name="Диаграмма 15"/>
          <p:cNvGraphicFramePr/>
          <p:nvPr>
            <p:extLst>
              <p:ext uri="{D42A27DB-BD31-4B8C-83A1-F6EECF244321}">
                <p14:modId xmlns:p14="http://schemas.microsoft.com/office/powerpoint/2010/main" val="419626301"/>
              </p:ext>
            </p:extLst>
          </p:nvPr>
        </p:nvGraphicFramePr>
        <p:xfrm>
          <a:off x="228600" y="5257800"/>
          <a:ext cx="4876800" cy="1526977"/>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 y="0"/>
            <a:ext cx="8610600" cy="523220"/>
          </a:xfrm>
          <a:prstGeom prst="rect">
            <a:avLst/>
          </a:prstGeom>
          <a:noFill/>
        </p:spPr>
        <p:txBody>
          <a:bodyPr wrap="square" rtlCol="0">
            <a:spAutoFit/>
          </a:bodyPr>
          <a:lstStyle/>
          <a:p>
            <a:pPr algn="ctr"/>
            <a:r>
              <a:rPr lang="ru-RU" sz="1400" b="1" dirty="0" smtClean="0"/>
              <a:t>СТРУКТУРА РАСХОДОВ БЮДЖЕТА КУРСКОГО МУНИЦИПАЛЬНОГО ОКРУГА СТАВРОПОЛЬСКОГО КРАЯ НА ОБРАЗОВАНИЕ В 2022-2023 ГОДАХ</a:t>
            </a:r>
            <a:endParaRPr lang="ru-RU" sz="1400" b="1" dirty="0"/>
          </a:p>
        </p:txBody>
      </p:sp>
      <p:sp>
        <p:nvSpPr>
          <p:cNvPr id="5" name="TextBox 4"/>
          <p:cNvSpPr txBox="1"/>
          <p:nvPr/>
        </p:nvSpPr>
        <p:spPr>
          <a:xfrm>
            <a:off x="8305800" y="381000"/>
            <a:ext cx="685800" cy="215444"/>
          </a:xfrm>
          <a:prstGeom prst="rect">
            <a:avLst/>
          </a:prstGeom>
          <a:noFill/>
        </p:spPr>
        <p:txBody>
          <a:bodyPr wrap="square" rtlCol="0">
            <a:spAutoFit/>
          </a:bodyPr>
          <a:lstStyle/>
          <a:p>
            <a:r>
              <a:rPr lang="ru-RU" sz="800" dirty="0" smtClean="0">
                <a:latin typeface="+mj-lt"/>
              </a:rPr>
              <a:t>тыс. руб.</a:t>
            </a:r>
            <a:endParaRPr lang="ru-RU" sz="800" dirty="0">
              <a:latin typeface="+mj-lt"/>
            </a:endParaRPr>
          </a:p>
        </p:txBody>
      </p:sp>
      <p:graphicFrame>
        <p:nvGraphicFramePr>
          <p:cNvPr id="7" name="Таблица 6"/>
          <p:cNvGraphicFramePr>
            <a:graphicFrameLocks noGrp="1"/>
          </p:cNvGraphicFramePr>
          <p:nvPr>
            <p:extLst>
              <p:ext uri="{D42A27DB-BD31-4B8C-83A1-F6EECF244321}">
                <p14:modId xmlns:p14="http://schemas.microsoft.com/office/powerpoint/2010/main" val="2854171990"/>
              </p:ext>
            </p:extLst>
          </p:nvPr>
        </p:nvGraphicFramePr>
        <p:xfrm>
          <a:off x="228600" y="609603"/>
          <a:ext cx="8763001" cy="1649052"/>
        </p:xfrm>
        <a:graphic>
          <a:graphicData uri="http://schemas.openxmlformats.org/drawingml/2006/table">
            <a:tbl>
              <a:tblPr/>
              <a:tblGrid>
                <a:gridCol w="3462197">
                  <a:extLst>
                    <a:ext uri="{9D8B030D-6E8A-4147-A177-3AD203B41FA5}">
                      <a16:colId xmlns:a16="http://schemas.microsoft.com/office/drawing/2014/main" xmlns="" val="20000"/>
                    </a:ext>
                  </a:extLst>
                </a:gridCol>
                <a:gridCol w="1053140">
                  <a:extLst>
                    <a:ext uri="{9D8B030D-6E8A-4147-A177-3AD203B41FA5}">
                      <a16:colId xmlns:a16="http://schemas.microsoft.com/office/drawing/2014/main" xmlns="" val="20001"/>
                    </a:ext>
                  </a:extLst>
                </a:gridCol>
                <a:gridCol w="1053140">
                  <a:extLst>
                    <a:ext uri="{9D8B030D-6E8A-4147-A177-3AD203B41FA5}">
                      <a16:colId xmlns:a16="http://schemas.microsoft.com/office/drawing/2014/main" xmlns="" val="20002"/>
                    </a:ext>
                  </a:extLst>
                </a:gridCol>
                <a:gridCol w="1053140">
                  <a:extLst>
                    <a:ext uri="{9D8B030D-6E8A-4147-A177-3AD203B41FA5}">
                      <a16:colId xmlns:a16="http://schemas.microsoft.com/office/drawing/2014/main" xmlns="" val="20003"/>
                    </a:ext>
                  </a:extLst>
                </a:gridCol>
                <a:gridCol w="1070692">
                  <a:extLst>
                    <a:ext uri="{9D8B030D-6E8A-4147-A177-3AD203B41FA5}">
                      <a16:colId xmlns:a16="http://schemas.microsoft.com/office/drawing/2014/main" xmlns="" val="20004"/>
                    </a:ext>
                  </a:extLst>
                </a:gridCol>
                <a:gridCol w="1070692">
                  <a:extLst>
                    <a:ext uri="{9D8B030D-6E8A-4147-A177-3AD203B41FA5}">
                      <a16:colId xmlns:a16="http://schemas.microsoft.com/office/drawing/2014/main" xmlns="" val="20005"/>
                    </a:ext>
                  </a:extLst>
                </a:gridCol>
              </a:tblGrid>
              <a:tr h="216858">
                <a:tc rowSpan="3">
                  <a:txBody>
                    <a:bodyPr/>
                    <a:lstStyle/>
                    <a:p>
                      <a:pPr algn="ctr" rtl="0" fontAlgn="ctr"/>
                      <a:r>
                        <a:rPr lang="ru-RU" sz="900" b="0" i="0" u="none" strike="noStrike" dirty="0">
                          <a:solidFill>
                            <a:srgbClr val="000000"/>
                          </a:solidFill>
                          <a:latin typeface="Calibri"/>
                        </a:rPr>
                        <a:t>Наименование</a:t>
                      </a:r>
                    </a:p>
                  </a:txBody>
                  <a:tcPr marL="9181" marR="9181" marT="918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t"/>
                      <a:r>
                        <a:rPr lang="ru-RU" sz="900" b="0" i="0" u="none" strike="noStrike">
                          <a:solidFill>
                            <a:srgbClr val="000000"/>
                          </a:solidFill>
                          <a:latin typeface="Calibri"/>
                        </a:rPr>
                        <a:t>Исполнение</a:t>
                      </a:r>
                    </a:p>
                  </a:txBody>
                  <a:tcPr marL="9181" marR="9181" marT="918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gridSpan="2">
                  <a:txBody>
                    <a:bodyPr/>
                    <a:lstStyle/>
                    <a:p>
                      <a:pPr algn="ctr" rtl="0" fontAlgn="b"/>
                      <a:r>
                        <a:rPr lang="ru-RU" sz="900" b="0" i="0" u="none" strike="noStrike" dirty="0" smtClean="0">
                          <a:solidFill>
                            <a:srgbClr val="000000"/>
                          </a:solidFill>
                          <a:latin typeface="Calibri"/>
                        </a:rPr>
                        <a:t>2023</a:t>
                      </a:r>
                      <a:endParaRPr lang="ru-RU" sz="900" b="0" i="0" u="none" strike="noStrike" dirty="0">
                        <a:solidFill>
                          <a:srgbClr val="000000"/>
                        </a:solidFill>
                        <a:latin typeface="Calibri"/>
                      </a:endParaRPr>
                    </a:p>
                  </a:txBody>
                  <a:tcPr marL="9181" marR="9181" marT="918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lang="ru-RU"/>
                    </a:p>
                  </a:txBody>
                  <a:tcPr/>
                </a:tc>
                <a:tc>
                  <a:txBody>
                    <a:bodyPr/>
                    <a:lstStyle/>
                    <a:p>
                      <a:pPr algn="ctr" rtl="0" fontAlgn="b"/>
                      <a:r>
                        <a:rPr lang="ru-RU" sz="900" b="0" i="0" u="none" strike="noStrike">
                          <a:solidFill>
                            <a:srgbClr val="000000"/>
                          </a:solidFill>
                          <a:latin typeface="Calibri"/>
                        </a:rPr>
                        <a:t>%  </a:t>
                      </a:r>
                    </a:p>
                  </a:txBody>
                  <a:tcPr marL="9181" marR="9181" marT="918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t"/>
                      <a:r>
                        <a:rPr lang="ru-RU" sz="900" b="0" i="0" u="none" strike="noStrike">
                          <a:solidFill>
                            <a:srgbClr val="000000"/>
                          </a:solidFill>
                          <a:latin typeface="Calibri"/>
                        </a:rPr>
                        <a:t>Темп роста  </a:t>
                      </a:r>
                    </a:p>
                  </a:txBody>
                  <a:tcPr marL="9181" marR="9181" marT="918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0"/>
                  </a:ext>
                </a:extLst>
              </a:tr>
              <a:tr h="216858">
                <a:tc vMerge="1">
                  <a:txBody>
                    <a:bodyPr/>
                    <a:lstStyle/>
                    <a:p>
                      <a:endParaRPr lang="ru-RU"/>
                    </a:p>
                  </a:txBody>
                  <a:tcPr/>
                </a:tc>
                <a:tc>
                  <a:txBody>
                    <a:bodyPr/>
                    <a:lstStyle/>
                    <a:p>
                      <a:pPr algn="ctr" rtl="0" fontAlgn="t"/>
                      <a:r>
                        <a:rPr lang="ru-RU" sz="900" b="0" i="0" u="none" strike="noStrike" dirty="0">
                          <a:solidFill>
                            <a:srgbClr val="000000"/>
                          </a:solidFill>
                          <a:latin typeface="Calibri"/>
                        </a:rPr>
                        <a:t> </a:t>
                      </a:r>
                      <a:r>
                        <a:rPr lang="ru-RU" sz="900" b="0" i="0" u="none" strike="noStrike" dirty="0" smtClean="0">
                          <a:solidFill>
                            <a:srgbClr val="000000"/>
                          </a:solidFill>
                          <a:latin typeface="Calibri"/>
                        </a:rPr>
                        <a:t>2022 </a:t>
                      </a:r>
                      <a:r>
                        <a:rPr lang="ru-RU" sz="900" b="0" i="0" u="none" strike="noStrike" dirty="0">
                          <a:solidFill>
                            <a:srgbClr val="000000"/>
                          </a:solidFill>
                          <a:latin typeface="Calibri"/>
                        </a:rPr>
                        <a:t>года</a:t>
                      </a:r>
                    </a:p>
                  </a:txBody>
                  <a:tcPr marL="9181" marR="9181" marT="918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t"/>
                      <a:r>
                        <a:rPr lang="ru-RU" sz="900" b="0" i="0" u="none" strike="noStrike">
                          <a:solidFill>
                            <a:srgbClr val="000000"/>
                          </a:solidFill>
                          <a:latin typeface="Calibri"/>
                        </a:rPr>
                        <a:t>Уточненный</a:t>
                      </a:r>
                    </a:p>
                  </a:txBody>
                  <a:tcPr marL="9181" marR="9181" marT="918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rowSpan="2">
                  <a:txBody>
                    <a:bodyPr/>
                    <a:lstStyle/>
                    <a:p>
                      <a:pPr algn="ctr" rtl="0" fontAlgn="t"/>
                      <a:r>
                        <a:rPr lang="ru-RU" sz="900" b="0" i="0" u="none" strike="noStrike">
                          <a:solidFill>
                            <a:srgbClr val="000000"/>
                          </a:solidFill>
                          <a:latin typeface="Calibri"/>
                        </a:rPr>
                        <a:t>Исполнение</a:t>
                      </a:r>
                    </a:p>
                  </a:txBody>
                  <a:tcPr marL="9181" marR="9181" marT="918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b"/>
                      <a:r>
                        <a:rPr lang="ru-RU" sz="900" b="0" i="0" u="none" strike="noStrike">
                          <a:solidFill>
                            <a:srgbClr val="000000"/>
                          </a:solidFill>
                          <a:latin typeface="Calibri"/>
                        </a:rPr>
                        <a:t>исполнения </a:t>
                      </a:r>
                    </a:p>
                  </a:txBody>
                  <a:tcPr marL="9181" marR="9181" marT="918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t"/>
                      <a:r>
                        <a:rPr lang="ru-RU" sz="900" b="0" i="0" u="none" strike="noStrike" dirty="0">
                          <a:solidFill>
                            <a:srgbClr val="000000"/>
                          </a:solidFill>
                          <a:latin typeface="Calibri"/>
                        </a:rPr>
                        <a:t>к </a:t>
                      </a:r>
                      <a:r>
                        <a:rPr lang="ru-RU" sz="900" b="0" i="0" u="none" strike="noStrike" dirty="0" smtClean="0">
                          <a:solidFill>
                            <a:srgbClr val="000000"/>
                          </a:solidFill>
                          <a:latin typeface="Calibri"/>
                        </a:rPr>
                        <a:t>2022 </a:t>
                      </a:r>
                      <a:r>
                        <a:rPr lang="ru-RU" sz="900" b="0" i="0" u="none" strike="noStrike" dirty="0">
                          <a:solidFill>
                            <a:srgbClr val="000000"/>
                          </a:solidFill>
                          <a:latin typeface="Calibri"/>
                        </a:rPr>
                        <a:t>году %</a:t>
                      </a:r>
                    </a:p>
                  </a:txBody>
                  <a:tcPr marL="9181" marR="9181" marT="918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134127">
                <a:tc vMerge="1">
                  <a:txBody>
                    <a:bodyPr/>
                    <a:lstStyle/>
                    <a:p>
                      <a:endParaRPr lang="ru-RU"/>
                    </a:p>
                  </a:txBody>
                  <a:tcPr/>
                </a:tc>
                <a:tc>
                  <a:txBody>
                    <a:bodyPr/>
                    <a:lstStyle/>
                    <a:p>
                      <a:pPr algn="ctr" fontAlgn="t"/>
                      <a:r>
                        <a:rPr lang="ru-RU" sz="900" b="0" i="0" u="none" strike="noStrike">
                          <a:solidFill>
                            <a:srgbClr val="000000"/>
                          </a:solidFill>
                          <a:latin typeface="Calibri"/>
                        </a:rPr>
                        <a:t> </a:t>
                      </a:r>
                    </a:p>
                  </a:txBody>
                  <a:tcPr marL="9181" marR="9181" marT="918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t"/>
                      <a:r>
                        <a:rPr lang="ru-RU" sz="900" b="0" i="0" u="none" strike="noStrike">
                          <a:solidFill>
                            <a:srgbClr val="000000"/>
                          </a:solidFill>
                          <a:latin typeface="Calibri"/>
                        </a:rPr>
                        <a:t> план</a:t>
                      </a:r>
                    </a:p>
                  </a:txBody>
                  <a:tcPr marL="9181" marR="9181" marT="918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vMerge="1">
                  <a:txBody>
                    <a:bodyPr/>
                    <a:lstStyle/>
                    <a:p>
                      <a:endParaRPr lang="ru-RU"/>
                    </a:p>
                  </a:txBody>
                  <a:tcPr/>
                </a:tc>
                <a:tc>
                  <a:txBody>
                    <a:bodyPr/>
                    <a:lstStyle/>
                    <a:p>
                      <a:pPr algn="ctr" fontAlgn="b"/>
                      <a:r>
                        <a:rPr lang="ru-RU" sz="900" b="0" i="0" u="none" strike="noStrike">
                          <a:solidFill>
                            <a:srgbClr val="000000"/>
                          </a:solidFill>
                          <a:latin typeface="Calibri"/>
                        </a:rPr>
                        <a:t> </a:t>
                      </a:r>
                    </a:p>
                  </a:txBody>
                  <a:tcPr marL="9181" marR="9181" marT="918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fontAlgn="t"/>
                      <a:r>
                        <a:rPr lang="ru-RU" sz="900" b="0" i="0" u="none" strike="noStrike">
                          <a:solidFill>
                            <a:srgbClr val="000000"/>
                          </a:solidFill>
                          <a:latin typeface="Calibri"/>
                        </a:rPr>
                        <a:t> </a:t>
                      </a:r>
                    </a:p>
                  </a:txBody>
                  <a:tcPr marL="9181" marR="9181" marT="9181"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196256">
                <a:tc>
                  <a:txBody>
                    <a:bodyPr/>
                    <a:lstStyle/>
                    <a:p>
                      <a:pPr algn="just" rtl="0" fontAlgn="b"/>
                      <a:r>
                        <a:rPr lang="ru-RU" sz="900" b="1" i="0" u="none" strike="noStrike" dirty="0">
                          <a:solidFill>
                            <a:srgbClr val="000000"/>
                          </a:solidFill>
                          <a:latin typeface="Calibri"/>
                        </a:rPr>
                        <a:t>Образование</a:t>
                      </a:r>
                    </a:p>
                  </a:txBody>
                  <a:tcPr marL="9181" marR="9181" marT="918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900" b="1" i="0" u="none" strike="noStrike" dirty="0">
                          <a:solidFill>
                            <a:srgbClr val="000000"/>
                          </a:solidFill>
                          <a:latin typeface="Calibri"/>
                        </a:rPr>
                        <a:t>1 018 634,68</a:t>
                      </a:r>
                    </a:p>
                  </a:txBody>
                  <a:tcPr marL="9181" marR="9181" marT="918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900" b="1" i="0" u="none" strike="noStrike" dirty="0" smtClean="0">
                          <a:solidFill>
                            <a:srgbClr val="000000"/>
                          </a:solidFill>
                          <a:latin typeface="Calibri"/>
                        </a:rPr>
                        <a:t>1 257 943,32</a:t>
                      </a:r>
                      <a:endParaRPr lang="ru-RU" sz="900" b="1" i="0" u="none" strike="noStrike" dirty="0">
                        <a:solidFill>
                          <a:srgbClr val="000000"/>
                        </a:solidFill>
                        <a:latin typeface="Calibri"/>
                      </a:endParaRPr>
                    </a:p>
                  </a:txBody>
                  <a:tcPr marL="9181" marR="9181" marT="918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900" b="1" i="0" u="none" strike="noStrike" dirty="0" smtClean="0">
                          <a:solidFill>
                            <a:srgbClr val="000000"/>
                          </a:solidFill>
                          <a:latin typeface="Calibri"/>
                        </a:rPr>
                        <a:t>1 090 020,85</a:t>
                      </a:r>
                      <a:endParaRPr lang="ru-RU" sz="900" b="1" i="0" u="none" strike="noStrike" dirty="0">
                        <a:solidFill>
                          <a:srgbClr val="000000"/>
                        </a:solidFill>
                        <a:latin typeface="Calibri"/>
                      </a:endParaRPr>
                    </a:p>
                  </a:txBody>
                  <a:tcPr marL="9181" marR="9181" marT="918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900" b="1" i="0" u="none" strike="noStrike" dirty="0" smtClean="0">
                          <a:solidFill>
                            <a:srgbClr val="000000"/>
                          </a:solidFill>
                          <a:latin typeface="Calibri"/>
                        </a:rPr>
                        <a:t>86,65</a:t>
                      </a:r>
                      <a:endParaRPr lang="ru-RU" sz="900" b="1" i="0" u="none" strike="noStrike" dirty="0">
                        <a:solidFill>
                          <a:srgbClr val="000000"/>
                        </a:solidFill>
                        <a:latin typeface="Calibri"/>
                      </a:endParaRPr>
                    </a:p>
                  </a:txBody>
                  <a:tcPr marL="9181" marR="9181" marT="918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900" b="1" i="0" u="none" strike="noStrike" dirty="0" smtClean="0">
                          <a:solidFill>
                            <a:srgbClr val="000000"/>
                          </a:solidFill>
                          <a:latin typeface="Calibri"/>
                        </a:rPr>
                        <a:t>107,01</a:t>
                      </a:r>
                      <a:endParaRPr lang="ru-RU" sz="900" b="1" i="0" u="none" strike="noStrike" dirty="0">
                        <a:solidFill>
                          <a:srgbClr val="000000"/>
                        </a:solidFill>
                        <a:latin typeface="Calibri"/>
                      </a:endParaRPr>
                    </a:p>
                  </a:txBody>
                  <a:tcPr marL="9181" marR="9181" marT="918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134127">
                <a:tc>
                  <a:txBody>
                    <a:bodyPr/>
                    <a:lstStyle/>
                    <a:p>
                      <a:pPr algn="just" rtl="0" fontAlgn="b"/>
                      <a:r>
                        <a:rPr lang="ru-RU" sz="900" b="0" i="0" u="none" strike="noStrike" dirty="0">
                          <a:solidFill>
                            <a:srgbClr val="000000"/>
                          </a:solidFill>
                          <a:latin typeface="Calibri"/>
                        </a:rPr>
                        <a:t>Дошкольное образование</a:t>
                      </a:r>
                    </a:p>
                  </a:txBody>
                  <a:tcPr marL="9181" marR="9181" marT="918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900" b="0" i="0" u="none" strike="noStrike" dirty="0">
                          <a:solidFill>
                            <a:srgbClr val="000000"/>
                          </a:solidFill>
                          <a:latin typeface="Calibri"/>
                        </a:rPr>
                        <a:t>244 579,28</a:t>
                      </a:r>
                    </a:p>
                  </a:txBody>
                  <a:tcPr marL="9181" marR="9181" marT="918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487 657,93</a:t>
                      </a:r>
                      <a:endParaRPr lang="ru-RU" sz="900" b="0" i="0" u="none" strike="noStrike" dirty="0">
                        <a:solidFill>
                          <a:srgbClr val="000000"/>
                        </a:solidFill>
                        <a:latin typeface="Calibri"/>
                      </a:endParaRPr>
                    </a:p>
                  </a:txBody>
                  <a:tcPr marL="9181" marR="9181" marT="918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320 350,50</a:t>
                      </a:r>
                      <a:endParaRPr lang="ru-RU" sz="900" b="0" i="0" u="none" strike="noStrike" dirty="0">
                        <a:solidFill>
                          <a:srgbClr val="000000"/>
                        </a:solidFill>
                        <a:latin typeface="Calibri"/>
                      </a:endParaRPr>
                    </a:p>
                  </a:txBody>
                  <a:tcPr marL="9181" marR="9181" marT="918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65,69</a:t>
                      </a:r>
                      <a:endParaRPr lang="ru-RU" sz="900" b="0" i="0" u="none" strike="noStrike" dirty="0">
                        <a:solidFill>
                          <a:srgbClr val="000000"/>
                        </a:solidFill>
                        <a:latin typeface="Calibri"/>
                      </a:endParaRPr>
                    </a:p>
                  </a:txBody>
                  <a:tcPr marL="9181" marR="9181" marT="918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130,98</a:t>
                      </a:r>
                      <a:endParaRPr lang="ru-RU" sz="900" b="0" i="0" u="none" strike="noStrike" dirty="0">
                        <a:solidFill>
                          <a:srgbClr val="000000"/>
                        </a:solidFill>
                        <a:latin typeface="Calibri"/>
                      </a:endParaRPr>
                    </a:p>
                  </a:txBody>
                  <a:tcPr marL="9181" marR="9181" marT="918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134127">
                <a:tc>
                  <a:txBody>
                    <a:bodyPr/>
                    <a:lstStyle/>
                    <a:p>
                      <a:pPr algn="just" rtl="0" fontAlgn="b"/>
                      <a:r>
                        <a:rPr lang="ru-RU" sz="900" b="0" i="0" u="none" strike="noStrike" dirty="0">
                          <a:solidFill>
                            <a:srgbClr val="000000"/>
                          </a:solidFill>
                          <a:latin typeface="Calibri"/>
                        </a:rPr>
                        <a:t>Общее образование</a:t>
                      </a:r>
                    </a:p>
                  </a:txBody>
                  <a:tcPr marL="9181" marR="9181" marT="918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900" b="0" i="0" u="none" strike="noStrike" dirty="0">
                          <a:solidFill>
                            <a:srgbClr val="000000"/>
                          </a:solidFill>
                          <a:latin typeface="Calibri"/>
                        </a:rPr>
                        <a:t>630 269,59</a:t>
                      </a:r>
                    </a:p>
                  </a:txBody>
                  <a:tcPr marL="9181" marR="9181" marT="918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620 426,58</a:t>
                      </a:r>
                      <a:endParaRPr lang="ru-RU" sz="900" b="0" i="0" u="none" strike="noStrike" dirty="0">
                        <a:solidFill>
                          <a:srgbClr val="000000"/>
                        </a:solidFill>
                        <a:latin typeface="Calibri"/>
                      </a:endParaRPr>
                    </a:p>
                  </a:txBody>
                  <a:tcPr marL="9181" marR="9181" marT="918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619 907,95</a:t>
                      </a:r>
                      <a:endParaRPr lang="ru-RU" sz="900" b="0" i="0" u="none" strike="noStrike" dirty="0">
                        <a:solidFill>
                          <a:srgbClr val="000000"/>
                        </a:solidFill>
                        <a:latin typeface="Calibri"/>
                      </a:endParaRPr>
                    </a:p>
                  </a:txBody>
                  <a:tcPr marL="9181" marR="9181" marT="918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99,92</a:t>
                      </a:r>
                      <a:endParaRPr lang="ru-RU" sz="900" b="0" i="0" u="none" strike="noStrike" dirty="0">
                        <a:solidFill>
                          <a:srgbClr val="000000"/>
                        </a:solidFill>
                        <a:latin typeface="Calibri"/>
                      </a:endParaRPr>
                    </a:p>
                  </a:txBody>
                  <a:tcPr marL="9181" marR="9181" marT="918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98,35</a:t>
                      </a:r>
                      <a:endParaRPr lang="ru-RU" sz="900" b="0" i="0" u="none" strike="noStrike" dirty="0">
                        <a:solidFill>
                          <a:srgbClr val="000000"/>
                        </a:solidFill>
                        <a:latin typeface="Calibri"/>
                      </a:endParaRPr>
                    </a:p>
                  </a:txBody>
                  <a:tcPr marL="9181" marR="9181" marT="918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134127">
                <a:tc>
                  <a:txBody>
                    <a:bodyPr/>
                    <a:lstStyle/>
                    <a:p>
                      <a:pPr algn="just" rtl="0" fontAlgn="b"/>
                      <a:r>
                        <a:rPr lang="ru-RU" sz="900" b="0" i="0" u="none" strike="noStrike">
                          <a:solidFill>
                            <a:srgbClr val="000000"/>
                          </a:solidFill>
                          <a:latin typeface="Calibri"/>
                        </a:rPr>
                        <a:t>Дополнительное образование детей</a:t>
                      </a:r>
                    </a:p>
                  </a:txBody>
                  <a:tcPr marL="9181" marR="9181" marT="918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900" b="0" i="0" u="none" strike="noStrike" dirty="0">
                          <a:solidFill>
                            <a:srgbClr val="000000"/>
                          </a:solidFill>
                          <a:latin typeface="Calibri"/>
                        </a:rPr>
                        <a:t>55 055,77</a:t>
                      </a:r>
                    </a:p>
                  </a:txBody>
                  <a:tcPr marL="9181" marR="9181" marT="918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54 304,34</a:t>
                      </a:r>
                      <a:endParaRPr lang="ru-RU" sz="900" b="0" i="0" u="none" strike="noStrike" dirty="0">
                        <a:solidFill>
                          <a:srgbClr val="000000"/>
                        </a:solidFill>
                        <a:latin typeface="Calibri"/>
                      </a:endParaRPr>
                    </a:p>
                  </a:txBody>
                  <a:tcPr marL="9181" marR="9181" marT="918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54 231,92</a:t>
                      </a:r>
                      <a:endParaRPr lang="ru-RU" sz="900" b="0" i="0" u="none" strike="noStrike" dirty="0">
                        <a:solidFill>
                          <a:srgbClr val="000000"/>
                        </a:solidFill>
                        <a:latin typeface="Calibri"/>
                      </a:endParaRPr>
                    </a:p>
                  </a:txBody>
                  <a:tcPr marL="9181" marR="9181" marT="918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99,87</a:t>
                      </a:r>
                      <a:endParaRPr lang="ru-RU" sz="900" b="0" i="0" u="none" strike="noStrike" dirty="0">
                        <a:solidFill>
                          <a:srgbClr val="000000"/>
                        </a:solidFill>
                        <a:latin typeface="Calibri"/>
                      </a:endParaRPr>
                    </a:p>
                  </a:txBody>
                  <a:tcPr marL="9181" marR="9181" marT="918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98,50</a:t>
                      </a:r>
                      <a:endParaRPr lang="ru-RU" sz="900" b="0" i="0" u="none" strike="noStrike" dirty="0">
                        <a:solidFill>
                          <a:srgbClr val="000000"/>
                        </a:solidFill>
                        <a:latin typeface="Calibri"/>
                      </a:endParaRPr>
                    </a:p>
                  </a:txBody>
                  <a:tcPr marL="9181" marR="9181" marT="918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216858">
                <a:tc>
                  <a:txBody>
                    <a:bodyPr/>
                    <a:lstStyle/>
                    <a:p>
                      <a:pPr algn="just" rtl="0" fontAlgn="b"/>
                      <a:r>
                        <a:rPr lang="ru-RU" sz="900" b="0" i="0" u="none" strike="noStrike" dirty="0">
                          <a:solidFill>
                            <a:srgbClr val="000000"/>
                          </a:solidFill>
                          <a:latin typeface="Calibri"/>
                        </a:rPr>
                        <a:t>Молодёжная политика и оздоровление детей</a:t>
                      </a:r>
                    </a:p>
                  </a:txBody>
                  <a:tcPr marL="9181" marR="9181" marT="918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900" b="0" i="0" u="none" strike="noStrike" dirty="0">
                          <a:solidFill>
                            <a:srgbClr val="000000"/>
                          </a:solidFill>
                          <a:latin typeface="Calibri"/>
                        </a:rPr>
                        <a:t>17 168,59</a:t>
                      </a:r>
                    </a:p>
                  </a:txBody>
                  <a:tcPr marL="9181" marR="9181" marT="918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3 186,36</a:t>
                      </a:r>
                      <a:endParaRPr lang="ru-RU" sz="900" b="0" i="0" u="none" strike="noStrike" dirty="0">
                        <a:solidFill>
                          <a:srgbClr val="000000"/>
                        </a:solidFill>
                        <a:latin typeface="Calibri"/>
                      </a:endParaRPr>
                    </a:p>
                  </a:txBody>
                  <a:tcPr marL="9181" marR="9181" marT="918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3 164,29</a:t>
                      </a:r>
                      <a:endParaRPr lang="ru-RU" sz="900" b="0" i="0" u="none" strike="noStrike" dirty="0">
                        <a:solidFill>
                          <a:srgbClr val="000000"/>
                        </a:solidFill>
                        <a:latin typeface="Calibri"/>
                      </a:endParaRPr>
                    </a:p>
                  </a:txBody>
                  <a:tcPr marL="9181" marR="9181" marT="918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99,31</a:t>
                      </a:r>
                      <a:endParaRPr lang="ru-RU" sz="900" b="0" i="0" u="none" strike="noStrike" dirty="0">
                        <a:solidFill>
                          <a:srgbClr val="000000"/>
                        </a:solidFill>
                        <a:latin typeface="Calibri"/>
                      </a:endParaRPr>
                    </a:p>
                  </a:txBody>
                  <a:tcPr marL="9181" marR="9181" marT="918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18,43</a:t>
                      </a:r>
                      <a:endParaRPr lang="ru-RU" sz="900" b="0" i="0" u="none" strike="noStrike" dirty="0">
                        <a:solidFill>
                          <a:srgbClr val="000000"/>
                        </a:solidFill>
                        <a:latin typeface="Calibri"/>
                      </a:endParaRPr>
                    </a:p>
                  </a:txBody>
                  <a:tcPr marL="9181" marR="9181" marT="918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r h="216858">
                <a:tc>
                  <a:txBody>
                    <a:bodyPr/>
                    <a:lstStyle/>
                    <a:p>
                      <a:pPr algn="just" rtl="0" fontAlgn="b"/>
                      <a:r>
                        <a:rPr lang="ru-RU" sz="900" b="0" i="0" u="none" strike="noStrike" dirty="0">
                          <a:solidFill>
                            <a:srgbClr val="000000"/>
                          </a:solidFill>
                          <a:latin typeface="Calibri"/>
                        </a:rPr>
                        <a:t>Другие вопросы в области образования </a:t>
                      </a:r>
                    </a:p>
                  </a:txBody>
                  <a:tcPr marL="9181" marR="9181" marT="9181"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900" b="0" i="0" u="none" strike="noStrike" dirty="0">
                          <a:solidFill>
                            <a:srgbClr val="000000"/>
                          </a:solidFill>
                          <a:latin typeface="Calibri"/>
                        </a:rPr>
                        <a:t>71 561,45</a:t>
                      </a:r>
                    </a:p>
                  </a:txBody>
                  <a:tcPr marL="9181" marR="9181" marT="918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92 368,11</a:t>
                      </a:r>
                      <a:endParaRPr lang="ru-RU" sz="900" b="0" i="0" u="none" strike="noStrike" dirty="0">
                        <a:solidFill>
                          <a:srgbClr val="000000"/>
                        </a:solidFill>
                        <a:latin typeface="Calibri"/>
                      </a:endParaRPr>
                    </a:p>
                  </a:txBody>
                  <a:tcPr marL="9181" marR="9181" marT="918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92 366,19</a:t>
                      </a:r>
                      <a:endParaRPr lang="ru-RU" sz="900" b="0" i="0" u="none" strike="noStrike" dirty="0">
                        <a:solidFill>
                          <a:srgbClr val="000000"/>
                        </a:solidFill>
                        <a:latin typeface="Calibri"/>
                      </a:endParaRPr>
                    </a:p>
                  </a:txBody>
                  <a:tcPr marL="9181" marR="9181" marT="918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100,00</a:t>
                      </a:r>
                      <a:endParaRPr lang="ru-RU" sz="900" b="0" i="0" u="none" strike="noStrike" dirty="0">
                        <a:solidFill>
                          <a:srgbClr val="000000"/>
                        </a:solidFill>
                        <a:latin typeface="Calibri"/>
                      </a:endParaRPr>
                    </a:p>
                  </a:txBody>
                  <a:tcPr marL="9181" marR="9181" marT="918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129,07</a:t>
                      </a:r>
                      <a:endParaRPr lang="ru-RU" sz="900" b="0" i="0" u="none" strike="noStrike" dirty="0">
                        <a:solidFill>
                          <a:srgbClr val="000000"/>
                        </a:solidFill>
                        <a:latin typeface="Calibri"/>
                      </a:endParaRPr>
                    </a:p>
                  </a:txBody>
                  <a:tcPr marL="9181" marR="9181" marT="9181"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8"/>
                  </a:ext>
                </a:extLst>
              </a:tr>
            </a:tbl>
          </a:graphicData>
        </a:graphic>
      </p:graphicFrame>
      <p:pic>
        <p:nvPicPr>
          <p:cNvPr id="50178" name="Picture 2" descr="https://present5.com/presentation/1/-43985185_384756133.pdf-img/-43985185_384756133.pdf-1.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781800" y="2261881"/>
            <a:ext cx="2286001" cy="2155526"/>
          </a:xfrm>
          <a:prstGeom prst="rect">
            <a:avLst/>
          </a:prstGeom>
          <a:ln>
            <a:noFill/>
          </a:ln>
          <a:effectLst>
            <a:softEdge rad="112500"/>
          </a:effectLst>
        </p:spPr>
      </p:pic>
      <p:sp>
        <p:nvSpPr>
          <p:cNvPr id="8" name="Прямоугольник 7"/>
          <p:cNvSpPr/>
          <p:nvPr/>
        </p:nvSpPr>
        <p:spPr>
          <a:xfrm>
            <a:off x="202721" y="2743200"/>
            <a:ext cx="7543800" cy="3323987"/>
          </a:xfrm>
          <a:prstGeom prst="rect">
            <a:avLst/>
          </a:prstGeom>
        </p:spPr>
        <p:txBody>
          <a:bodyPr wrap="square">
            <a:spAutoFit/>
          </a:bodyPr>
          <a:lstStyle/>
          <a:p>
            <a:pPr algn="just"/>
            <a:r>
              <a:rPr lang="ru-RU" sz="1000" dirty="0" smtClean="0">
                <a:solidFill>
                  <a:srgbClr val="FF0000"/>
                </a:solidFill>
                <a:latin typeface="+mj-lt"/>
              </a:rPr>
              <a:t>           </a:t>
            </a:r>
            <a:r>
              <a:rPr lang="ru-RU" sz="1000" b="1" dirty="0">
                <a:latin typeface="+mj-lt"/>
              </a:rPr>
              <a:t>В образовательных учреждениях выполнены следующие работы: </a:t>
            </a:r>
          </a:p>
          <a:p>
            <a:pPr algn="just"/>
            <a:r>
              <a:rPr lang="ru-RU" sz="1000" dirty="0" smtClean="0">
                <a:latin typeface="+mj-lt"/>
              </a:rPr>
              <a:t>	устройство </a:t>
            </a:r>
            <a:r>
              <a:rPr lang="ru-RU" sz="1000" dirty="0">
                <a:latin typeface="+mj-lt"/>
              </a:rPr>
              <a:t>потолка в одном кабинете МКОУ «СОШ № 12» на сумму 311,00 тыс. рублей;</a:t>
            </a:r>
          </a:p>
          <a:p>
            <a:pPr algn="just"/>
            <a:r>
              <a:rPr lang="ru-RU" sz="1000" dirty="0" smtClean="0">
                <a:latin typeface="+mj-lt"/>
              </a:rPr>
              <a:t>	замена </a:t>
            </a:r>
            <a:r>
              <a:rPr lang="ru-RU" sz="1000" dirty="0">
                <a:latin typeface="+mj-lt"/>
              </a:rPr>
              <a:t>дверей в кабинеты, укладка плитки на пол в коридоре МКОУ «ООШ № 25»  на сумму 598,62 тыс.  рублей;</a:t>
            </a:r>
          </a:p>
          <a:p>
            <a:pPr algn="just"/>
            <a:r>
              <a:rPr lang="ru-RU" sz="1000" dirty="0" smtClean="0">
                <a:latin typeface="+mj-lt"/>
              </a:rPr>
              <a:t>	ремонт </a:t>
            </a:r>
            <a:r>
              <a:rPr lang="ru-RU" sz="1000" dirty="0">
                <a:latin typeface="+mj-lt"/>
              </a:rPr>
              <a:t>музея МКОУ «СОШ № 9» на сумму 378,52 тыс. рублей;</a:t>
            </a:r>
          </a:p>
          <a:p>
            <a:pPr algn="just"/>
            <a:r>
              <a:rPr lang="ru-RU" sz="1000" dirty="0" smtClean="0">
                <a:latin typeface="+mj-lt"/>
              </a:rPr>
              <a:t>	ремонт </a:t>
            </a:r>
            <a:r>
              <a:rPr lang="ru-RU" sz="1000" dirty="0">
                <a:latin typeface="+mj-lt"/>
              </a:rPr>
              <a:t>цоколя МКОУ «СОШ № 4» на сумму 771,88 тыс. рублей;</a:t>
            </a:r>
          </a:p>
          <a:p>
            <a:pPr algn="just"/>
            <a:r>
              <a:rPr lang="ru-RU" sz="1000" dirty="0" smtClean="0">
                <a:latin typeface="+mj-lt"/>
              </a:rPr>
              <a:t>	установка </a:t>
            </a:r>
            <a:r>
              <a:rPr lang="ru-RU" sz="1000" dirty="0">
                <a:latin typeface="+mj-lt"/>
              </a:rPr>
              <a:t>входной двери в МКОУ «СОШ № 10» и МКОУ «СОШ № 1» на сумму 210,00 тыс. рублей;</a:t>
            </a:r>
          </a:p>
          <a:p>
            <a:pPr algn="just"/>
            <a:r>
              <a:rPr lang="ru-RU" sz="1000" dirty="0" smtClean="0">
                <a:latin typeface="+mj-lt"/>
              </a:rPr>
              <a:t>	установка </a:t>
            </a:r>
            <a:r>
              <a:rPr lang="ru-RU" sz="1000" dirty="0">
                <a:latin typeface="+mj-lt"/>
              </a:rPr>
              <a:t>4-х сплит систем в модульный пищеблок в МКОУ «СОШ № 3» с. </a:t>
            </a:r>
            <a:r>
              <a:rPr lang="ru-RU" sz="1000" dirty="0" err="1">
                <a:latin typeface="+mj-lt"/>
              </a:rPr>
              <a:t>Каново</a:t>
            </a:r>
            <a:r>
              <a:rPr lang="ru-RU" sz="1000" dirty="0">
                <a:latin typeface="+mj-lt"/>
              </a:rPr>
              <a:t> на сумму 180,00 тыс. рублей;</a:t>
            </a:r>
          </a:p>
          <a:p>
            <a:pPr algn="just"/>
            <a:r>
              <a:rPr lang="ru-RU" sz="1000" dirty="0" smtClean="0">
                <a:latin typeface="+mj-lt"/>
              </a:rPr>
              <a:t>	ремонт </a:t>
            </a:r>
            <a:r>
              <a:rPr lang="ru-RU" sz="1000" dirty="0">
                <a:latin typeface="+mj-lt"/>
              </a:rPr>
              <a:t>кровли в  МКДОУ № 19 «Колосок» на сумму 170,40 тыс. рублей;</a:t>
            </a:r>
          </a:p>
          <a:p>
            <a:pPr algn="just"/>
            <a:r>
              <a:rPr lang="ru-RU" sz="1000" dirty="0" smtClean="0">
                <a:latin typeface="+mj-lt"/>
              </a:rPr>
              <a:t>	благоустройство </a:t>
            </a:r>
            <a:r>
              <a:rPr lang="ru-RU" sz="1000" dirty="0">
                <a:latin typeface="+mj-lt"/>
              </a:rPr>
              <a:t>двора МКДОУ № 19 «Колосок» на сумму 4 168,67 тыс. рублей;</a:t>
            </a:r>
          </a:p>
          <a:p>
            <a:pPr algn="just"/>
            <a:r>
              <a:rPr lang="ru-RU" sz="1000" dirty="0" smtClean="0">
                <a:latin typeface="+mj-lt"/>
              </a:rPr>
              <a:t>	ремонт </a:t>
            </a:r>
            <a:r>
              <a:rPr lang="ru-RU" sz="1000" dirty="0">
                <a:latin typeface="+mj-lt"/>
              </a:rPr>
              <a:t>помещений в здании  МКДОУ № 8 «Теремок» на сумму 1 540,51 тыс. рублей;</a:t>
            </a:r>
          </a:p>
          <a:p>
            <a:pPr algn="just"/>
            <a:r>
              <a:rPr lang="ru-RU" sz="1000" dirty="0" smtClean="0">
                <a:latin typeface="+mj-lt"/>
              </a:rPr>
              <a:t>	ремонт </a:t>
            </a:r>
            <a:r>
              <a:rPr lang="ru-RU" sz="1000" dirty="0">
                <a:latin typeface="+mj-lt"/>
              </a:rPr>
              <a:t>помещений в здании  МКДОУ № 21 «</a:t>
            </a:r>
            <a:r>
              <a:rPr lang="ru-RU" sz="1000" dirty="0" err="1">
                <a:latin typeface="+mj-lt"/>
              </a:rPr>
              <a:t>Семицветик</a:t>
            </a:r>
            <a:r>
              <a:rPr lang="ru-RU" sz="1000" dirty="0">
                <a:latin typeface="+mj-lt"/>
              </a:rPr>
              <a:t>» на сумму 7 000,00 тыс. рублей.</a:t>
            </a:r>
          </a:p>
          <a:p>
            <a:pPr algn="just"/>
            <a:r>
              <a:rPr lang="ru-RU" sz="1000" dirty="0" smtClean="0">
                <a:latin typeface="+mj-lt"/>
              </a:rPr>
              <a:t>	В </a:t>
            </a:r>
            <a:r>
              <a:rPr lang="ru-RU" sz="1000" dirty="0">
                <a:latin typeface="+mj-lt"/>
              </a:rPr>
              <a:t>рамках проведение антитеррористических мероприятий было установлено ограждение территории МКОУ «ООШ № 25». На эти цели из муниципального бюджета было выделено 1 096,87 тыс. рублей, установлено видеонаблюдение МКДОУ № 18 «Алёнка» на сумму 117,00 тыс. рублей. Затраты на обеспечение охраны образовательных учреждений составили 38 389,85 тыс. рублей. </a:t>
            </a:r>
          </a:p>
          <a:p>
            <a:pPr algn="just"/>
            <a:r>
              <a:rPr lang="ru-RU" sz="1000" dirty="0" smtClean="0">
                <a:latin typeface="+mj-lt"/>
              </a:rPr>
              <a:t>	Во </a:t>
            </a:r>
            <a:r>
              <a:rPr lang="ru-RU" sz="1000" dirty="0">
                <a:latin typeface="+mj-lt"/>
              </a:rPr>
              <a:t>всех образовательных учреждениях выведены  кнопки тревожной сигнализации (КТС) на пульт в Межрайонный отдел вневедомственной охраны по Курскому району - филиал ФГКУ «УВО ВНГ России по Ставропольскому краю». Затраты на обслуживание КТС в образовательных учреждениях составили 92,00 тыс. рублей.</a:t>
            </a:r>
          </a:p>
          <a:p>
            <a:pPr algn="just"/>
            <a:r>
              <a:rPr lang="ru-RU" sz="1000" dirty="0" smtClean="0">
                <a:latin typeface="+mj-lt"/>
              </a:rPr>
              <a:t>	Установлен </a:t>
            </a:r>
            <a:r>
              <a:rPr lang="ru-RU" sz="1000" dirty="0">
                <a:latin typeface="+mj-lt"/>
              </a:rPr>
              <a:t>программно-аппаратный комплекс «Стрелец мониторинг», для обработки и передачи данных о возгорании образовательных учреждениях, а так же установлена пожарная сигнализация. Затраты на обслуживание данного комплекса составили  662,40 тыс. рублей, на пожарную сигнализацию 300,56 тыс. рублей.</a:t>
            </a:r>
            <a:endParaRPr lang="ru-RU" sz="1000" dirty="0">
              <a:solidFill>
                <a:srgbClr val="FF0000"/>
              </a:solidFill>
              <a:latin typeface="+mj-l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Диаграмма 1"/>
          <p:cNvGraphicFramePr/>
          <p:nvPr>
            <p:extLst>
              <p:ext uri="{D42A27DB-BD31-4B8C-83A1-F6EECF244321}">
                <p14:modId xmlns:p14="http://schemas.microsoft.com/office/powerpoint/2010/main" val="3966358543"/>
              </p:ext>
            </p:extLst>
          </p:nvPr>
        </p:nvGraphicFramePr>
        <p:xfrm>
          <a:off x="152400" y="609600"/>
          <a:ext cx="5410200" cy="2413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304800" y="0"/>
            <a:ext cx="8610600" cy="307777"/>
          </a:xfrm>
          <a:prstGeom prst="rect">
            <a:avLst/>
          </a:prstGeom>
          <a:noFill/>
        </p:spPr>
        <p:txBody>
          <a:bodyPr wrap="square" rtlCol="0">
            <a:spAutoFit/>
          </a:bodyPr>
          <a:lstStyle/>
          <a:p>
            <a:pPr algn="ctr"/>
            <a:r>
              <a:rPr lang="ru-RU" sz="1400" b="1" dirty="0" smtClean="0"/>
              <a:t>ДОШКОЛЬНОЕ ОБРАЗОВАНИЕ</a:t>
            </a:r>
            <a:endParaRPr lang="ru-RU" sz="1400" b="1" dirty="0"/>
          </a:p>
        </p:txBody>
      </p:sp>
      <p:sp>
        <p:nvSpPr>
          <p:cNvPr id="4" name="Прямоугольник 3"/>
          <p:cNvSpPr/>
          <p:nvPr/>
        </p:nvSpPr>
        <p:spPr>
          <a:xfrm>
            <a:off x="152400" y="2803344"/>
            <a:ext cx="8839200" cy="1946687"/>
          </a:xfrm>
          <a:prstGeom prst="rect">
            <a:avLst/>
          </a:prstGeom>
        </p:spPr>
        <p:txBody>
          <a:bodyPr wrap="square">
            <a:spAutoFit/>
          </a:bodyPr>
          <a:lstStyle/>
          <a:p>
            <a:pPr algn="just"/>
            <a:r>
              <a:rPr lang="ru-RU" sz="1000" dirty="0" smtClean="0">
                <a:latin typeface="+mj-lt"/>
                <a:cs typeface="Calibri" pitchFamily="34" charset="0"/>
              </a:rPr>
              <a:t>     Предоставлена  </a:t>
            </a:r>
            <a:r>
              <a:rPr lang="ru-RU" sz="1000" dirty="0">
                <a:latin typeface="+mj-lt"/>
                <a:cs typeface="Calibri" pitchFamily="34" charset="0"/>
              </a:rPr>
              <a:t>возможность детям в возрасте от 3 до 7 лет получения бесплатного дошкольного образования.  За 12 месяцев 2023 года поставлено на очередь в ДОУ 239 человек, зачислено 567 </a:t>
            </a:r>
            <a:r>
              <a:rPr lang="ru-RU" sz="1000" dirty="0" smtClean="0">
                <a:latin typeface="+mj-lt"/>
                <a:cs typeface="Calibri" pitchFamily="34" charset="0"/>
              </a:rPr>
              <a:t>человек.</a:t>
            </a:r>
          </a:p>
          <a:p>
            <a:pPr algn="just"/>
            <a:r>
              <a:rPr lang="ru-RU" sz="1000" dirty="0" smtClean="0">
                <a:latin typeface="+mj-lt"/>
              </a:rPr>
              <a:t>      За </a:t>
            </a:r>
            <a:r>
              <a:rPr lang="ru-RU" sz="1000" dirty="0">
                <a:latin typeface="+mj-lt"/>
              </a:rPr>
              <a:t>12 месяцев 2023 года  выпускниками ДОУ стали 442 </a:t>
            </a:r>
            <a:r>
              <a:rPr lang="ru-RU" sz="1000" dirty="0" smtClean="0">
                <a:latin typeface="+mj-lt"/>
              </a:rPr>
              <a:t>человека</a:t>
            </a:r>
            <a:r>
              <a:rPr lang="ru-RU" sz="1000" dirty="0">
                <a:latin typeface="+mj-lt"/>
              </a:rPr>
              <a:t>.</a:t>
            </a:r>
          </a:p>
          <a:p>
            <a:pPr algn="just"/>
            <a:r>
              <a:rPr lang="ru-RU" sz="1000" dirty="0" smtClean="0">
                <a:solidFill>
                  <a:srgbClr val="FF0000"/>
                </a:solidFill>
                <a:latin typeface="+mj-lt"/>
              </a:rPr>
              <a:t>      </a:t>
            </a:r>
            <a:r>
              <a:rPr lang="ru-RU" sz="1000" dirty="0" smtClean="0">
                <a:latin typeface="+mj-lt"/>
              </a:rPr>
              <a:t>Родительская плата за содержание, присмотр и уход за детьми в муниципальных дошкольных образовательных учреждениях округа составляет 990 рублей в месяц. </a:t>
            </a:r>
          </a:p>
          <a:p>
            <a:pPr algn="just"/>
            <a:r>
              <a:rPr lang="ru-RU" sz="1000" dirty="0" smtClean="0">
                <a:latin typeface="+mj-lt"/>
              </a:rPr>
              <a:t>      </a:t>
            </a:r>
            <a:r>
              <a:rPr lang="ru-RU" sz="1000" dirty="0">
                <a:latin typeface="+mj-lt"/>
              </a:rPr>
              <a:t>За 12 месяцев 2023 года  35 руководящих и педагогических работников дошкольных образовательных учреждений прошли обучение на курсах  повышения квалификации работников.</a:t>
            </a:r>
            <a:endParaRPr lang="ru-RU" sz="1000" dirty="0" smtClean="0">
              <a:latin typeface="+mj-lt"/>
            </a:endParaRPr>
          </a:p>
          <a:p>
            <a:pPr algn="just"/>
            <a:r>
              <a:rPr lang="ru-RU" sz="1000" dirty="0" smtClean="0">
                <a:latin typeface="+mj-lt"/>
              </a:rPr>
              <a:t>      Доступность </a:t>
            </a:r>
            <a:r>
              <a:rPr lang="ru-RU" sz="1000" dirty="0">
                <a:latin typeface="+mj-lt"/>
              </a:rPr>
              <a:t>дошкольного образования в округе составляет 100%.     </a:t>
            </a:r>
            <a:endParaRPr lang="ru-RU" sz="1000" dirty="0" smtClean="0">
              <a:latin typeface="+mj-lt"/>
            </a:endParaRPr>
          </a:p>
          <a:p>
            <a:pPr algn="just"/>
            <a:r>
              <a:rPr lang="ru-RU" sz="1000" dirty="0" smtClean="0">
                <a:latin typeface="+mj-lt"/>
                <a:cs typeface="Calibri" pitchFamily="34" charset="0"/>
              </a:rPr>
              <a:t>      За </a:t>
            </a:r>
            <a:r>
              <a:rPr lang="ru-RU" sz="1000" dirty="0">
                <a:latin typeface="+mj-lt"/>
                <a:cs typeface="Calibri" pitchFamily="34" charset="0"/>
              </a:rPr>
              <a:t>12 месяцев 2023 года   материальная поддержка  за присмотр и уход за детьми в дошкольных образовательных учреждениях осуществлялась 1768 родителям (законным представителям</a:t>
            </a:r>
            <a:r>
              <a:rPr lang="ru-RU" sz="1000" dirty="0" smtClean="0">
                <a:latin typeface="+mj-lt"/>
                <a:cs typeface="Calibri" pitchFamily="34" charset="0"/>
              </a:rPr>
              <a:t>).</a:t>
            </a:r>
          </a:p>
          <a:p>
            <a:pPr algn="just"/>
            <a:r>
              <a:rPr lang="ru-RU" sz="1000" dirty="0" smtClean="0">
                <a:latin typeface="+mj-lt"/>
                <a:cs typeface="Calibri" pitchFamily="34" charset="0"/>
              </a:rPr>
              <a:t>     За </a:t>
            </a:r>
            <a:r>
              <a:rPr lang="ru-RU" sz="1000" dirty="0">
                <a:latin typeface="+mj-lt"/>
                <a:cs typeface="Calibri" pitchFamily="34" charset="0"/>
              </a:rPr>
              <a:t>12 месяцев 2023 года   меры социальной поддержки по оплате жилых помещений, отопления и освещения предоставлялись 197 педагогическим работникам дошкольных образовательных </a:t>
            </a:r>
            <a:r>
              <a:rPr lang="ru-RU" sz="1000" dirty="0" smtClean="0">
                <a:latin typeface="+mj-lt"/>
                <a:cs typeface="Calibri" pitchFamily="34" charset="0"/>
              </a:rPr>
              <a:t>учреждений.</a:t>
            </a:r>
            <a:r>
              <a:rPr lang="ru-RU" sz="1000" dirty="0" smtClean="0">
                <a:solidFill>
                  <a:srgbClr val="FF0000"/>
                </a:solidFill>
                <a:latin typeface="+mj-lt"/>
                <a:cs typeface="Calibri" pitchFamily="34" charset="0"/>
              </a:rPr>
              <a:t>      </a:t>
            </a:r>
            <a:r>
              <a:rPr lang="ru-RU" sz="1050" dirty="0" smtClean="0">
                <a:latin typeface="+mj-lt"/>
                <a:cs typeface="Calibri" pitchFamily="34" charset="0"/>
              </a:rPr>
              <a:t>     </a:t>
            </a:r>
            <a:endParaRPr lang="ru-RU" sz="1050" dirty="0">
              <a:latin typeface="+mj-lt"/>
            </a:endParaRPr>
          </a:p>
        </p:txBody>
      </p:sp>
      <p:sp>
        <p:nvSpPr>
          <p:cNvPr id="6" name="TextBox 5"/>
          <p:cNvSpPr txBox="1"/>
          <p:nvPr/>
        </p:nvSpPr>
        <p:spPr>
          <a:xfrm>
            <a:off x="0" y="4953000"/>
            <a:ext cx="6934200" cy="461665"/>
          </a:xfrm>
          <a:prstGeom prst="rect">
            <a:avLst/>
          </a:prstGeom>
          <a:noFill/>
        </p:spPr>
        <p:txBody>
          <a:bodyPr wrap="square" rtlCol="0">
            <a:spAutoFit/>
          </a:bodyPr>
          <a:lstStyle/>
          <a:p>
            <a:pPr algn="ctr"/>
            <a:r>
              <a:rPr lang="ru-RU" sz="1200" dirty="0" smtClean="0"/>
              <a:t>КОЛИЧЕСТВО ВОСПИТАННИКОВ УЧРЕЖДЕНИЙ ДОШКОЛЬНОГО ОБРАЗОВАНИЯ </a:t>
            </a:r>
          </a:p>
          <a:p>
            <a:pPr algn="ctr"/>
            <a:r>
              <a:rPr lang="ru-RU" sz="1200" dirty="0" smtClean="0"/>
              <a:t>В КУРСКОМ МУНИЦИПАЛЬНОМ ОКРУГЕ</a:t>
            </a:r>
            <a:endParaRPr lang="ru-RU" sz="1200" dirty="0"/>
          </a:p>
        </p:txBody>
      </p:sp>
      <p:graphicFrame>
        <p:nvGraphicFramePr>
          <p:cNvPr id="8" name="Диаграмма 7"/>
          <p:cNvGraphicFramePr/>
          <p:nvPr>
            <p:extLst>
              <p:ext uri="{D42A27DB-BD31-4B8C-83A1-F6EECF244321}">
                <p14:modId xmlns:p14="http://schemas.microsoft.com/office/powerpoint/2010/main" val="2013335209"/>
              </p:ext>
            </p:extLst>
          </p:nvPr>
        </p:nvGraphicFramePr>
        <p:xfrm>
          <a:off x="228600" y="5410200"/>
          <a:ext cx="5715000" cy="129540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152400" y="304800"/>
            <a:ext cx="685800" cy="215444"/>
          </a:xfrm>
          <a:prstGeom prst="rect">
            <a:avLst/>
          </a:prstGeom>
          <a:noFill/>
        </p:spPr>
        <p:txBody>
          <a:bodyPr wrap="square" rtlCol="0">
            <a:spAutoFit/>
          </a:bodyPr>
          <a:lstStyle/>
          <a:p>
            <a:r>
              <a:rPr lang="ru-RU" sz="800" dirty="0" smtClean="0">
                <a:latin typeface="+mj-lt"/>
              </a:rPr>
              <a:t>тыс. руб.</a:t>
            </a:r>
            <a:endParaRPr lang="ru-RU" sz="800" dirty="0">
              <a:latin typeface="+mj-lt"/>
            </a:endParaRPr>
          </a:p>
        </p:txBody>
      </p:sp>
      <p:pic>
        <p:nvPicPr>
          <p:cNvPr id="49154" name="Picture 2" descr="https://xn---7-6kcaeseq4ay4e.xn--p1ai/attachments/Image/407dc9908e874192f5e6f26d53e9ba63_6076d3708b1c6.png?template=generic"/>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77000" y="5029200"/>
            <a:ext cx="2667000" cy="1662379"/>
          </a:xfrm>
          <a:prstGeom prst="rect">
            <a:avLst/>
          </a:prstGeom>
          <a:ln>
            <a:noFill/>
          </a:ln>
          <a:effectLst>
            <a:softEdge rad="112500"/>
          </a:effectLst>
        </p:spPr>
      </p:pic>
      <p:pic>
        <p:nvPicPr>
          <p:cNvPr id="49156" name="Picture 4" descr="https://static.mvd.ru/upload/site29/document_images/Kurskiy_meropriyatiya_v_detskom_sadu_(6)-800x600.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15000" y="762000"/>
            <a:ext cx="3286159" cy="1998663"/>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0"/>
            <a:ext cx="8610600" cy="307777"/>
          </a:xfrm>
          <a:prstGeom prst="rect">
            <a:avLst/>
          </a:prstGeom>
          <a:noFill/>
        </p:spPr>
        <p:txBody>
          <a:bodyPr wrap="square" rtlCol="0">
            <a:spAutoFit/>
          </a:bodyPr>
          <a:lstStyle/>
          <a:p>
            <a:pPr algn="ctr"/>
            <a:r>
              <a:rPr lang="ru-RU" sz="1400" b="1" dirty="0" smtClean="0"/>
              <a:t>ОБЩЕЕ ОБРАЗОВАНИЕ</a:t>
            </a:r>
            <a:endParaRPr lang="ru-RU" sz="1400" b="1" dirty="0"/>
          </a:p>
        </p:txBody>
      </p:sp>
      <p:graphicFrame>
        <p:nvGraphicFramePr>
          <p:cNvPr id="3" name="Диаграмма 2"/>
          <p:cNvGraphicFramePr/>
          <p:nvPr>
            <p:extLst>
              <p:ext uri="{D42A27DB-BD31-4B8C-83A1-F6EECF244321}">
                <p14:modId xmlns:p14="http://schemas.microsoft.com/office/powerpoint/2010/main" val="3082962939"/>
              </p:ext>
            </p:extLst>
          </p:nvPr>
        </p:nvGraphicFramePr>
        <p:xfrm>
          <a:off x="0" y="457200"/>
          <a:ext cx="5105400" cy="2362200"/>
        </p:xfrm>
        <a:graphic>
          <a:graphicData uri="http://schemas.openxmlformats.org/drawingml/2006/chart">
            <c:chart xmlns:c="http://schemas.openxmlformats.org/drawingml/2006/chart" xmlns:r="http://schemas.openxmlformats.org/officeDocument/2006/relationships" r:id="rId3"/>
          </a:graphicData>
        </a:graphic>
      </p:graphicFrame>
      <p:sp>
        <p:nvSpPr>
          <p:cNvPr id="4" name="Прямоугольник 3"/>
          <p:cNvSpPr/>
          <p:nvPr/>
        </p:nvSpPr>
        <p:spPr>
          <a:xfrm>
            <a:off x="152400" y="2743200"/>
            <a:ext cx="8839200" cy="3939540"/>
          </a:xfrm>
          <a:prstGeom prst="rect">
            <a:avLst/>
          </a:prstGeom>
        </p:spPr>
        <p:txBody>
          <a:bodyPr wrap="square">
            <a:spAutoFit/>
          </a:bodyPr>
          <a:lstStyle/>
          <a:p>
            <a:pPr algn="just"/>
            <a:r>
              <a:rPr lang="ru-RU" sz="1000" dirty="0">
                <a:latin typeface="+mj-lt"/>
                <a:cs typeface="Calibri" pitchFamily="34" charset="0"/>
              </a:rPr>
              <a:t> </a:t>
            </a:r>
            <a:r>
              <a:rPr lang="ru-RU" sz="1000" dirty="0" smtClean="0">
                <a:latin typeface="+mj-lt"/>
                <a:cs typeface="Calibri" pitchFamily="34" charset="0"/>
              </a:rPr>
              <a:t>      </a:t>
            </a:r>
            <a:r>
              <a:rPr lang="ru-RU" sz="1000" dirty="0" smtClean="0">
                <a:latin typeface="+mj-lt"/>
              </a:rPr>
              <a:t>В </a:t>
            </a:r>
            <a:r>
              <a:rPr lang="ru-RU" sz="1000" dirty="0">
                <a:latin typeface="+mj-lt"/>
              </a:rPr>
              <a:t>Курском муниципальном  округе  за 12 месяцев 2023 года в муниципальных учреждениях  обучалось   6437 учащихся школьного возраста.  На ступени начального общего образования обучалось 2646, на ступени основного общего образования – 3319 человек, 472 – среднего общего образования. Средняя наполняемость классов по округу составляла 17,2. </a:t>
            </a:r>
          </a:p>
          <a:p>
            <a:pPr algn="just"/>
            <a:r>
              <a:rPr lang="ru-RU" sz="1000" dirty="0" smtClean="0">
                <a:latin typeface="+mj-lt"/>
              </a:rPr>
              <a:t>      Сеть </a:t>
            </a:r>
            <a:r>
              <a:rPr lang="ru-RU" sz="1000" dirty="0">
                <a:latin typeface="+mj-lt"/>
              </a:rPr>
              <a:t>образовательных учреждений округа в целом позволяет  удовлетворить возрастающие образовательные запросы граждан с учётом интересов, потребностей, уровня развития, состояния здоровья, реализовать их право на общедоступное образование. Формы получения образования и формы обучения в округе распределились следующим образом:</a:t>
            </a:r>
          </a:p>
          <a:p>
            <a:pPr algn="just"/>
            <a:r>
              <a:rPr lang="ru-RU" sz="1000" dirty="0">
                <a:latin typeface="+mj-lt"/>
              </a:rPr>
              <a:t>-  в очной форме в образовательной организации- 6232 человека; </a:t>
            </a:r>
          </a:p>
          <a:p>
            <a:pPr algn="just"/>
            <a:r>
              <a:rPr lang="ru-RU" sz="1000" dirty="0">
                <a:latin typeface="+mj-lt"/>
              </a:rPr>
              <a:t>- на дому по медицинским показаниям- 205 человек.</a:t>
            </a:r>
          </a:p>
          <a:p>
            <a:pPr algn="just"/>
            <a:r>
              <a:rPr lang="ru-RU" sz="1000" dirty="0" smtClean="0">
                <a:latin typeface="+mj-lt"/>
              </a:rPr>
              <a:t>      Особое </a:t>
            </a:r>
            <a:r>
              <a:rPr lang="ru-RU" sz="1000" dirty="0">
                <a:latin typeface="+mj-lt"/>
              </a:rPr>
              <a:t>внимание уделяется созданию специальных условий для получения общего образования и коррекции нарушений развития, социальной адаптации и реабилитации детей – инвалидов. Организовано обучение для 123 детей – инвалидов, 89 детей с ОВЗ в общеобразовательных учреждениях и на дому.</a:t>
            </a:r>
            <a:r>
              <a:rPr lang="ru-RU" sz="1000" dirty="0" smtClean="0">
                <a:solidFill>
                  <a:srgbClr val="FF0000"/>
                </a:solidFill>
                <a:latin typeface="+mj-lt"/>
              </a:rPr>
              <a:t>     </a:t>
            </a:r>
          </a:p>
          <a:p>
            <a:pPr algn="just"/>
            <a:r>
              <a:rPr lang="ru-RU" sz="1000" dirty="0" smtClean="0">
                <a:latin typeface="+mj-lt"/>
              </a:rPr>
              <a:t>     100 </a:t>
            </a:r>
            <a:r>
              <a:rPr lang="ru-RU" sz="1000" dirty="0">
                <a:latin typeface="+mj-lt"/>
              </a:rPr>
              <a:t>% обучающихся, освоивших основную общеобразовательную программу и получивших документы государственного образца об освоении основных образовательных </a:t>
            </a:r>
            <a:r>
              <a:rPr lang="ru-RU" sz="1000" dirty="0" smtClean="0">
                <a:latin typeface="+mj-lt"/>
              </a:rPr>
              <a:t>программ.</a:t>
            </a:r>
          </a:p>
          <a:p>
            <a:pPr algn="just"/>
            <a:r>
              <a:rPr lang="ru-RU" sz="1000" dirty="0" smtClean="0">
                <a:latin typeface="+mj-lt"/>
              </a:rPr>
              <a:t>      63,5</a:t>
            </a:r>
            <a:r>
              <a:rPr lang="ru-RU" sz="1000" dirty="0">
                <a:latin typeface="+mj-lt"/>
              </a:rPr>
              <a:t>%   повысили квалификацию и переподготовки работников образования» (далее – СКИРО), а также в дистанционном формате на базе организаций, имеющих лицензию на ведение образовательной </a:t>
            </a:r>
            <a:r>
              <a:rPr lang="ru-RU" sz="1000" dirty="0" smtClean="0">
                <a:latin typeface="+mj-lt"/>
              </a:rPr>
              <a:t>деятельности.</a:t>
            </a:r>
          </a:p>
          <a:p>
            <a:pPr algn="just"/>
            <a:r>
              <a:rPr lang="ru-RU" sz="1000" dirty="0" smtClean="0">
                <a:solidFill>
                  <a:srgbClr val="FF0000"/>
                </a:solidFill>
                <a:latin typeface="+mj-lt"/>
                <a:cs typeface="Calibri" pitchFamily="34" charset="0"/>
              </a:rPr>
              <a:t>       </a:t>
            </a:r>
            <a:r>
              <a:rPr lang="ru-RU" sz="1000" dirty="0" smtClean="0">
                <a:latin typeface="+mj-lt"/>
                <a:cs typeface="Calibri" pitchFamily="34" charset="0"/>
              </a:rPr>
              <a:t>На </a:t>
            </a:r>
            <a:r>
              <a:rPr lang="ru-RU" sz="1000" dirty="0" smtClean="0">
                <a:latin typeface="+mj-lt"/>
              </a:rPr>
              <a:t>обеспечение государственных гарантий реализации прав на получение </a:t>
            </a:r>
          </a:p>
          <a:p>
            <a:pPr algn="just"/>
            <a:r>
              <a:rPr lang="ru-RU" sz="1000" dirty="0" smtClean="0">
                <a:latin typeface="+mj-lt"/>
              </a:rPr>
              <a:t>общедоступного и бесплатного начального общего, </a:t>
            </a:r>
            <a:r>
              <a:rPr lang="ru-RU" sz="1000" dirty="0" smtClean="0">
                <a:latin typeface="+mj-lt"/>
                <a:cs typeface="Arial" pitchFamily="34" charset="0"/>
              </a:rPr>
              <a:t>основного общего, </a:t>
            </a:r>
          </a:p>
          <a:p>
            <a:pPr algn="just"/>
            <a:r>
              <a:rPr lang="ru-RU" sz="1000" dirty="0" smtClean="0">
                <a:latin typeface="+mj-lt"/>
                <a:cs typeface="Arial" pitchFamily="34" charset="0"/>
              </a:rPr>
              <a:t>среднего общего образования в муниципальных общеобразовательных </a:t>
            </a:r>
          </a:p>
          <a:p>
            <a:pPr algn="just"/>
            <a:r>
              <a:rPr lang="ru-RU" sz="1000" dirty="0" smtClean="0">
                <a:latin typeface="+mj-lt"/>
                <a:cs typeface="Arial" pitchFamily="34" charset="0"/>
              </a:rPr>
              <a:t>организациях, а также обеспечение дополнительного образования детей </a:t>
            </a:r>
          </a:p>
          <a:p>
            <a:pPr algn="just"/>
            <a:r>
              <a:rPr lang="ru-RU" sz="1000" dirty="0" smtClean="0">
                <a:latin typeface="+mj-lt"/>
                <a:cs typeface="Arial" pitchFamily="34" charset="0"/>
              </a:rPr>
              <a:t>в муниципальных общеобразовательных организациях и на финансовое </a:t>
            </a:r>
          </a:p>
          <a:p>
            <a:pPr algn="just"/>
            <a:r>
              <a:rPr lang="ru-RU" sz="1000" dirty="0" smtClean="0">
                <a:latin typeface="+mj-lt"/>
                <a:cs typeface="Arial" pitchFamily="34" charset="0"/>
              </a:rPr>
              <a:t>обеспечение получения начального общего, основного общего, среднего </a:t>
            </a:r>
          </a:p>
          <a:p>
            <a:pPr algn="just"/>
            <a:r>
              <a:rPr lang="ru-RU" sz="1000" dirty="0" smtClean="0">
                <a:latin typeface="+mj-lt"/>
                <a:cs typeface="Arial" pitchFamily="34" charset="0"/>
              </a:rPr>
              <a:t>общего образования в частных общеобразовательных организациях</a:t>
            </a:r>
          </a:p>
          <a:p>
            <a:pPr algn="just"/>
            <a:r>
              <a:rPr lang="ru-RU" sz="1000" dirty="0" smtClean="0">
                <a:latin typeface="+mj-lt"/>
                <a:cs typeface="Arial" pitchFamily="34" charset="0"/>
              </a:rPr>
              <a:t> в 2023 году из бюджета Ставропольского края выделено 345 412,60 тыс. рублей.</a:t>
            </a:r>
          </a:p>
          <a:p>
            <a:pPr algn="just"/>
            <a:endParaRPr lang="ru-RU" sz="1000" dirty="0" smtClean="0">
              <a:latin typeface="+mj-lt"/>
              <a:cs typeface="Calibri" pitchFamily="34" charset="0"/>
            </a:endParaRPr>
          </a:p>
          <a:p>
            <a:pPr algn="just"/>
            <a:r>
              <a:rPr lang="ru-RU" sz="1000" dirty="0" smtClean="0">
                <a:latin typeface="+mj-lt"/>
                <a:cs typeface="Calibri" pitchFamily="34" charset="0"/>
              </a:rPr>
              <a:t>     </a:t>
            </a:r>
            <a:endParaRPr lang="ru-RU" sz="1000" dirty="0">
              <a:latin typeface="+mj-lt"/>
            </a:endParaRPr>
          </a:p>
        </p:txBody>
      </p:sp>
      <p:sp>
        <p:nvSpPr>
          <p:cNvPr id="5" name="TextBox 4"/>
          <p:cNvSpPr txBox="1"/>
          <p:nvPr/>
        </p:nvSpPr>
        <p:spPr>
          <a:xfrm>
            <a:off x="4800600" y="304800"/>
            <a:ext cx="4343400" cy="646331"/>
          </a:xfrm>
          <a:prstGeom prst="rect">
            <a:avLst/>
          </a:prstGeom>
          <a:noFill/>
        </p:spPr>
        <p:txBody>
          <a:bodyPr wrap="square" rtlCol="0">
            <a:spAutoFit/>
          </a:bodyPr>
          <a:lstStyle/>
          <a:p>
            <a:pPr algn="ctr"/>
            <a:r>
              <a:rPr lang="ru-RU" sz="1200" dirty="0" smtClean="0"/>
              <a:t>КОЛИЧЕСТВО УЧАЩИХСЯ ОБЩЕОБРАЗОВАТЕЛЬНЫХ ОРГАНИЗАЦИЙ В КУРСКОМ МУНИЦИПАЛЬНОМ ОКРУГЕ</a:t>
            </a:r>
            <a:endParaRPr lang="ru-RU" sz="1200" dirty="0"/>
          </a:p>
        </p:txBody>
      </p:sp>
      <p:graphicFrame>
        <p:nvGraphicFramePr>
          <p:cNvPr id="7" name="Диаграмма 6"/>
          <p:cNvGraphicFramePr/>
          <p:nvPr>
            <p:extLst>
              <p:ext uri="{D42A27DB-BD31-4B8C-83A1-F6EECF244321}">
                <p14:modId xmlns:p14="http://schemas.microsoft.com/office/powerpoint/2010/main" val="1639137971"/>
              </p:ext>
            </p:extLst>
          </p:nvPr>
        </p:nvGraphicFramePr>
        <p:xfrm>
          <a:off x="4953000" y="838200"/>
          <a:ext cx="4038600" cy="1905000"/>
        </p:xfrm>
        <a:graphic>
          <a:graphicData uri="http://schemas.openxmlformats.org/drawingml/2006/chart">
            <c:chart xmlns:c="http://schemas.openxmlformats.org/drawingml/2006/chart" xmlns:r="http://schemas.openxmlformats.org/officeDocument/2006/relationships" r:id="rId4"/>
          </a:graphicData>
        </a:graphic>
      </p:graphicFrame>
      <p:pic>
        <p:nvPicPr>
          <p:cNvPr id="48130" name="Picture 2" descr="https://vestnik.edu.ru/media/cache/show/uploads/files/2af9a15d54af8ab32456da16fa0249c2.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24600" y="5257800"/>
            <a:ext cx="2562754" cy="14478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 background"/>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123" name="Rectangle 1"/>
          <p:cNvSpPr>
            <a:spLocks noChangeArrowheads="1"/>
          </p:cNvSpPr>
          <p:nvPr/>
        </p:nvSpPr>
        <p:spPr bwMode="auto">
          <a:xfrm>
            <a:off x="228600" y="-30778"/>
            <a:ext cx="8666672" cy="6832640"/>
          </a:xfrm>
          <a:prstGeom prst="rect">
            <a:avLst/>
          </a:prstGeom>
          <a:noFill/>
          <a:ln w="9525">
            <a:noFill/>
            <a:miter lim="800000"/>
            <a:headEnd/>
            <a:tailEnd/>
          </a:ln>
        </p:spPr>
        <p:txBody>
          <a:bodyPr wrap="square" anchor="ctr">
            <a:spAutoFit/>
          </a:bodyPr>
          <a:lstStyle/>
          <a:p>
            <a:pPr indent="449263">
              <a:tabLst>
                <a:tab pos="968375" algn="l"/>
              </a:tabLst>
            </a:pPr>
            <a:endParaRPr lang="ru-RU" sz="2000" b="1" dirty="0">
              <a:latin typeface="Calibri" pitchFamily="34" charset="0"/>
              <a:ea typeface="Calibri" pitchFamily="34" charset="0"/>
              <a:cs typeface="Calibri" pitchFamily="34" charset="0"/>
            </a:endParaRPr>
          </a:p>
          <a:p>
            <a:pPr indent="449263">
              <a:tabLst>
                <a:tab pos="968375" algn="l"/>
              </a:tabLst>
            </a:pPr>
            <a:endParaRPr lang="ru-RU" sz="2000" b="1" dirty="0" smtClean="0">
              <a:latin typeface="Calibri" pitchFamily="34" charset="0"/>
              <a:ea typeface="Calibri" pitchFamily="34" charset="0"/>
              <a:cs typeface="Calibri" pitchFamily="34" charset="0"/>
            </a:endParaRPr>
          </a:p>
          <a:p>
            <a:pPr indent="449263">
              <a:tabLst>
                <a:tab pos="968375" algn="l"/>
              </a:tabLst>
            </a:pPr>
            <a:r>
              <a:rPr lang="ru-RU" sz="2000" b="1" dirty="0" smtClean="0">
                <a:latin typeface="Calibri" pitchFamily="34" charset="0"/>
                <a:ea typeface="Calibri" pitchFamily="34" charset="0"/>
                <a:cs typeface="Calibri" pitchFamily="34" charset="0"/>
              </a:rPr>
              <a:t>Уважаемые </a:t>
            </a:r>
            <a:r>
              <a:rPr lang="ru-RU" sz="2000" b="1" dirty="0">
                <a:latin typeface="Calibri" pitchFamily="34" charset="0"/>
                <a:ea typeface="Calibri" pitchFamily="34" charset="0"/>
                <a:cs typeface="Calibri" pitchFamily="34" charset="0"/>
              </a:rPr>
              <a:t>жители Курского района!</a:t>
            </a:r>
          </a:p>
          <a:p>
            <a:pPr indent="449263" algn="just" eaLnBrk="0" hangingPunct="0">
              <a:tabLst>
                <a:tab pos="968375" algn="l"/>
              </a:tabLst>
            </a:pPr>
            <a:endParaRPr lang="ru-RU" dirty="0" smtClean="0">
              <a:latin typeface="Calibri" pitchFamily="34" charset="0"/>
              <a:cs typeface="Calibri" pitchFamily="34" charset="0"/>
            </a:endParaRPr>
          </a:p>
          <a:p>
            <a:pPr indent="449263" algn="just" eaLnBrk="0" hangingPunct="0">
              <a:tabLst>
                <a:tab pos="968375" algn="l"/>
              </a:tabLst>
            </a:pPr>
            <a:endParaRPr lang="ru-RU" dirty="0" smtClean="0">
              <a:latin typeface="Calibri" pitchFamily="34" charset="0"/>
              <a:cs typeface="Calibri" pitchFamily="34" charset="0"/>
            </a:endParaRPr>
          </a:p>
          <a:p>
            <a:pPr indent="449263" algn="just" eaLnBrk="0" hangingPunct="0">
              <a:tabLst>
                <a:tab pos="968375" algn="l"/>
              </a:tabLst>
            </a:pPr>
            <a:r>
              <a:rPr lang="ru-RU" dirty="0" smtClean="0">
                <a:latin typeface="Calibri" pitchFamily="34" charset="0"/>
                <a:cs typeface="Calibri" pitchFamily="34" charset="0"/>
              </a:rPr>
              <a:t>На интернет–ресурсе администрации Курского муниципального округа Ставропольского края (</a:t>
            </a:r>
            <a:r>
              <a:rPr lang="en-US" dirty="0">
                <a:latin typeface="Calibri" pitchFamily="34" charset="0"/>
                <a:cs typeface="Calibri" pitchFamily="34" charset="0"/>
              </a:rPr>
              <a:t>https://kurskiy26.gosuslugi.ru/ofitsialno/statistika/otkrytyy-byudzhet/godovoy-otchet-ob-ispolnenii-byudzheta/2024-godovoy-otchet-ob-ispolnenii-byudzheta</a:t>
            </a:r>
            <a:r>
              <a:rPr lang="en-US" dirty="0" smtClean="0">
                <a:latin typeface="Calibri" pitchFamily="34" charset="0"/>
                <a:cs typeface="Calibri" pitchFamily="34" charset="0"/>
              </a:rPr>
              <a:t>/</a:t>
            </a:r>
            <a:r>
              <a:rPr lang="ru-RU" dirty="0" smtClean="0">
                <a:latin typeface="Calibri" pitchFamily="34" charset="0"/>
                <a:cs typeface="Calibri" pitchFamily="34" charset="0"/>
              </a:rPr>
              <a:t>)  </a:t>
            </a:r>
            <a:r>
              <a:rPr lang="ru-RU" dirty="0" smtClean="0">
                <a:latin typeface="Calibri" pitchFamily="34" charset="0"/>
                <a:ea typeface="Calibri" pitchFamily="34" charset="0"/>
                <a:cs typeface="Calibri" pitchFamily="34" charset="0"/>
              </a:rPr>
              <a:t>Вашему вниманию представлен Бюджет для граждан, составленный на основании проекта решения Совета Курского муниципального округа Ставропольского края «Об исполнении бюджета Курского муниципального округа Ставропольского края за 2023 год», который </a:t>
            </a:r>
            <a:r>
              <a:rPr lang="ru-RU" dirty="0" smtClean="0">
                <a:latin typeface="Calibri" pitchFamily="34" charset="0"/>
                <a:cs typeface="Calibri" pitchFamily="34" charset="0"/>
              </a:rPr>
              <a:t>доходчиво </a:t>
            </a:r>
            <a:r>
              <a:rPr lang="ru-RU" dirty="0">
                <a:latin typeface="Calibri" pitchFamily="34" charset="0"/>
                <a:cs typeface="Calibri" pitchFamily="34" charset="0"/>
              </a:rPr>
              <a:t>раскрывает основные понятия законодательства о бюджетном процессе, содержит параметры доходной и расходной части бюджета Курского муниципального </a:t>
            </a:r>
            <a:r>
              <a:rPr lang="ru-RU" dirty="0" smtClean="0">
                <a:latin typeface="Calibri" pitchFamily="34" charset="0"/>
                <a:cs typeface="Calibri" pitchFamily="34" charset="0"/>
              </a:rPr>
              <a:t>округа.</a:t>
            </a:r>
            <a:endParaRPr lang="ru-RU" dirty="0">
              <a:latin typeface="Calibri" pitchFamily="34" charset="0"/>
              <a:cs typeface="Calibri" pitchFamily="34" charset="0"/>
            </a:endParaRPr>
          </a:p>
          <a:p>
            <a:pPr indent="449263" algn="just" eaLnBrk="0" hangingPunct="0">
              <a:tabLst>
                <a:tab pos="968375" algn="l"/>
              </a:tabLst>
            </a:pPr>
            <a:r>
              <a:rPr lang="ru-RU" dirty="0">
                <a:latin typeface="Calibri" pitchFamily="34" charset="0"/>
                <a:ea typeface="Calibri" pitchFamily="34" charset="0"/>
                <a:cs typeface="Calibri" pitchFamily="34" charset="0"/>
              </a:rPr>
              <a:t>«Бюджет для граждан» </a:t>
            </a:r>
            <a:r>
              <a:rPr lang="ru-RU" dirty="0" smtClean="0">
                <a:latin typeface="Calibri" pitchFamily="34" charset="0"/>
                <a:ea typeface="Calibri" pitchFamily="34" charset="0"/>
                <a:cs typeface="Calibri" pitchFamily="34" charset="0"/>
              </a:rPr>
              <a:t>разработан для ознакомления граждан с задачами и приоритетными направлениями бюджетной политики, основными условиями формирования и исполнения бюджета, источниками доходов бюджета, обоснованиями бюджетных расходов, планируемыми и достигнутыми результатами использования бюджетных ассигнований, а также вовлечения граждан в обсуждение бюджетных решений. Мы постарались представить информацию в доступном для широкого круга пользователей виде. Представленная информация будет интересна и полезна всем, так как бюджет  округа затрагивает интересы каждого жителя.</a:t>
            </a:r>
          </a:p>
          <a:p>
            <a:pPr indent="449263" algn="just" eaLnBrk="0" hangingPunct="0">
              <a:tabLst>
                <a:tab pos="968375" algn="l"/>
              </a:tabLst>
            </a:pPr>
            <a:r>
              <a:rPr lang="ru-RU" dirty="0" smtClean="0">
                <a:latin typeface="Calibri" pitchFamily="34" charset="0"/>
                <a:ea typeface="Calibri" pitchFamily="34" charset="0"/>
                <a:cs typeface="Calibri" pitchFamily="34" charset="0"/>
              </a:rPr>
              <a:t>Ваши </a:t>
            </a:r>
            <a:r>
              <a:rPr lang="ru-RU" dirty="0">
                <a:latin typeface="Calibri" pitchFamily="34" charset="0"/>
                <a:ea typeface="Calibri" pitchFamily="34" charset="0"/>
                <a:cs typeface="Calibri" pitchFamily="34" charset="0"/>
              </a:rPr>
              <a:t>замечания и предложения к проекту </a:t>
            </a:r>
            <a:r>
              <a:rPr lang="ru-RU" dirty="0" smtClean="0">
                <a:latin typeface="Calibri" pitchFamily="34" charset="0"/>
                <a:ea typeface="Calibri" pitchFamily="34" charset="0"/>
                <a:cs typeface="Calibri" pitchFamily="34" charset="0"/>
              </a:rPr>
              <a:t>можно </a:t>
            </a:r>
            <a:r>
              <a:rPr lang="ru-RU" dirty="0">
                <a:latin typeface="Calibri" pitchFamily="34" charset="0"/>
                <a:ea typeface="Calibri" pitchFamily="34" charset="0"/>
                <a:cs typeface="Calibri" pitchFamily="34" charset="0"/>
              </a:rPr>
              <a:t>направлять по электронному адресу: </a:t>
            </a:r>
            <a:r>
              <a:rPr lang="ru-RU" dirty="0" err="1">
                <a:latin typeface="Calibri" pitchFamily="34" charset="0"/>
                <a:ea typeface="Calibri" pitchFamily="34" charset="0"/>
                <a:cs typeface="Calibri" pitchFamily="34" charset="0"/>
              </a:rPr>
              <a:t>fukursk@mail.ru</a:t>
            </a:r>
            <a:r>
              <a:rPr lang="ru-RU" dirty="0">
                <a:latin typeface="Calibri" pitchFamily="34" charset="0"/>
                <a:ea typeface="Calibri" pitchFamily="34" charset="0"/>
                <a:cs typeface="Calibri" pitchFamily="34" charset="0"/>
              </a:rPr>
              <a:t> </a:t>
            </a:r>
          </a:p>
        </p:txBody>
      </p:sp>
      <p:pic>
        <p:nvPicPr>
          <p:cNvPr id="78850" name="Picture 2" descr="https://fs01.cap.ru/www20/gshum/banners/infobanneri/c5b70ab5-e898-47ac-8c78-e529a0f89477/001_12hi55np.png"/>
          <p:cNvPicPr>
            <a:picLocks noChangeAspect="1" noChangeArrowheads="1"/>
          </p:cNvPicPr>
          <p:nvPr/>
        </p:nvPicPr>
        <p:blipFill>
          <a:blip r:embed="rId4"/>
          <a:srcRect/>
          <a:stretch>
            <a:fillRect/>
          </a:stretch>
        </p:blipFill>
        <p:spPr bwMode="auto">
          <a:xfrm>
            <a:off x="6486525" y="457200"/>
            <a:ext cx="2428875" cy="828676"/>
          </a:xfrm>
          <a:prstGeom prst="rect">
            <a:avLst/>
          </a:prstGeom>
          <a:noFill/>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0"/>
            <a:ext cx="8610600" cy="307777"/>
          </a:xfrm>
          <a:prstGeom prst="rect">
            <a:avLst/>
          </a:prstGeom>
          <a:noFill/>
        </p:spPr>
        <p:txBody>
          <a:bodyPr wrap="square" rtlCol="0">
            <a:spAutoFit/>
          </a:bodyPr>
          <a:lstStyle/>
          <a:p>
            <a:pPr algn="ctr"/>
            <a:r>
              <a:rPr lang="ru-RU" sz="1400" b="1" dirty="0" smtClean="0"/>
              <a:t>ДОПОЛНИТЕЛЬНОЕ ОБРАЗОВАНИЕ</a:t>
            </a:r>
            <a:endParaRPr lang="ru-RU" sz="1400" b="1" dirty="0"/>
          </a:p>
        </p:txBody>
      </p:sp>
      <p:graphicFrame>
        <p:nvGraphicFramePr>
          <p:cNvPr id="3" name="Диаграмма 2"/>
          <p:cNvGraphicFramePr/>
          <p:nvPr>
            <p:extLst>
              <p:ext uri="{D42A27DB-BD31-4B8C-83A1-F6EECF244321}">
                <p14:modId xmlns:p14="http://schemas.microsoft.com/office/powerpoint/2010/main" val="2813701358"/>
              </p:ext>
            </p:extLst>
          </p:nvPr>
        </p:nvGraphicFramePr>
        <p:xfrm>
          <a:off x="152400" y="457200"/>
          <a:ext cx="4953000" cy="2413000"/>
        </p:xfrm>
        <a:graphic>
          <a:graphicData uri="http://schemas.openxmlformats.org/drawingml/2006/chart">
            <c:chart xmlns:c="http://schemas.openxmlformats.org/drawingml/2006/chart" xmlns:r="http://schemas.openxmlformats.org/officeDocument/2006/relationships" r:id="rId3"/>
          </a:graphicData>
        </a:graphic>
      </p:graphicFrame>
      <p:sp>
        <p:nvSpPr>
          <p:cNvPr id="4" name="Прямоугольник 3"/>
          <p:cNvSpPr/>
          <p:nvPr/>
        </p:nvSpPr>
        <p:spPr>
          <a:xfrm>
            <a:off x="228600" y="2819438"/>
            <a:ext cx="8686800" cy="1477328"/>
          </a:xfrm>
          <a:prstGeom prst="rect">
            <a:avLst/>
          </a:prstGeom>
        </p:spPr>
        <p:txBody>
          <a:bodyPr wrap="square">
            <a:spAutoFit/>
          </a:bodyPr>
          <a:lstStyle/>
          <a:p>
            <a:pPr algn="just"/>
            <a:r>
              <a:rPr lang="ru-RU" sz="1000" dirty="0" smtClean="0">
                <a:latin typeface="+mj-lt"/>
              </a:rPr>
              <a:t>      	В округе 3 учреждения дополнительного образования: МКУ ДО «Центр дополнительного образования для детей», МКУ ДО «ДЮСШ», МКУ ДО ДООЦ  «Звездный».</a:t>
            </a:r>
          </a:p>
          <a:p>
            <a:pPr algn="just"/>
            <a:r>
              <a:rPr lang="ru-RU" sz="1000" dirty="0" smtClean="0">
                <a:latin typeface="+mj-lt"/>
              </a:rPr>
              <a:t>	МКУ </a:t>
            </a:r>
            <a:r>
              <a:rPr lang="ru-RU" sz="1000" dirty="0">
                <a:latin typeface="+mj-lt"/>
              </a:rPr>
              <a:t>ДО ДООЦ «Звёздный» в летний период принял 379 детей. Из них 190 детей Курского муниципального округа отдохнули по льготной путевке. Из местного бюджета на частичную оплату льготной путевки было выделено 503,23 тыс. рублей.</a:t>
            </a:r>
          </a:p>
          <a:p>
            <a:pPr algn="just"/>
            <a:r>
              <a:rPr lang="ru-RU" sz="1000" dirty="0" smtClean="0">
                <a:latin typeface="+mj-lt"/>
              </a:rPr>
              <a:t>	В </a:t>
            </a:r>
            <a:r>
              <a:rPr lang="ru-RU" sz="1000" dirty="0">
                <a:latin typeface="+mj-lt"/>
              </a:rPr>
              <a:t>МБУ ДО «ЦДОД» обучаются 816 детей. Коллектив включает 30 работников учреждения. Работа ведется по направлениям: художественно-эстетическое, культурологическое, социально-педагогическое, туристско-краеведческое, техническое, спортивное. </a:t>
            </a:r>
          </a:p>
          <a:p>
            <a:pPr algn="just"/>
            <a:r>
              <a:rPr lang="ru-RU" sz="1000" dirty="0" smtClean="0">
                <a:latin typeface="+mj-lt"/>
              </a:rPr>
              <a:t>	В </a:t>
            </a:r>
            <a:r>
              <a:rPr lang="ru-RU" sz="1000" dirty="0">
                <a:latin typeface="+mj-lt"/>
              </a:rPr>
              <a:t>МКУ ДО «ДЮСШ» занимаются 357 юных спортсменов, их тренируют 11 тренеров-преподавателей по направлениям: греко-римская борьба, легкая атлетика, футбол, пауэрлифтинг, волейбол, шахматы, теннис, баскетбол, бадминтон, каратэ.</a:t>
            </a:r>
          </a:p>
          <a:p>
            <a:pPr algn="just"/>
            <a:endParaRPr lang="ru-RU" sz="1000" dirty="0" smtClean="0">
              <a:solidFill>
                <a:srgbClr val="FF0000"/>
              </a:solidFill>
              <a:latin typeface="+mj-lt"/>
            </a:endParaRPr>
          </a:p>
        </p:txBody>
      </p:sp>
      <p:pic>
        <p:nvPicPr>
          <p:cNvPr id="47106" name="Picture 2" descr="https://dzstend.ru/wp-content/uploads/2021/01/IF-037_dopolnitelnoe-obrazovanie_1400h1000.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96000" y="533400"/>
            <a:ext cx="2901463" cy="2057400"/>
          </a:xfrm>
          <a:prstGeom prst="rect">
            <a:avLst/>
          </a:prstGeom>
          <a:noFill/>
        </p:spPr>
      </p:pic>
      <p:graphicFrame>
        <p:nvGraphicFramePr>
          <p:cNvPr id="7" name="Диаграмма 6"/>
          <p:cNvGraphicFramePr/>
          <p:nvPr>
            <p:extLst>
              <p:ext uri="{D42A27DB-BD31-4B8C-83A1-F6EECF244321}">
                <p14:modId xmlns:p14="http://schemas.microsoft.com/office/powerpoint/2010/main" val="2608283994"/>
              </p:ext>
            </p:extLst>
          </p:nvPr>
        </p:nvGraphicFramePr>
        <p:xfrm>
          <a:off x="228602" y="5043138"/>
          <a:ext cx="5638800" cy="1143000"/>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p:cNvSpPr txBox="1"/>
          <p:nvPr/>
        </p:nvSpPr>
        <p:spPr>
          <a:xfrm>
            <a:off x="304802" y="4814538"/>
            <a:ext cx="5257800" cy="276999"/>
          </a:xfrm>
          <a:prstGeom prst="rect">
            <a:avLst/>
          </a:prstGeom>
          <a:noFill/>
        </p:spPr>
        <p:txBody>
          <a:bodyPr wrap="square" rtlCol="0">
            <a:spAutoFit/>
          </a:bodyPr>
          <a:lstStyle/>
          <a:p>
            <a:pPr algn="ctr"/>
            <a:r>
              <a:rPr lang="ru-RU" sz="1200" dirty="0" smtClean="0"/>
              <a:t>КОЛИЧЕСТВО ДЕТЕЙ ОТДОХНУВШИХ МКУ ДО ДООЦ «ЗВЕЗДНЫЙ»</a:t>
            </a:r>
            <a:endParaRPr lang="ru-RU" sz="1200" dirty="0"/>
          </a:p>
        </p:txBody>
      </p:sp>
      <p:pic>
        <p:nvPicPr>
          <p:cNvPr id="9" name="Picture 2" descr="&quot;ДООЦ &quot;Звездный&quot; СТАВРОПОЛЬСКИЙ КРАЙ"/>
          <p:cNvPicPr>
            <a:picLocks noChangeAspect="1" noChangeArrowheads="1"/>
          </p:cNvPicPr>
          <p:nvPr/>
        </p:nvPicPr>
        <p:blipFill>
          <a:blip r:embed="rId6"/>
          <a:srcRect/>
          <a:stretch>
            <a:fillRect/>
          </a:stretch>
        </p:blipFill>
        <p:spPr bwMode="auto">
          <a:xfrm>
            <a:off x="7124700" y="4319237"/>
            <a:ext cx="1447800" cy="1447802"/>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38179" y="-72124"/>
            <a:ext cx="8877221" cy="523220"/>
          </a:xfrm>
          <a:prstGeom prst="rect">
            <a:avLst/>
          </a:prstGeom>
        </p:spPr>
        <p:txBody>
          <a:bodyPr wrap="square">
            <a:spAutoFit/>
          </a:bodyPr>
          <a:lstStyle/>
          <a:p>
            <a:pPr algn="ctr"/>
            <a:r>
              <a:rPr lang="ru-RU" sz="1400" dirty="0" smtClean="0">
                <a:latin typeface="+mj-lt"/>
              </a:rPr>
              <a:t>Устройство </a:t>
            </a:r>
            <a:r>
              <a:rPr lang="ru-RU" sz="1400" dirty="0">
                <a:latin typeface="+mj-lt"/>
              </a:rPr>
              <a:t>потолка в одном кабинете МКОУ «СОШ № 12» </a:t>
            </a:r>
            <a:r>
              <a:rPr lang="ru-RU" sz="1400" dirty="0" smtClean="0">
                <a:latin typeface="+mj-lt"/>
              </a:rPr>
              <a:t>замена </a:t>
            </a:r>
            <a:r>
              <a:rPr lang="ru-RU" sz="1400" dirty="0">
                <a:latin typeface="+mj-lt"/>
              </a:rPr>
              <a:t>дверей в кабинеты, укладка плитки на пол в коридоре МКОУ </a:t>
            </a:r>
            <a:r>
              <a:rPr lang="ru-RU" sz="1400" dirty="0" smtClean="0">
                <a:latin typeface="+mj-lt"/>
              </a:rPr>
              <a:t>«ООШ </a:t>
            </a:r>
            <a:r>
              <a:rPr lang="ru-RU" sz="1400" dirty="0">
                <a:latin typeface="+mj-lt"/>
              </a:rPr>
              <a:t>№ </a:t>
            </a:r>
            <a:r>
              <a:rPr lang="ru-RU" sz="1400" dirty="0" smtClean="0">
                <a:latin typeface="+mj-lt"/>
              </a:rPr>
              <a:t>25», ремонт цоколя в МКОУ «СОШ № 4»</a:t>
            </a:r>
            <a:endParaRPr lang="ru-RU" sz="1400" dirty="0">
              <a:latin typeface="+mj-lt"/>
            </a:endParaRPr>
          </a:p>
        </p:txBody>
      </p:sp>
      <p:pic>
        <p:nvPicPr>
          <p:cNvPr id="11"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94642" y="399515"/>
            <a:ext cx="2463944" cy="2731518"/>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019800" y="340634"/>
            <a:ext cx="2617284" cy="2724307"/>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81650" y="365009"/>
            <a:ext cx="2188866" cy="278602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Прямоугольник 13"/>
          <p:cNvSpPr/>
          <p:nvPr/>
        </p:nvSpPr>
        <p:spPr>
          <a:xfrm>
            <a:off x="296386" y="3198586"/>
            <a:ext cx="4724400" cy="523220"/>
          </a:xfrm>
          <a:prstGeom prst="rect">
            <a:avLst/>
          </a:prstGeom>
        </p:spPr>
        <p:txBody>
          <a:bodyPr wrap="square">
            <a:spAutoFit/>
          </a:bodyPr>
          <a:lstStyle/>
          <a:p>
            <a:pPr algn="ctr"/>
            <a:r>
              <a:rPr lang="ru-RU" sz="1400" dirty="0" smtClean="0">
                <a:latin typeface="+mj-lt"/>
              </a:rPr>
              <a:t>Установка </a:t>
            </a:r>
            <a:r>
              <a:rPr lang="ru-RU" sz="1400" dirty="0">
                <a:latin typeface="+mj-lt"/>
              </a:rPr>
              <a:t>входной двери в МКОУ «СОШ № 10» и МКОУ «СОШ № 1»</a:t>
            </a:r>
          </a:p>
        </p:txBody>
      </p:sp>
      <p:pic>
        <p:nvPicPr>
          <p:cNvPr id="15"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45865" y="3782170"/>
            <a:ext cx="3024651" cy="2461308"/>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descr="C:\Users\User\AppData\Local\Temp\7zO48FB21B6\7.jpe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8179" y="3602672"/>
            <a:ext cx="2353658" cy="313821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7" name="Прямоугольник 16"/>
          <p:cNvSpPr/>
          <p:nvPr/>
        </p:nvSpPr>
        <p:spPr>
          <a:xfrm>
            <a:off x="5760307" y="3182192"/>
            <a:ext cx="3426691" cy="523220"/>
          </a:xfrm>
          <a:prstGeom prst="rect">
            <a:avLst/>
          </a:prstGeom>
        </p:spPr>
        <p:txBody>
          <a:bodyPr wrap="square">
            <a:spAutoFit/>
          </a:bodyPr>
          <a:lstStyle/>
          <a:p>
            <a:r>
              <a:rPr lang="ru-RU" sz="1400" dirty="0">
                <a:latin typeface="+mj-lt"/>
              </a:rPr>
              <a:t>У</a:t>
            </a:r>
            <a:r>
              <a:rPr lang="ru-RU" sz="1400" dirty="0" smtClean="0">
                <a:latin typeface="+mj-lt"/>
              </a:rPr>
              <a:t>становка </a:t>
            </a:r>
            <a:r>
              <a:rPr lang="ru-RU" sz="1400" dirty="0">
                <a:latin typeface="+mj-lt"/>
              </a:rPr>
              <a:t>4-х сплит систем в модульный пищеблок в МКОУ «СОШ № 3» с. </a:t>
            </a:r>
            <a:r>
              <a:rPr lang="ru-RU" sz="1400" dirty="0" err="1">
                <a:latin typeface="+mj-lt"/>
              </a:rPr>
              <a:t>Каново</a:t>
            </a:r>
            <a:endParaRPr lang="ru-RU" sz="1400" dirty="0">
              <a:latin typeface="+mj-lt"/>
            </a:endParaRPr>
          </a:p>
        </p:txBody>
      </p:sp>
      <p:pic>
        <p:nvPicPr>
          <p:cNvPr id="18"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241667" y="3688738"/>
            <a:ext cx="2464884" cy="3164464"/>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81521" y="67028"/>
            <a:ext cx="3429000" cy="307777"/>
          </a:xfrm>
          <a:prstGeom prst="rect">
            <a:avLst/>
          </a:prstGeom>
        </p:spPr>
        <p:txBody>
          <a:bodyPr wrap="square">
            <a:spAutoFit/>
          </a:bodyPr>
          <a:lstStyle/>
          <a:p>
            <a:pPr algn="r"/>
            <a:r>
              <a:rPr lang="ru-RU" sz="1400" dirty="0" smtClean="0">
                <a:latin typeface="+mj-lt"/>
              </a:rPr>
              <a:t>Ремонт </a:t>
            </a:r>
            <a:r>
              <a:rPr lang="ru-RU" sz="1400" dirty="0">
                <a:latin typeface="+mj-lt"/>
              </a:rPr>
              <a:t>кровли в  МКДОУ № 19 «Колосок»</a:t>
            </a:r>
          </a:p>
        </p:txBody>
      </p:sp>
      <p:pic>
        <p:nvPicPr>
          <p:cNvPr id="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8453" y="220916"/>
            <a:ext cx="2967546" cy="230882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3906347" y="71341"/>
            <a:ext cx="5237653" cy="307777"/>
          </a:xfrm>
          <a:prstGeom prst="rect">
            <a:avLst/>
          </a:prstGeom>
        </p:spPr>
        <p:txBody>
          <a:bodyPr wrap="square">
            <a:spAutoFit/>
          </a:bodyPr>
          <a:lstStyle/>
          <a:p>
            <a:pPr algn="ctr"/>
            <a:r>
              <a:rPr lang="ru-RU" sz="1400" dirty="0" smtClean="0">
                <a:latin typeface="+mj-lt"/>
              </a:rPr>
              <a:t>Благоустройство </a:t>
            </a:r>
            <a:r>
              <a:rPr lang="ru-RU" sz="1400" dirty="0">
                <a:latin typeface="+mj-lt"/>
              </a:rPr>
              <a:t>двора МКДОУ № 19 «Колосок»</a:t>
            </a:r>
          </a:p>
        </p:txBody>
      </p:sp>
      <p:pic>
        <p:nvPicPr>
          <p:cNvPr id="7"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314699" y="765757"/>
            <a:ext cx="3248574" cy="1831823"/>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791200" y="230980"/>
            <a:ext cx="3278018" cy="1848836"/>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Прямоугольник 8"/>
          <p:cNvSpPr/>
          <p:nvPr/>
        </p:nvSpPr>
        <p:spPr>
          <a:xfrm>
            <a:off x="0" y="2588006"/>
            <a:ext cx="4377543" cy="523220"/>
          </a:xfrm>
          <a:prstGeom prst="rect">
            <a:avLst/>
          </a:prstGeom>
        </p:spPr>
        <p:txBody>
          <a:bodyPr wrap="square">
            <a:spAutoFit/>
          </a:bodyPr>
          <a:lstStyle/>
          <a:p>
            <a:pPr algn="ctr"/>
            <a:r>
              <a:rPr lang="ru-RU" sz="1400" dirty="0" smtClean="0">
                <a:solidFill>
                  <a:prstClr val="black"/>
                </a:solidFill>
                <a:latin typeface="+mj-lt"/>
              </a:rPr>
              <a:t>Ремонт </a:t>
            </a:r>
            <a:r>
              <a:rPr lang="ru-RU" sz="1400" dirty="0">
                <a:solidFill>
                  <a:prstClr val="black"/>
                </a:solidFill>
                <a:latin typeface="+mj-lt"/>
              </a:rPr>
              <a:t>помещений в здании  МКДОУ № 8 «Теремок» </a:t>
            </a:r>
            <a:r>
              <a:rPr lang="ru-RU" sz="1400" dirty="0" smtClean="0">
                <a:solidFill>
                  <a:prstClr val="black"/>
                </a:solidFill>
                <a:latin typeface="+mj-lt"/>
              </a:rPr>
              <a:t>и </a:t>
            </a:r>
            <a:r>
              <a:rPr lang="ru-RU" sz="1400" dirty="0">
                <a:solidFill>
                  <a:prstClr val="black"/>
                </a:solidFill>
                <a:latin typeface="+mj-lt"/>
              </a:rPr>
              <a:t>МКДОУ № 21 «</a:t>
            </a:r>
            <a:r>
              <a:rPr lang="ru-RU" sz="1400" dirty="0" err="1">
                <a:solidFill>
                  <a:prstClr val="black"/>
                </a:solidFill>
                <a:latin typeface="+mj-lt"/>
              </a:rPr>
              <a:t>Семицветик</a:t>
            </a:r>
            <a:r>
              <a:rPr lang="ru-RU" sz="1400" dirty="0">
                <a:solidFill>
                  <a:prstClr val="black"/>
                </a:solidFill>
                <a:latin typeface="+mj-lt"/>
              </a:rPr>
              <a:t>»</a:t>
            </a:r>
          </a:p>
        </p:txBody>
      </p:sp>
      <p:pic>
        <p:nvPicPr>
          <p:cNvPr id="10" name="Picture 2" descr="D:\Documents\ОТЧЕТЫ ГЛАВЫ\2023\для отчета\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6200" y="3025587"/>
            <a:ext cx="2819400" cy="211455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1" name="Picture 4" descr="C:\Users\User\AppData\Local\Temp\7zO86F19632\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85800" y="5010607"/>
            <a:ext cx="2939807" cy="184739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4365820" y="2752101"/>
            <a:ext cx="4757665" cy="307777"/>
          </a:xfrm>
          <a:prstGeom prst="rect">
            <a:avLst/>
          </a:prstGeom>
        </p:spPr>
        <p:txBody>
          <a:bodyPr wrap="square">
            <a:spAutoFit/>
          </a:bodyPr>
          <a:lstStyle/>
          <a:p>
            <a:pPr algn="ctr"/>
            <a:r>
              <a:rPr lang="ru-RU" sz="1400" dirty="0" smtClean="0">
                <a:solidFill>
                  <a:prstClr val="black"/>
                </a:solidFill>
                <a:latin typeface="+mj-lt"/>
              </a:rPr>
              <a:t>Установлено </a:t>
            </a:r>
            <a:r>
              <a:rPr lang="ru-RU" sz="1400" dirty="0">
                <a:solidFill>
                  <a:prstClr val="black"/>
                </a:solidFill>
                <a:latin typeface="+mj-lt"/>
              </a:rPr>
              <a:t>ограждение территории МКОУ «ООШ № 25»</a:t>
            </a:r>
          </a:p>
        </p:txBody>
      </p:sp>
      <p:pic>
        <p:nvPicPr>
          <p:cNvPr id="13"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575572" y="3079931"/>
            <a:ext cx="3635700" cy="1816922"/>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921292" y="4879731"/>
            <a:ext cx="4105245" cy="198120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51421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bwMode="auto">
          <a:xfrm>
            <a:off x="7188" y="-46676"/>
            <a:ext cx="7765211" cy="5000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marR="0" lvl="0" indent="-342900" algn="ctr" defTabSz="914400" rtl="0" eaLnBrk="1" fontAlgn="base" latinLnBrk="0" hangingPunct="1">
              <a:lnSpc>
                <a:spcPct val="100000"/>
              </a:lnSpc>
              <a:spcBef>
                <a:spcPct val="20000"/>
              </a:spcBef>
              <a:spcAft>
                <a:spcPct val="0"/>
              </a:spcAft>
              <a:buClrTx/>
              <a:buSzTx/>
              <a:tabLst/>
              <a:defRPr/>
            </a:pPr>
            <a:r>
              <a:rPr lang="ru-RU" sz="1400" b="1" kern="0" baseline="0" dirty="0" smtClean="0">
                <a:effectLst>
                  <a:outerShdw blurRad="38100" dist="38100" dir="2700000" algn="tl">
                    <a:srgbClr val="000000">
                      <a:alpha val="43137"/>
                    </a:srgbClr>
                  </a:outerShdw>
                </a:effectLst>
                <a:latin typeface="Arial" pitchFamily="34" charset="0"/>
                <a:cs typeface="Arial" pitchFamily="34" charset="0"/>
              </a:rPr>
              <a:t>МОЛОДЕЖНАЯ</a:t>
            </a:r>
            <a:r>
              <a:rPr lang="ru-RU" sz="1600" b="1" kern="0" dirty="0" smtClean="0">
                <a:effectLst>
                  <a:outerShdw blurRad="38100" dist="38100" dir="2700000" algn="tl">
                    <a:srgbClr val="000000">
                      <a:alpha val="43137"/>
                    </a:srgbClr>
                  </a:outerShdw>
                </a:effectLst>
                <a:latin typeface="Calibri" pitchFamily="34" charset="0"/>
                <a:cs typeface="Calibri" pitchFamily="34" charset="0"/>
              </a:rPr>
              <a:t> ПОЛИТИКА</a:t>
            </a:r>
            <a:endParaRPr kumimoji="0" lang="ru-RU" sz="1600" b="0" i="0" u="none" strike="noStrike" kern="0" cap="none" spc="0" normalizeH="0" baseline="0" noProof="0" dirty="0" smtClean="0">
              <a:ln>
                <a:noFill/>
              </a:ln>
              <a:solidFill>
                <a:schemeClr val="tx1"/>
              </a:solidFill>
              <a:effectLst>
                <a:outerShdw blurRad="38100" dist="38100" dir="2700000" algn="tl">
                  <a:srgbClr val="000000">
                    <a:alpha val="43137"/>
                  </a:srgbClr>
                </a:outerShdw>
              </a:effectLst>
              <a:uLnTx/>
              <a:uFillTx/>
              <a:latin typeface="Calibri" pitchFamily="34" charset="0"/>
              <a:cs typeface="Calibri" pitchFamily="34" charset="0"/>
            </a:endParaRPr>
          </a:p>
        </p:txBody>
      </p:sp>
      <p:sp>
        <p:nvSpPr>
          <p:cNvPr id="4" name="Прямоугольник 3"/>
          <p:cNvSpPr/>
          <p:nvPr/>
        </p:nvSpPr>
        <p:spPr>
          <a:xfrm>
            <a:off x="7189" y="230171"/>
            <a:ext cx="6774611" cy="4462760"/>
          </a:xfrm>
          <a:prstGeom prst="rect">
            <a:avLst/>
          </a:prstGeom>
        </p:spPr>
        <p:txBody>
          <a:bodyPr wrap="square">
            <a:spAutoFit/>
          </a:bodyPr>
          <a:lstStyle/>
          <a:p>
            <a:pPr indent="450215" algn="just">
              <a:spcAft>
                <a:spcPts val="0"/>
              </a:spcAft>
            </a:pPr>
            <a:r>
              <a:rPr lang="ru-RU" sz="900" kern="50" dirty="0" smtClean="0">
                <a:latin typeface="+mj-lt"/>
                <a:ea typeface="Arial Unicode MS" panose="020B0604020202020204" pitchFamily="34" charset="-128"/>
                <a:cs typeface="Times New Roman" panose="02020603050405020304" pitchFamily="18" charset="0"/>
              </a:rPr>
              <a:t>    За </a:t>
            </a:r>
            <a:r>
              <a:rPr lang="ru-RU" sz="900" kern="50" dirty="0">
                <a:latin typeface="+mj-lt"/>
                <a:ea typeface="Arial Unicode MS" panose="020B0604020202020204" pitchFamily="34" charset="-128"/>
                <a:cs typeface="Times New Roman" panose="02020603050405020304" pitchFamily="18" charset="0"/>
              </a:rPr>
              <a:t>2023 год муниципальным казенным учреждением «Курский молодежный Центр» проведено 127 мероприятий</a:t>
            </a:r>
            <a:r>
              <a:rPr lang="ru-RU" sz="900" dirty="0">
                <a:latin typeface="+mj-lt"/>
                <a:ea typeface="Times New Roman" panose="02020603050405020304" pitchFamily="18" charset="0"/>
                <a:cs typeface="Times New Roman" panose="02020603050405020304" pitchFamily="18" charset="0"/>
              </a:rPr>
              <a:t> </a:t>
            </a:r>
            <a:r>
              <a:rPr lang="ru-RU" sz="900" dirty="0">
                <a:solidFill>
                  <a:srgbClr val="000000"/>
                </a:solidFill>
                <a:latin typeface="+mj-lt"/>
                <a:ea typeface="Times New Roman" panose="02020603050405020304" pitchFamily="18" charset="0"/>
                <a:cs typeface="Times New Roman" panose="02020603050405020304" pitchFamily="18" charset="0"/>
              </a:rPr>
              <a:t>с привлечением молодежи нашего округа.</a:t>
            </a:r>
            <a:endParaRPr lang="ru-RU" sz="900" dirty="0">
              <a:latin typeface="+mj-lt"/>
              <a:ea typeface="Calibri" panose="020F0502020204030204" pitchFamily="34" charset="0"/>
              <a:cs typeface="Times New Roman" panose="02020603050405020304" pitchFamily="18" charset="0"/>
            </a:endParaRPr>
          </a:p>
          <a:p>
            <a:pPr indent="540385" algn="just"/>
            <a:r>
              <a:rPr lang="ru-RU" sz="900" dirty="0">
                <a:latin typeface="+mj-lt"/>
                <a:ea typeface="Times New Roman" panose="02020603050405020304" pitchFamily="18" charset="0"/>
              </a:rPr>
              <a:t>В рамках празднования дня народного единства Курский молодежный Центр организовал и провел на базе Русского сельского дома культуры «Ремонтник», Х районный фестиваль этнокультур «Перекресток культур». Участниками фестиваля стали более ста человек.  Ребята дали возможность прикоснуться к национальным обычаям, традициям, и еще раз убедиться в том, что они бережно хранятся и передаются из поколения в поколение. Также были</a:t>
            </a:r>
            <a:r>
              <a:rPr lang="ru-RU" sz="900" dirty="0">
                <a:solidFill>
                  <a:srgbClr val="000000"/>
                </a:solidFill>
                <a:latin typeface="+mj-lt"/>
                <a:ea typeface="Times New Roman" panose="02020603050405020304" pitchFamily="18" charset="0"/>
              </a:rPr>
              <a:t> организованы традиционные национальные подворья, которые показывали гостям внутреннее убранство, национальную одежду, рассказывали об обрядах и традиционных промыслах.</a:t>
            </a:r>
            <a:endParaRPr lang="ru-RU" sz="900" dirty="0">
              <a:latin typeface="+mj-lt"/>
            </a:endParaRPr>
          </a:p>
          <a:p>
            <a:pPr marL="457200" algn="just">
              <a:spcAft>
                <a:spcPts val="1000"/>
              </a:spcAft>
            </a:pPr>
            <a:r>
              <a:rPr lang="ru-RU" sz="900" dirty="0">
                <a:solidFill>
                  <a:srgbClr val="000000"/>
                </a:solidFill>
                <a:latin typeface="+mj-lt"/>
                <a:ea typeface="Times New Roman" panose="02020603050405020304" pitchFamily="18" charset="0"/>
              </a:rPr>
              <a:t>Работа с лидерами общественного мнения, активистами и волонтерами </a:t>
            </a:r>
            <a:r>
              <a:rPr lang="ru-RU" sz="900" dirty="0" smtClean="0">
                <a:solidFill>
                  <a:srgbClr val="000000"/>
                </a:solidFill>
                <a:latin typeface="+mj-lt"/>
                <a:ea typeface="Times New Roman" panose="02020603050405020304" pitchFamily="18" charset="0"/>
              </a:rPr>
              <a:t>также </a:t>
            </a:r>
            <a:r>
              <a:rPr lang="ru-RU" sz="900" dirty="0">
                <a:solidFill>
                  <a:srgbClr val="000000"/>
                </a:solidFill>
                <a:latin typeface="+mj-lt"/>
                <a:ea typeface="Times New Roman" panose="02020603050405020304" pitchFamily="18" charset="0"/>
              </a:rPr>
              <a:t>является приоритетной, ведь такая категория подростков ведет за собой, и не всегда </a:t>
            </a:r>
            <a:r>
              <a:rPr lang="ru-RU" sz="900" dirty="0" smtClean="0">
                <a:solidFill>
                  <a:srgbClr val="000000"/>
                </a:solidFill>
                <a:latin typeface="+mj-lt"/>
                <a:ea typeface="Times New Roman" panose="02020603050405020304" pitchFamily="18" charset="0"/>
              </a:rPr>
              <a:t>в правильном </a:t>
            </a:r>
            <a:r>
              <a:rPr lang="ru-RU" sz="900" dirty="0">
                <a:solidFill>
                  <a:srgbClr val="000000"/>
                </a:solidFill>
                <a:latin typeface="+mj-lt"/>
                <a:ea typeface="Times New Roman" panose="02020603050405020304" pitchFamily="18" charset="0"/>
              </a:rPr>
              <a:t>направлении. Весной был организован 9 районный волонтерский форум «Инициатива». Познавательные лекции и дискуссии предложили слушателям приглашенные </a:t>
            </a:r>
            <a:r>
              <a:rPr lang="ru-RU" sz="900" dirty="0" smtClean="0">
                <a:solidFill>
                  <a:srgbClr val="000000"/>
                </a:solidFill>
                <a:latin typeface="+mj-lt"/>
                <a:ea typeface="Times New Roman" panose="02020603050405020304" pitchFamily="18" charset="0"/>
              </a:rPr>
              <a:t>спикеры.</a:t>
            </a:r>
            <a:endParaRPr lang="ru-RU" sz="900" dirty="0" smtClean="0">
              <a:latin typeface="+mj-lt"/>
            </a:endParaRPr>
          </a:p>
          <a:p>
            <a:pPr marL="457200" algn="just">
              <a:spcAft>
                <a:spcPts val="1000"/>
              </a:spcAft>
            </a:pPr>
            <a:r>
              <a:rPr lang="ru-RU" sz="900" dirty="0" smtClean="0">
                <a:solidFill>
                  <a:srgbClr val="000000"/>
                </a:solidFill>
                <a:latin typeface="+mj-lt"/>
                <a:ea typeface="Times New Roman" panose="02020603050405020304" pitchFamily="18" charset="0"/>
              </a:rPr>
              <a:t>В </a:t>
            </a:r>
            <a:r>
              <a:rPr lang="ru-RU" sz="900" dirty="0">
                <a:solidFill>
                  <a:srgbClr val="000000"/>
                </a:solidFill>
                <a:latin typeface="+mj-lt"/>
                <a:ea typeface="Times New Roman" panose="02020603050405020304" pitchFamily="18" charset="0"/>
              </a:rPr>
              <a:t>каникулярный период была проведена трехдневная районная школа лидеров и активистов под названием «</a:t>
            </a:r>
            <a:r>
              <a:rPr lang="ru-RU" sz="900" dirty="0" err="1">
                <a:solidFill>
                  <a:srgbClr val="000000"/>
                </a:solidFill>
                <a:latin typeface="+mj-lt"/>
                <a:ea typeface="Times New Roman" panose="02020603050405020304" pitchFamily="18" charset="0"/>
              </a:rPr>
              <a:t>Каллаборация</a:t>
            </a:r>
            <a:r>
              <a:rPr lang="ru-RU" sz="900" dirty="0">
                <a:solidFill>
                  <a:srgbClr val="000000"/>
                </a:solidFill>
                <a:latin typeface="+mj-lt"/>
                <a:ea typeface="Times New Roman" panose="02020603050405020304" pitchFamily="18" charset="0"/>
              </a:rPr>
              <a:t>». </a:t>
            </a:r>
            <a:r>
              <a:rPr lang="ru-RU" sz="900" dirty="0">
                <a:latin typeface="+mj-lt"/>
                <a:ea typeface="Times New Roman" panose="02020603050405020304" pitchFamily="18" charset="0"/>
              </a:rPr>
              <a:t>Два дня на площадках работали тренеры </a:t>
            </a:r>
            <a:r>
              <a:rPr lang="ru-RU" sz="900" dirty="0" err="1">
                <a:latin typeface="+mj-lt"/>
                <a:ea typeface="Times New Roman" panose="02020603050405020304" pitchFamily="18" charset="0"/>
              </a:rPr>
              <a:t>тренингового</a:t>
            </a:r>
            <a:r>
              <a:rPr lang="ru-RU" sz="900" dirty="0">
                <a:latin typeface="+mj-lt"/>
                <a:ea typeface="Times New Roman" panose="02020603050405020304" pitchFamily="18" charset="0"/>
              </a:rPr>
              <a:t> центра, которых предоставила СКОО «Российский Союз Молодежи». Для участников мероприятия была организована «Полезная программа», где ребята создали сухой душ, для бойцов специальной военной операции. Школу актива посетило Всероссийское общественное отделение «Волонтеры медики», которое провело образовательные </a:t>
            </a:r>
            <a:r>
              <a:rPr lang="ru-RU" sz="900" dirty="0" smtClean="0">
                <a:latin typeface="+mj-lt"/>
                <a:ea typeface="Times New Roman" panose="02020603050405020304" pitchFamily="18" charset="0"/>
              </a:rPr>
              <a:t>курсы.</a:t>
            </a:r>
            <a:endParaRPr lang="ru-RU" sz="900" dirty="0" smtClean="0">
              <a:latin typeface="+mj-lt"/>
            </a:endParaRPr>
          </a:p>
          <a:p>
            <a:pPr marL="457200" algn="just">
              <a:spcAft>
                <a:spcPts val="1000"/>
              </a:spcAft>
            </a:pPr>
            <a:r>
              <a:rPr lang="ru-RU" sz="900" dirty="0" smtClean="0">
                <a:solidFill>
                  <a:srgbClr val="000000"/>
                </a:solidFill>
                <a:latin typeface="+mj-lt"/>
                <a:ea typeface="Times New Roman" panose="02020603050405020304" pitchFamily="18" charset="0"/>
              </a:rPr>
              <a:t>С </a:t>
            </a:r>
            <a:r>
              <a:rPr lang="ru-RU" sz="900" dirty="0">
                <a:solidFill>
                  <a:srgbClr val="000000"/>
                </a:solidFill>
                <a:latin typeface="+mj-lt"/>
                <a:ea typeface="Times New Roman" panose="02020603050405020304" pitchFamily="18" charset="0"/>
              </a:rPr>
              <a:t>целью поощрения и пропаганды активной деятельности, на главной площади нашего округа был проведено праздничное мероприятие - концерт, посвященный Дню молодёжи «На высоте». </a:t>
            </a:r>
            <a:endParaRPr lang="ru-RU" sz="900" dirty="0">
              <a:latin typeface="+mj-lt"/>
            </a:endParaRPr>
          </a:p>
          <a:p>
            <a:pPr indent="540385" algn="just">
              <a:spcAft>
                <a:spcPts val="1000"/>
              </a:spcAft>
            </a:pPr>
            <a:r>
              <a:rPr lang="ru-RU" sz="900" dirty="0">
                <a:solidFill>
                  <a:srgbClr val="000000"/>
                </a:solidFill>
                <a:latin typeface="+mj-lt"/>
                <a:ea typeface="Times New Roman" panose="02020603050405020304" pitchFamily="18" charset="0"/>
              </a:rPr>
              <a:t>В целях поддержки СОП и семей оказавшихся в трудной ситуации ежегодного молодежным Центром проводится волонтерская акция «Соберем ребенка в школу». В этом году помощь по сбору несовершеннолетних к школе оказана 23 ребенка. </a:t>
            </a:r>
            <a:endParaRPr lang="ru-RU" sz="900" dirty="0">
              <a:latin typeface="+mj-lt"/>
            </a:endParaRPr>
          </a:p>
          <a:p>
            <a:pPr indent="540385" algn="just">
              <a:spcAft>
                <a:spcPts val="1000"/>
              </a:spcAft>
            </a:pPr>
            <a:r>
              <a:rPr lang="ru-RU" sz="900" dirty="0">
                <a:solidFill>
                  <a:srgbClr val="000000"/>
                </a:solidFill>
                <a:latin typeface="+mj-lt"/>
                <a:ea typeface="Times New Roman" panose="02020603050405020304" pitchFamily="18" charset="0"/>
              </a:rPr>
              <a:t>Сборная команда КВН Курского молодежного Центра в 2023 году приняла участие в краевой юниор лиге КВН и дошли до финала. </a:t>
            </a:r>
            <a:endParaRPr lang="ru-RU" sz="900" dirty="0" smtClean="0">
              <a:latin typeface="+mj-lt"/>
            </a:endParaRPr>
          </a:p>
          <a:p>
            <a:pPr indent="540385" algn="just">
              <a:spcAft>
                <a:spcPts val="1000"/>
              </a:spcAft>
            </a:pPr>
            <a:r>
              <a:rPr lang="ru-RU" sz="900" dirty="0" smtClean="0">
                <a:latin typeface="+mj-lt"/>
                <a:ea typeface="Times New Roman" panose="02020603050405020304" pitchFamily="18" charset="0"/>
              </a:rPr>
              <a:t>27 </a:t>
            </a:r>
            <a:r>
              <a:rPr lang="ru-RU" sz="900" dirty="0">
                <a:latin typeface="+mj-lt"/>
                <a:ea typeface="Times New Roman" panose="02020603050405020304" pitchFamily="18" charset="0"/>
              </a:rPr>
              <a:t>октября Курский молодежный Центр провел I</a:t>
            </a:r>
            <a:r>
              <a:rPr lang="en-US" sz="900" dirty="0">
                <a:latin typeface="+mj-lt"/>
                <a:ea typeface="Times New Roman" panose="02020603050405020304" pitchFamily="18" charset="0"/>
              </a:rPr>
              <a:t>I</a:t>
            </a:r>
            <a:r>
              <a:rPr lang="ru-RU" sz="900" dirty="0">
                <a:latin typeface="+mj-lt"/>
                <a:ea typeface="Times New Roman" panose="02020603050405020304" pitchFamily="18" charset="0"/>
              </a:rPr>
              <a:t> районный конкурс красоты и таланта «Курская краса - 2023»</a:t>
            </a:r>
            <a:r>
              <a:rPr lang="ru-RU" sz="900" dirty="0">
                <a:solidFill>
                  <a:srgbClr val="000000"/>
                </a:solidFill>
                <a:latin typeface="+mj-lt"/>
                <a:ea typeface="Times New Roman" panose="02020603050405020304" pitchFamily="18" charset="0"/>
              </a:rPr>
              <a:t>.</a:t>
            </a:r>
            <a:r>
              <a:rPr lang="ru-RU" sz="900" dirty="0">
                <a:latin typeface="+mj-lt"/>
                <a:ea typeface="Calibri" panose="020F0502020204030204" pitchFamily="34" charset="0"/>
                <a:cs typeface="Times New Roman" panose="02020603050405020304" pitchFamily="18" charset="0"/>
              </a:rPr>
              <a:t> </a:t>
            </a:r>
            <a:r>
              <a:rPr lang="ru-RU" sz="900" dirty="0">
                <a:solidFill>
                  <a:srgbClr val="000000"/>
                </a:solidFill>
                <a:latin typeface="+mj-lt"/>
                <a:ea typeface="Times New Roman" panose="02020603050405020304" pitchFamily="18" charset="0"/>
              </a:rPr>
              <a:t>Все выступления были яркими и творческими, что больше походило на красочное, фееричное шоу, чем на соревнования</a:t>
            </a:r>
            <a:r>
              <a:rPr lang="ru-RU" sz="900" dirty="0" smtClean="0">
                <a:solidFill>
                  <a:srgbClr val="000000"/>
                </a:solidFill>
                <a:latin typeface="+mj-lt"/>
                <a:ea typeface="Times New Roman" panose="02020603050405020304" pitchFamily="18" charset="0"/>
              </a:rPr>
              <a:t>.</a:t>
            </a:r>
          </a:p>
          <a:p>
            <a:pPr algn="just"/>
            <a:r>
              <a:rPr lang="ru-RU" sz="900" dirty="0" smtClean="0">
                <a:solidFill>
                  <a:srgbClr val="000000"/>
                </a:solidFill>
                <a:latin typeface="+mj-lt"/>
                <a:ea typeface="Times New Roman" panose="02020603050405020304" pitchFamily="18" charset="0"/>
              </a:rPr>
              <a:t>	Мы </a:t>
            </a:r>
            <a:r>
              <a:rPr lang="ru-RU" sz="900" dirty="0">
                <a:solidFill>
                  <a:srgbClr val="000000"/>
                </a:solidFill>
                <a:latin typeface="+mj-lt"/>
                <a:ea typeface="Times New Roman" panose="02020603050405020304" pitchFamily="18" charset="0"/>
              </a:rPr>
              <a:t>верим, что этот конкурс красоты и таланта станет одной из ярких страничек в истории Курского муниципального округа.</a:t>
            </a:r>
          </a:p>
        </p:txBody>
      </p:sp>
      <p:sp>
        <p:nvSpPr>
          <p:cNvPr id="18" name="Прямоугольник 17"/>
          <p:cNvSpPr/>
          <p:nvPr/>
        </p:nvSpPr>
        <p:spPr>
          <a:xfrm>
            <a:off x="81951" y="4685644"/>
            <a:ext cx="5105400" cy="276999"/>
          </a:xfrm>
          <a:prstGeom prst="rect">
            <a:avLst/>
          </a:prstGeom>
        </p:spPr>
        <p:txBody>
          <a:bodyPr wrap="square">
            <a:spAutoFit/>
          </a:bodyPr>
          <a:lstStyle/>
          <a:p>
            <a:pPr algn="ctr"/>
            <a:r>
              <a:rPr lang="ru-RU" sz="1200" dirty="0">
                <a:solidFill>
                  <a:prstClr val="black"/>
                </a:solidFill>
                <a:latin typeface="+mj-lt"/>
              </a:rPr>
              <a:t>II районный конкурс красоты и таланта «Курская краса - 2023»</a:t>
            </a:r>
          </a:p>
        </p:txBody>
      </p:sp>
      <p:pic>
        <p:nvPicPr>
          <p:cNvPr id="1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1951" y="4994762"/>
            <a:ext cx="2356449" cy="178736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38400" y="5034168"/>
            <a:ext cx="2407100" cy="1768082"/>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Прямоугольник 20"/>
          <p:cNvSpPr/>
          <p:nvPr/>
        </p:nvSpPr>
        <p:spPr>
          <a:xfrm>
            <a:off x="6788270" y="452417"/>
            <a:ext cx="2279529" cy="461665"/>
          </a:xfrm>
          <a:prstGeom prst="rect">
            <a:avLst/>
          </a:prstGeom>
        </p:spPr>
        <p:txBody>
          <a:bodyPr wrap="square">
            <a:spAutoFit/>
          </a:bodyPr>
          <a:lstStyle/>
          <a:p>
            <a:pPr algn="ctr"/>
            <a:r>
              <a:rPr lang="ru-RU" sz="1200" dirty="0">
                <a:solidFill>
                  <a:prstClr val="black"/>
                </a:solidFill>
                <a:latin typeface="+mj-lt"/>
              </a:rPr>
              <a:t>Волонтерская акция «Соберем ребенка в школу»</a:t>
            </a:r>
          </a:p>
        </p:txBody>
      </p:sp>
      <p:sp>
        <p:nvSpPr>
          <p:cNvPr id="22" name="Прямоугольник 21"/>
          <p:cNvSpPr/>
          <p:nvPr/>
        </p:nvSpPr>
        <p:spPr>
          <a:xfrm>
            <a:off x="6824931" y="4038922"/>
            <a:ext cx="2327692" cy="461665"/>
          </a:xfrm>
          <a:prstGeom prst="rect">
            <a:avLst/>
          </a:prstGeom>
        </p:spPr>
        <p:txBody>
          <a:bodyPr wrap="square">
            <a:spAutoFit/>
          </a:bodyPr>
          <a:lstStyle/>
          <a:p>
            <a:pPr algn="ctr"/>
            <a:r>
              <a:rPr lang="ru-RU" sz="1200" dirty="0">
                <a:solidFill>
                  <a:prstClr val="black"/>
                </a:solidFill>
                <a:latin typeface="+mj-lt"/>
              </a:rPr>
              <a:t>Сборная команда КВН Курского молодежного Центра</a:t>
            </a:r>
          </a:p>
        </p:txBody>
      </p:sp>
      <p:pic>
        <p:nvPicPr>
          <p:cNvPr id="23"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62561" y="1028307"/>
            <a:ext cx="2330945" cy="1752834"/>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26038" y="4500587"/>
            <a:ext cx="3426585" cy="2281535"/>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178060" y="6477"/>
            <a:ext cx="4953000" cy="307777"/>
          </a:xfrm>
          <a:prstGeom prst="rect">
            <a:avLst/>
          </a:prstGeom>
        </p:spPr>
        <p:txBody>
          <a:bodyPr wrap="square">
            <a:spAutoFit/>
          </a:bodyPr>
          <a:lstStyle/>
          <a:p>
            <a:pPr algn="r"/>
            <a:r>
              <a:rPr lang="en-US" sz="1400" dirty="0">
                <a:latin typeface="+mj-lt"/>
              </a:rPr>
              <a:t>X</a:t>
            </a:r>
            <a:r>
              <a:rPr lang="ru-RU" sz="1400" dirty="0">
                <a:latin typeface="+mj-lt"/>
              </a:rPr>
              <a:t> районный фестиваль этнокультур «Перекресток культур»</a:t>
            </a:r>
          </a:p>
        </p:txBody>
      </p:sp>
      <p:sp>
        <p:nvSpPr>
          <p:cNvPr id="4" name="Прямоугольник 3"/>
          <p:cNvSpPr/>
          <p:nvPr/>
        </p:nvSpPr>
        <p:spPr>
          <a:xfrm>
            <a:off x="152400" y="6477"/>
            <a:ext cx="4090934" cy="307777"/>
          </a:xfrm>
          <a:prstGeom prst="rect">
            <a:avLst/>
          </a:prstGeom>
        </p:spPr>
        <p:txBody>
          <a:bodyPr wrap="square">
            <a:spAutoFit/>
          </a:bodyPr>
          <a:lstStyle/>
          <a:p>
            <a:pPr algn="ctr"/>
            <a:r>
              <a:rPr lang="ru-RU" sz="1400" dirty="0">
                <a:latin typeface="+mj-lt"/>
              </a:rPr>
              <a:t>9 районный волонтерский форум «Инициатива»</a:t>
            </a:r>
          </a:p>
        </p:txBody>
      </p:sp>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4576" y="405078"/>
            <a:ext cx="4139613" cy="275467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63831" y="405003"/>
            <a:ext cx="3937875" cy="2754745"/>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373540" y="3297635"/>
            <a:ext cx="4487416" cy="307777"/>
          </a:xfrm>
          <a:prstGeom prst="rect">
            <a:avLst/>
          </a:prstGeom>
        </p:spPr>
        <p:txBody>
          <a:bodyPr wrap="square">
            <a:spAutoFit/>
          </a:bodyPr>
          <a:lstStyle/>
          <a:p>
            <a:r>
              <a:rPr lang="ru-RU" sz="1400" dirty="0" smtClean="0">
                <a:latin typeface="+mj-lt"/>
              </a:rPr>
              <a:t>Школа </a:t>
            </a:r>
            <a:r>
              <a:rPr lang="ru-RU" sz="1400" dirty="0">
                <a:latin typeface="+mj-lt"/>
              </a:rPr>
              <a:t>лидеров и активистов </a:t>
            </a:r>
            <a:r>
              <a:rPr lang="ru-RU" sz="1400" dirty="0" smtClean="0">
                <a:latin typeface="+mj-lt"/>
              </a:rPr>
              <a:t>-«</a:t>
            </a:r>
            <a:r>
              <a:rPr lang="ru-RU" sz="1400" dirty="0" err="1">
                <a:latin typeface="+mj-lt"/>
              </a:rPr>
              <a:t>Каллаборация</a:t>
            </a:r>
            <a:r>
              <a:rPr lang="ru-RU" sz="1400" dirty="0">
                <a:latin typeface="+mj-lt"/>
              </a:rPr>
              <a:t>»</a:t>
            </a:r>
          </a:p>
        </p:txBody>
      </p:sp>
      <p:sp>
        <p:nvSpPr>
          <p:cNvPr id="8" name="Прямоугольник 7"/>
          <p:cNvSpPr/>
          <p:nvPr/>
        </p:nvSpPr>
        <p:spPr>
          <a:xfrm>
            <a:off x="4803075" y="3297635"/>
            <a:ext cx="4310733" cy="307777"/>
          </a:xfrm>
          <a:prstGeom prst="rect">
            <a:avLst/>
          </a:prstGeom>
        </p:spPr>
        <p:txBody>
          <a:bodyPr wrap="square">
            <a:spAutoFit/>
          </a:bodyPr>
          <a:lstStyle/>
          <a:p>
            <a:pPr algn="ctr"/>
            <a:r>
              <a:rPr lang="ru-RU" sz="1400" dirty="0">
                <a:latin typeface="+mj-lt"/>
              </a:rPr>
              <a:t>Концерт, посвященный Дню молодёжи «На высоте»</a:t>
            </a:r>
          </a:p>
        </p:txBody>
      </p:sp>
      <p:pic>
        <p:nvPicPr>
          <p:cNvPr id="9"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3696236"/>
            <a:ext cx="4894024" cy="2431326"/>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874058" y="3696236"/>
            <a:ext cx="4029407" cy="3014877"/>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70312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5" name="Нашивка 14"/>
          <p:cNvSpPr/>
          <p:nvPr/>
        </p:nvSpPr>
        <p:spPr>
          <a:xfrm>
            <a:off x="0" y="0"/>
            <a:ext cx="7239000" cy="304800"/>
          </a:xfrm>
          <a:prstGeom prst="chevron">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dirty="0">
              <a:solidFill>
                <a:schemeClr val="tx1"/>
              </a:solidFill>
            </a:endParaRPr>
          </a:p>
        </p:txBody>
      </p:sp>
      <p:sp>
        <p:nvSpPr>
          <p:cNvPr id="2" name="Прямоугольник 1"/>
          <p:cNvSpPr/>
          <p:nvPr/>
        </p:nvSpPr>
        <p:spPr>
          <a:xfrm>
            <a:off x="2895600" y="0"/>
            <a:ext cx="2866747" cy="338554"/>
          </a:xfrm>
          <a:prstGeom prst="rect">
            <a:avLst/>
          </a:prstGeom>
        </p:spPr>
        <p:txBody>
          <a:bodyPr wrap="none">
            <a:spAutoFit/>
          </a:bodyPr>
          <a:lstStyle/>
          <a:p>
            <a:r>
              <a:rPr lang="ru-RU" sz="1600" b="1" dirty="0" smtClean="0"/>
              <a:t>СОЦИАЛЬНАЯ ПОЛИТИКА</a:t>
            </a:r>
            <a:endParaRPr lang="ru-RU" sz="1600" dirty="0"/>
          </a:p>
        </p:txBody>
      </p:sp>
      <p:sp>
        <p:nvSpPr>
          <p:cNvPr id="3" name="TextBox 2"/>
          <p:cNvSpPr txBox="1"/>
          <p:nvPr/>
        </p:nvSpPr>
        <p:spPr>
          <a:xfrm>
            <a:off x="152400" y="381000"/>
            <a:ext cx="8839200" cy="1015663"/>
          </a:xfrm>
          <a:prstGeom prst="rect">
            <a:avLst/>
          </a:prstGeom>
          <a:noFill/>
        </p:spPr>
        <p:txBody>
          <a:bodyPr wrap="square" rtlCol="0">
            <a:spAutoFit/>
          </a:bodyPr>
          <a:lstStyle/>
          <a:p>
            <a:pPr algn="just"/>
            <a:r>
              <a:rPr lang="ru-RU" sz="1200" dirty="0" smtClean="0">
                <a:latin typeface="+mj-lt"/>
                <a:cs typeface="Calibri" pitchFamily="34" charset="0"/>
              </a:rPr>
              <a:t>     Доля расходов социально-культурной сферы – 28,3 процента, по итогам 2023 года направлялись на расходы </a:t>
            </a:r>
            <a:r>
              <a:rPr lang="ru-RU" sz="1200" dirty="0" smtClean="0">
                <a:solidFill>
                  <a:prstClr val="black"/>
                </a:solidFill>
                <a:latin typeface="+mj-lt"/>
                <a:cs typeface="Calibri" pitchFamily="34" charset="0"/>
              </a:rPr>
              <a:t>по социальной политике, которые обеспечивают реализацию различных социальных программ </a:t>
            </a:r>
            <a:r>
              <a:rPr lang="ru-RU" sz="1200" dirty="0" smtClean="0">
                <a:latin typeface="+mj-lt"/>
                <a:cs typeface="Calibri" pitchFamily="34" charset="0"/>
              </a:rPr>
              <a:t>направленных  на осуществление  поддержания  доходов, уровня жизни населения, обеспечения занятости, поддержки отраслей социальной сферы, предотвращения социальных </a:t>
            </a:r>
          </a:p>
          <a:p>
            <a:pPr algn="just"/>
            <a:r>
              <a:rPr lang="ru-RU" sz="1200" dirty="0" smtClean="0">
                <a:latin typeface="+mj-lt"/>
                <a:cs typeface="Calibri" pitchFamily="34" charset="0"/>
              </a:rPr>
              <a:t>конфликтов.</a:t>
            </a:r>
          </a:p>
          <a:p>
            <a:pPr algn="just"/>
            <a:r>
              <a:rPr lang="ru-RU" sz="1200" dirty="0" smtClean="0">
                <a:latin typeface="+mj-lt"/>
                <a:cs typeface="Calibri" pitchFamily="34" charset="0"/>
              </a:rPr>
              <a:t> </a:t>
            </a:r>
            <a:endParaRPr lang="ru-RU" sz="1200" dirty="0">
              <a:latin typeface="+mj-lt"/>
              <a:cs typeface="Calibri" pitchFamily="34" charset="0"/>
            </a:endParaRPr>
          </a:p>
        </p:txBody>
      </p:sp>
      <p:sp>
        <p:nvSpPr>
          <p:cNvPr id="5" name="TextBox 4"/>
          <p:cNvSpPr txBox="1"/>
          <p:nvPr/>
        </p:nvSpPr>
        <p:spPr>
          <a:xfrm>
            <a:off x="0" y="1371600"/>
            <a:ext cx="4648200" cy="646331"/>
          </a:xfrm>
          <a:prstGeom prst="rect">
            <a:avLst/>
          </a:prstGeom>
          <a:noFill/>
        </p:spPr>
        <p:txBody>
          <a:bodyPr wrap="square" rtlCol="0">
            <a:spAutoFit/>
          </a:bodyPr>
          <a:lstStyle/>
          <a:p>
            <a:pPr algn="ctr"/>
            <a:r>
              <a:rPr lang="ru-RU" sz="1200" dirty="0" smtClean="0"/>
              <a:t>ДИНАМИКА РАСХОДОВ БЮДЖЕТА КУРСКОГО МУНИЦИПАЛЬНОГО ОКРУГА СТАВРОПОЛЬСКОГО КРАЯ НА СОЦИАЛЬНУЮ ПОЛИТИКУ В  2018-2023 ГОДАХ</a:t>
            </a:r>
            <a:endParaRPr lang="ru-RU" sz="1200" dirty="0"/>
          </a:p>
        </p:txBody>
      </p:sp>
      <p:graphicFrame>
        <p:nvGraphicFramePr>
          <p:cNvPr id="6" name="Диаграмма 5"/>
          <p:cNvGraphicFramePr/>
          <p:nvPr>
            <p:extLst>
              <p:ext uri="{D42A27DB-BD31-4B8C-83A1-F6EECF244321}">
                <p14:modId xmlns:p14="http://schemas.microsoft.com/office/powerpoint/2010/main" val="3662567881"/>
              </p:ext>
            </p:extLst>
          </p:nvPr>
        </p:nvGraphicFramePr>
        <p:xfrm>
          <a:off x="0" y="2209800"/>
          <a:ext cx="4572000" cy="24130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26"/>
          <p:cNvSpPr txBox="1"/>
          <p:nvPr/>
        </p:nvSpPr>
        <p:spPr>
          <a:xfrm>
            <a:off x="228600" y="2057400"/>
            <a:ext cx="860186"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900" dirty="0" smtClean="0">
                <a:latin typeface="Calibri" pitchFamily="34" charset="0"/>
                <a:cs typeface="Calibri" pitchFamily="34" charset="0"/>
              </a:rPr>
              <a:t>тыс. рублей</a:t>
            </a:r>
            <a:endParaRPr lang="ru-RU" sz="900" dirty="0">
              <a:latin typeface="Calibri" pitchFamily="34" charset="0"/>
              <a:cs typeface="Calibri" pitchFamily="34" charset="0"/>
            </a:endParaRPr>
          </a:p>
        </p:txBody>
      </p:sp>
      <p:sp>
        <p:nvSpPr>
          <p:cNvPr id="18" name="TextBox 17"/>
          <p:cNvSpPr txBox="1"/>
          <p:nvPr/>
        </p:nvSpPr>
        <p:spPr>
          <a:xfrm>
            <a:off x="5029200" y="1371600"/>
            <a:ext cx="3733800" cy="646331"/>
          </a:xfrm>
          <a:prstGeom prst="rect">
            <a:avLst/>
          </a:prstGeom>
          <a:noFill/>
        </p:spPr>
        <p:txBody>
          <a:bodyPr wrap="square" rtlCol="0">
            <a:spAutoFit/>
          </a:bodyPr>
          <a:lstStyle/>
          <a:p>
            <a:pPr algn="ctr"/>
            <a:r>
              <a:rPr lang="ru-RU" sz="1200" dirty="0" smtClean="0"/>
              <a:t>РАСХОДЫ, НАПРАВЛЯЕМЫЕ НА СОЦИАЛЬНУЮ ПОЛИТИКУ, В РАСЧЕТЕ НА 1 ЖИТЕЛЯ КУРСКОГО РАЙОНА  В  ГОД</a:t>
            </a:r>
            <a:endParaRPr lang="ru-RU" sz="1200" dirty="0"/>
          </a:p>
        </p:txBody>
      </p:sp>
      <p:sp>
        <p:nvSpPr>
          <p:cNvPr id="26" name="TextBox 25"/>
          <p:cNvSpPr txBox="1"/>
          <p:nvPr/>
        </p:nvSpPr>
        <p:spPr>
          <a:xfrm>
            <a:off x="228600" y="4523207"/>
            <a:ext cx="8610600" cy="523220"/>
          </a:xfrm>
          <a:prstGeom prst="rect">
            <a:avLst/>
          </a:prstGeom>
          <a:noFill/>
        </p:spPr>
        <p:txBody>
          <a:bodyPr wrap="square" rtlCol="0">
            <a:spAutoFit/>
          </a:bodyPr>
          <a:lstStyle/>
          <a:p>
            <a:pPr algn="ctr"/>
            <a:r>
              <a:rPr lang="ru-RU" sz="1400" dirty="0" smtClean="0"/>
              <a:t>СТРУКТУРА РАСХОДОВ БЮДЖЕТА КУРСКОГО МУНИЦИПАЛЬНОГО ОКРУГА СТАВРОПОЛЬСКОГО КРАЯ НА СОЦИАЛЬНУЮ ПОЛИТИКУ В 2022-2023 ГОДАХ</a:t>
            </a:r>
            <a:endParaRPr lang="ru-RU" sz="1400" dirty="0"/>
          </a:p>
        </p:txBody>
      </p:sp>
      <p:graphicFrame>
        <p:nvGraphicFramePr>
          <p:cNvPr id="28" name="Диаграмма 27"/>
          <p:cNvGraphicFramePr/>
          <p:nvPr>
            <p:extLst>
              <p:ext uri="{D42A27DB-BD31-4B8C-83A1-F6EECF244321}">
                <p14:modId xmlns:p14="http://schemas.microsoft.com/office/powerpoint/2010/main" val="1258971873"/>
              </p:ext>
            </p:extLst>
          </p:nvPr>
        </p:nvGraphicFramePr>
        <p:xfrm>
          <a:off x="4648200" y="2057400"/>
          <a:ext cx="4495800" cy="2362200"/>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p:cNvSpPr txBox="1"/>
          <p:nvPr/>
        </p:nvSpPr>
        <p:spPr>
          <a:xfrm>
            <a:off x="8174966" y="4934590"/>
            <a:ext cx="685800" cy="215444"/>
          </a:xfrm>
          <a:prstGeom prst="rect">
            <a:avLst/>
          </a:prstGeom>
          <a:noFill/>
        </p:spPr>
        <p:txBody>
          <a:bodyPr wrap="square" rtlCol="0">
            <a:spAutoFit/>
          </a:bodyPr>
          <a:lstStyle/>
          <a:p>
            <a:r>
              <a:rPr lang="ru-RU" sz="800" dirty="0" smtClean="0">
                <a:latin typeface="+mj-lt"/>
              </a:rPr>
              <a:t>тыс. руб.</a:t>
            </a:r>
            <a:endParaRPr lang="ru-RU" sz="800" dirty="0">
              <a:latin typeface="+mj-lt"/>
            </a:endParaRPr>
          </a:p>
        </p:txBody>
      </p:sp>
      <p:sp>
        <p:nvSpPr>
          <p:cNvPr id="14" name="TextBox 13"/>
          <p:cNvSpPr txBox="1"/>
          <p:nvPr/>
        </p:nvSpPr>
        <p:spPr>
          <a:xfrm>
            <a:off x="8458200" y="1981200"/>
            <a:ext cx="685800" cy="215444"/>
          </a:xfrm>
          <a:prstGeom prst="rect">
            <a:avLst/>
          </a:prstGeom>
          <a:noFill/>
        </p:spPr>
        <p:txBody>
          <a:bodyPr wrap="square" rtlCol="0">
            <a:spAutoFit/>
          </a:bodyPr>
          <a:lstStyle/>
          <a:p>
            <a:r>
              <a:rPr lang="ru-RU" sz="800" dirty="0" smtClean="0">
                <a:latin typeface="+mj-lt"/>
              </a:rPr>
              <a:t>рублей</a:t>
            </a:r>
            <a:endParaRPr lang="ru-RU" sz="800" dirty="0">
              <a:latin typeface="+mj-lt"/>
            </a:endParaRPr>
          </a:p>
        </p:txBody>
      </p:sp>
      <p:graphicFrame>
        <p:nvGraphicFramePr>
          <p:cNvPr id="16" name="Таблица 15"/>
          <p:cNvGraphicFramePr>
            <a:graphicFrameLocks noGrp="1"/>
          </p:cNvGraphicFramePr>
          <p:nvPr>
            <p:extLst>
              <p:ext uri="{D42A27DB-BD31-4B8C-83A1-F6EECF244321}">
                <p14:modId xmlns:p14="http://schemas.microsoft.com/office/powerpoint/2010/main" val="3704258479"/>
              </p:ext>
            </p:extLst>
          </p:nvPr>
        </p:nvGraphicFramePr>
        <p:xfrm>
          <a:off x="304801" y="5137790"/>
          <a:ext cx="8534399" cy="1180729"/>
        </p:xfrm>
        <a:graphic>
          <a:graphicData uri="http://schemas.openxmlformats.org/drawingml/2006/table">
            <a:tbl>
              <a:tblPr/>
              <a:tblGrid>
                <a:gridCol w="2590800">
                  <a:extLst>
                    <a:ext uri="{9D8B030D-6E8A-4147-A177-3AD203B41FA5}">
                      <a16:colId xmlns:a16="http://schemas.microsoft.com/office/drawing/2014/main" xmlns="" val="20000"/>
                    </a:ext>
                  </a:extLst>
                </a:gridCol>
                <a:gridCol w="1295400">
                  <a:extLst>
                    <a:ext uri="{9D8B030D-6E8A-4147-A177-3AD203B41FA5}">
                      <a16:colId xmlns:a16="http://schemas.microsoft.com/office/drawing/2014/main" xmlns="" val="20001"/>
                    </a:ext>
                  </a:extLst>
                </a:gridCol>
                <a:gridCol w="1295400">
                  <a:extLst>
                    <a:ext uri="{9D8B030D-6E8A-4147-A177-3AD203B41FA5}">
                      <a16:colId xmlns:a16="http://schemas.microsoft.com/office/drawing/2014/main" xmlns="" val="20002"/>
                    </a:ext>
                  </a:extLst>
                </a:gridCol>
                <a:gridCol w="1219200">
                  <a:extLst>
                    <a:ext uri="{9D8B030D-6E8A-4147-A177-3AD203B41FA5}">
                      <a16:colId xmlns:a16="http://schemas.microsoft.com/office/drawing/2014/main" xmlns="" val="20003"/>
                    </a:ext>
                  </a:extLst>
                </a:gridCol>
                <a:gridCol w="838200">
                  <a:extLst>
                    <a:ext uri="{9D8B030D-6E8A-4147-A177-3AD203B41FA5}">
                      <a16:colId xmlns:a16="http://schemas.microsoft.com/office/drawing/2014/main" xmlns="" val="20004"/>
                    </a:ext>
                  </a:extLst>
                </a:gridCol>
                <a:gridCol w="1295399">
                  <a:extLst>
                    <a:ext uri="{9D8B030D-6E8A-4147-A177-3AD203B41FA5}">
                      <a16:colId xmlns:a16="http://schemas.microsoft.com/office/drawing/2014/main" xmlns="" val="20005"/>
                    </a:ext>
                  </a:extLst>
                </a:gridCol>
              </a:tblGrid>
              <a:tr h="132319">
                <a:tc rowSpan="2">
                  <a:txBody>
                    <a:bodyPr/>
                    <a:lstStyle/>
                    <a:p>
                      <a:pPr algn="ctr" rtl="0" fontAlgn="ctr"/>
                      <a:r>
                        <a:rPr lang="ru-RU" sz="900" b="0" i="0" u="none" strike="noStrike" dirty="0">
                          <a:solidFill>
                            <a:srgbClr val="000000"/>
                          </a:solidFill>
                          <a:latin typeface="Calibri"/>
                        </a:rPr>
                        <a:t>Наименование</a:t>
                      </a:r>
                    </a:p>
                  </a:txBody>
                  <a:tcPr marL="7736" marR="7736" marT="77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rtl="0" fontAlgn="t"/>
                      <a:r>
                        <a:rPr lang="ru-RU" sz="900" b="0" i="0" u="none" strike="noStrike" dirty="0">
                          <a:solidFill>
                            <a:srgbClr val="000000"/>
                          </a:solidFill>
                          <a:latin typeface="Calibri"/>
                        </a:rPr>
                        <a:t>Исполнение </a:t>
                      </a:r>
                      <a:r>
                        <a:rPr lang="ru-RU" sz="900" b="0" i="0" u="none" strike="noStrike" dirty="0" smtClean="0">
                          <a:solidFill>
                            <a:srgbClr val="000000"/>
                          </a:solidFill>
                          <a:latin typeface="Calibri"/>
                        </a:rPr>
                        <a:t>2022 </a:t>
                      </a:r>
                      <a:r>
                        <a:rPr lang="ru-RU" sz="900" b="0" i="0" u="none" strike="noStrike" dirty="0">
                          <a:solidFill>
                            <a:srgbClr val="000000"/>
                          </a:solidFill>
                          <a:latin typeface="Calibri"/>
                        </a:rPr>
                        <a:t>года</a:t>
                      </a:r>
                    </a:p>
                  </a:txBody>
                  <a:tcPr marL="7736" marR="7736" marT="773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rtl="0" fontAlgn="b"/>
                      <a:r>
                        <a:rPr lang="ru-RU" sz="900" b="0" i="0" u="none" strike="noStrike" dirty="0" smtClean="0">
                          <a:solidFill>
                            <a:srgbClr val="000000"/>
                          </a:solidFill>
                          <a:latin typeface="Calibri"/>
                        </a:rPr>
                        <a:t>2023</a:t>
                      </a:r>
                      <a:endParaRPr lang="ru-RU" sz="900" b="0" i="0" u="none" strike="noStrike" dirty="0">
                        <a:solidFill>
                          <a:srgbClr val="000000"/>
                        </a:solidFill>
                        <a:latin typeface="Calibri"/>
                      </a:endParaRPr>
                    </a:p>
                  </a:txBody>
                  <a:tcPr marL="7736" marR="7736" marT="77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rowSpan="2">
                  <a:txBody>
                    <a:bodyPr/>
                    <a:lstStyle/>
                    <a:p>
                      <a:pPr algn="ctr" rtl="0" fontAlgn="b"/>
                      <a:r>
                        <a:rPr lang="ru-RU" sz="900" b="0" i="0" u="none" strike="noStrike">
                          <a:solidFill>
                            <a:srgbClr val="000000"/>
                          </a:solidFill>
                          <a:latin typeface="Calibri"/>
                        </a:rPr>
                        <a:t>% исполнения</a:t>
                      </a:r>
                    </a:p>
                  </a:txBody>
                  <a:tcPr marL="7736" marR="7736" marT="77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rtl="0" fontAlgn="t"/>
                      <a:r>
                        <a:rPr lang="ru-RU" sz="900" b="0" i="0" u="none" strike="noStrike" dirty="0">
                          <a:solidFill>
                            <a:srgbClr val="000000"/>
                          </a:solidFill>
                          <a:latin typeface="Calibri"/>
                        </a:rPr>
                        <a:t>Темп роста к </a:t>
                      </a:r>
                      <a:r>
                        <a:rPr lang="ru-RU" sz="900" b="0" i="0" u="none" strike="noStrike" dirty="0" smtClean="0">
                          <a:solidFill>
                            <a:srgbClr val="000000"/>
                          </a:solidFill>
                          <a:latin typeface="Calibri"/>
                        </a:rPr>
                        <a:t>2022 </a:t>
                      </a:r>
                      <a:r>
                        <a:rPr lang="ru-RU" sz="900" b="0" i="0" u="none" strike="noStrike" dirty="0">
                          <a:solidFill>
                            <a:srgbClr val="000000"/>
                          </a:solidFill>
                          <a:latin typeface="Calibri"/>
                        </a:rPr>
                        <a:t>году %</a:t>
                      </a:r>
                    </a:p>
                  </a:txBody>
                  <a:tcPr marL="7736" marR="7736" marT="773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46506">
                <a:tc vMerge="1">
                  <a:txBody>
                    <a:bodyPr/>
                    <a:lstStyle/>
                    <a:p>
                      <a:endParaRPr lang="ru-RU"/>
                    </a:p>
                  </a:txBody>
                  <a:tcPr/>
                </a:tc>
                <a:tc vMerge="1">
                  <a:txBody>
                    <a:bodyPr/>
                    <a:lstStyle/>
                    <a:p>
                      <a:endParaRPr lang="ru-RU"/>
                    </a:p>
                  </a:txBody>
                  <a:tcPr/>
                </a:tc>
                <a:tc>
                  <a:txBody>
                    <a:bodyPr/>
                    <a:lstStyle/>
                    <a:p>
                      <a:pPr algn="ctr" rtl="0" fontAlgn="t"/>
                      <a:r>
                        <a:rPr lang="ru-RU" sz="900" b="0" i="0" u="none" strike="noStrike" dirty="0">
                          <a:solidFill>
                            <a:srgbClr val="000000"/>
                          </a:solidFill>
                          <a:latin typeface="Calibri"/>
                        </a:rPr>
                        <a:t>Уточненный план</a:t>
                      </a:r>
                    </a:p>
                  </a:txBody>
                  <a:tcPr marL="7736" marR="7736" marT="773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ru-RU" sz="900" b="0" i="0" u="none" strike="noStrike">
                          <a:solidFill>
                            <a:srgbClr val="000000"/>
                          </a:solidFill>
                          <a:latin typeface="Calibri"/>
                        </a:rPr>
                        <a:t>Исполнение</a:t>
                      </a:r>
                    </a:p>
                  </a:txBody>
                  <a:tcPr marL="7736" marR="7736" marT="773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xmlns="" val="10001"/>
                  </a:ext>
                </a:extLst>
              </a:tr>
              <a:tr h="132319">
                <a:tc>
                  <a:txBody>
                    <a:bodyPr/>
                    <a:lstStyle/>
                    <a:p>
                      <a:pPr algn="just" rtl="0" fontAlgn="b"/>
                      <a:r>
                        <a:rPr lang="ru-RU" sz="900" b="1" i="0" u="none" strike="noStrike">
                          <a:solidFill>
                            <a:srgbClr val="000000"/>
                          </a:solidFill>
                          <a:latin typeface="Calibri"/>
                        </a:rPr>
                        <a:t>Социальная политика</a:t>
                      </a:r>
                    </a:p>
                  </a:txBody>
                  <a:tcPr marL="7736" marR="7736" marT="77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1" i="0" u="none" strike="noStrike" dirty="0">
                          <a:solidFill>
                            <a:srgbClr val="000000"/>
                          </a:solidFill>
                          <a:latin typeface="Calibri"/>
                        </a:rPr>
                        <a:t>854 772,81</a:t>
                      </a:r>
                    </a:p>
                  </a:txBody>
                  <a:tcPr marL="7736" marR="7736" marT="77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1" i="0" u="none" strike="noStrike" dirty="0" smtClean="0">
                          <a:solidFill>
                            <a:srgbClr val="000000"/>
                          </a:solidFill>
                          <a:latin typeface="Calibri"/>
                        </a:rPr>
                        <a:t>504 304,95</a:t>
                      </a:r>
                      <a:endParaRPr lang="ru-RU" sz="900" b="1" i="0" u="none" strike="noStrike" dirty="0">
                        <a:solidFill>
                          <a:srgbClr val="000000"/>
                        </a:solidFill>
                        <a:latin typeface="Calibri"/>
                      </a:endParaRPr>
                    </a:p>
                  </a:txBody>
                  <a:tcPr marL="7736" marR="7736" marT="77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1" i="0" u="none" strike="noStrike" dirty="0" smtClean="0">
                          <a:solidFill>
                            <a:srgbClr val="000000"/>
                          </a:solidFill>
                          <a:latin typeface="Calibri"/>
                        </a:rPr>
                        <a:t>504 227,43</a:t>
                      </a:r>
                      <a:endParaRPr lang="ru-RU" sz="900" b="1" i="0" u="none" strike="noStrike" dirty="0">
                        <a:solidFill>
                          <a:srgbClr val="000000"/>
                        </a:solidFill>
                        <a:latin typeface="Calibri"/>
                      </a:endParaRPr>
                    </a:p>
                  </a:txBody>
                  <a:tcPr marL="7736" marR="7736" marT="77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1" i="0" u="none" strike="noStrike" dirty="0" smtClean="0">
                          <a:solidFill>
                            <a:srgbClr val="000000"/>
                          </a:solidFill>
                          <a:latin typeface="Calibri"/>
                        </a:rPr>
                        <a:t>99,98</a:t>
                      </a:r>
                      <a:endParaRPr lang="ru-RU" sz="900" b="1" i="0" u="none" strike="noStrike" dirty="0">
                        <a:solidFill>
                          <a:srgbClr val="000000"/>
                        </a:solidFill>
                        <a:latin typeface="Calibri"/>
                      </a:endParaRPr>
                    </a:p>
                  </a:txBody>
                  <a:tcPr marL="7736" marR="7736" marT="77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1" i="0" u="none" strike="noStrike" dirty="0" smtClean="0">
                          <a:solidFill>
                            <a:srgbClr val="000000"/>
                          </a:solidFill>
                          <a:latin typeface="Calibri"/>
                        </a:rPr>
                        <a:t>58,99</a:t>
                      </a:r>
                      <a:endParaRPr lang="ru-RU" sz="900" b="1" i="0" u="none" strike="noStrike" dirty="0">
                        <a:solidFill>
                          <a:srgbClr val="000000"/>
                        </a:solidFill>
                        <a:latin typeface="Calibri"/>
                      </a:endParaRPr>
                    </a:p>
                  </a:txBody>
                  <a:tcPr marL="7736" marR="7736" marT="77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63913">
                <a:tc>
                  <a:txBody>
                    <a:bodyPr/>
                    <a:lstStyle/>
                    <a:p>
                      <a:pPr algn="just" rtl="0" fontAlgn="b"/>
                      <a:r>
                        <a:rPr lang="ru-RU" sz="900" b="0" i="0" u="none" strike="noStrike">
                          <a:solidFill>
                            <a:srgbClr val="000000"/>
                          </a:solidFill>
                          <a:latin typeface="Calibri"/>
                        </a:rPr>
                        <a:t>Социальное обеспечение населения</a:t>
                      </a:r>
                    </a:p>
                  </a:txBody>
                  <a:tcPr marL="7736" marR="7736" marT="77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a:solidFill>
                            <a:srgbClr val="000000"/>
                          </a:solidFill>
                          <a:latin typeface="Calibri"/>
                        </a:rPr>
                        <a:t>137 842,97</a:t>
                      </a:r>
                    </a:p>
                  </a:txBody>
                  <a:tcPr marL="7736" marR="7736" marT="77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144 747,16</a:t>
                      </a:r>
                      <a:endParaRPr lang="ru-RU" sz="900" b="0" i="0" u="none" strike="noStrike" dirty="0">
                        <a:solidFill>
                          <a:srgbClr val="000000"/>
                        </a:solidFill>
                        <a:latin typeface="Calibri"/>
                      </a:endParaRPr>
                    </a:p>
                  </a:txBody>
                  <a:tcPr marL="7736" marR="7736" marT="77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144 746,85</a:t>
                      </a:r>
                      <a:endParaRPr lang="ru-RU" sz="900" b="0" i="0" u="none" strike="noStrike" dirty="0">
                        <a:solidFill>
                          <a:srgbClr val="000000"/>
                        </a:solidFill>
                        <a:latin typeface="Calibri"/>
                      </a:endParaRPr>
                    </a:p>
                  </a:txBody>
                  <a:tcPr marL="7736" marR="7736" marT="77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100,00</a:t>
                      </a:r>
                      <a:endParaRPr lang="ru-RU" sz="900" b="0" i="0" u="none" strike="noStrike" dirty="0">
                        <a:solidFill>
                          <a:srgbClr val="000000"/>
                        </a:solidFill>
                        <a:latin typeface="Calibri"/>
                      </a:endParaRPr>
                    </a:p>
                  </a:txBody>
                  <a:tcPr marL="7736" marR="7736" marT="77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105,00</a:t>
                      </a:r>
                      <a:endParaRPr lang="ru-RU" sz="900" b="0" i="0" u="none" strike="noStrike" dirty="0">
                        <a:solidFill>
                          <a:srgbClr val="000000"/>
                        </a:solidFill>
                        <a:latin typeface="Calibri"/>
                      </a:endParaRPr>
                    </a:p>
                  </a:txBody>
                  <a:tcPr marL="7736" marR="7736" marT="77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32319">
                <a:tc>
                  <a:txBody>
                    <a:bodyPr/>
                    <a:lstStyle/>
                    <a:p>
                      <a:pPr algn="just" rtl="0" fontAlgn="b"/>
                      <a:r>
                        <a:rPr lang="ru-RU" sz="900" b="0" i="0" u="none" strike="noStrike">
                          <a:solidFill>
                            <a:srgbClr val="000000"/>
                          </a:solidFill>
                          <a:latin typeface="Calibri"/>
                        </a:rPr>
                        <a:t>Охрана семьи и детства</a:t>
                      </a:r>
                    </a:p>
                  </a:txBody>
                  <a:tcPr marL="7736" marR="7736" marT="77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a:solidFill>
                            <a:srgbClr val="000000"/>
                          </a:solidFill>
                          <a:latin typeface="Calibri"/>
                        </a:rPr>
                        <a:t>696 050,80</a:t>
                      </a:r>
                    </a:p>
                  </a:txBody>
                  <a:tcPr marL="7736" marR="7736" marT="77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337 888,26</a:t>
                      </a:r>
                      <a:endParaRPr lang="ru-RU" sz="900" b="0" i="0" u="none" strike="noStrike" dirty="0">
                        <a:solidFill>
                          <a:srgbClr val="000000"/>
                        </a:solidFill>
                        <a:latin typeface="Calibri"/>
                      </a:endParaRPr>
                    </a:p>
                  </a:txBody>
                  <a:tcPr marL="7736" marR="7736" marT="77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337 811,16</a:t>
                      </a:r>
                      <a:endParaRPr lang="ru-RU" sz="900" b="0" i="0" u="none" strike="noStrike" dirty="0">
                        <a:solidFill>
                          <a:srgbClr val="000000"/>
                        </a:solidFill>
                        <a:latin typeface="Calibri"/>
                      </a:endParaRPr>
                    </a:p>
                  </a:txBody>
                  <a:tcPr marL="7736" marR="7736" marT="77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99,98</a:t>
                      </a:r>
                      <a:endParaRPr lang="ru-RU" sz="900" b="0" i="0" u="none" strike="noStrike" dirty="0">
                        <a:solidFill>
                          <a:srgbClr val="000000"/>
                        </a:solidFill>
                        <a:latin typeface="Calibri"/>
                      </a:endParaRPr>
                    </a:p>
                  </a:txBody>
                  <a:tcPr marL="7736" marR="7736" marT="77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48,53</a:t>
                      </a:r>
                      <a:endParaRPr lang="ru-RU" sz="900" b="0" i="0" u="none" strike="noStrike" dirty="0">
                        <a:solidFill>
                          <a:srgbClr val="000000"/>
                        </a:solidFill>
                        <a:latin typeface="Calibri"/>
                      </a:endParaRPr>
                    </a:p>
                  </a:txBody>
                  <a:tcPr marL="7736" marR="7736" marT="77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35622">
                <a:tc>
                  <a:txBody>
                    <a:bodyPr/>
                    <a:lstStyle/>
                    <a:p>
                      <a:pPr algn="just" rtl="0" fontAlgn="b"/>
                      <a:r>
                        <a:rPr lang="ru-RU" sz="900" b="0" i="0" u="none" strike="noStrike" dirty="0">
                          <a:solidFill>
                            <a:srgbClr val="000000"/>
                          </a:solidFill>
                          <a:latin typeface="Calibri"/>
                        </a:rPr>
                        <a:t>Другие вопросы в области  социальной  политики</a:t>
                      </a:r>
                    </a:p>
                  </a:txBody>
                  <a:tcPr marL="7736" marR="7736" marT="7736"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a:solidFill>
                            <a:srgbClr val="000000"/>
                          </a:solidFill>
                          <a:latin typeface="Calibri"/>
                        </a:rPr>
                        <a:t>20 879,04</a:t>
                      </a:r>
                    </a:p>
                  </a:txBody>
                  <a:tcPr marL="7736" marR="7736" marT="77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21 669,53</a:t>
                      </a:r>
                      <a:endParaRPr lang="ru-RU" sz="900" b="0" i="0" u="none" strike="noStrike" dirty="0">
                        <a:solidFill>
                          <a:srgbClr val="000000"/>
                        </a:solidFill>
                        <a:latin typeface="Calibri"/>
                      </a:endParaRPr>
                    </a:p>
                  </a:txBody>
                  <a:tcPr marL="7736" marR="7736" marT="77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21 669,42</a:t>
                      </a:r>
                      <a:endParaRPr lang="ru-RU" sz="900" b="0" i="0" u="none" strike="noStrike" dirty="0">
                        <a:solidFill>
                          <a:srgbClr val="000000"/>
                        </a:solidFill>
                        <a:latin typeface="Calibri"/>
                      </a:endParaRPr>
                    </a:p>
                  </a:txBody>
                  <a:tcPr marL="7736" marR="7736" marT="77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a:solidFill>
                            <a:srgbClr val="000000"/>
                          </a:solidFill>
                          <a:latin typeface="Calibri"/>
                        </a:rPr>
                        <a:t>100,00</a:t>
                      </a:r>
                    </a:p>
                  </a:txBody>
                  <a:tcPr marL="7736" marR="7736" marT="77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103,78</a:t>
                      </a:r>
                      <a:endParaRPr lang="ru-RU" sz="900" b="0" i="0" u="none" strike="noStrike" dirty="0">
                        <a:solidFill>
                          <a:srgbClr val="000000"/>
                        </a:solidFill>
                        <a:latin typeface="Calibri"/>
                      </a:endParaRPr>
                    </a:p>
                  </a:txBody>
                  <a:tcPr marL="7736" marR="7736" marT="773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0" y="304800"/>
            <a:ext cx="9144000" cy="6401753"/>
          </a:xfrm>
          <a:prstGeom prst="rect">
            <a:avLst/>
          </a:prstGeom>
        </p:spPr>
        <p:txBody>
          <a:bodyPr wrap="square">
            <a:spAutoFit/>
          </a:bodyPr>
          <a:lstStyle/>
          <a:p>
            <a:r>
              <a:rPr lang="ru-RU" sz="1000" dirty="0" smtClean="0">
                <a:latin typeface="+mj-lt"/>
              </a:rPr>
              <a:t>     Социальная защищенность отдельных категорий граждан имеет государственный приоритет, реальные меры направлены на улучшение качества жизни граждан, как на федеральном уровне, так и на краевом уровне.</a:t>
            </a:r>
          </a:p>
          <a:p>
            <a:r>
              <a:rPr lang="ru-RU" sz="1000" dirty="0" smtClean="0">
                <a:latin typeface="+mj-lt"/>
              </a:rPr>
              <a:t>     В 2023 году реализовано мер социальной поддержки по федеральным и краевым программам на общую сумму 489 742,77 тыс. рублей.</a:t>
            </a:r>
          </a:p>
          <a:p>
            <a:r>
              <a:rPr lang="ru-RU" sz="1000" b="1" i="1" dirty="0" smtClean="0">
                <a:latin typeface="+mj-lt"/>
              </a:rPr>
              <a:t>Предоставление мер социальной поддержки  отдельным категориям граждан </a:t>
            </a:r>
            <a:r>
              <a:rPr lang="ru-RU" sz="1000" dirty="0" smtClean="0">
                <a:latin typeface="+mj-lt"/>
              </a:rPr>
              <a:t>- общее число семей, получивших МСП (меры социальной поддержки) на 31.12.2023 составляет  7345 человек:</a:t>
            </a:r>
          </a:p>
          <a:p>
            <a:pPr algn="just">
              <a:buFont typeface="Wingdings" pitchFamily="2" charset="2"/>
              <a:buChar char="ü"/>
            </a:pPr>
            <a:r>
              <a:rPr lang="ru-RU" sz="1000" dirty="0" smtClean="0">
                <a:latin typeface="+mj-lt"/>
              </a:rPr>
              <a:t>субсидию на оплату жилого помещения и коммунальных услуг получили 1113 семей;</a:t>
            </a:r>
          </a:p>
          <a:p>
            <a:pPr algn="just">
              <a:buFont typeface="Wingdings" pitchFamily="2" charset="2"/>
              <a:buChar char="ü"/>
            </a:pPr>
            <a:r>
              <a:rPr lang="ru-RU" sz="1000" dirty="0" smtClean="0">
                <a:latin typeface="+mj-lt"/>
              </a:rPr>
              <a:t>1150 ветеранов труда и  тружеников тыла обеспечены ежемесячной  денежной выплатой;</a:t>
            </a:r>
          </a:p>
          <a:p>
            <a:pPr algn="just">
              <a:buFont typeface="Wingdings" pitchFamily="2" charset="2"/>
              <a:buChar char="ü"/>
            </a:pPr>
            <a:r>
              <a:rPr lang="ru-RU" sz="1000" dirty="0" smtClean="0">
                <a:latin typeface="+mj-lt"/>
              </a:rPr>
              <a:t> мерами социальной поддержки  реабилитированных лиц и лиц, признанных пострадавшими от политических репрессий  обеспечены 159 граждан;</a:t>
            </a:r>
          </a:p>
          <a:p>
            <a:pPr algn="just">
              <a:buFont typeface="Wingdings" pitchFamily="2" charset="2"/>
              <a:buChar char="ü"/>
            </a:pPr>
            <a:r>
              <a:rPr lang="ru-RU" sz="1000" dirty="0" smtClean="0">
                <a:latin typeface="+mj-lt"/>
              </a:rPr>
              <a:t>ежемесячная  доплата к пенсии производилась  2  гражданам, ставшими инвалидами при исполнении служебных обязанностей в районах боевых действий;</a:t>
            </a:r>
          </a:p>
          <a:p>
            <a:pPr algn="just">
              <a:buFont typeface="Wingdings" pitchFamily="2" charset="2"/>
              <a:buChar char="ü"/>
            </a:pPr>
            <a:r>
              <a:rPr lang="ru-RU" sz="1000" dirty="0" smtClean="0">
                <a:latin typeface="+mj-lt"/>
              </a:rPr>
              <a:t>21 семьям погибших ветеранов боевых действий выплачивалась ежемесячная денежная выплата;</a:t>
            </a:r>
          </a:p>
          <a:p>
            <a:pPr algn="just">
              <a:buFont typeface="Wingdings" pitchFamily="2" charset="2"/>
              <a:buChar char="ü"/>
            </a:pPr>
            <a:r>
              <a:rPr lang="ru-RU" sz="1000" dirty="0" smtClean="0">
                <a:latin typeface="+mj-lt"/>
              </a:rPr>
              <a:t>предоставлена государственная социальная помощь 200 малоимущим семьям и малоимущим одиноко проживающим гражданам;</a:t>
            </a:r>
          </a:p>
          <a:p>
            <a:pPr algn="just">
              <a:buFont typeface="Wingdings" pitchFamily="2" charset="2"/>
              <a:buChar char="ü"/>
            </a:pPr>
            <a:r>
              <a:rPr lang="ru-RU" sz="1000" dirty="0" smtClean="0">
                <a:latin typeface="+mj-lt"/>
              </a:rPr>
              <a:t> выплата  ежегодной денежной выплаты лицам, награждённым нагрудным знаком «Почётный Донор» произведена 58 донорам;</a:t>
            </a:r>
          </a:p>
          <a:p>
            <a:pPr algn="just">
              <a:buFont typeface="Wingdings" pitchFamily="2" charset="2"/>
              <a:buChar char="ü"/>
            </a:pPr>
            <a:r>
              <a:rPr lang="ru-RU" sz="1000" dirty="0" smtClean="0">
                <a:latin typeface="+mj-lt"/>
              </a:rPr>
              <a:t>обеспечены мерами социальной поддержки  909 ветеран труда Ставропольского края;</a:t>
            </a:r>
          </a:p>
          <a:p>
            <a:pPr algn="just">
              <a:buFont typeface="Wingdings" pitchFamily="2" charset="2"/>
              <a:buChar char="ü"/>
            </a:pPr>
            <a:r>
              <a:rPr lang="ru-RU" sz="1000" dirty="0" smtClean="0">
                <a:latin typeface="+mj-lt"/>
              </a:rPr>
              <a:t>меры социальной поддержки по оплате жилищно-коммунальных услуг предоставлены 2373 гражданам;</a:t>
            </a:r>
          </a:p>
          <a:p>
            <a:pPr algn="just">
              <a:buFont typeface="Wingdings" pitchFamily="2" charset="2"/>
              <a:buChar char="ü"/>
            </a:pPr>
            <a:r>
              <a:rPr lang="ru-RU" sz="1000" dirty="0" smtClean="0">
                <a:latin typeface="+mj-lt"/>
              </a:rPr>
              <a:t>выплата социального пособия на погребение 40 гражданам, выплата производилась по мере обращения граждан;</a:t>
            </a:r>
          </a:p>
          <a:p>
            <a:pPr algn="just">
              <a:buFont typeface="Wingdings" pitchFamily="2" charset="2"/>
              <a:buChar char="ü"/>
            </a:pPr>
            <a:r>
              <a:rPr lang="ru-RU" sz="1000" dirty="0" smtClean="0">
                <a:latin typeface="+mj-lt"/>
              </a:rPr>
              <a:t>компенсация расходов на уплату взноса на капитальный ремонт общего имущества в многоквартирном доме произведена 46 заявителям;</a:t>
            </a:r>
          </a:p>
          <a:p>
            <a:pPr algn="just">
              <a:buFont typeface="Wingdings" pitchFamily="2" charset="2"/>
              <a:buChar char="ü"/>
            </a:pPr>
            <a:r>
              <a:rPr lang="ru-RU" sz="1000" dirty="0" smtClean="0">
                <a:latin typeface="+mj-lt"/>
              </a:rPr>
              <a:t>ежегодная денежная выплата  гражданам Российской Федерации, родившимся на территории Союза Советских Социалистических Республик, а также на иных территориях, которые на дату начала Великой Отечественной войны входили в его состав, не достигшим совершеннолетия на 3 сентября 1945 года и постоянно проживающим на территории Ставропольского края, в соответствии с Законом Ставропольского края от 13 декабря 2018 г. № 104–</a:t>
            </a:r>
            <a:r>
              <a:rPr lang="ru-RU" sz="1000" dirty="0" err="1" smtClean="0">
                <a:latin typeface="+mj-lt"/>
              </a:rPr>
              <a:t>кз</a:t>
            </a:r>
            <a:r>
              <a:rPr lang="ru-RU" sz="1000" dirty="0" smtClean="0">
                <a:latin typeface="+mj-lt"/>
              </a:rPr>
              <a:t> «О детях войны в Ставропольском крае» выплачена 1192 гражданам;</a:t>
            </a:r>
          </a:p>
          <a:p>
            <a:pPr algn="just">
              <a:buFont typeface="Wingdings" pitchFamily="2" charset="2"/>
              <a:buChar char="ü"/>
            </a:pPr>
            <a:r>
              <a:rPr lang="ru-RU" sz="1000" dirty="0" smtClean="0">
                <a:latin typeface="+mj-lt"/>
              </a:rPr>
              <a:t>принято 49 заявления на выплату социального пособия на проезд студентам;</a:t>
            </a:r>
          </a:p>
          <a:p>
            <a:pPr algn="just">
              <a:buFont typeface="Wingdings" pitchFamily="2" charset="2"/>
              <a:buChar char="ü"/>
            </a:pPr>
            <a:r>
              <a:rPr lang="ru-RU" sz="1000" dirty="0" smtClean="0">
                <a:latin typeface="+mj-lt"/>
              </a:rPr>
              <a:t>дополнительная компенсация расходов на оплату жилых помещений и коммунальных услуг участникам, инвалидам Великой Отечественной войны и бывшим несовершеннолетним узникам концлагерей, гетто и других мест принудительного содержания, созданных фашистами и их союзниками в период второй мировой войны предоставлена 3 участникам ВОВ;</a:t>
            </a:r>
          </a:p>
          <a:p>
            <a:pPr algn="just">
              <a:buFont typeface="Wingdings" pitchFamily="2" charset="2"/>
              <a:buChar char="ü"/>
            </a:pPr>
            <a:r>
              <a:rPr lang="ru-RU" sz="1000" dirty="0" smtClean="0">
                <a:latin typeface="+mj-lt"/>
              </a:rPr>
              <a:t>предоставлена государственная социальная помощь на основании социального контракта 107 малоимущим гражданам.</a:t>
            </a:r>
          </a:p>
          <a:p>
            <a:pPr algn="just"/>
            <a:r>
              <a:rPr lang="ru-RU" sz="1000" dirty="0" smtClean="0">
                <a:latin typeface="+mj-lt"/>
              </a:rPr>
              <a:t>     </a:t>
            </a:r>
            <a:r>
              <a:rPr lang="ru-RU" sz="1000" b="1" i="1" dirty="0" smtClean="0">
                <a:latin typeface="+mj-lt"/>
              </a:rPr>
              <a:t>Предоставление мер социальной поддержки семьям и детям </a:t>
            </a:r>
            <a:r>
              <a:rPr lang="ru-RU" sz="1000" dirty="0" smtClean="0">
                <a:latin typeface="+mj-lt"/>
              </a:rPr>
              <a:t>- 8380 семьи, получивших компенсации и социальные выплаты на детей:</a:t>
            </a:r>
          </a:p>
          <a:p>
            <a:pPr algn="just">
              <a:buFont typeface="Wingdings" pitchFamily="2" charset="2"/>
              <a:buChar char="ü"/>
            </a:pPr>
            <a:r>
              <a:rPr lang="ru-RU" sz="1000" dirty="0" smtClean="0">
                <a:latin typeface="+mj-lt"/>
              </a:rPr>
              <a:t> произведены выплаты пособия на ребенка 459 семьям, в них 699 ребенка;</a:t>
            </a:r>
          </a:p>
          <a:p>
            <a:pPr algn="just">
              <a:buFont typeface="Wingdings" pitchFamily="2" charset="2"/>
              <a:buChar char="ü"/>
            </a:pPr>
            <a:r>
              <a:rPr lang="ru-RU" sz="1000" dirty="0" smtClean="0">
                <a:latin typeface="+mj-lt"/>
              </a:rPr>
              <a:t>ежемесячная денежная выплата нуждающимся в поддержке семьям, в случае рождения в них после 31 декабря 2012 года третьего ребёнка или последующих детей до достижения ребёнком возраста трёх лет, фактически выплачена  на отчетную дату 333 получателям;</a:t>
            </a:r>
          </a:p>
          <a:p>
            <a:pPr algn="just">
              <a:buFont typeface="Wingdings" pitchFamily="2" charset="2"/>
              <a:buChar char="ü"/>
            </a:pPr>
            <a:r>
              <a:rPr lang="ru-RU" sz="1000" dirty="0" smtClean="0">
                <a:latin typeface="+mj-lt"/>
              </a:rPr>
              <a:t>проведена новогодняя елка для 160 детей с ограниченными возможностями здоровья и выдано 160 новогодних подарков детям с ограниченными физическими возможностями;</a:t>
            </a:r>
          </a:p>
          <a:p>
            <a:pPr algn="just">
              <a:buFont typeface="Wingdings" pitchFamily="2" charset="2"/>
              <a:buChar char="ü"/>
            </a:pPr>
            <a:r>
              <a:rPr lang="ru-RU" sz="1000" dirty="0" smtClean="0">
                <a:latin typeface="+mj-lt"/>
              </a:rPr>
              <a:t>ежегодная денежная компенсация многодетным семьям на каждого из детей не старше 18 лет, обучающихся в общеобразовательных организациях, на приобретение комплекта школьной одежды, спортивной одежды и обуви и школьных письменных принадлежностей выплачена 1330 многодетным семьям на 2958 ребенка-школьника;</a:t>
            </a:r>
          </a:p>
          <a:p>
            <a:pPr algn="just">
              <a:buFont typeface="Wingdings" pitchFamily="2" charset="2"/>
              <a:buChar char="ü"/>
            </a:pPr>
            <a:r>
              <a:rPr lang="ru-RU" sz="1000" dirty="0" smtClean="0">
                <a:latin typeface="+mj-lt"/>
              </a:rPr>
              <a:t>выплачена денежная компенсация 3 семьям, в которых в период с 1 января 2011 года по 31 декабря 2015 года родился третий и последующий ребенок;</a:t>
            </a:r>
          </a:p>
          <a:p>
            <a:pPr algn="just">
              <a:buFont typeface="Wingdings" pitchFamily="2" charset="2"/>
              <a:buChar char="ü"/>
            </a:pPr>
            <a:r>
              <a:rPr lang="ru-RU" sz="1000" dirty="0" smtClean="0">
                <a:latin typeface="+mj-lt"/>
              </a:rPr>
              <a:t>по состоянию на 31.12.2023 г. предоставлены меры социальной поддержки 1785 многодетным семьям;</a:t>
            </a:r>
          </a:p>
          <a:p>
            <a:pPr algn="just">
              <a:buFont typeface="Wingdings" pitchFamily="2" charset="2"/>
              <a:buChar char="ü"/>
            </a:pPr>
            <a:r>
              <a:rPr lang="ru-RU" sz="1000" dirty="0" smtClean="0">
                <a:latin typeface="+mj-lt"/>
              </a:rPr>
              <a:t>ежемесячную денежную выплату на ребенка в возрасте от трех до семи лет включительно получили 317 семьи, в них 399 ребенка;</a:t>
            </a:r>
          </a:p>
          <a:p>
            <a:pPr algn="just"/>
            <a:r>
              <a:rPr lang="ru-RU" sz="1000" b="1" i="1" dirty="0" smtClean="0">
                <a:solidFill>
                  <a:srgbClr val="FF0000"/>
                </a:solidFill>
                <a:latin typeface="+mj-lt"/>
              </a:rPr>
              <a:t>     </a:t>
            </a:r>
            <a:r>
              <a:rPr lang="ru-RU" sz="1000" b="1" i="1" dirty="0" smtClean="0">
                <a:latin typeface="+mj-lt"/>
              </a:rPr>
              <a:t>«Финансовая поддержка семей при рождении детей» </a:t>
            </a:r>
            <a:endParaRPr lang="ru-RU" sz="1000" b="1" i="1" dirty="0">
              <a:latin typeface="+mj-lt"/>
            </a:endParaRPr>
          </a:p>
          <a:p>
            <a:pPr marL="171450" indent="-171450" algn="just">
              <a:buFont typeface="Wingdings" panose="05000000000000000000" pitchFamily="2" charset="2"/>
              <a:buChar char="ü"/>
            </a:pPr>
            <a:r>
              <a:rPr lang="ru-RU" sz="1000" dirty="0" smtClean="0">
                <a:latin typeface="+mj-lt"/>
              </a:rPr>
              <a:t>ежемесячная денежная выплата нуждающимся в поддержке семьям, в случае рождения в них после 31 декабря 2012 года третьего ребёнка или последующих детей до достижения ребёнком возраста трёх лет, фактически выплачена  на отчетную дату 433 получателям;</a:t>
            </a:r>
          </a:p>
        </p:txBody>
      </p:sp>
      <p:sp>
        <p:nvSpPr>
          <p:cNvPr id="4" name="Rectangle 2"/>
          <p:cNvSpPr txBox="1">
            <a:spLocks noChangeArrowheads="1"/>
          </p:cNvSpPr>
          <p:nvPr/>
        </p:nvSpPr>
        <p:spPr bwMode="auto">
          <a:xfrm>
            <a:off x="0" y="0"/>
            <a:ext cx="9144000" cy="4286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marR="0" lvl="0" indent="-342900" algn="ctr" defTabSz="914400" rtl="0" eaLnBrk="1" fontAlgn="base" latinLnBrk="0" hangingPunct="1">
              <a:lnSpc>
                <a:spcPct val="100000"/>
              </a:lnSpc>
              <a:spcBef>
                <a:spcPct val="20000"/>
              </a:spcBef>
              <a:spcAft>
                <a:spcPct val="0"/>
              </a:spcAft>
              <a:buClrTx/>
              <a:buSzTx/>
              <a:tabLst/>
              <a:defRPr/>
            </a:pPr>
            <a:r>
              <a:rPr lang="ru-RU" sz="1600" b="1" kern="0" dirty="0" smtClean="0">
                <a:effectLst>
                  <a:outerShdw blurRad="38100" dist="38100" dir="2700000" algn="tl">
                    <a:srgbClr val="FFFFFF"/>
                  </a:outerShdw>
                </a:effectLst>
                <a:latin typeface="Calibri" pitchFamily="34" charset="0"/>
                <a:cs typeface="Calibri" pitchFamily="34" charset="0"/>
              </a:rPr>
              <a:t>СОЦИАЛЬНАЯ ЗАЩИТА НАСЕЛЕНИЯ</a:t>
            </a:r>
          </a:p>
        </p:txBody>
      </p:sp>
      <p:pic>
        <p:nvPicPr>
          <p:cNvPr id="44034" name="Picture 2" descr="https://kcson.stv.socinfo.ru/media/2018/06/21/1238190204/image_image_276994.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48600" y="1752600"/>
            <a:ext cx="1231677" cy="10668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6" name="Нашивка 15"/>
          <p:cNvSpPr/>
          <p:nvPr/>
        </p:nvSpPr>
        <p:spPr>
          <a:xfrm>
            <a:off x="0" y="0"/>
            <a:ext cx="7239000" cy="304800"/>
          </a:xfrm>
          <a:prstGeom prst="chevron">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4" name="Прямоугольник 3"/>
          <p:cNvSpPr/>
          <p:nvPr/>
        </p:nvSpPr>
        <p:spPr>
          <a:xfrm>
            <a:off x="2514600" y="0"/>
            <a:ext cx="4114800" cy="338554"/>
          </a:xfrm>
          <a:prstGeom prst="rect">
            <a:avLst/>
          </a:prstGeom>
        </p:spPr>
        <p:txBody>
          <a:bodyPr wrap="square">
            <a:spAutoFit/>
          </a:bodyPr>
          <a:lstStyle/>
          <a:p>
            <a:r>
              <a:rPr lang="ru-RU" sz="1600" b="1" dirty="0" smtClean="0"/>
              <a:t>КУЛЬТУРА  И  КИНЕМАТОГРАФИЯ </a:t>
            </a:r>
            <a:endParaRPr lang="ru-RU" sz="1600" dirty="0"/>
          </a:p>
        </p:txBody>
      </p:sp>
      <p:graphicFrame>
        <p:nvGraphicFramePr>
          <p:cNvPr id="5" name="Диаграмма 4"/>
          <p:cNvGraphicFramePr/>
          <p:nvPr>
            <p:extLst>
              <p:ext uri="{D42A27DB-BD31-4B8C-83A1-F6EECF244321}">
                <p14:modId xmlns:p14="http://schemas.microsoft.com/office/powerpoint/2010/main" val="3771786516"/>
              </p:ext>
            </p:extLst>
          </p:nvPr>
        </p:nvGraphicFramePr>
        <p:xfrm>
          <a:off x="381000" y="533400"/>
          <a:ext cx="4572000" cy="2057400"/>
        </p:xfrm>
        <a:graphic>
          <a:graphicData uri="http://schemas.openxmlformats.org/drawingml/2006/chart">
            <c:chart xmlns:c="http://schemas.openxmlformats.org/drawingml/2006/chart" xmlns:r="http://schemas.openxmlformats.org/officeDocument/2006/relationships" r:id="rId3"/>
          </a:graphicData>
        </a:graphic>
      </p:graphicFrame>
      <p:sp>
        <p:nvSpPr>
          <p:cNvPr id="7" name="Прямоугольник 6"/>
          <p:cNvSpPr/>
          <p:nvPr/>
        </p:nvSpPr>
        <p:spPr>
          <a:xfrm>
            <a:off x="152400" y="2514600"/>
            <a:ext cx="8839200" cy="2862322"/>
          </a:xfrm>
          <a:prstGeom prst="rect">
            <a:avLst/>
          </a:prstGeom>
        </p:spPr>
        <p:txBody>
          <a:bodyPr wrap="square">
            <a:spAutoFit/>
          </a:bodyPr>
          <a:lstStyle/>
          <a:p>
            <a:pPr algn="just"/>
            <a:r>
              <a:rPr lang="ru-RU" sz="900" dirty="0" smtClean="0">
                <a:latin typeface="+mj-lt"/>
              </a:rPr>
              <a:t>	В </a:t>
            </a:r>
            <a:r>
              <a:rPr lang="ru-RU" sz="900" dirty="0">
                <a:latin typeface="+mj-lt"/>
              </a:rPr>
              <a:t>состав МКУ «Управление культуры» входят 5 подведомственных учреждений:</a:t>
            </a:r>
          </a:p>
          <a:p>
            <a:pPr algn="just"/>
            <a:r>
              <a:rPr lang="ru-RU" sz="900" dirty="0" smtClean="0">
                <a:latin typeface="+mj-lt"/>
              </a:rPr>
              <a:t>	МБУК </a:t>
            </a:r>
            <a:r>
              <a:rPr lang="ru-RU" sz="900" dirty="0">
                <a:latin typeface="+mj-lt"/>
              </a:rPr>
              <a:t>«Кинотеатр «Восток». В 2023 году кинотеатром проведено 1 975 киносеансов (2022 г. - 1 927), валовый сбор от проведенных сеансов составил 2 957,19 тыс. руб. (2022 г. - 2 591,6 тыс. рублей). </a:t>
            </a:r>
          </a:p>
          <a:p>
            <a:pPr algn="just"/>
            <a:r>
              <a:rPr lang="ru-RU" sz="900" dirty="0" smtClean="0">
                <a:latin typeface="+mj-lt"/>
              </a:rPr>
              <a:t>	МКУК </a:t>
            </a:r>
            <a:r>
              <a:rPr lang="ru-RU" sz="900" dirty="0">
                <a:latin typeface="+mj-lt"/>
              </a:rPr>
              <a:t>«Централизованная библиотечная система» в состав, которой входят 2 структурных подразделения и 25 филиалов. В 2022 году количество зарегистрированных пользователей составило 22 189. </a:t>
            </a:r>
          </a:p>
          <a:p>
            <a:pPr algn="just"/>
            <a:r>
              <a:rPr lang="ru-RU" sz="900" dirty="0" smtClean="0">
                <a:latin typeface="+mj-lt"/>
              </a:rPr>
              <a:t>	На </a:t>
            </a:r>
            <a:r>
              <a:rPr lang="ru-RU" sz="900" dirty="0">
                <a:latin typeface="+mj-lt"/>
              </a:rPr>
              <a:t>базе МКУК «Централизованная библиотечная система» создана </a:t>
            </a:r>
            <a:r>
              <a:rPr lang="ru-RU" sz="900" dirty="0" err="1">
                <a:latin typeface="+mj-lt"/>
              </a:rPr>
              <a:t>медиашкола</a:t>
            </a:r>
            <a:r>
              <a:rPr lang="ru-RU" sz="900" dirty="0">
                <a:latin typeface="+mj-lt"/>
              </a:rPr>
              <a:t> новых </a:t>
            </a:r>
            <a:r>
              <a:rPr lang="ru-RU" sz="900" dirty="0" err="1">
                <a:latin typeface="+mj-lt"/>
              </a:rPr>
              <a:t>блогеров</a:t>
            </a:r>
            <a:r>
              <a:rPr lang="ru-RU" sz="900" dirty="0">
                <a:latin typeface="+mj-lt"/>
              </a:rPr>
              <a:t> «</a:t>
            </a:r>
            <a:r>
              <a:rPr lang="ru-RU" sz="900" dirty="0" err="1">
                <a:latin typeface="+mj-lt"/>
              </a:rPr>
              <a:t>РаКурс</a:t>
            </a:r>
            <a:r>
              <a:rPr lang="ru-RU" sz="900" dirty="0">
                <a:latin typeface="+mj-lt"/>
              </a:rPr>
              <a:t>», где под руководством опытных партнёров юные журналисты создают востребованный </a:t>
            </a:r>
            <a:r>
              <a:rPr lang="ru-RU" sz="900" dirty="0" err="1">
                <a:latin typeface="+mj-lt"/>
              </a:rPr>
              <a:t>медиаконтент</a:t>
            </a:r>
            <a:r>
              <a:rPr lang="ru-RU" sz="900" dirty="0">
                <a:latin typeface="+mj-lt"/>
              </a:rPr>
              <a:t> о Курском округе и его уникальных людях. Для этого в библиотеке есть все необходимое: фонд в количестве 654 ед., периодические издания по направлениям,  материально техническая база, подключение к национальной электронной библиотеке, электронной библиотеке </a:t>
            </a:r>
            <a:r>
              <a:rPr lang="ru-RU" sz="900" dirty="0" err="1">
                <a:latin typeface="+mj-lt"/>
              </a:rPr>
              <a:t>ЛитРесс</a:t>
            </a:r>
            <a:r>
              <a:rPr lang="ru-RU" sz="900" dirty="0">
                <a:latin typeface="+mj-lt"/>
              </a:rPr>
              <a:t>, аудитории для проведения мероприятий, подготовленный креативный коллектив.    </a:t>
            </a:r>
          </a:p>
          <a:p>
            <a:pPr algn="just"/>
            <a:r>
              <a:rPr lang="ru-RU" sz="900" dirty="0" smtClean="0">
                <a:latin typeface="+mj-lt"/>
              </a:rPr>
              <a:t>	За </a:t>
            </a:r>
            <a:r>
              <a:rPr lang="ru-RU" sz="900" dirty="0">
                <a:latin typeface="+mj-lt"/>
              </a:rPr>
              <a:t>средства округа проведен капитальный ремонт здания районной детской библиотеки (заменена кровля, система отопления, электропроводка, оконные и дверные блоки, капитальный ремонт помещений, отремонтирован фасад, появился внутренний туалет, монтаж системы видеонаблюдения и автоматической пожарной сигнализации) на сумму 6 813,14 тыс. рублей. Появилась светящаяся вывеска на здании на сумму 190,00 тыс. рублей, а также был обустроен </a:t>
            </a:r>
            <a:r>
              <a:rPr lang="ru-RU" sz="900" dirty="0" err="1">
                <a:latin typeface="+mj-lt"/>
              </a:rPr>
              <a:t>Библиодворик</a:t>
            </a:r>
            <a:r>
              <a:rPr lang="ru-RU" sz="900" dirty="0">
                <a:latin typeface="+mj-lt"/>
              </a:rPr>
              <a:t> (с беседкой, скамейками) и прилегающей территории на сумму 1 996,84 тыс. рублей.</a:t>
            </a:r>
          </a:p>
          <a:p>
            <a:pPr algn="just"/>
            <a:r>
              <a:rPr lang="ru-RU" sz="900" dirty="0" smtClean="0">
                <a:latin typeface="+mj-lt"/>
              </a:rPr>
              <a:t>	За </a:t>
            </a:r>
            <a:r>
              <a:rPr lang="ru-RU" sz="900" dirty="0">
                <a:latin typeface="+mj-lt"/>
              </a:rPr>
              <a:t>создание условий для развития культурно-досуговой деятельности в округе отвечает  МБУК «Централизованная клубная система», в состав </a:t>
            </a:r>
            <a:r>
              <a:rPr lang="ru-RU" sz="900" dirty="0" smtClean="0">
                <a:latin typeface="+mj-lt"/>
              </a:rPr>
              <a:t>которой</a:t>
            </a:r>
            <a:r>
              <a:rPr lang="ru-RU" sz="900" dirty="0">
                <a:latin typeface="+mj-lt"/>
              </a:rPr>
              <a:t>, входят 29 структурных подразделений. В 2022 году учреждениям культурно-досугового типа проведено 5 536 мероприятий (2022 г. - 5 300 мероприятий. </a:t>
            </a:r>
          </a:p>
          <a:p>
            <a:pPr algn="just"/>
            <a:r>
              <a:rPr lang="ru-RU" sz="900" dirty="0" smtClean="0">
                <a:latin typeface="+mj-lt"/>
              </a:rPr>
              <a:t>	За </a:t>
            </a:r>
            <a:r>
              <a:rPr lang="ru-RU" sz="900" dirty="0">
                <a:latin typeface="+mj-lt"/>
              </a:rPr>
              <a:t>счет средств округа произведена замена окон в </a:t>
            </a:r>
            <a:r>
              <a:rPr lang="ru-RU" sz="900" dirty="0" err="1">
                <a:latin typeface="+mj-lt"/>
              </a:rPr>
              <a:t>Стодеревском</a:t>
            </a:r>
            <a:r>
              <a:rPr lang="ru-RU" sz="900" dirty="0">
                <a:latin typeface="+mj-lt"/>
              </a:rPr>
              <a:t> СДК и частично в </a:t>
            </a:r>
            <a:r>
              <a:rPr lang="ru-RU" sz="900" dirty="0" err="1">
                <a:latin typeface="+mj-lt"/>
              </a:rPr>
              <a:t>Мирненском</a:t>
            </a:r>
            <a:r>
              <a:rPr lang="ru-RU" sz="900" dirty="0">
                <a:latin typeface="+mj-lt"/>
              </a:rPr>
              <a:t> СДК на сумму 1 216,83 тыс. рублей. Так же проведен монтаж системы видеонаблюдения в зданиях СДК (Ага-</a:t>
            </a:r>
            <a:r>
              <a:rPr lang="ru-RU" sz="900" dirty="0" err="1">
                <a:latin typeface="+mj-lt"/>
              </a:rPr>
              <a:t>Батырский</a:t>
            </a:r>
            <a:r>
              <a:rPr lang="ru-RU" sz="900" dirty="0">
                <a:latin typeface="+mj-lt"/>
              </a:rPr>
              <a:t>, Графский, </a:t>
            </a:r>
            <a:r>
              <a:rPr lang="ru-RU" sz="900" dirty="0" err="1">
                <a:latin typeface="+mj-lt"/>
              </a:rPr>
              <a:t>Дыдымкинский</a:t>
            </a:r>
            <a:r>
              <a:rPr lang="ru-RU" sz="900" dirty="0">
                <a:latin typeface="+mj-lt"/>
              </a:rPr>
              <a:t>, </a:t>
            </a:r>
            <a:r>
              <a:rPr lang="ru-RU" sz="900" dirty="0" err="1">
                <a:latin typeface="+mj-lt"/>
              </a:rPr>
              <a:t>Мирненский</a:t>
            </a:r>
            <a:r>
              <a:rPr lang="ru-RU" sz="900" dirty="0">
                <a:latin typeface="+mj-lt"/>
              </a:rPr>
              <a:t>, Трудовой, </a:t>
            </a:r>
            <a:r>
              <a:rPr lang="ru-RU" sz="900" dirty="0" err="1">
                <a:latin typeface="+mj-lt"/>
              </a:rPr>
              <a:t>Привольненский</a:t>
            </a:r>
            <a:r>
              <a:rPr lang="ru-RU" sz="900" dirty="0">
                <a:latin typeface="+mj-lt"/>
              </a:rPr>
              <a:t>, Русский СДК «Ремонтник», </a:t>
            </a:r>
            <a:r>
              <a:rPr lang="ru-RU" sz="900" dirty="0" err="1">
                <a:latin typeface="+mj-lt"/>
              </a:rPr>
              <a:t>Эдиссийский</a:t>
            </a:r>
            <a:r>
              <a:rPr lang="ru-RU" sz="900" dirty="0">
                <a:latin typeface="+mj-lt"/>
              </a:rPr>
              <a:t>)  на сумму 1 224,25 тыс. рублей</a:t>
            </a:r>
            <a:endParaRPr lang="ru-RU" sz="900" dirty="0" smtClean="0">
              <a:latin typeface="+mj-lt"/>
              <a:cs typeface="Arial" pitchFamily="34" charset="0"/>
            </a:endParaRPr>
          </a:p>
          <a:p>
            <a:pPr lvl="0" indent="450850" algn="just"/>
            <a:endParaRPr lang="ru-RU" sz="900" dirty="0" smtClean="0">
              <a:solidFill>
                <a:srgbClr val="FF0000"/>
              </a:solidFill>
              <a:latin typeface="+mj-lt"/>
              <a:cs typeface="Times New Roman" pitchFamily="18" charset="0"/>
            </a:endParaRPr>
          </a:p>
          <a:p>
            <a:pPr lvl="0" indent="450850" algn="just" eaLnBrk="0" hangingPunct="0"/>
            <a:endParaRPr lang="ru-RU" sz="900" dirty="0" smtClean="0">
              <a:latin typeface="+mj-lt"/>
              <a:cs typeface="Arial" pitchFamily="34" charset="0"/>
            </a:endParaRPr>
          </a:p>
        </p:txBody>
      </p:sp>
      <p:sp>
        <p:nvSpPr>
          <p:cNvPr id="8" name="TextBox 7"/>
          <p:cNvSpPr txBox="1"/>
          <p:nvPr/>
        </p:nvSpPr>
        <p:spPr>
          <a:xfrm>
            <a:off x="5181600" y="533400"/>
            <a:ext cx="3733800" cy="646331"/>
          </a:xfrm>
          <a:prstGeom prst="rect">
            <a:avLst/>
          </a:prstGeom>
          <a:noFill/>
        </p:spPr>
        <p:txBody>
          <a:bodyPr wrap="square" rtlCol="0">
            <a:spAutoFit/>
          </a:bodyPr>
          <a:lstStyle/>
          <a:p>
            <a:pPr algn="ctr"/>
            <a:r>
              <a:rPr lang="ru-RU" sz="1200" dirty="0" smtClean="0"/>
              <a:t>РАСХОДЫ, НАПРАВЛЯЕМЫЕ НА КУЛЬТУРУ И КИНЕМАТОГРАФИЮ, В РАСЧЕТЕ НА 1 ЖИТЕЛЯ КУРСКОГО РАЙОНА  В  ГОД</a:t>
            </a:r>
            <a:endParaRPr lang="ru-RU" sz="1200" dirty="0"/>
          </a:p>
        </p:txBody>
      </p:sp>
      <p:graphicFrame>
        <p:nvGraphicFramePr>
          <p:cNvPr id="10" name="Диаграмма 9"/>
          <p:cNvGraphicFramePr/>
          <p:nvPr>
            <p:extLst>
              <p:ext uri="{D42A27DB-BD31-4B8C-83A1-F6EECF244321}">
                <p14:modId xmlns:p14="http://schemas.microsoft.com/office/powerpoint/2010/main" val="3211756193"/>
              </p:ext>
            </p:extLst>
          </p:nvPr>
        </p:nvGraphicFramePr>
        <p:xfrm>
          <a:off x="5181600" y="1143000"/>
          <a:ext cx="3505200" cy="1371600"/>
        </p:xfrm>
        <a:graphic>
          <a:graphicData uri="http://schemas.openxmlformats.org/drawingml/2006/chart">
            <c:chart xmlns:c="http://schemas.openxmlformats.org/drawingml/2006/chart" xmlns:r="http://schemas.openxmlformats.org/officeDocument/2006/relationships" r:id="rId4"/>
          </a:graphicData>
        </a:graphic>
      </p:graphicFrame>
      <p:sp>
        <p:nvSpPr>
          <p:cNvPr id="45058" name="AutoShape 2" descr="http://kazak-edinstvo.ru/wp-content/uploads/2019/11/Avtoklub-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5060" name="AutoShape 4" descr="http://kazak-edinstvo.ru/wp-content/uploads/2019/11/Avtoklub-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45062" name="AutoShape 6" descr="http://kazak-edinstvo.ru/wp-content/uploads/2019/11/Avtoklub-1.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3" name="TextBox 12"/>
          <p:cNvSpPr txBox="1"/>
          <p:nvPr/>
        </p:nvSpPr>
        <p:spPr>
          <a:xfrm>
            <a:off x="4038600" y="457200"/>
            <a:ext cx="685800" cy="215444"/>
          </a:xfrm>
          <a:prstGeom prst="rect">
            <a:avLst/>
          </a:prstGeom>
          <a:noFill/>
        </p:spPr>
        <p:txBody>
          <a:bodyPr wrap="square" rtlCol="0">
            <a:spAutoFit/>
          </a:bodyPr>
          <a:lstStyle/>
          <a:p>
            <a:r>
              <a:rPr lang="ru-RU" sz="800" dirty="0" smtClean="0">
                <a:latin typeface="+mj-lt"/>
              </a:rPr>
              <a:t>тыс. руб.</a:t>
            </a:r>
            <a:endParaRPr lang="ru-RU" sz="800" dirty="0">
              <a:latin typeface="+mj-lt"/>
            </a:endParaRPr>
          </a:p>
        </p:txBody>
      </p:sp>
      <p:sp>
        <p:nvSpPr>
          <p:cNvPr id="15" name="TextBox 14"/>
          <p:cNvSpPr txBox="1"/>
          <p:nvPr/>
        </p:nvSpPr>
        <p:spPr>
          <a:xfrm>
            <a:off x="8458200" y="1143000"/>
            <a:ext cx="685800" cy="215444"/>
          </a:xfrm>
          <a:prstGeom prst="rect">
            <a:avLst/>
          </a:prstGeom>
          <a:noFill/>
        </p:spPr>
        <p:txBody>
          <a:bodyPr wrap="square" rtlCol="0">
            <a:spAutoFit/>
          </a:bodyPr>
          <a:lstStyle/>
          <a:p>
            <a:r>
              <a:rPr lang="ru-RU" sz="800" dirty="0" smtClean="0">
                <a:latin typeface="+mj-lt"/>
              </a:rPr>
              <a:t>рублей</a:t>
            </a:r>
            <a:endParaRPr lang="ru-RU" sz="800" dirty="0">
              <a:latin typeface="+mj-lt"/>
            </a:endParaRPr>
          </a:p>
        </p:txBody>
      </p:sp>
      <p:graphicFrame>
        <p:nvGraphicFramePr>
          <p:cNvPr id="17" name="Таблица 16"/>
          <p:cNvGraphicFramePr>
            <a:graphicFrameLocks noGrp="1"/>
          </p:cNvGraphicFramePr>
          <p:nvPr>
            <p:extLst>
              <p:ext uri="{D42A27DB-BD31-4B8C-83A1-F6EECF244321}">
                <p14:modId xmlns:p14="http://schemas.microsoft.com/office/powerpoint/2010/main" val="3119734429"/>
              </p:ext>
            </p:extLst>
          </p:nvPr>
        </p:nvGraphicFramePr>
        <p:xfrm>
          <a:off x="1219200" y="5106938"/>
          <a:ext cx="6248400" cy="1169220"/>
        </p:xfrm>
        <a:graphic>
          <a:graphicData uri="http://schemas.openxmlformats.org/drawingml/2006/table">
            <a:tbl>
              <a:tblPr/>
              <a:tblGrid>
                <a:gridCol w="1600200">
                  <a:extLst>
                    <a:ext uri="{9D8B030D-6E8A-4147-A177-3AD203B41FA5}">
                      <a16:colId xmlns:a16="http://schemas.microsoft.com/office/drawing/2014/main" xmlns="" val="20000"/>
                    </a:ext>
                  </a:extLst>
                </a:gridCol>
                <a:gridCol w="914400">
                  <a:extLst>
                    <a:ext uri="{9D8B030D-6E8A-4147-A177-3AD203B41FA5}">
                      <a16:colId xmlns:a16="http://schemas.microsoft.com/office/drawing/2014/main" xmlns="" val="20001"/>
                    </a:ext>
                  </a:extLst>
                </a:gridCol>
                <a:gridCol w="990600">
                  <a:extLst>
                    <a:ext uri="{9D8B030D-6E8A-4147-A177-3AD203B41FA5}">
                      <a16:colId xmlns:a16="http://schemas.microsoft.com/office/drawing/2014/main" xmlns="" val="20002"/>
                    </a:ext>
                  </a:extLst>
                </a:gridCol>
                <a:gridCol w="990600">
                  <a:extLst>
                    <a:ext uri="{9D8B030D-6E8A-4147-A177-3AD203B41FA5}">
                      <a16:colId xmlns:a16="http://schemas.microsoft.com/office/drawing/2014/main" xmlns="" val="20003"/>
                    </a:ext>
                  </a:extLst>
                </a:gridCol>
                <a:gridCol w="762000">
                  <a:extLst>
                    <a:ext uri="{9D8B030D-6E8A-4147-A177-3AD203B41FA5}">
                      <a16:colId xmlns:a16="http://schemas.microsoft.com/office/drawing/2014/main" xmlns="" val="20004"/>
                    </a:ext>
                  </a:extLst>
                </a:gridCol>
                <a:gridCol w="990600">
                  <a:extLst>
                    <a:ext uri="{9D8B030D-6E8A-4147-A177-3AD203B41FA5}">
                      <a16:colId xmlns:a16="http://schemas.microsoft.com/office/drawing/2014/main" xmlns="" val="20005"/>
                    </a:ext>
                  </a:extLst>
                </a:gridCol>
              </a:tblGrid>
              <a:tr h="124679">
                <a:tc rowSpan="2">
                  <a:txBody>
                    <a:bodyPr/>
                    <a:lstStyle/>
                    <a:p>
                      <a:pPr algn="ctr" rtl="0" fontAlgn="ctr"/>
                      <a:r>
                        <a:rPr lang="ru-RU" sz="900" b="0" i="0" u="none" strike="noStrike" dirty="0">
                          <a:solidFill>
                            <a:srgbClr val="000000"/>
                          </a:solidFill>
                          <a:latin typeface="Calibri"/>
                        </a:rPr>
                        <a:t>Наименование</a:t>
                      </a:r>
                    </a:p>
                  </a:txBody>
                  <a:tcPr marL="8404" marR="8404" marT="8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rtl="0" fontAlgn="t"/>
                      <a:r>
                        <a:rPr lang="ru-RU" sz="900" b="0" i="0" u="none" strike="noStrike" dirty="0">
                          <a:solidFill>
                            <a:srgbClr val="000000"/>
                          </a:solidFill>
                          <a:latin typeface="Calibri"/>
                        </a:rPr>
                        <a:t>Исполнение </a:t>
                      </a:r>
                      <a:r>
                        <a:rPr lang="ru-RU" sz="900" b="0" i="0" u="none" strike="noStrike" dirty="0" smtClean="0">
                          <a:solidFill>
                            <a:srgbClr val="000000"/>
                          </a:solidFill>
                          <a:latin typeface="Calibri"/>
                        </a:rPr>
                        <a:t>2022 </a:t>
                      </a:r>
                      <a:r>
                        <a:rPr lang="ru-RU" sz="900" b="0" i="0" u="none" strike="noStrike" dirty="0">
                          <a:solidFill>
                            <a:srgbClr val="000000"/>
                          </a:solidFill>
                          <a:latin typeface="Calibri"/>
                        </a:rPr>
                        <a:t>года</a:t>
                      </a:r>
                    </a:p>
                  </a:txBody>
                  <a:tcPr marL="8404" marR="8404" marT="84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rtl="0" fontAlgn="b"/>
                      <a:r>
                        <a:rPr lang="ru-RU" sz="900" b="0" i="0" u="none" strike="noStrike" dirty="0" smtClean="0">
                          <a:solidFill>
                            <a:srgbClr val="000000"/>
                          </a:solidFill>
                          <a:latin typeface="Calibri"/>
                        </a:rPr>
                        <a:t>2023</a:t>
                      </a:r>
                      <a:endParaRPr lang="ru-RU" sz="900" b="0" i="0" u="none" strike="noStrike" dirty="0">
                        <a:solidFill>
                          <a:srgbClr val="000000"/>
                        </a:solidFill>
                        <a:latin typeface="Calibri"/>
                      </a:endParaRPr>
                    </a:p>
                  </a:txBody>
                  <a:tcPr marL="8404" marR="8404" marT="84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rowSpan="2">
                  <a:txBody>
                    <a:bodyPr/>
                    <a:lstStyle/>
                    <a:p>
                      <a:pPr algn="ctr" rtl="0" fontAlgn="b"/>
                      <a:r>
                        <a:rPr lang="ru-RU" sz="900" b="0" i="0" u="none" strike="noStrike">
                          <a:solidFill>
                            <a:srgbClr val="000000"/>
                          </a:solidFill>
                          <a:latin typeface="Calibri"/>
                        </a:rPr>
                        <a:t>% исполнения</a:t>
                      </a:r>
                    </a:p>
                  </a:txBody>
                  <a:tcPr marL="8404" marR="8404" marT="84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rtl="0" fontAlgn="t"/>
                      <a:r>
                        <a:rPr lang="ru-RU" sz="900" b="0" i="0" u="none" strike="noStrike" dirty="0">
                          <a:solidFill>
                            <a:srgbClr val="000000"/>
                          </a:solidFill>
                          <a:latin typeface="Calibri"/>
                        </a:rPr>
                        <a:t>Темп </a:t>
                      </a:r>
                      <a:r>
                        <a:rPr lang="ru-RU" sz="900" b="0" i="0" u="none" strike="noStrike" dirty="0" smtClean="0">
                          <a:solidFill>
                            <a:srgbClr val="000000"/>
                          </a:solidFill>
                          <a:latin typeface="Calibri"/>
                        </a:rPr>
                        <a:t>роста</a:t>
                      </a:r>
                    </a:p>
                    <a:p>
                      <a:pPr algn="ctr" rtl="0" fontAlgn="t"/>
                      <a:r>
                        <a:rPr lang="ru-RU" sz="900" b="0" i="0" u="none" strike="noStrike" dirty="0" smtClean="0">
                          <a:solidFill>
                            <a:srgbClr val="000000"/>
                          </a:solidFill>
                          <a:latin typeface="Calibri"/>
                        </a:rPr>
                        <a:t> </a:t>
                      </a:r>
                      <a:r>
                        <a:rPr lang="ru-RU" sz="900" b="0" i="0" u="none" strike="noStrike" dirty="0">
                          <a:solidFill>
                            <a:srgbClr val="000000"/>
                          </a:solidFill>
                          <a:latin typeface="Calibri"/>
                        </a:rPr>
                        <a:t>к </a:t>
                      </a:r>
                      <a:r>
                        <a:rPr lang="ru-RU" sz="900" b="0" i="0" u="none" strike="noStrike" dirty="0" smtClean="0">
                          <a:solidFill>
                            <a:srgbClr val="000000"/>
                          </a:solidFill>
                          <a:latin typeface="Calibri"/>
                        </a:rPr>
                        <a:t>2022 </a:t>
                      </a:r>
                      <a:r>
                        <a:rPr lang="ru-RU" sz="900" b="0" i="0" u="none" strike="noStrike" dirty="0">
                          <a:solidFill>
                            <a:srgbClr val="000000"/>
                          </a:solidFill>
                          <a:latin typeface="Calibri"/>
                        </a:rPr>
                        <a:t>году %</a:t>
                      </a:r>
                    </a:p>
                  </a:txBody>
                  <a:tcPr marL="8404" marR="8404" marT="84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200448">
                <a:tc vMerge="1">
                  <a:txBody>
                    <a:bodyPr/>
                    <a:lstStyle/>
                    <a:p>
                      <a:endParaRPr lang="ru-RU"/>
                    </a:p>
                  </a:txBody>
                  <a:tcPr/>
                </a:tc>
                <a:tc vMerge="1">
                  <a:txBody>
                    <a:bodyPr/>
                    <a:lstStyle/>
                    <a:p>
                      <a:endParaRPr lang="ru-RU"/>
                    </a:p>
                  </a:txBody>
                  <a:tcPr/>
                </a:tc>
                <a:tc>
                  <a:txBody>
                    <a:bodyPr/>
                    <a:lstStyle/>
                    <a:p>
                      <a:pPr algn="ctr" rtl="0" fontAlgn="t"/>
                      <a:r>
                        <a:rPr lang="ru-RU" sz="900" b="0" i="0" u="none" strike="noStrike" dirty="0">
                          <a:solidFill>
                            <a:srgbClr val="000000"/>
                          </a:solidFill>
                          <a:latin typeface="Calibri"/>
                        </a:rPr>
                        <a:t>Уточненный план</a:t>
                      </a:r>
                    </a:p>
                  </a:txBody>
                  <a:tcPr marL="8404" marR="8404" marT="84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ru-RU" sz="900" b="0" i="0" u="none" strike="noStrike">
                          <a:solidFill>
                            <a:srgbClr val="000000"/>
                          </a:solidFill>
                          <a:latin typeface="Calibri"/>
                        </a:rPr>
                        <a:t>Исполнение</a:t>
                      </a:r>
                    </a:p>
                  </a:txBody>
                  <a:tcPr marL="8404" marR="8404" marT="840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xmlns="" val="10001"/>
                  </a:ext>
                </a:extLst>
              </a:tr>
              <a:tr h="249356">
                <a:tc>
                  <a:txBody>
                    <a:bodyPr/>
                    <a:lstStyle/>
                    <a:p>
                      <a:pPr algn="just" rtl="0" fontAlgn="b"/>
                      <a:r>
                        <a:rPr lang="ru-RU" sz="900" b="1" i="0" u="none" strike="noStrike">
                          <a:solidFill>
                            <a:srgbClr val="000000"/>
                          </a:solidFill>
                          <a:latin typeface="Calibri"/>
                        </a:rPr>
                        <a:t>Культура и кинематография</a:t>
                      </a:r>
                    </a:p>
                  </a:txBody>
                  <a:tcPr marL="8404" marR="8404" marT="84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a:solidFill>
                            <a:srgbClr val="000000"/>
                          </a:solidFill>
                          <a:latin typeface="Calibri"/>
                        </a:rPr>
                        <a:t>135 523,51</a:t>
                      </a:r>
                    </a:p>
                  </a:txBody>
                  <a:tcPr marL="8404" marR="8404" marT="8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165 052,02</a:t>
                      </a:r>
                      <a:endParaRPr lang="ru-RU" sz="900" b="0" i="0" u="none" strike="noStrike" dirty="0">
                        <a:solidFill>
                          <a:srgbClr val="000000"/>
                        </a:solidFill>
                        <a:latin typeface="Calibri"/>
                      </a:endParaRPr>
                    </a:p>
                  </a:txBody>
                  <a:tcPr marL="8404" marR="8404" marT="8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163 629,83</a:t>
                      </a:r>
                      <a:endParaRPr lang="ru-RU" sz="900" b="0" i="0" u="none" strike="noStrike" dirty="0">
                        <a:solidFill>
                          <a:srgbClr val="000000"/>
                        </a:solidFill>
                        <a:latin typeface="Calibri"/>
                      </a:endParaRPr>
                    </a:p>
                  </a:txBody>
                  <a:tcPr marL="8404" marR="8404" marT="8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99,14</a:t>
                      </a:r>
                      <a:endParaRPr lang="ru-RU" sz="900" b="0" i="0" u="none" strike="noStrike" dirty="0">
                        <a:solidFill>
                          <a:srgbClr val="000000"/>
                        </a:solidFill>
                        <a:latin typeface="Calibri"/>
                      </a:endParaRPr>
                    </a:p>
                  </a:txBody>
                  <a:tcPr marL="8404" marR="8404" marT="8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120,74</a:t>
                      </a:r>
                      <a:endParaRPr lang="ru-RU" sz="900" b="0" i="0" u="none" strike="noStrike" dirty="0">
                        <a:solidFill>
                          <a:srgbClr val="000000"/>
                        </a:solidFill>
                        <a:latin typeface="Calibri"/>
                      </a:endParaRPr>
                    </a:p>
                  </a:txBody>
                  <a:tcPr marL="8404" marR="8404" marT="8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24679">
                <a:tc>
                  <a:txBody>
                    <a:bodyPr/>
                    <a:lstStyle/>
                    <a:p>
                      <a:pPr algn="just" rtl="0" fontAlgn="b"/>
                      <a:r>
                        <a:rPr lang="ru-RU" sz="900" b="0" i="0" u="none" strike="noStrike">
                          <a:solidFill>
                            <a:srgbClr val="000000"/>
                          </a:solidFill>
                          <a:latin typeface="Calibri"/>
                        </a:rPr>
                        <a:t>Культура</a:t>
                      </a:r>
                    </a:p>
                  </a:txBody>
                  <a:tcPr marL="8404" marR="8404" marT="84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a:solidFill>
                            <a:srgbClr val="000000"/>
                          </a:solidFill>
                          <a:latin typeface="Calibri"/>
                        </a:rPr>
                        <a:t>104 875,72</a:t>
                      </a:r>
                    </a:p>
                  </a:txBody>
                  <a:tcPr marL="8404" marR="8404" marT="8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132 172,07</a:t>
                      </a:r>
                      <a:endParaRPr lang="ru-RU" sz="900" b="0" i="0" u="none" strike="noStrike" dirty="0">
                        <a:solidFill>
                          <a:srgbClr val="000000"/>
                        </a:solidFill>
                        <a:latin typeface="Calibri"/>
                      </a:endParaRPr>
                    </a:p>
                  </a:txBody>
                  <a:tcPr marL="8404" marR="8404" marT="8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130 779,26</a:t>
                      </a:r>
                      <a:endParaRPr lang="ru-RU" sz="900" b="0" i="0" u="none" strike="noStrike" dirty="0">
                        <a:solidFill>
                          <a:srgbClr val="000000"/>
                        </a:solidFill>
                        <a:latin typeface="Calibri"/>
                      </a:endParaRPr>
                    </a:p>
                  </a:txBody>
                  <a:tcPr marL="8404" marR="8404" marT="8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98,95</a:t>
                      </a:r>
                      <a:endParaRPr lang="ru-RU" sz="900" b="0" i="0" u="none" strike="noStrike" dirty="0">
                        <a:solidFill>
                          <a:srgbClr val="000000"/>
                        </a:solidFill>
                        <a:latin typeface="Calibri"/>
                      </a:endParaRPr>
                    </a:p>
                  </a:txBody>
                  <a:tcPr marL="8404" marR="8404" marT="8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124,70</a:t>
                      </a:r>
                      <a:endParaRPr lang="ru-RU" sz="900" b="0" i="0" u="none" strike="noStrike" dirty="0">
                        <a:solidFill>
                          <a:srgbClr val="000000"/>
                        </a:solidFill>
                        <a:latin typeface="Calibri"/>
                      </a:endParaRPr>
                    </a:p>
                  </a:txBody>
                  <a:tcPr marL="8404" marR="8404" marT="8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24679">
                <a:tc>
                  <a:txBody>
                    <a:bodyPr/>
                    <a:lstStyle/>
                    <a:p>
                      <a:pPr algn="just" rtl="0" fontAlgn="b"/>
                      <a:r>
                        <a:rPr lang="ru-RU" sz="900" b="0" i="0" u="none" strike="noStrike">
                          <a:solidFill>
                            <a:srgbClr val="000000"/>
                          </a:solidFill>
                          <a:latin typeface="Calibri"/>
                        </a:rPr>
                        <a:t>Кинематография</a:t>
                      </a:r>
                    </a:p>
                  </a:txBody>
                  <a:tcPr marL="8404" marR="8404" marT="84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a:solidFill>
                            <a:srgbClr val="000000"/>
                          </a:solidFill>
                          <a:latin typeface="Calibri"/>
                        </a:rPr>
                        <a:t>5 255,12</a:t>
                      </a:r>
                    </a:p>
                  </a:txBody>
                  <a:tcPr marL="8404" marR="8404" marT="8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5 014,65</a:t>
                      </a:r>
                      <a:endParaRPr lang="ru-RU" sz="900" b="0" i="0" u="none" strike="noStrike" dirty="0">
                        <a:solidFill>
                          <a:srgbClr val="000000"/>
                        </a:solidFill>
                        <a:latin typeface="Calibri"/>
                      </a:endParaRPr>
                    </a:p>
                  </a:txBody>
                  <a:tcPr marL="8404" marR="8404" marT="8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a:solidFill>
                            <a:srgbClr val="000000"/>
                          </a:solidFill>
                          <a:latin typeface="Calibri"/>
                        </a:rPr>
                        <a:t>5 </a:t>
                      </a:r>
                      <a:r>
                        <a:rPr lang="ru-RU" sz="900" b="0" i="0" u="none" strike="noStrike" dirty="0" smtClean="0">
                          <a:solidFill>
                            <a:srgbClr val="000000"/>
                          </a:solidFill>
                          <a:latin typeface="Calibri"/>
                        </a:rPr>
                        <a:t>014,65</a:t>
                      </a:r>
                      <a:endParaRPr lang="ru-RU" sz="900" b="0" i="0" u="none" strike="noStrike" dirty="0">
                        <a:solidFill>
                          <a:srgbClr val="000000"/>
                        </a:solidFill>
                        <a:latin typeface="Calibri"/>
                      </a:endParaRPr>
                    </a:p>
                  </a:txBody>
                  <a:tcPr marL="8404" marR="8404" marT="8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a:solidFill>
                            <a:srgbClr val="000000"/>
                          </a:solidFill>
                          <a:latin typeface="Calibri"/>
                        </a:rPr>
                        <a:t>100,00</a:t>
                      </a:r>
                    </a:p>
                  </a:txBody>
                  <a:tcPr marL="8404" marR="8404" marT="8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95,42</a:t>
                      </a:r>
                      <a:endParaRPr lang="ru-RU" sz="900" b="0" i="0" u="none" strike="noStrike" dirty="0">
                        <a:solidFill>
                          <a:srgbClr val="000000"/>
                        </a:solidFill>
                        <a:latin typeface="Calibri"/>
                      </a:endParaRPr>
                    </a:p>
                  </a:txBody>
                  <a:tcPr marL="8404" marR="8404" marT="8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26417">
                <a:tc>
                  <a:txBody>
                    <a:bodyPr/>
                    <a:lstStyle/>
                    <a:p>
                      <a:pPr algn="just" rtl="0" fontAlgn="b"/>
                      <a:r>
                        <a:rPr lang="ru-RU" sz="900" b="0" i="0" u="none" strike="noStrike" dirty="0">
                          <a:solidFill>
                            <a:srgbClr val="000000"/>
                          </a:solidFill>
                          <a:latin typeface="Calibri"/>
                        </a:rPr>
                        <a:t>Другие вопросы в области культуры</a:t>
                      </a:r>
                    </a:p>
                  </a:txBody>
                  <a:tcPr marL="8404" marR="8404" marT="840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a:solidFill>
                            <a:srgbClr val="000000"/>
                          </a:solidFill>
                          <a:latin typeface="Calibri"/>
                        </a:rPr>
                        <a:t>25 392,67</a:t>
                      </a:r>
                    </a:p>
                  </a:txBody>
                  <a:tcPr marL="8404" marR="8404" marT="8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27 865,30</a:t>
                      </a:r>
                      <a:endParaRPr lang="ru-RU" sz="900" b="0" i="0" u="none" strike="noStrike" dirty="0">
                        <a:solidFill>
                          <a:srgbClr val="000000"/>
                        </a:solidFill>
                        <a:latin typeface="Calibri"/>
                      </a:endParaRPr>
                    </a:p>
                  </a:txBody>
                  <a:tcPr marL="8404" marR="8404" marT="8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27 835,92</a:t>
                      </a:r>
                      <a:endParaRPr lang="ru-RU" sz="900" b="0" i="0" u="none" strike="noStrike" dirty="0">
                        <a:solidFill>
                          <a:srgbClr val="000000"/>
                        </a:solidFill>
                        <a:latin typeface="Calibri"/>
                      </a:endParaRPr>
                    </a:p>
                  </a:txBody>
                  <a:tcPr marL="8404" marR="8404" marT="8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99,89</a:t>
                      </a:r>
                      <a:endParaRPr lang="ru-RU" sz="900" b="0" i="0" u="none" strike="noStrike" dirty="0">
                        <a:solidFill>
                          <a:srgbClr val="000000"/>
                        </a:solidFill>
                        <a:latin typeface="Calibri"/>
                      </a:endParaRPr>
                    </a:p>
                  </a:txBody>
                  <a:tcPr marL="8404" marR="8404" marT="8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ru-RU" sz="900" b="0" i="0" u="none" strike="noStrike" dirty="0" smtClean="0">
                          <a:solidFill>
                            <a:srgbClr val="000000"/>
                          </a:solidFill>
                          <a:latin typeface="Calibri"/>
                        </a:rPr>
                        <a:t>109,62</a:t>
                      </a:r>
                      <a:endParaRPr lang="ru-RU" sz="900" b="0" i="0" u="none" strike="noStrike" dirty="0">
                        <a:solidFill>
                          <a:srgbClr val="000000"/>
                        </a:solidFill>
                        <a:latin typeface="Calibri"/>
                      </a:endParaRPr>
                    </a:p>
                  </a:txBody>
                  <a:tcPr marL="8404" marR="8404" marT="840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bl>
          </a:graphicData>
        </a:graphic>
      </p:graphicFrame>
      <p:sp>
        <p:nvSpPr>
          <p:cNvPr id="18" name="TextBox 17"/>
          <p:cNvSpPr txBox="1"/>
          <p:nvPr/>
        </p:nvSpPr>
        <p:spPr>
          <a:xfrm>
            <a:off x="8305800" y="4941212"/>
            <a:ext cx="685800" cy="215444"/>
          </a:xfrm>
          <a:prstGeom prst="rect">
            <a:avLst/>
          </a:prstGeom>
          <a:noFill/>
        </p:spPr>
        <p:txBody>
          <a:bodyPr wrap="square" rtlCol="0">
            <a:spAutoFit/>
          </a:bodyPr>
          <a:lstStyle/>
          <a:p>
            <a:r>
              <a:rPr lang="ru-RU" sz="800" dirty="0" smtClean="0">
                <a:latin typeface="+mj-lt"/>
              </a:rPr>
              <a:t>тыс. руб.</a:t>
            </a:r>
            <a:endParaRPr lang="ru-RU" sz="800" dirty="0">
              <a:latin typeface="+mj-lt"/>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723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bwMode="auto">
          <a:xfrm>
            <a:off x="0" y="0"/>
            <a:ext cx="9144000" cy="4286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marR="0" lvl="0" indent="-342900" algn="ctr" defTabSz="914400" rtl="0" eaLnBrk="1" fontAlgn="base" latinLnBrk="0" hangingPunct="1">
              <a:lnSpc>
                <a:spcPct val="100000"/>
              </a:lnSpc>
              <a:spcBef>
                <a:spcPct val="20000"/>
              </a:spcBef>
              <a:spcAft>
                <a:spcPct val="0"/>
              </a:spcAft>
              <a:buClrTx/>
              <a:buSzTx/>
              <a:tabLst/>
              <a:defRPr/>
            </a:pPr>
            <a:r>
              <a:rPr lang="ru-RU" sz="1600" b="1" kern="0" dirty="0" smtClean="0">
                <a:effectLst>
                  <a:outerShdw blurRad="38100" dist="38100" dir="2700000" algn="tl">
                    <a:srgbClr val="FFFFFF"/>
                  </a:outerShdw>
                </a:effectLst>
                <a:latin typeface="Calibri" pitchFamily="34" charset="0"/>
                <a:cs typeface="Calibri" pitchFamily="34" charset="0"/>
              </a:rPr>
              <a:t>КУЛЬТУРА	</a:t>
            </a:r>
          </a:p>
        </p:txBody>
      </p:sp>
      <p:sp>
        <p:nvSpPr>
          <p:cNvPr id="1025" name="Rectangle 1"/>
          <p:cNvSpPr>
            <a:spLocks noChangeArrowheads="1"/>
          </p:cNvSpPr>
          <p:nvPr/>
        </p:nvSpPr>
        <p:spPr bwMode="auto">
          <a:xfrm>
            <a:off x="149486" y="177717"/>
            <a:ext cx="8839200" cy="480131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sz="900" dirty="0" smtClean="0">
                <a:latin typeface="+mj-lt"/>
              </a:rPr>
              <a:t>	</a:t>
            </a:r>
            <a:r>
              <a:rPr lang="ru-RU" sz="900" dirty="0">
                <a:latin typeface="+mj-lt"/>
              </a:rPr>
              <a:t>Приоритетными направлениями в решении задачи сохранения и развития культурных традиций являются организация и проведение культурно-досуговых мероприятий, сохранение и развитие форм народного творчества</a:t>
            </a:r>
            <a:r>
              <a:rPr lang="ru-RU" sz="900" dirty="0" smtClean="0">
                <a:latin typeface="+mj-lt"/>
              </a:rPr>
              <a:t>.</a:t>
            </a:r>
          </a:p>
          <a:p>
            <a:pPr algn="just"/>
            <a:r>
              <a:rPr lang="ru-RU" sz="900" dirty="0">
                <a:latin typeface="+mj-lt"/>
              </a:rPr>
              <a:t>	</a:t>
            </a:r>
            <a:r>
              <a:rPr lang="ru-RU" sz="900" dirty="0" smtClean="0">
                <a:latin typeface="+mj-lt"/>
              </a:rPr>
              <a:t>В </a:t>
            </a:r>
            <a:r>
              <a:rPr lang="ru-RU" sz="900" dirty="0">
                <a:latin typeface="+mj-lt"/>
              </a:rPr>
              <a:t>2023 году в Курском округе прошли как всегда яркие, масштабные, зрелищные событийные мероприятия разных направленностей:</a:t>
            </a:r>
          </a:p>
          <a:p>
            <a:pPr algn="just"/>
            <a:r>
              <a:rPr lang="ru-RU" sz="900" dirty="0">
                <a:latin typeface="+mj-lt"/>
              </a:rPr>
              <a:t>	Региональный фестиваль-конкурс традиционной казачьей культуры «Казачья сторона». В мероприятии приняли участие более 150 участников творческих коллективов. </a:t>
            </a:r>
          </a:p>
          <a:p>
            <a:pPr algn="just"/>
            <a:r>
              <a:rPr lang="ru-RU" sz="900" dirty="0">
                <a:latin typeface="+mj-lt"/>
              </a:rPr>
              <a:t>	Межрегиональный фестиваль добрососедства и национальных культур «Курский район - территория мира и согласия», ставший уже традиционным, проходит ко Дню России. На празднике учреждениями культуры представлены национальные подворья. </a:t>
            </a:r>
          </a:p>
          <a:p>
            <a:pPr algn="just"/>
            <a:r>
              <a:rPr lang="ru-RU" sz="900" dirty="0" smtClean="0">
                <a:latin typeface="+mj-lt"/>
              </a:rPr>
              <a:t>	В </a:t>
            </a:r>
            <a:r>
              <a:rPr lang="ru-RU" sz="900" dirty="0">
                <a:latin typeface="+mj-lt"/>
              </a:rPr>
              <a:t>августе на территории Курского района  впервые прошел       межрегиональный этно-фестиваль национальных культур СКФО совместно с общественной организацией «Молодежь Востока Ставрополья».</a:t>
            </a:r>
          </a:p>
          <a:p>
            <a:pPr algn="just"/>
            <a:r>
              <a:rPr lang="ru-RU" sz="900" dirty="0" smtClean="0">
                <a:latin typeface="+mj-lt"/>
              </a:rPr>
              <a:t>	С </a:t>
            </a:r>
            <a:r>
              <a:rPr lang="ru-RU" sz="900" dirty="0">
                <a:latin typeface="+mj-lt"/>
              </a:rPr>
              <a:t>2011 года в начале сентября родилась новая традиция - проведение арбузного фестиваля. Из районного праздника он превратился в событийное действие, которое привлекает гостей из разных уголков нашего края и соседних республик. В этот день проходит много различных мероприятий: театрализованные представления участников Фестиваля, арбузные игры,  выставка-продажа изделий декоративно-прикладного творчества, работа творческих мастерских, концертно-развлекательная программа и многое другое.</a:t>
            </a:r>
          </a:p>
          <a:p>
            <a:pPr algn="just"/>
            <a:r>
              <a:rPr lang="ru-RU" sz="900" dirty="0" smtClean="0">
                <a:latin typeface="+mj-lt"/>
              </a:rPr>
              <a:t>	5-ый </a:t>
            </a:r>
            <a:r>
              <a:rPr lang="ru-RU" sz="900" dirty="0">
                <a:latin typeface="+mj-lt"/>
              </a:rPr>
              <a:t>Межрегиональный фестиваль поэзии народов Северного Кавказа «Курские Родники дружбы» прошел как всегда масштабно и интересно. Приняли участие  поэты-представители Союза писателей России из северокавказских республик и Ставрополья.</a:t>
            </a:r>
          </a:p>
          <a:p>
            <a:pPr algn="just"/>
            <a:r>
              <a:rPr lang="ru-RU" sz="900" dirty="0">
                <a:latin typeface="+mj-lt"/>
              </a:rPr>
              <a:t>Впервые в пос. Мирном прошел Межрегиональный фестиваль дагестанской культуры «Пою тебе, Кавказ мой милый…», посвященный 100-летию со дня рождения Расула Гамзатова.</a:t>
            </a:r>
          </a:p>
          <a:p>
            <a:pPr algn="just"/>
            <a:r>
              <a:rPr lang="ru-RU" sz="900" dirty="0" smtClean="0">
                <a:latin typeface="+mj-lt"/>
              </a:rPr>
              <a:t>	26-27 </a:t>
            </a:r>
            <a:r>
              <a:rPr lang="ru-RU" sz="900" dirty="0">
                <a:latin typeface="+mj-lt"/>
              </a:rPr>
              <a:t>октября коллектив Централизованной клубной системы принял участие в  Международной деловой конференции и выставке «</a:t>
            </a:r>
            <a:r>
              <a:rPr lang="ru-RU" sz="900" dirty="0" err="1">
                <a:latin typeface="+mj-lt"/>
              </a:rPr>
              <a:t>InRussia</a:t>
            </a:r>
            <a:r>
              <a:rPr lang="ru-RU" sz="900" dirty="0">
                <a:latin typeface="+mj-lt"/>
              </a:rPr>
              <a:t>», представив многонациональное подворье Курского муниципального округа. </a:t>
            </a:r>
          </a:p>
          <a:p>
            <a:pPr algn="just"/>
            <a:r>
              <a:rPr lang="ru-RU" sz="900" dirty="0" smtClean="0">
                <a:latin typeface="+mj-lt"/>
              </a:rPr>
              <a:t>	В </a:t>
            </a:r>
            <a:r>
              <a:rPr lang="ru-RU" sz="900" dirty="0">
                <a:latin typeface="+mj-lt"/>
              </a:rPr>
              <a:t>течение 2023 года проходили мероприятия к 80-летию окончания Битвы за Кавказ, к 80-летию освобождения Курского района и Ставрополья от немецко-фашистских захватчиков, к 78-летию Победы в Великой Отечественной войне.</a:t>
            </a:r>
          </a:p>
          <a:p>
            <a:pPr algn="just"/>
            <a:r>
              <a:rPr lang="ru-RU" sz="900" dirty="0" smtClean="0">
                <a:latin typeface="+mj-lt"/>
              </a:rPr>
              <a:t>	9 </a:t>
            </a:r>
            <a:r>
              <a:rPr lang="ru-RU" sz="900" dirty="0">
                <a:latin typeface="+mj-lt"/>
              </a:rPr>
              <a:t>мая  на центральной площади станицы Курской прошел праздничный парад, посвящённый 78-ой годовщине Победы в Великой Отечественной войне.</a:t>
            </a:r>
          </a:p>
          <a:p>
            <a:pPr algn="just"/>
            <a:r>
              <a:rPr lang="ru-RU" sz="900" dirty="0">
                <a:latin typeface="+mj-lt"/>
              </a:rPr>
              <a:t>Функции дополнительного образования детей в сфере культуры и искусства в округе осуществляют 2 учреждения. Количество обучающихся по дополнительным образовательным про-граммам в сфере культуры и искусства составляет 647 человек.</a:t>
            </a:r>
          </a:p>
          <a:p>
            <a:pPr algn="just"/>
            <a:r>
              <a:rPr lang="ru-RU" sz="900" dirty="0">
                <a:latin typeface="+mj-lt"/>
              </a:rPr>
              <a:t>МБУ ДО «Курская детская художественная школа»,  в состав  которой входят филиалы в селе </a:t>
            </a:r>
            <a:r>
              <a:rPr lang="ru-RU" sz="900" dirty="0" err="1">
                <a:latin typeface="+mj-lt"/>
              </a:rPr>
              <a:t>Эдиссия</a:t>
            </a:r>
            <a:r>
              <a:rPr lang="ru-RU" sz="900" dirty="0">
                <a:latin typeface="+mj-lt"/>
              </a:rPr>
              <a:t>, станице </a:t>
            </a:r>
            <a:r>
              <a:rPr lang="ru-RU" sz="900" dirty="0" err="1">
                <a:latin typeface="+mj-lt"/>
              </a:rPr>
              <a:t>Галюгаевской</a:t>
            </a:r>
            <a:r>
              <a:rPr lang="ru-RU" sz="900" dirty="0">
                <a:latin typeface="+mj-lt"/>
              </a:rPr>
              <a:t>, а также художественная студия «Разноцветная палитра» в селе </a:t>
            </a:r>
            <a:r>
              <a:rPr lang="ru-RU" sz="900" dirty="0" err="1">
                <a:latin typeface="+mj-lt"/>
              </a:rPr>
              <a:t>Ростовановском</a:t>
            </a:r>
            <a:r>
              <a:rPr lang="ru-RU" sz="900" dirty="0">
                <a:latin typeface="+mj-lt"/>
              </a:rPr>
              <a:t>.</a:t>
            </a:r>
          </a:p>
          <a:p>
            <a:pPr algn="just"/>
            <a:r>
              <a:rPr lang="ru-RU" sz="900" dirty="0" smtClean="0">
                <a:latin typeface="+mj-lt"/>
              </a:rPr>
              <a:t>	Межрегиональный </a:t>
            </a:r>
            <a:r>
              <a:rPr lang="ru-RU" sz="900" dirty="0">
                <a:latin typeface="+mj-lt"/>
              </a:rPr>
              <a:t>арт-пленэр для педагогов-художников «Звездный берег» на территории нашего округа проходит уже 6 раз и объединяет в творческом процессе педагогов-художников разных регионов. В арт-пленэре приняли участие 40 педагогов-художников из городов и муниципальных округов Ставропольского края, РСО-Алании, городов Астрахани, Санкт-Петербурга. Пленэр проходит при поддержке Ставропольского краевого центра дополнительного образования. </a:t>
            </a:r>
          </a:p>
          <a:p>
            <a:pPr algn="just"/>
            <a:r>
              <a:rPr lang="ru-RU" sz="900" dirty="0">
                <a:latin typeface="+mj-lt"/>
              </a:rPr>
              <a:t>МБУ ДО «Курская детская музыкальная школа» с филиалами в станице </a:t>
            </a:r>
            <a:r>
              <a:rPr lang="ru-RU" sz="900" dirty="0" err="1">
                <a:latin typeface="+mj-lt"/>
              </a:rPr>
              <a:t>Галюгаевской</a:t>
            </a:r>
            <a:r>
              <a:rPr lang="ru-RU" sz="900" dirty="0">
                <a:latin typeface="+mj-lt"/>
              </a:rPr>
              <a:t>, селе Русском и селе </a:t>
            </a:r>
            <a:r>
              <a:rPr lang="ru-RU" sz="900" dirty="0" err="1">
                <a:latin typeface="+mj-lt"/>
              </a:rPr>
              <a:t>Эдиссия</a:t>
            </a:r>
            <a:r>
              <a:rPr lang="ru-RU" sz="900" dirty="0">
                <a:latin typeface="+mj-lt"/>
              </a:rPr>
              <a:t>.   </a:t>
            </a:r>
          </a:p>
          <a:p>
            <a:pPr algn="just"/>
            <a:r>
              <a:rPr lang="ru-RU" sz="900" dirty="0" smtClean="0">
                <a:latin typeface="+mj-lt"/>
              </a:rPr>
              <a:t>	Стало </a:t>
            </a:r>
            <a:r>
              <a:rPr lang="ru-RU" sz="900" dirty="0">
                <a:latin typeface="+mj-lt"/>
              </a:rPr>
              <a:t>уже традиционным проведение Межрегионального открытого фестиваля-конкурса детского и юношеского творчества «Звезды будущего». В фестивале-конкурсе принимают участие   учащиеся  и преподаватели инструментальных и вокальных отделений детских музыкальных школ и детских школ искусств Ставропольского края, Республики Северной Осетии - Алания, Кабардино-Балкарской и Чеченской республик.   </a:t>
            </a:r>
          </a:p>
          <a:p>
            <a:pPr algn="just"/>
            <a:r>
              <a:rPr lang="ru-RU" sz="900" dirty="0">
                <a:latin typeface="+mj-lt"/>
              </a:rPr>
              <a:t>Численность работников в учреждениях культуры составляет 295 человек.</a:t>
            </a:r>
            <a:endParaRPr kumimoji="0" lang="ru-RU" sz="900" b="0" i="0" u="none" strike="noStrike" cap="none" normalizeH="0" baseline="0" dirty="0" smtClean="0">
              <a:ln>
                <a:noFill/>
              </a:ln>
              <a:effectLst/>
              <a:latin typeface="+mj-lt"/>
              <a:cs typeface="Arial" pitchFamily="34" charset="0"/>
            </a:endParaRPr>
          </a:p>
        </p:txBody>
      </p:sp>
      <p:sp>
        <p:nvSpPr>
          <p:cNvPr id="5" name="Прямоугольник 4"/>
          <p:cNvSpPr/>
          <p:nvPr/>
        </p:nvSpPr>
        <p:spPr>
          <a:xfrm>
            <a:off x="0" y="5309992"/>
            <a:ext cx="1676400" cy="830997"/>
          </a:xfrm>
          <a:prstGeom prst="rect">
            <a:avLst/>
          </a:prstGeom>
        </p:spPr>
        <p:txBody>
          <a:bodyPr wrap="square">
            <a:spAutoFit/>
          </a:bodyPr>
          <a:lstStyle/>
          <a:p>
            <a:pPr algn="ctr"/>
            <a:r>
              <a:rPr lang="ru-RU" sz="1200" dirty="0">
                <a:solidFill>
                  <a:prstClr val="black"/>
                </a:solidFill>
                <a:latin typeface="+mj-lt"/>
              </a:rPr>
              <a:t>Межрегиональный арт-пленэр для педагогов-художников «Звездный берег»</a:t>
            </a:r>
          </a:p>
        </p:txBody>
      </p:sp>
      <p:sp>
        <p:nvSpPr>
          <p:cNvPr id="6" name="Прямоугольник 5"/>
          <p:cNvSpPr/>
          <p:nvPr/>
        </p:nvSpPr>
        <p:spPr>
          <a:xfrm>
            <a:off x="7326922" y="5125940"/>
            <a:ext cx="1676401" cy="1200329"/>
          </a:xfrm>
          <a:prstGeom prst="rect">
            <a:avLst/>
          </a:prstGeom>
        </p:spPr>
        <p:txBody>
          <a:bodyPr wrap="square">
            <a:spAutoFit/>
          </a:bodyPr>
          <a:lstStyle/>
          <a:p>
            <a:pPr algn="ctr"/>
            <a:r>
              <a:rPr lang="ru-RU" sz="1200" dirty="0" smtClean="0">
                <a:solidFill>
                  <a:prstClr val="black"/>
                </a:solidFill>
                <a:latin typeface="+mj-lt"/>
              </a:rPr>
              <a:t>Межрегиональный открытый фестиваль-конкурса детского и юношеского творчества «Звезды будущего</a:t>
            </a:r>
            <a:r>
              <a:rPr lang="ru-RU" sz="1200" dirty="0">
                <a:solidFill>
                  <a:prstClr val="black"/>
                </a:solidFill>
                <a:latin typeface="+mj-lt"/>
              </a:rPr>
              <a:t>»</a:t>
            </a:r>
          </a:p>
        </p:txBody>
      </p:sp>
      <p:pic>
        <p:nvPicPr>
          <p:cNvPr id="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43229" y="4830748"/>
            <a:ext cx="3165894" cy="2106486"/>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69086" y="4728143"/>
            <a:ext cx="2974714" cy="2276823"/>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52400" y="76200"/>
            <a:ext cx="8991600" cy="307777"/>
          </a:xfrm>
          <a:prstGeom prst="rect">
            <a:avLst/>
          </a:prstGeom>
        </p:spPr>
        <p:txBody>
          <a:bodyPr wrap="square">
            <a:spAutoFit/>
          </a:bodyPr>
          <a:lstStyle/>
          <a:p>
            <a:pPr algn="just"/>
            <a:r>
              <a:rPr lang="ru-RU" sz="1400" dirty="0" smtClean="0">
                <a:latin typeface="+mj-lt"/>
              </a:rPr>
              <a:t>Ремонт здания районной детской </a:t>
            </a:r>
            <a:r>
              <a:rPr lang="ru-RU" sz="1400" dirty="0">
                <a:latin typeface="+mj-lt"/>
              </a:rPr>
              <a:t>библиотеки </a:t>
            </a:r>
            <a:r>
              <a:rPr lang="ru-RU" sz="1400" dirty="0" smtClean="0">
                <a:latin typeface="+mj-lt"/>
              </a:rPr>
              <a:t>МКУК </a:t>
            </a:r>
            <a:r>
              <a:rPr lang="ru-RU" sz="1400" dirty="0">
                <a:latin typeface="+mj-lt"/>
              </a:rPr>
              <a:t>«Централизованная </a:t>
            </a:r>
            <a:r>
              <a:rPr lang="ru-RU" sz="1400" dirty="0" smtClean="0">
                <a:latin typeface="+mj-lt"/>
              </a:rPr>
              <a:t>библиотечная </a:t>
            </a:r>
            <a:r>
              <a:rPr lang="ru-RU" sz="1400" dirty="0">
                <a:latin typeface="+mj-lt"/>
              </a:rPr>
              <a:t>система»</a:t>
            </a:r>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392286"/>
            <a:ext cx="3704456" cy="2474041"/>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9691" y="230088"/>
            <a:ext cx="3993730" cy="2664676"/>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Прямоугольник 5"/>
          <p:cNvSpPr/>
          <p:nvPr/>
        </p:nvSpPr>
        <p:spPr>
          <a:xfrm>
            <a:off x="565864" y="4835656"/>
            <a:ext cx="2907859" cy="307777"/>
          </a:xfrm>
          <a:prstGeom prst="rect">
            <a:avLst/>
          </a:prstGeom>
        </p:spPr>
        <p:txBody>
          <a:bodyPr wrap="square">
            <a:spAutoFit/>
          </a:bodyPr>
          <a:lstStyle/>
          <a:p>
            <a:r>
              <a:rPr lang="ru-RU" sz="1400" dirty="0" err="1">
                <a:solidFill>
                  <a:prstClr val="black"/>
                </a:solidFill>
                <a:latin typeface="+mj-lt"/>
              </a:rPr>
              <a:t>Мирненский</a:t>
            </a:r>
            <a:r>
              <a:rPr lang="ru-RU" sz="1400" dirty="0">
                <a:solidFill>
                  <a:prstClr val="black"/>
                </a:solidFill>
                <a:latin typeface="+mj-lt"/>
              </a:rPr>
              <a:t> СДК (замена окон)</a:t>
            </a:r>
          </a:p>
        </p:txBody>
      </p:sp>
      <p:pic>
        <p:nvPicPr>
          <p:cNvPr id="7"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4004" y="5143433"/>
            <a:ext cx="3310636" cy="1720608"/>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578804" y="2908124"/>
            <a:ext cx="3635503" cy="307777"/>
          </a:xfrm>
          <a:prstGeom prst="rect">
            <a:avLst/>
          </a:prstGeom>
        </p:spPr>
        <p:txBody>
          <a:bodyPr wrap="square">
            <a:spAutoFit/>
          </a:bodyPr>
          <a:lstStyle/>
          <a:p>
            <a:r>
              <a:rPr lang="ru-RU" sz="1400" dirty="0" err="1" smtClean="0">
                <a:solidFill>
                  <a:prstClr val="black"/>
                </a:solidFill>
                <a:latin typeface="+mj-lt"/>
              </a:rPr>
              <a:t>Стодеревский</a:t>
            </a:r>
            <a:r>
              <a:rPr lang="ru-RU" sz="1400" dirty="0" smtClean="0">
                <a:solidFill>
                  <a:prstClr val="black"/>
                </a:solidFill>
                <a:latin typeface="+mj-lt"/>
              </a:rPr>
              <a:t> СДК (замена окон)</a:t>
            </a:r>
            <a:endParaRPr lang="ru-RU" sz="1400" dirty="0">
              <a:solidFill>
                <a:prstClr val="black"/>
              </a:solidFill>
              <a:latin typeface="+mj-lt"/>
            </a:endParaRPr>
          </a:p>
        </p:txBody>
      </p:sp>
      <p:pic>
        <p:nvPicPr>
          <p:cNvPr id="9"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6964" y="3179958"/>
            <a:ext cx="3377241" cy="1732134"/>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Прямоугольник 9"/>
          <p:cNvSpPr/>
          <p:nvPr/>
        </p:nvSpPr>
        <p:spPr>
          <a:xfrm>
            <a:off x="4214307" y="2994631"/>
            <a:ext cx="4763725" cy="307777"/>
          </a:xfrm>
          <a:prstGeom prst="rect">
            <a:avLst/>
          </a:prstGeom>
        </p:spPr>
        <p:txBody>
          <a:bodyPr wrap="square">
            <a:spAutoFit/>
          </a:bodyPr>
          <a:lstStyle/>
          <a:p>
            <a:pPr algn="ctr"/>
            <a:r>
              <a:rPr lang="ru-RU" sz="1400" dirty="0">
                <a:solidFill>
                  <a:prstClr val="black"/>
                </a:solidFill>
                <a:latin typeface="+mj-lt"/>
              </a:rPr>
              <a:t>Международная деловая конференция-выставка «</a:t>
            </a:r>
            <a:r>
              <a:rPr lang="ru-RU" sz="1400" dirty="0" err="1">
                <a:solidFill>
                  <a:prstClr val="black"/>
                </a:solidFill>
                <a:latin typeface="+mj-lt"/>
              </a:rPr>
              <a:t>InRussia</a:t>
            </a:r>
            <a:r>
              <a:rPr lang="ru-RU" sz="1400" dirty="0">
                <a:solidFill>
                  <a:prstClr val="black"/>
                </a:solidFill>
                <a:latin typeface="+mj-lt"/>
              </a:rPr>
              <a:t>»</a:t>
            </a:r>
          </a:p>
        </p:txBody>
      </p:sp>
      <p:pic>
        <p:nvPicPr>
          <p:cNvPr id="11"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393421" y="4775424"/>
            <a:ext cx="4215801" cy="2275276"/>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4618008" y="2997506"/>
            <a:ext cx="3800385" cy="2330380"/>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38398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1266" name="Прямоугольник 1"/>
          <p:cNvSpPr>
            <a:spLocks noChangeArrowheads="1"/>
          </p:cNvSpPr>
          <p:nvPr/>
        </p:nvSpPr>
        <p:spPr bwMode="auto">
          <a:xfrm>
            <a:off x="152400" y="304800"/>
            <a:ext cx="6705600" cy="6617196"/>
          </a:xfrm>
          <a:prstGeom prst="rect">
            <a:avLst/>
          </a:prstGeom>
          <a:noFill/>
          <a:ln w="9525">
            <a:noFill/>
            <a:miter lim="800000"/>
            <a:headEnd/>
            <a:tailEnd/>
          </a:ln>
        </p:spPr>
        <p:txBody>
          <a:bodyPr wrap="square">
            <a:spAutoFit/>
          </a:bodyPr>
          <a:lstStyle/>
          <a:p>
            <a:pPr algn="just"/>
            <a:r>
              <a:rPr lang="ru-RU" sz="1100" b="1" dirty="0" smtClean="0">
                <a:latin typeface="+mj-lt"/>
                <a:cs typeface="Arial" pitchFamily="34" charset="0"/>
              </a:rPr>
              <a:t>     </a:t>
            </a:r>
            <a:r>
              <a:rPr lang="ru-RU" sz="1100" b="1" dirty="0" err="1" smtClean="0">
                <a:latin typeface="+mj-lt"/>
                <a:cs typeface="Arial" pitchFamily="34" charset="0"/>
              </a:rPr>
              <a:t>Ку́рский</a:t>
            </a:r>
            <a:r>
              <a:rPr lang="ru-RU" sz="1100" b="1" dirty="0" smtClean="0">
                <a:latin typeface="+mj-lt"/>
                <a:cs typeface="Arial" pitchFamily="34" charset="0"/>
              </a:rPr>
              <a:t> район</a:t>
            </a:r>
            <a:r>
              <a:rPr lang="ru-RU" sz="1100" dirty="0" smtClean="0">
                <a:latin typeface="+mj-lt"/>
                <a:cs typeface="Arial" pitchFamily="34" charset="0"/>
              </a:rPr>
              <a:t> — </a:t>
            </a:r>
          </a:p>
          <a:p>
            <a:pPr algn="just"/>
            <a:r>
              <a:rPr lang="ru-RU" sz="1100" dirty="0" smtClean="0">
                <a:latin typeface="+mj-lt"/>
                <a:cs typeface="Arial" pitchFamily="34" charset="0"/>
              </a:rPr>
              <a:t>территориальная единица </a:t>
            </a:r>
          </a:p>
          <a:p>
            <a:pPr algn="just"/>
            <a:r>
              <a:rPr lang="ru-RU" sz="1100" dirty="0" smtClean="0">
                <a:latin typeface="+mj-lt"/>
                <a:cs typeface="Arial" pitchFamily="34" charset="0"/>
              </a:rPr>
              <a:t>в Ставропольском крае России. </a:t>
            </a:r>
          </a:p>
          <a:p>
            <a:pPr algn="just"/>
            <a:r>
              <a:rPr lang="ru-RU" sz="1100" dirty="0" smtClean="0">
                <a:latin typeface="+mj-lt"/>
                <a:cs typeface="Arial" pitchFamily="34" charset="0"/>
              </a:rPr>
              <a:t>В границах района образован </a:t>
            </a:r>
          </a:p>
          <a:p>
            <a:pPr algn="just"/>
            <a:r>
              <a:rPr lang="ru-RU" sz="1100" dirty="0" smtClean="0">
                <a:latin typeface="+mj-lt"/>
                <a:cs typeface="Arial" pitchFamily="34" charset="0"/>
              </a:rPr>
              <a:t>Курский муниципальный округ.</a:t>
            </a:r>
          </a:p>
          <a:p>
            <a:pPr algn="just"/>
            <a:endParaRPr lang="ru-RU" sz="1200" dirty="0" smtClean="0">
              <a:latin typeface="+mj-lt"/>
              <a:cs typeface="Arial" pitchFamily="34" charset="0"/>
            </a:endParaRPr>
          </a:p>
          <a:p>
            <a:pPr algn="just"/>
            <a:endParaRPr lang="ru-RU" sz="1200" dirty="0" smtClean="0">
              <a:latin typeface="+mj-lt"/>
              <a:cs typeface="Arial" pitchFamily="34" charset="0"/>
            </a:endParaRPr>
          </a:p>
          <a:p>
            <a:pPr algn="just"/>
            <a:endParaRPr lang="ru-RU" sz="1200" dirty="0" smtClean="0">
              <a:latin typeface="+mj-lt"/>
              <a:cs typeface="Arial" pitchFamily="34" charset="0"/>
            </a:endParaRPr>
          </a:p>
          <a:p>
            <a:pPr algn="just"/>
            <a:endParaRPr lang="ru-RU" sz="1200" dirty="0" smtClean="0">
              <a:latin typeface="+mj-lt"/>
              <a:cs typeface="Arial" pitchFamily="34" charset="0"/>
            </a:endParaRPr>
          </a:p>
          <a:p>
            <a:pPr algn="just"/>
            <a:r>
              <a:rPr lang="ru-RU" sz="1200" dirty="0" smtClean="0">
                <a:latin typeface="+mj-lt"/>
              </a:rPr>
              <a:t>                                                                                                                                    </a:t>
            </a:r>
          </a:p>
          <a:p>
            <a:pPr algn="just"/>
            <a:endParaRPr lang="ru-RU" sz="1200" dirty="0" smtClean="0">
              <a:latin typeface="+mj-lt"/>
            </a:endParaRPr>
          </a:p>
          <a:p>
            <a:pPr algn="just"/>
            <a:endParaRPr lang="ru-RU" sz="1200" dirty="0" smtClean="0">
              <a:latin typeface="+mj-lt"/>
            </a:endParaRPr>
          </a:p>
          <a:p>
            <a:pPr algn="just"/>
            <a:r>
              <a:rPr lang="ru-RU" sz="1200" dirty="0" smtClean="0">
                <a:latin typeface="+mj-lt"/>
              </a:rPr>
              <a:t>   Герб                             Флаг</a:t>
            </a:r>
            <a:endParaRPr lang="ru-RU" sz="1200" dirty="0" smtClean="0">
              <a:latin typeface="+mj-lt"/>
              <a:cs typeface="Arial" pitchFamily="34" charset="0"/>
            </a:endParaRPr>
          </a:p>
          <a:p>
            <a:pPr algn="just"/>
            <a:r>
              <a:rPr lang="ru-RU" sz="1200" dirty="0" smtClean="0">
                <a:latin typeface="+mj-lt"/>
                <a:cs typeface="Arial" pitchFamily="34" charset="0"/>
              </a:rPr>
              <a:t> </a:t>
            </a:r>
          </a:p>
          <a:p>
            <a:pPr algn="just"/>
            <a:endParaRPr lang="ru-RU" sz="1200" dirty="0" smtClean="0">
              <a:latin typeface="+mj-lt"/>
              <a:cs typeface="Arial" pitchFamily="34" charset="0"/>
            </a:endParaRPr>
          </a:p>
          <a:p>
            <a:pPr algn="just"/>
            <a:r>
              <a:rPr lang="ru-RU" sz="1100" dirty="0" smtClean="0">
                <a:latin typeface="+mj-lt"/>
                <a:cs typeface="Arial" pitchFamily="34" charset="0"/>
              </a:rPr>
              <a:t>     </a:t>
            </a:r>
          </a:p>
          <a:p>
            <a:pPr algn="just"/>
            <a:r>
              <a:rPr lang="ru-RU" sz="1100" dirty="0" smtClean="0">
                <a:latin typeface="+mj-lt"/>
                <a:cs typeface="Arial" pitchFamily="34" charset="0"/>
              </a:rPr>
              <a:t>     </a:t>
            </a:r>
          </a:p>
          <a:p>
            <a:pPr algn="just"/>
            <a:r>
              <a:rPr lang="ru-RU" sz="1100" dirty="0" smtClean="0">
                <a:latin typeface="+mj-lt"/>
                <a:cs typeface="Arial" pitchFamily="34" charset="0"/>
              </a:rPr>
              <a:t>Курский район расположен в юго-восточной части Ставропольского края. Административный центр - станица Курская. Территория района занимает площадь 369,4 тысячи гектара, площадь районного центра - 678 гектаров. Расстояние от районного центра до ближайшей железнодорожной станции - 45 км, до краевого центра по железной дороге - 556 км, по автомобильной - 307 км.</a:t>
            </a:r>
          </a:p>
          <a:p>
            <a:pPr algn="just"/>
            <a:r>
              <a:rPr lang="ru-RU" sz="1100" dirty="0" smtClean="0">
                <a:latin typeface="+mj-lt"/>
              </a:rPr>
              <a:t>     Общая протяженность границы района - 455,6 км. На юго-западе район граничит с  Кабардино-Балкарией  - 67,5 км, на северо-востоке с республикой Дагестан - 60,2 км, на востоке и юго-востоке с Чеченской республикой - 114 км, на юге с республикой Северная Осетия - Алания - 68,5 км, на западе с Кировским районом Ставропольского края - 33,2 км, на севере со </a:t>
            </a:r>
            <a:r>
              <a:rPr lang="ru-RU" sz="1100" dirty="0" err="1" smtClean="0">
                <a:latin typeface="+mj-lt"/>
              </a:rPr>
              <a:t>Степновским</a:t>
            </a:r>
            <a:r>
              <a:rPr lang="ru-RU" sz="1100" dirty="0" smtClean="0">
                <a:latin typeface="+mj-lt"/>
              </a:rPr>
              <a:t> и </a:t>
            </a:r>
            <a:r>
              <a:rPr lang="ru-RU" sz="1100" dirty="0" err="1" smtClean="0">
                <a:latin typeface="+mj-lt"/>
              </a:rPr>
              <a:t>Нефтекумским</a:t>
            </a:r>
            <a:r>
              <a:rPr lang="ru-RU" sz="1100" dirty="0" smtClean="0">
                <a:latin typeface="+mj-lt"/>
              </a:rPr>
              <a:t> районами Ставропольскою края, протяженность границ соответственно 93,5 и 18, 7 км.</a:t>
            </a:r>
          </a:p>
          <a:p>
            <a:pPr algn="just"/>
            <a:r>
              <a:rPr lang="ru-RU" sz="1100" dirty="0" smtClean="0">
                <a:latin typeface="+mj-lt"/>
              </a:rPr>
              <a:t>     На его территории расположено 47 населенных пунктов. В районе проживают люди 62 национальностей. </a:t>
            </a:r>
          </a:p>
          <a:p>
            <a:pPr algn="just"/>
            <a:r>
              <a:rPr lang="ru-RU" sz="1100" dirty="0" smtClean="0">
                <a:latin typeface="+mj-lt"/>
              </a:rPr>
              <a:t>     Курский район относится к зоне рискованного земледелия. На его территории в среднем выпадает 330 мм осадков в год. Засуха бывает в среднем 1 раз в 3-5 лет.</a:t>
            </a:r>
          </a:p>
          <a:p>
            <a:pPr algn="just"/>
            <a:r>
              <a:rPr lang="ru-RU" sz="1100" dirty="0" smtClean="0">
                <a:latin typeface="+mj-lt"/>
              </a:rPr>
              <a:t>     С запада на  восток  район  пересекает  река  Кура, каналы  имени  Ленина, Большой  и  Малый Левобережные. С юга на  север пролегает </a:t>
            </a:r>
            <a:r>
              <a:rPr lang="ru-RU" sz="1100" dirty="0" err="1" smtClean="0">
                <a:latin typeface="+mj-lt"/>
              </a:rPr>
              <a:t>Терско-Кумский</a:t>
            </a:r>
            <a:r>
              <a:rPr lang="ru-RU" sz="1100" dirty="0" smtClean="0">
                <a:latin typeface="+mj-lt"/>
              </a:rPr>
              <a:t> канал, часть  южной  границы  района смыкается с рекой Терек. На территории района образованы 3 водохранилища - Ростовановское, Курское и Полтавское.</a:t>
            </a:r>
          </a:p>
          <a:p>
            <a:pPr algn="just"/>
            <a:r>
              <a:rPr lang="ru-RU" sz="1100" dirty="0" smtClean="0">
                <a:latin typeface="+mj-lt"/>
              </a:rPr>
              <a:t>     Район располагает сырьевыми ресурсами для производства строительных материалов, запасами целебной минеральной воды.</a:t>
            </a:r>
            <a:endParaRPr lang="ru-RU" sz="1100" dirty="0" smtClean="0">
              <a:latin typeface="+mj-lt"/>
              <a:cs typeface="Calibri" pitchFamily="34" charset="0"/>
            </a:endParaRPr>
          </a:p>
          <a:p>
            <a:pPr algn="just"/>
            <a:r>
              <a:rPr lang="ru-RU" sz="1100" dirty="0" smtClean="0">
                <a:latin typeface="+mj-lt"/>
                <a:cs typeface="Calibri" pitchFamily="34" charset="0"/>
              </a:rPr>
              <a:t> </a:t>
            </a:r>
          </a:p>
          <a:p>
            <a:pPr algn="just"/>
            <a:r>
              <a:rPr lang="ru-RU" sz="900" dirty="0" smtClean="0">
                <a:latin typeface="+mj-lt"/>
                <a:cs typeface="Calibri" pitchFamily="34" charset="0"/>
              </a:rPr>
              <a:t>ИСТОРИЧЕСКАЯ СПРАВКА </a:t>
            </a:r>
          </a:p>
          <a:p>
            <a:pPr algn="just"/>
            <a:r>
              <a:rPr lang="en-US" sz="900" dirty="0" smtClean="0">
                <a:latin typeface="+mj-lt"/>
                <a:cs typeface="Calibri" pitchFamily="34" charset="0"/>
              </a:rPr>
              <a:t>http://xn----ftbnedad5angewj.xn--p1ai/istoricheskaya-spravka.html</a:t>
            </a:r>
            <a:endParaRPr lang="ru-RU" sz="900" dirty="0" smtClean="0">
              <a:latin typeface="+mj-lt"/>
              <a:cs typeface="Calibri" pitchFamily="34" charset="0"/>
            </a:endParaRPr>
          </a:p>
        </p:txBody>
      </p:sp>
      <p:sp>
        <p:nvSpPr>
          <p:cNvPr id="11267" name="AutoShape 2" descr="https://cdn.pixabay.com/photo/2017/09/01/23/01/field-2705799_1280.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sp>
        <p:nvSpPr>
          <p:cNvPr id="11268" name="AutoShape 4" descr="https://im0-tub-ru.yandex.net/i?id=2c6cc8e782a01b5a9d468ae5119cd078-l&amp;n=13"/>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sp>
        <p:nvSpPr>
          <p:cNvPr id="11269" name="AutoShape 7" descr="C:\Users\%D0%9A%D0%BE%D1%81%D1%82%D1%80%D0%B8%D1%86%D0%BA%D0%B0%D1%8F%D0%95%D0%92\Desktop\i.webp"/>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ru-RU"/>
          </a:p>
        </p:txBody>
      </p:sp>
      <p:pic>
        <p:nvPicPr>
          <p:cNvPr id="8" name="Рисунок 7" descr="Герб обрезанный по границам2"/>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1371600"/>
            <a:ext cx="685800" cy="990600"/>
          </a:xfrm>
          <a:prstGeom prst="rect">
            <a:avLst/>
          </a:prstGeom>
          <a:noFill/>
          <a:ln>
            <a:noFill/>
          </a:ln>
        </p:spPr>
      </p:pic>
      <p:pic>
        <p:nvPicPr>
          <p:cNvPr id="9" name="Рисунок 8" descr="Герб-флаг"/>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000" y="1219200"/>
            <a:ext cx="1981200" cy="1209675"/>
          </a:xfrm>
          <a:prstGeom prst="rect">
            <a:avLst/>
          </a:prstGeom>
          <a:noFill/>
          <a:ln>
            <a:noFill/>
          </a:ln>
        </p:spPr>
      </p:pic>
      <p:sp>
        <p:nvSpPr>
          <p:cNvPr id="12" name="Rectangle 2"/>
          <p:cNvSpPr>
            <a:spLocks noChangeArrowheads="1"/>
          </p:cNvSpPr>
          <p:nvPr/>
        </p:nvSpPr>
        <p:spPr bwMode="auto">
          <a:xfrm>
            <a:off x="0" y="0"/>
            <a:ext cx="9144000" cy="285750"/>
          </a:xfrm>
          <a:prstGeom prst="rect">
            <a:avLst/>
          </a:prstGeom>
          <a:noFill/>
          <a:ln w="9525">
            <a:noFill/>
            <a:miter lim="800000"/>
            <a:headEnd/>
            <a:tailEnd/>
          </a:ln>
        </p:spPr>
        <p:txBody>
          <a:bodyPr anchor="ctr"/>
          <a:lstStyle/>
          <a:p>
            <a:pPr algn="ctr">
              <a:defRPr/>
            </a:pPr>
            <a:r>
              <a:rPr lang="ru-RU" sz="2300" b="1" dirty="0" smtClean="0">
                <a:solidFill>
                  <a:schemeClr val="accent1">
                    <a:lumMod val="25000"/>
                  </a:schemeClr>
                </a:solidFill>
                <a:latin typeface="Calibri" pitchFamily="34" charset="0"/>
                <a:cs typeface="Calibri" pitchFamily="34" charset="0"/>
              </a:rPr>
              <a:t>АДМИНИСТРАТИВНО-ТЕРРИТОРИАЛЬНОЕ </a:t>
            </a:r>
            <a:r>
              <a:rPr lang="ru-RU" sz="2300" b="1" dirty="0">
                <a:solidFill>
                  <a:schemeClr val="accent1">
                    <a:lumMod val="25000"/>
                  </a:schemeClr>
                </a:solidFill>
                <a:latin typeface="Calibri" pitchFamily="34" charset="0"/>
                <a:cs typeface="Calibri" pitchFamily="34" charset="0"/>
              </a:rPr>
              <a:t>ДЕЛЕНИЕ </a:t>
            </a:r>
            <a:endParaRPr lang="ru-RU" sz="2100" dirty="0">
              <a:solidFill>
                <a:schemeClr val="accent1">
                  <a:lumMod val="25000"/>
                </a:schemeClr>
              </a:solidFill>
              <a:latin typeface="Calibri" pitchFamily="34" charset="0"/>
              <a:cs typeface="Calibri" pitchFamily="34" charset="0"/>
            </a:endParaRPr>
          </a:p>
        </p:txBody>
      </p:sp>
      <p:graphicFrame>
        <p:nvGraphicFramePr>
          <p:cNvPr id="17" name="Таблица 16"/>
          <p:cNvGraphicFramePr>
            <a:graphicFrameLocks noGrp="1"/>
          </p:cNvGraphicFramePr>
          <p:nvPr>
            <p:extLst>
              <p:ext uri="{D42A27DB-BD31-4B8C-83A1-F6EECF244321}">
                <p14:modId xmlns:p14="http://schemas.microsoft.com/office/powerpoint/2010/main" val="2039228123"/>
              </p:ext>
            </p:extLst>
          </p:nvPr>
        </p:nvGraphicFramePr>
        <p:xfrm>
          <a:off x="6934199" y="381000"/>
          <a:ext cx="2057399" cy="6163906"/>
        </p:xfrm>
        <a:graphic>
          <a:graphicData uri="http://schemas.openxmlformats.org/drawingml/2006/table">
            <a:tbl>
              <a:tblPr/>
              <a:tblGrid>
                <a:gridCol w="304801">
                  <a:extLst>
                    <a:ext uri="{9D8B030D-6E8A-4147-A177-3AD203B41FA5}">
                      <a16:colId xmlns:a16="http://schemas.microsoft.com/office/drawing/2014/main" xmlns="" val="20000"/>
                    </a:ext>
                  </a:extLst>
                </a:gridCol>
                <a:gridCol w="1196544">
                  <a:extLst>
                    <a:ext uri="{9D8B030D-6E8A-4147-A177-3AD203B41FA5}">
                      <a16:colId xmlns:a16="http://schemas.microsoft.com/office/drawing/2014/main" xmlns="" val="20001"/>
                    </a:ext>
                  </a:extLst>
                </a:gridCol>
                <a:gridCol w="556054">
                  <a:extLst>
                    <a:ext uri="{9D8B030D-6E8A-4147-A177-3AD203B41FA5}">
                      <a16:colId xmlns:a16="http://schemas.microsoft.com/office/drawing/2014/main" xmlns="" val="20002"/>
                    </a:ext>
                  </a:extLst>
                </a:gridCol>
              </a:tblGrid>
              <a:tr h="76200">
                <a:tc gridSpan="3">
                  <a:txBody>
                    <a:bodyPr/>
                    <a:lstStyle/>
                    <a:p>
                      <a:pPr algn="ctr" fontAlgn="b"/>
                      <a:r>
                        <a:rPr lang="ru-RU" sz="800" b="1" i="0" u="none" strike="noStrike" dirty="0">
                          <a:solidFill>
                            <a:srgbClr val="000000"/>
                          </a:solidFill>
                          <a:latin typeface="Calibri"/>
                        </a:rPr>
                        <a:t>Список населённых пунктов </a:t>
                      </a:r>
                      <a:r>
                        <a:rPr lang="ru-RU" sz="800" b="1" i="0" u="none" strike="noStrike" dirty="0" smtClean="0">
                          <a:solidFill>
                            <a:srgbClr val="000000"/>
                          </a:solidFill>
                          <a:latin typeface="Calibri"/>
                        </a:rPr>
                        <a:t>района</a:t>
                      </a:r>
                      <a:endParaRPr lang="ru-RU" sz="800" b="1" i="0" u="none" strike="noStrike" dirty="0">
                        <a:solidFill>
                          <a:srgbClr val="000000"/>
                        </a:solidFill>
                        <a:latin typeface="Calibri"/>
                      </a:endParaRP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ru-RU" sz="400" b="0" i="0" u="none" strike="noStrike" dirty="0">
                        <a:solidFill>
                          <a:srgbClr val="000000"/>
                        </a:solidFill>
                        <a:latin typeface="Calibri"/>
                      </a:endParaRP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b"/>
                      <a:endParaRPr lang="ru-RU" sz="400" b="0" i="0" u="none" strike="noStrike">
                        <a:solidFill>
                          <a:srgbClr val="000000"/>
                        </a:solidFill>
                        <a:latin typeface="Calibri"/>
                      </a:endParaRP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16225">
                <a:tc>
                  <a:txBody>
                    <a:bodyPr/>
                    <a:lstStyle/>
                    <a:p>
                      <a:pPr algn="ctr" fontAlgn="b"/>
                      <a:r>
                        <a:rPr lang="ru-RU" sz="800" b="1" i="0" u="none" strike="noStrike" dirty="0">
                          <a:solidFill>
                            <a:srgbClr val="000000"/>
                          </a:solidFill>
                          <a:latin typeface="Calibri"/>
                        </a:rPr>
                        <a:t>№</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1" i="0" u="none" strike="noStrike" dirty="0">
                          <a:solidFill>
                            <a:srgbClr val="000000"/>
                          </a:solidFill>
                          <a:latin typeface="Calibri"/>
                        </a:rPr>
                        <a:t>Населённый пункт</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1" i="0" u="none" strike="noStrike" dirty="0">
                          <a:solidFill>
                            <a:srgbClr val="000000"/>
                          </a:solidFill>
                          <a:latin typeface="Calibri"/>
                        </a:rPr>
                        <a:t>Тип</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116225">
                <a:tc>
                  <a:txBody>
                    <a:bodyPr/>
                    <a:lstStyle/>
                    <a:p>
                      <a:pPr algn="ctr" fontAlgn="b"/>
                      <a:r>
                        <a:rPr lang="ru-RU" sz="800" b="0" i="0" u="none" strike="noStrike" dirty="0">
                          <a:solidFill>
                            <a:srgbClr val="000000"/>
                          </a:solidFill>
                          <a:latin typeface="Calibri"/>
                        </a:rPr>
                        <a:t>1</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dirty="0">
                          <a:solidFill>
                            <a:srgbClr val="000000"/>
                          </a:solidFill>
                          <a:latin typeface="Calibri"/>
                        </a:rPr>
                        <a:t>Ага-Батыр</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посёлок</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16225">
                <a:tc>
                  <a:txBody>
                    <a:bodyPr/>
                    <a:lstStyle/>
                    <a:p>
                      <a:pPr algn="ctr" fontAlgn="b"/>
                      <a:r>
                        <a:rPr lang="ru-RU" sz="800" b="0" i="0" u="none" strike="noStrike" dirty="0">
                          <a:solidFill>
                            <a:srgbClr val="000000"/>
                          </a:solidFill>
                          <a:latin typeface="Calibri"/>
                        </a:rPr>
                        <a:t>2</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dirty="0" err="1">
                          <a:solidFill>
                            <a:srgbClr val="000000"/>
                          </a:solidFill>
                          <a:latin typeface="Calibri"/>
                        </a:rPr>
                        <a:t>Али-Кую</a:t>
                      </a:r>
                      <a:endParaRPr lang="ru-RU" sz="800" b="0" i="0" u="none" strike="noStrike" dirty="0">
                        <a:solidFill>
                          <a:srgbClr val="000000"/>
                        </a:solidFill>
                        <a:latin typeface="Calibri"/>
                      </a:endParaRP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аул</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16225">
                <a:tc>
                  <a:txBody>
                    <a:bodyPr/>
                    <a:lstStyle/>
                    <a:p>
                      <a:pPr algn="ctr" fontAlgn="b"/>
                      <a:r>
                        <a:rPr lang="ru-RU" sz="800" b="0" i="0" u="none" strike="noStrike">
                          <a:solidFill>
                            <a:srgbClr val="000000"/>
                          </a:solidFill>
                          <a:latin typeface="Calibri"/>
                        </a:rPr>
                        <a:t>3</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dirty="0">
                          <a:solidFill>
                            <a:srgbClr val="000000"/>
                          </a:solidFill>
                          <a:latin typeface="Calibri"/>
                        </a:rPr>
                        <a:t>Балтийский</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dirty="0">
                          <a:solidFill>
                            <a:srgbClr val="000000"/>
                          </a:solidFill>
                          <a:latin typeface="Calibri"/>
                        </a:rPr>
                        <a:t>посёлок</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16225">
                <a:tc>
                  <a:txBody>
                    <a:bodyPr/>
                    <a:lstStyle/>
                    <a:p>
                      <a:pPr algn="ctr" fontAlgn="b"/>
                      <a:r>
                        <a:rPr lang="ru-RU" sz="800" b="0" i="0" u="none" strike="noStrike" dirty="0">
                          <a:solidFill>
                            <a:srgbClr val="000000"/>
                          </a:solidFill>
                          <a:latin typeface="Calibri"/>
                        </a:rPr>
                        <a:t>4</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dirty="0">
                          <a:solidFill>
                            <a:srgbClr val="000000"/>
                          </a:solidFill>
                          <a:latin typeface="Calibri"/>
                        </a:rPr>
                        <a:t>Берёзкин</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хутор</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116225">
                <a:tc>
                  <a:txBody>
                    <a:bodyPr/>
                    <a:lstStyle/>
                    <a:p>
                      <a:pPr algn="ctr" fontAlgn="b"/>
                      <a:r>
                        <a:rPr lang="ru-RU" sz="800" b="0" i="0" u="none" strike="noStrike" dirty="0">
                          <a:solidFill>
                            <a:srgbClr val="000000"/>
                          </a:solidFill>
                          <a:latin typeface="Calibri"/>
                        </a:rPr>
                        <a:t>5</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Бугулов</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хутор</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116225">
                <a:tc>
                  <a:txBody>
                    <a:bodyPr/>
                    <a:lstStyle/>
                    <a:p>
                      <a:pPr algn="ctr" fontAlgn="b"/>
                      <a:r>
                        <a:rPr lang="ru-RU" sz="800" b="0" i="0" u="none" strike="noStrike" dirty="0">
                          <a:solidFill>
                            <a:srgbClr val="000000"/>
                          </a:solidFill>
                          <a:latin typeface="Calibri"/>
                        </a:rPr>
                        <a:t>6</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Бурунный</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посёлок</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116225">
                <a:tc>
                  <a:txBody>
                    <a:bodyPr/>
                    <a:lstStyle/>
                    <a:p>
                      <a:pPr algn="ctr" fontAlgn="b"/>
                      <a:r>
                        <a:rPr lang="ru-RU" sz="800" b="0" i="0" u="none" strike="noStrike">
                          <a:solidFill>
                            <a:srgbClr val="000000"/>
                          </a:solidFill>
                          <a:latin typeface="Calibri"/>
                        </a:rPr>
                        <a:t>7</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Веденяпин</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хутор</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116225">
                <a:tc>
                  <a:txBody>
                    <a:bodyPr/>
                    <a:lstStyle/>
                    <a:p>
                      <a:pPr algn="ctr" fontAlgn="b"/>
                      <a:r>
                        <a:rPr lang="ru-RU" sz="800" b="0" i="0" u="none" strike="noStrike">
                          <a:solidFill>
                            <a:srgbClr val="000000"/>
                          </a:solidFill>
                          <a:latin typeface="Calibri"/>
                        </a:rPr>
                        <a:t>8</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Виноградный</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хутор</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116225">
                <a:tc>
                  <a:txBody>
                    <a:bodyPr/>
                    <a:lstStyle/>
                    <a:p>
                      <a:pPr algn="ctr" fontAlgn="b"/>
                      <a:r>
                        <a:rPr lang="ru-RU" sz="800" b="0" i="0" u="none" strike="noStrike" dirty="0">
                          <a:solidFill>
                            <a:srgbClr val="000000"/>
                          </a:solidFill>
                          <a:latin typeface="Calibri"/>
                        </a:rPr>
                        <a:t>9</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Галюгаевская</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станица</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116225">
                <a:tc>
                  <a:txBody>
                    <a:bodyPr/>
                    <a:lstStyle/>
                    <a:p>
                      <a:pPr algn="ctr" fontAlgn="b"/>
                      <a:r>
                        <a:rPr lang="ru-RU" sz="800" b="0" i="0" u="none" strike="noStrike">
                          <a:solidFill>
                            <a:srgbClr val="000000"/>
                          </a:solidFill>
                          <a:latin typeface="Calibri"/>
                        </a:rPr>
                        <a:t>10</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dirty="0">
                          <a:solidFill>
                            <a:srgbClr val="000000"/>
                          </a:solidFill>
                          <a:latin typeface="Calibri"/>
                        </a:rPr>
                        <a:t>Графский</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хутор</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116225">
                <a:tc>
                  <a:txBody>
                    <a:bodyPr/>
                    <a:lstStyle/>
                    <a:p>
                      <a:pPr algn="ctr" fontAlgn="b"/>
                      <a:r>
                        <a:rPr lang="ru-RU" sz="800" b="0" i="0" u="none" strike="noStrike">
                          <a:solidFill>
                            <a:srgbClr val="000000"/>
                          </a:solidFill>
                          <a:latin typeface="Calibri"/>
                        </a:rPr>
                        <a:t>11</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Добровольное</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село</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116225">
                <a:tc>
                  <a:txBody>
                    <a:bodyPr/>
                    <a:lstStyle/>
                    <a:p>
                      <a:pPr algn="ctr" fontAlgn="b"/>
                      <a:r>
                        <a:rPr lang="ru-RU" sz="800" b="0" i="0" u="none" strike="noStrike">
                          <a:solidFill>
                            <a:srgbClr val="000000"/>
                          </a:solidFill>
                          <a:latin typeface="Calibri"/>
                        </a:rPr>
                        <a:t>12</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dirty="0" err="1">
                          <a:solidFill>
                            <a:srgbClr val="000000"/>
                          </a:solidFill>
                          <a:latin typeface="Calibri"/>
                        </a:rPr>
                        <a:t>Дыдымкин</a:t>
                      </a:r>
                      <a:endParaRPr lang="ru-RU" sz="800" b="0" i="0" u="none" strike="noStrike" dirty="0">
                        <a:solidFill>
                          <a:srgbClr val="000000"/>
                        </a:solidFill>
                        <a:latin typeface="Calibri"/>
                      </a:endParaRP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хутор</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116225">
                <a:tc>
                  <a:txBody>
                    <a:bodyPr/>
                    <a:lstStyle/>
                    <a:p>
                      <a:pPr algn="ctr" fontAlgn="b"/>
                      <a:r>
                        <a:rPr lang="ru-RU" sz="800" b="0" i="0" u="none" strike="noStrike">
                          <a:solidFill>
                            <a:srgbClr val="000000"/>
                          </a:solidFill>
                          <a:latin typeface="Calibri"/>
                        </a:rPr>
                        <a:t>13</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dirty="0" err="1">
                          <a:solidFill>
                            <a:srgbClr val="000000"/>
                          </a:solidFill>
                          <a:latin typeface="Calibri"/>
                        </a:rPr>
                        <a:t>Дыдымовка</a:t>
                      </a:r>
                      <a:endParaRPr lang="ru-RU" sz="800" b="0" i="0" u="none" strike="noStrike" dirty="0">
                        <a:solidFill>
                          <a:srgbClr val="000000"/>
                        </a:solidFill>
                        <a:latin typeface="Calibri"/>
                      </a:endParaRP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хутор</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116225">
                <a:tc>
                  <a:txBody>
                    <a:bodyPr/>
                    <a:lstStyle/>
                    <a:p>
                      <a:pPr algn="ctr" fontAlgn="b"/>
                      <a:r>
                        <a:rPr lang="ru-RU" sz="800" b="0" i="0" u="none" strike="noStrike">
                          <a:solidFill>
                            <a:srgbClr val="000000"/>
                          </a:solidFill>
                          <a:latin typeface="Calibri"/>
                        </a:rPr>
                        <a:t>14</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dirty="0">
                          <a:solidFill>
                            <a:srgbClr val="000000"/>
                          </a:solidFill>
                          <a:latin typeface="Calibri"/>
                        </a:rPr>
                        <a:t>Зайцев</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хутор</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5"/>
                  </a:ext>
                </a:extLst>
              </a:tr>
              <a:tr h="116225">
                <a:tc>
                  <a:txBody>
                    <a:bodyPr/>
                    <a:lstStyle/>
                    <a:p>
                      <a:pPr algn="ctr" fontAlgn="b"/>
                      <a:r>
                        <a:rPr lang="ru-RU" sz="800" b="0" i="0" u="none" strike="noStrike">
                          <a:solidFill>
                            <a:srgbClr val="000000"/>
                          </a:solidFill>
                          <a:latin typeface="Calibri"/>
                        </a:rPr>
                        <a:t>15</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dirty="0" err="1">
                          <a:solidFill>
                            <a:srgbClr val="000000"/>
                          </a:solidFill>
                          <a:latin typeface="Calibri"/>
                        </a:rPr>
                        <a:t>Каново</a:t>
                      </a:r>
                      <a:endParaRPr lang="ru-RU" sz="800" b="0" i="0" u="none" strike="noStrike" dirty="0">
                        <a:solidFill>
                          <a:srgbClr val="000000"/>
                        </a:solidFill>
                        <a:latin typeface="Calibri"/>
                      </a:endParaRP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село</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6"/>
                  </a:ext>
                </a:extLst>
              </a:tr>
              <a:tr h="116225">
                <a:tc>
                  <a:txBody>
                    <a:bodyPr/>
                    <a:lstStyle/>
                    <a:p>
                      <a:pPr algn="ctr" fontAlgn="b"/>
                      <a:r>
                        <a:rPr lang="ru-RU" sz="800" b="0" i="0" u="none" strike="noStrike">
                          <a:solidFill>
                            <a:srgbClr val="000000"/>
                          </a:solidFill>
                          <a:latin typeface="Calibri"/>
                        </a:rPr>
                        <a:t>16</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Кировский</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хутор</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7"/>
                  </a:ext>
                </a:extLst>
              </a:tr>
              <a:tr h="116225">
                <a:tc>
                  <a:txBody>
                    <a:bodyPr/>
                    <a:lstStyle/>
                    <a:p>
                      <a:pPr algn="ctr" fontAlgn="b"/>
                      <a:r>
                        <a:rPr lang="ru-RU" sz="800" b="1" i="0" u="none" strike="noStrike" dirty="0">
                          <a:solidFill>
                            <a:srgbClr val="000000"/>
                          </a:solidFill>
                          <a:latin typeface="Calibri"/>
                        </a:rPr>
                        <a:t>17</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1" i="0" u="none" strike="noStrike">
                          <a:solidFill>
                            <a:srgbClr val="000000"/>
                          </a:solidFill>
                          <a:latin typeface="Calibri"/>
                        </a:rPr>
                        <a:t>Курская</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1" i="0" u="none" strike="noStrike" dirty="0">
                          <a:solidFill>
                            <a:srgbClr val="000000"/>
                          </a:solidFill>
                          <a:latin typeface="Calibri"/>
                        </a:rPr>
                        <a:t>станица</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8"/>
                  </a:ext>
                </a:extLst>
              </a:tr>
              <a:tr h="116225">
                <a:tc>
                  <a:txBody>
                    <a:bodyPr/>
                    <a:lstStyle/>
                    <a:p>
                      <a:pPr algn="ctr" fontAlgn="b"/>
                      <a:r>
                        <a:rPr lang="ru-RU" sz="800" b="0" i="0" u="none" strike="noStrike">
                          <a:solidFill>
                            <a:srgbClr val="000000"/>
                          </a:solidFill>
                          <a:latin typeface="Calibri"/>
                        </a:rPr>
                        <a:t>18</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dirty="0" err="1">
                          <a:solidFill>
                            <a:srgbClr val="000000"/>
                          </a:solidFill>
                          <a:latin typeface="Calibri"/>
                        </a:rPr>
                        <a:t>Ленпосёлок</a:t>
                      </a:r>
                      <a:endParaRPr lang="ru-RU" sz="800" b="0" i="0" u="none" strike="noStrike" dirty="0">
                        <a:solidFill>
                          <a:srgbClr val="000000"/>
                        </a:solidFill>
                        <a:latin typeface="Calibri"/>
                      </a:endParaRP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dirty="0">
                          <a:solidFill>
                            <a:srgbClr val="000000"/>
                          </a:solidFill>
                          <a:latin typeface="Calibri"/>
                        </a:rPr>
                        <a:t>посёлок</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9"/>
                  </a:ext>
                </a:extLst>
              </a:tr>
              <a:tr h="116225">
                <a:tc>
                  <a:txBody>
                    <a:bodyPr/>
                    <a:lstStyle/>
                    <a:p>
                      <a:pPr algn="ctr" fontAlgn="b"/>
                      <a:r>
                        <a:rPr lang="ru-RU" sz="800" b="0" i="0" u="none" strike="noStrike" dirty="0">
                          <a:solidFill>
                            <a:srgbClr val="000000"/>
                          </a:solidFill>
                          <a:latin typeface="Calibri"/>
                        </a:rPr>
                        <a:t>19</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Медведев</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хутор</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0"/>
                  </a:ext>
                </a:extLst>
              </a:tr>
              <a:tr h="116225">
                <a:tc>
                  <a:txBody>
                    <a:bodyPr/>
                    <a:lstStyle/>
                    <a:p>
                      <a:pPr algn="ctr" fontAlgn="b"/>
                      <a:r>
                        <a:rPr lang="ru-RU" sz="800" b="0" i="0" u="none" strike="noStrike" dirty="0">
                          <a:solidFill>
                            <a:srgbClr val="000000"/>
                          </a:solidFill>
                          <a:latin typeface="Calibri"/>
                        </a:rPr>
                        <a:t>20</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Межевой</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хутор</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1"/>
                  </a:ext>
                </a:extLst>
              </a:tr>
              <a:tr h="116225">
                <a:tc>
                  <a:txBody>
                    <a:bodyPr/>
                    <a:lstStyle/>
                    <a:p>
                      <a:pPr algn="ctr" fontAlgn="b"/>
                      <a:r>
                        <a:rPr lang="ru-RU" sz="800" b="0" i="0" u="none" strike="noStrike" dirty="0">
                          <a:solidFill>
                            <a:srgbClr val="000000"/>
                          </a:solidFill>
                          <a:latin typeface="Calibri"/>
                        </a:rPr>
                        <a:t>21</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Мирный</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посёлок</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2"/>
                  </a:ext>
                </a:extLst>
              </a:tr>
              <a:tr h="116225">
                <a:tc>
                  <a:txBody>
                    <a:bodyPr/>
                    <a:lstStyle/>
                    <a:p>
                      <a:pPr algn="ctr" fontAlgn="b"/>
                      <a:r>
                        <a:rPr lang="ru-RU" sz="800" b="0" i="0" u="none" strike="noStrike" dirty="0">
                          <a:solidFill>
                            <a:srgbClr val="000000"/>
                          </a:solidFill>
                          <a:latin typeface="Calibri"/>
                        </a:rPr>
                        <a:t>22</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dirty="0">
                          <a:solidFill>
                            <a:srgbClr val="000000"/>
                          </a:solidFill>
                          <a:latin typeface="Calibri"/>
                        </a:rPr>
                        <a:t>Моздокский</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хутор</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3"/>
                  </a:ext>
                </a:extLst>
              </a:tr>
              <a:tr h="116225">
                <a:tc>
                  <a:txBody>
                    <a:bodyPr/>
                    <a:lstStyle/>
                    <a:p>
                      <a:pPr algn="ctr" fontAlgn="b"/>
                      <a:r>
                        <a:rPr lang="ru-RU" sz="800" b="0" i="0" u="none" strike="noStrike" dirty="0">
                          <a:solidFill>
                            <a:srgbClr val="000000"/>
                          </a:solidFill>
                          <a:latin typeface="Calibri"/>
                        </a:rPr>
                        <a:t>23</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Новая Деревня</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хутор</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4"/>
                  </a:ext>
                </a:extLst>
              </a:tr>
              <a:tr h="116225">
                <a:tc>
                  <a:txBody>
                    <a:bodyPr/>
                    <a:lstStyle/>
                    <a:p>
                      <a:pPr algn="ctr" fontAlgn="b"/>
                      <a:r>
                        <a:rPr lang="ru-RU" sz="800" b="0" i="0" u="none" strike="noStrike" dirty="0">
                          <a:solidFill>
                            <a:srgbClr val="000000"/>
                          </a:solidFill>
                          <a:latin typeface="Calibri"/>
                        </a:rPr>
                        <a:t>24</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dirty="0" err="1">
                          <a:solidFill>
                            <a:srgbClr val="000000"/>
                          </a:solidFill>
                          <a:latin typeface="Calibri"/>
                        </a:rPr>
                        <a:t>Новобалтийский</a:t>
                      </a:r>
                      <a:endParaRPr lang="ru-RU" sz="800" b="0" i="0" u="none" strike="noStrike" dirty="0">
                        <a:solidFill>
                          <a:srgbClr val="000000"/>
                        </a:solidFill>
                        <a:latin typeface="Calibri"/>
                      </a:endParaRP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посёлок</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5"/>
                  </a:ext>
                </a:extLst>
              </a:tr>
              <a:tr h="116225">
                <a:tc>
                  <a:txBody>
                    <a:bodyPr/>
                    <a:lstStyle/>
                    <a:p>
                      <a:pPr algn="ctr" fontAlgn="b"/>
                      <a:r>
                        <a:rPr lang="ru-RU" sz="800" b="0" i="0" u="none" strike="noStrike" dirty="0">
                          <a:solidFill>
                            <a:srgbClr val="000000"/>
                          </a:solidFill>
                          <a:latin typeface="Calibri"/>
                        </a:rPr>
                        <a:t>25</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Новоивановский</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хутор</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6"/>
                  </a:ext>
                </a:extLst>
              </a:tr>
              <a:tr h="116225">
                <a:tc>
                  <a:txBody>
                    <a:bodyPr/>
                    <a:lstStyle/>
                    <a:p>
                      <a:pPr algn="ctr" fontAlgn="b"/>
                      <a:r>
                        <a:rPr lang="ru-RU" sz="800" b="0" i="0" u="none" strike="noStrike" dirty="0">
                          <a:solidFill>
                            <a:srgbClr val="000000"/>
                          </a:solidFill>
                          <a:latin typeface="Calibri"/>
                        </a:rPr>
                        <a:t>26</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Новотаврический</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хутор</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7"/>
                  </a:ext>
                </a:extLst>
              </a:tr>
              <a:tr h="116225">
                <a:tc>
                  <a:txBody>
                    <a:bodyPr/>
                    <a:lstStyle/>
                    <a:p>
                      <a:pPr algn="ctr" fontAlgn="b"/>
                      <a:r>
                        <a:rPr lang="ru-RU" sz="800" b="0" i="0" u="none" strike="noStrike" dirty="0">
                          <a:solidFill>
                            <a:srgbClr val="000000"/>
                          </a:solidFill>
                          <a:latin typeface="Calibri"/>
                        </a:rPr>
                        <a:t>27</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Песчаный</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посёлок</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8"/>
                  </a:ext>
                </a:extLst>
              </a:tr>
              <a:tr h="116225">
                <a:tc>
                  <a:txBody>
                    <a:bodyPr/>
                    <a:lstStyle/>
                    <a:p>
                      <a:pPr algn="ctr" fontAlgn="b"/>
                      <a:r>
                        <a:rPr lang="ru-RU" sz="800" b="0" i="0" u="none" strike="noStrike" dirty="0">
                          <a:solidFill>
                            <a:srgbClr val="000000"/>
                          </a:solidFill>
                          <a:latin typeface="Calibri"/>
                        </a:rPr>
                        <a:t>28</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Полтавское</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село</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9"/>
                  </a:ext>
                </a:extLst>
              </a:tr>
              <a:tr h="116225">
                <a:tc>
                  <a:txBody>
                    <a:bodyPr/>
                    <a:lstStyle/>
                    <a:p>
                      <a:pPr algn="ctr" fontAlgn="b"/>
                      <a:r>
                        <a:rPr lang="ru-RU" sz="800" b="0" i="0" u="none" strike="noStrike" dirty="0">
                          <a:solidFill>
                            <a:srgbClr val="000000"/>
                          </a:solidFill>
                          <a:latin typeface="Calibri"/>
                        </a:rPr>
                        <a:t>29</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Правобережный</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посёлок</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30"/>
                  </a:ext>
                </a:extLst>
              </a:tr>
              <a:tr h="116225">
                <a:tc>
                  <a:txBody>
                    <a:bodyPr/>
                    <a:lstStyle/>
                    <a:p>
                      <a:pPr algn="ctr" fontAlgn="b"/>
                      <a:r>
                        <a:rPr lang="ru-RU" sz="800" b="0" i="0" u="none" strike="noStrike" dirty="0">
                          <a:solidFill>
                            <a:srgbClr val="000000"/>
                          </a:solidFill>
                          <a:latin typeface="Calibri"/>
                        </a:rPr>
                        <a:t>30</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Привольный</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хутор</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31"/>
                  </a:ext>
                </a:extLst>
              </a:tr>
              <a:tr h="116225">
                <a:tc>
                  <a:txBody>
                    <a:bodyPr/>
                    <a:lstStyle/>
                    <a:p>
                      <a:pPr algn="ctr" fontAlgn="b"/>
                      <a:r>
                        <a:rPr lang="ru-RU" sz="800" b="0" i="0" u="none" strike="noStrike" dirty="0">
                          <a:solidFill>
                            <a:srgbClr val="000000"/>
                          </a:solidFill>
                          <a:latin typeface="Calibri"/>
                        </a:rPr>
                        <a:t>31</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Прогонный</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хутор</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32"/>
                  </a:ext>
                </a:extLst>
              </a:tr>
              <a:tr h="116225">
                <a:tc>
                  <a:txBody>
                    <a:bodyPr/>
                    <a:lstStyle/>
                    <a:p>
                      <a:pPr algn="ctr" fontAlgn="b"/>
                      <a:r>
                        <a:rPr lang="ru-RU" sz="800" b="0" i="0" u="none" strike="noStrike" dirty="0">
                          <a:solidFill>
                            <a:srgbClr val="000000"/>
                          </a:solidFill>
                          <a:latin typeface="Calibri"/>
                        </a:rPr>
                        <a:t>32</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Пролетарский</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хутор</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33"/>
                  </a:ext>
                </a:extLst>
              </a:tr>
              <a:tr h="116225">
                <a:tc>
                  <a:txBody>
                    <a:bodyPr/>
                    <a:lstStyle/>
                    <a:p>
                      <a:pPr algn="ctr" fontAlgn="b"/>
                      <a:r>
                        <a:rPr lang="ru-RU" sz="800" b="0" i="0" u="none" strike="noStrike">
                          <a:solidFill>
                            <a:srgbClr val="000000"/>
                          </a:solidFill>
                          <a:latin typeface="Calibri"/>
                        </a:rPr>
                        <a:t>33</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Ровный</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посёлок</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34"/>
                  </a:ext>
                </a:extLst>
              </a:tr>
              <a:tr h="116225">
                <a:tc>
                  <a:txBody>
                    <a:bodyPr/>
                    <a:lstStyle/>
                    <a:p>
                      <a:pPr algn="ctr" fontAlgn="b"/>
                      <a:r>
                        <a:rPr lang="ru-RU" sz="800" b="0" i="0" u="none" strike="noStrike" dirty="0">
                          <a:solidFill>
                            <a:srgbClr val="000000"/>
                          </a:solidFill>
                          <a:latin typeface="Calibri"/>
                        </a:rPr>
                        <a:t>34</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Ростовановское</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село</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35"/>
                  </a:ext>
                </a:extLst>
              </a:tr>
              <a:tr h="116225">
                <a:tc>
                  <a:txBody>
                    <a:bodyPr/>
                    <a:lstStyle/>
                    <a:p>
                      <a:pPr algn="ctr" fontAlgn="b"/>
                      <a:r>
                        <a:rPr lang="ru-RU" sz="800" b="0" i="0" u="none" strike="noStrike" dirty="0">
                          <a:solidFill>
                            <a:srgbClr val="000000"/>
                          </a:solidFill>
                          <a:latin typeface="Calibri"/>
                        </a:rPr>
                        <a:t>35</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Рощино</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посёлок</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36"/>
                  </a:ext>
                </a:extLst>
              </a:tr>
              <a:tr h="116225">
                <a:tc>
                  <a:txBody>
                    <a:bodyPr/>
                    <a:lstStyle/>
                    <a:p>
                      <a:pPr algn="ctr" fontAlgn="b"/>
                      <a:r>
                        <a:rPr lang="ru-RU" sz="800" b="0" i="0" u="none" strike="noStrike" dirty="0">
                          <a:solidFill>
                            <a:srgbClr val="000000"/>
                          </a:solidFill>
                          <a:latin typeface="Calibri"/>
                        </a:rPr>
                        <a:t>36</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Русское</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село</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37"/>
                  </a:ext>
                </a:extLst>
              </a:tr>
              <a:tr h="116225">
                <a:tc>
                  <a:txBody>
                    <a:bodyPr/>
                    <a:lstStyle/>
                    <a:p>
                      <a:pPr algn="ctr" fontAlgn="b"/>
                      <a:r>
                        <a:rPr lang="ru-RU" sz="800" b="0" i="0" u="none" strike="noStrike" dirty="0">
                          <a:solidFill>
                            <a:srgbClr val="000000"/>
                          </a:solidFill>
                          <a:latin typeface="Calibri"/>
                        </a:rPr>
                        <a:t>37</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Серноводское</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село</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38"/>
                  </a:ext>
                </a:extLst>
              </a:tr>
              <a:tr h="116225">
                <a:tc>
                  <a:txBody>
                    <a:bodyPr/>
                    <a:lstStyle/>
                    <a:p>
                      <a:pPr algn="ctr" fontAlgn="b"/>
                      <a:r>
                        <a:rPr lang="ru-RU" sz="800" b="0" i="0" u="none" strike="noStrike" dirty="0">
                          <a:solidFill>
                            <a:srgbClr val="000000"/>
                          </a:solidFill>
                          <a:latin typeface="Calibri"/>
                        </a:rPr>
                        <a:t>38</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Советский</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хутор</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39"/>
                  </a:ext>
                </a:extLst>
              </a:tr>
              <a:tr h="116225">
                <a:tc>
                  <a:txBody>
                    <a:bodyPr/>
                    <a:lstStyle/>
                    <a:p>
                      <a:pPr algn="ctr" fontAlgn="b"/>
                      <a:r>
                        <a:rPr lang="ru-RU" sz="800" b="0" i="0" u="none" strike="noStrike" dirty="0">
                          <a:solidFill>
                            <a:srgbClr val="000000"/>
                          </a:solidFill>
                          <a:latin typeface="Calibri"/>
                        </a:rPr>
                        <a:t>39</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Совхозный</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посёлок</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40"/>
                  </a:ext>
                </a:extLst>
              </a:tr>
              <a:tr h="116225">
                <a:tc>
                  <a:txBody>
                    <a:bodyPr/>
                    <a:lstStyle/>
                    <a:p>
                      <a:pPr algn="ctr" fontAlgn="b"/>
                      <a:r>
                        <a:rPr lang="ru-RU" sz="800" b="0" i="0" u="none" strike="noStrike" dirty="0">
                          <a:solidFill>
                            <a:srgbClr val="000000"/>
                          </a:solidFill>
                          <a:latin typeface="Calibri"/>
                        </a:rPr>
                        <a:t>40</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Стодеревская</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станица</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41"/>
                  </a:ext>
                </a:extLst>
              </a:tr>
              <a:tr h="116225">
                <a:tc>
                  <a:txBody>
                    <a:bodyPr/>
                    <a:lstStyle/>
                    <a:p>
                      <a:pPr algn="ctr" fontAlgn="b"/>
                      <a:r>
                        <a:rPr lang="ru-RU" sz="800" b="0" i="0" u="none" strike="noStrike" dirty="0">
                          <a:solidFill>
                            <a:srgbClr val="000000"/>
                          </a:solidFill>
                          <a:latin typeface="Calibri"/>
                        </a:rPr>
                        <a:t>41</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Тарский</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хутор</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42"/>
                  </a:ext>
                </a:extLst>
              </a:tr>
              <a:tr h="116225">
                <a:tc>
                  <a:txBody>
                    <a:bodyPr/>
                    <a:lstStyle/>
                    <a:p>
                      <a:pPr algn="ctr" fontAlgn="b"/>
                      <a:r>
                        <a:rPr lang="ru-RU" sz="800" b="0" i="0" u="none" strike="noStrike">
                          <a:solidFill>
                            <a:srgbClr val="000000"/>
                          </a:solidFill>
                          <a:latin typeface="Calibri"/>
                        </a:rPr>
                        <a:t>42</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Труд Земледельца</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хутор</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43"/>
                  </a:ext>
                </a:extLst>
              </a:tr>
              <a:tr h="116225">
                <a:tc>
                  <a:txBody>
                    <a:bodyPr/>
                    <a:lstStyle/>
                    <a:p>
                      <a:pPr algn="ctr" fontAlgn="b"/>
                      <a:r>
                        <a:rPr lang="ru-RU" sz="800" b="0" i="0" u="none" strike="noStrike">
                          <a:solidFill>
                            <a:srgbClr val="000000"/>
                          </a:solidFill>
                          <a:latin typeface="Calibri"/>
                        </a:rPr>
                        <a:t>43</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Трудовой</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посёлок</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44"/>
                  </a:ext>
                </a:extLst>
              </a:tr>
              <a:tr h="116225">
                <a:tc>
                  <a:txBody>
                    <a:bodyPr/>
                    <a:lstStyle/>
                    <a:p>
                      <a:pPr algn="ctr" fontAlgn="b"/>
                      <a:r>
                        <a:rPr lang="ru-RU" sz="800" b="0" i="0" u="none" strike="noStrike">
                          <a:solidFill>
                            <a:srgbClr val="000000"/>
                          </a:solidFill>
                          <a:latin typeface="Calibri"/>
                        </a:rPr>
                        <a:t>44</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Уваровское</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село</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45"/>
                  </a:ext>
                </a:extLst>
              </a:tr>
              <a:tr h="116225">
                <a:tc>
                  <a:txBody>
                    <a:bodyPr/>
                    <a:lstStyle/>
                    <a:p>
                      <a:pPr algn="ctr" fontAlgn="b"/>
                      <a:r>
                        <a:rPr lang="ru-RU" sz="800" b="0" i="0" u="none" strike="noStrike">
                          <a:solidFill>
                            <a:srgbClr val="000000"/>
                          </a:solidFill>
                          <a:latin typeface="Calibri"/>
                        </a:rPr>
                        <a:t>45</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Широкий Камыш</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хутор</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46"/>
                  </a:ext>
                </a:extLst>
              </a:tr>
              <a:tr h="116225">
                <a:tc>
                  <a:txBody>
                    <a:bodyPr/>
                    <a:lstStyle/>
                    <a:p>
                      <a:pPr algn="ctr" fontAlgn="b"/>
                      <a:r>
                        <a:rPr lang="ru-RU" sz="800" b="0" i="0" u="none" strike="noStrike">
                          <a:solidFill>
                            <a:srgbClr val="000000"/>
                          </a:solidFill>
                          <a:latin typeface="Calibri"/>
                        </a:rPr>
                        <a:t>46</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Эдиссия</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село</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47"/>
                  </a:ext>
                </a:extLst>
              </a:tr>
              <a:tr h="116225">
                <a:tc>
                  <a:txBody>
                    <a:bodyPr/>
                    <a:lstStyle/>
                    <a:p>
                      <a:pPr algn="ctr" fontAlgn="b"/>
                      <a:r>
                        <a:rPr lang="ru-RU" sz="800" b="0" i="0" u="none" strike="noStrike" dirty="0">
                          <a:solidFill>
                            <a:srgbClr val="000000"/>
                          </a:solidFill>
                          <a:latin typeface="Calibri"/>
                        </a:rPr>
                        <a:t>47</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a:solidFill>
                            <a:srgbClr val="000000"/>
                          </a:solidFill>
                          <a:latin typeface="Calibri"/>
                        </a:rPr>
                        <a:t>Южанин</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800" b="0" i="0" u="none" strike="noStrike" dirty="0">
                          <a:solidFill>
                            <a:srgbClr val="000000"/>
                          </a:solidFill>
                          <a:latin typeface="Calibri"/>
                        </a:rPr>
                        <a:t>посёлок</a:t>
                      </a:r>
                    </a:p>
                  </a:txBody>
                  <a:tcPr marL="3874" marR="3874" marT="38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48"/>
                  </a:ext>
                </a:extLst>
              </a:tr>
            </a:tbl>
          </a:graphicData>
        </a:graphic>
      </p:graphicFrame>
      <p:pic>
        <p:nvPicPr>
          <p:cNvPr id="13"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43200" y="762000"/>
            <a:ext cx="4038600" cy="2516486"/>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83179" y="0"/>
            <a:ext cx="4007821" cy="584775"/>
          </a:xfrm>
          <a:prstGeom prst="rect">
            <a:avLst/>
          </a:prstGeom>
        </p:spPr>
        <p:txBody>
          <a:bodyPr wrap="square">
            <a:spAutoFit/>
          </a:bodyPr>
          <a:lstStyle/>
          <a:p>
            <a:pPr algn="just"/>
            <a:r>
              <a:rPr lang="ru-RU" sz="1400" dirty="0">
                <a:solidFill>
                  <a:prstClr val="black"/>
                </a:solidFill>
                <a:latin typeface="+mj-lt"/>
              </a:rPr>
              <a:t>Региональный</a:t>
            </a:r>
            <a:r>
              <a:rPr lang="ru-RU" b="1" dirty="0"/>
              <a:t> </a:t>
            </a:r>
            <a:r>
              <a:rPr lang="ru-RU" sz="1400" dirty="0">
                <a:solidFill>
                  <a:prstClr val="black"/>
                </a:solidFill>
                <a:latin typeface="+mj-lt"/>
              </a:rPr>
              <a:t>фестиваль-конкурс традиционной казачьей культуры «Казачья сторона»</a:t>
            </a:r>
          </a:p>
        </p:txBody>
      </p:sp>
      <p:sp>
        <p:nvSpPr>
          <p:cNvPr id="4" name="Прямоугольник 3"/>
          <p:cNvSpPr/>
          <p:nvPr/>
        </p:nvSpPr>
        <p:spPr>
          <a:xfrm>
            <a:off x="4648200" y="-2875"/>
            <a:ext cx="4495800" cy="738664"/>
          </a:xfrm>
          <a:prstGeom prst="rect">
            <a:avLst/>
          </a:prstGeom>
        </p:spPr>
        <p:txBody>
          <a:bodyPr wrap="square">
            <a:spAutoFit/>
          </a:bodyPr>
          <a:lstStyle/>
          <a:p>
            <a:pPr algn="ctr"/>
            <a:r>
              <a:rPr lang="ru-RU" sz="1400" dirty="0">
                <a:solidFill>
                  <a:prstClr val="black"/>
                </a:solidFill>
                <a:latin typeface="+mj-lt"/>
              </a:rPr>
              <a:t>Межрегиональный фестиваль добрососедства и национальных культур «Курский район - территория мира и согласия»</a:t>
            </a:r>
          </a:p>
        </p:txBody>
      </p:sp>
      <p:pic>
        <p:nvPicPr>
          <p:cNvPr id="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7685" y="608223"/>
            <a:ext cx="3853694" cy="2166207"/>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628072" y="927984"/>
            <a:ext cx="4225480" cy="2546714"/>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76200" y="2989785"/>
            <a:ext cx="4267200" cy="523220"/>
          </a:xfrm>
          <a:prstGeom prst="rect">
            <a:avLst/>
          </a:prstGeom>
        </p:spPr>
        <p:txBody>
          <a:bodyPr wrap="square">
            <a:spAutoFit/>
          </a:bodyPr>
          <a:lstStyle/>
          <a:p>
            <a:pPr algn="ctr"/>
            <a:r>
              <a:rPr lang="ru-RU" sz="1400" dirty="0">
                <a:solidFill>
                  <a:prstClr val="black"/>
                </a:solidFill>
                <a:latin typeface="+mj-lt"/>
              </a:rPr>
              <a:t>Межрегиональный этно-фестиваль национальных культур СКФО</a:t>
            </a:r>
          </a:p>
        </p:txBody>
      </p:sp>
      <p:sp>
        <p:nvSpPr>
          <p:cNvPr id="8" name="Прямоугольник 7"/>
          <p:cNvSpPr/>
          <p:nvPr/>
        </p:nvSpPr>
        <p:spPr>
          <a:xfrm>
            <a:off x="4495799" y="3681272"/>
            <a:ext cx="4356315" cy="523220"/>
          </a:xfrm>
          <a:prstGeom prst="rect">
            <a:avLst/>
          </a:prstGeom>
        </p:spPr>
        <p:txBody>
          <a:bodyPr wrap="square">
            <a:spAutoFit/>
          </a:bodyPr>
          <a:lstStyle/>
          <a:p>
            <a:pPr algn="ctr"/>
            <a:r>
              <a:rPr lang="ru-RU" sz="1400" dirty="0">
                <a:solidFill>
                  <a:prstClr val="black"/>
                </a:solidFill>
                <a:latin typeface="+mj-lt"/>
              </a:rPr>
              <a:t>Межрегиональный фестиваль-ярмарка «Курский АРБУЗник-2023»</a:t>
            </a:r>
          </a:p>
        </p:txBody>
      </p:sp>
      <p:pic>
        <p:nvPicPr>
          <p:cNvPr id="9"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7685" y="3459182"/>
            <a:ext cx="3752497" cy="2819400"/>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886200" y="4168549"/>
            <a:ext cx="5181601" cy="2449864"/>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74079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3068" y="51049"/>
            <a:ext cx="4136905" cy="523220"/>
          </a:xfrm>
          <a:prstGeom prst="rect">
            <a:avLst/>
          </a:prstGeom>
        </p:spPr>
        <p:txBody>
          <a:bodyPr wrap="square">
            <a:spAutoFit/>
          </a:bodyPr>
          <a:lstStyle/>
          <a:p>
            <a:pPr algn="ctr"/>
            <a:r>
              <a:rPr lang="ru-RU" sz="1400" dirty="0">
                <a:solidFill>
                  <a:prstClr val="black"/>
                </a:solidFill>
                <a:latin typeface="+mj-lt"/>
              </a:rPr>
              <a:t>5-ый Межрегиональный фестиваль поэзии народов Северного Кавказа «Курские Родники дружбы»</a:t>
            </a:r>
          </a:p>
        </p:txBody>
      </p:sp>
      <p:sp>
        <p:nvSpPr>
          <p:cNvPr id="4" name="Прямоугольник 3"/>
          <p:cNvSpPr/>
          <p:nvPr/>
        </p:nvSpPr>
        <p:spPr>
          <a:xfrm>
            <a:off x="4495800" y="51049"/>
            <a:ext cx="4495800" cy="523220"/>
          </a:xfrm>
          <a:prstGeom prst="rect">
            <a:avLst/>
          </a:prstGeom>
        </p:spPr>
        <p:txBody>
          <a:bodyPr wrap="square">
            <a:spAutoFit/>
          </a:bodyPr>
          <a:lstStyle/>
          <a:p>
            <a:pPr algn="ctr"/>
            <a:r>
              <a:rPr lang="ru-RU" sz="1400" dirty="0">
                <a:solidFill>
                  <a:prstClr val="black"/>
                </a:solidFill>
                <a:latin typeface="+mj-lt"/>
              </a:rPr>
              <a:t>Межрегиональный фестиваль дагестанской культуры «Пою тебе, Кавказ мой милый…»</a:t>
            </a:r>
          </a:p>
        </p:txBody>
      </p:sp>
      <p:pic>
        <p:nvPicPr>
          <p:cNvPr id="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7355" y="428952"/>
            <a:ext cx="3785559" cy="2399299"/>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29200" y="416918"/>
            <a:ext cx="3804142" cy="2356447"/>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Прямоугольник 6"/>
          <p:cNvSpPr/>
          <p:nvPr/>
        </p:nvSpPr>
        <p:spPr>
          <a:xfrm>
            <a:off x="63260" y="2591928"/>
            <a:ext cx="9080740" cy="523220"/>
          </a:xfrm>
          <a:prstGeom prst="rect">
            <a:avLst/>
          </a:prstGeom>
        </p:spPr>
        <p:txBody>
          <a:bodyPr wrap="square">
            <a:spAutoFit/>
          </a:bodyPr>
          <a:lstStyle/>
          <a:p>
            <a:pPr algn="ctr"/>
            <a:r>
              <a:rPr lang="ru-RU" sz="1400" dirty="0">
                <a:solidFill>
                  <a:prstClr val="black"/>
                </a:solidFill>
                <a:latin typeface="+mj-lt"/>
              </a:rPr>
              <a:t>Мероприятия к 80-летию окончания Битвы за Кавказ, к 80-летию освобождения Курского района и Ставрополья от немецко-фашистских захватчиков, к 78-летию Победы в Великой Отечественной войне</a:t>
            </a:r>
          </a:p>
        </p:txBody>
      </p:sp>
      <p:pic>
        <p:nvPicPr>
          <p:cNvPr id="8"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89823" y="4851587"/>
            <a:ext cx="2937145" cy="2006413"/>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3067" y="2891668"/>
            <a:ext cx="3091133" cy="2317953"/>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341436" y="2942377"/>
            <a:ext cx="2298147" cy="2128188"/>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176629" y="2932568"/>
            <a:ext cx="2814971" cy="2107411"/>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664014" y="4883799"/>
            <a:ext cx="2898106" cy="2172469"/>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472601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Нашивка 9"/>
          <p:cNvSpPr/>
          <p:nvPr/>
        </p:nvSpPr>
        <p:spPr>
          <a:xfrm>
            <a:off x="26126" y="43414"/>
            <a:ext cx="7239000" cy="304800"/>
          </a:xfrm>
          <a:prstGeom prst="chevron">
            <a:avLst/>
          </a:prstGeom>
          <a:solidFill>
            <a:srgbClr val="CC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 name="Прямоугольник 1"/>
          <p:cNvSpPr/>
          <p:nvPr/>
        </p:nvSpPr>
        <p:spPr>
          <a:xfrm>
            <a:off x="2133600" y="33371"/>
            <a:ext cx="4572000" cy="338554"/>
          </a:xfrm>
          <a:prstGeom prst="rect">
            <a:avLst/>
          </a:prstGeom>
        </p:spPr>
        <p:txBody>
          <a:bodyPr wrap="square">
            <a:spAutoFit/>
          </a:bodyPr>
          <a:lstStyle/>
          <a:p>
            <a:r>
              <a:rPr lang="ru-RU" sz="1600" b="1" dirty="0" smtClean="0"/>
              <a:t>ФИЗИЧЕСКАЯ КУЛЬТУРА И СПОРТ</a:t>
            </a:r>
            <a:endParaRPr lang="ru-RU" sz="1600" dirty="0"/>
          </a:p>
        </p:txBody>
      </p:sp>
      <p:graphicFrame>
        <p:nvGraphicFramePr>
          <p:cNvPr id="3" name="Диаграмма 2"/>
          <p:cNvGraphicFramePr/>
          <p:nvPr>
            <p:extLst>
              <p:ext uri="{D42A27DB-BD31-4B8C-83A1-F6EECF244321}">
                <p14:modId xmlns:p14="http://schemas.microsoft.com/office/powerpoint/2010/main" val="195216157"/>
              </p:ext>
            </p:extLst>
          </p:nvPr>
        </p:nvGraphicFramePr>
        <p:xfrm>
          <a:off x="131215" y="564464"/>
          <a:ext cx="4572000" cy="1905000"/>
        </p:xfrm>
        <a:graphic>
          <a:graphicData uri="http://schemas.openxmlformats.org/drawingml/2006/chart">
            <c:chart xmlns:c="http://schemas.openxmlformats.org/drawingml/2006/chart" xmlns:r="http://schemas.openxmlformats.org/officeDocument/2006/relationships" r:id="rId3"/>
          </a:graphicData>
        </a:graphic>
      </p:graphicFrame>
      <p:sp>
        <p:nvSpPr>
          <p:cNvPr id="5" name="Прямоугольник 4"/>
          <p:cNvSpPr/>
          <p:nvPr/>
        </p:nvSpPr>
        <p:spPr>
          <a:xfrm>
            <a:off x="73912" y="2367383"/>
            <a:ext cx="8839200" cy="1892826"/>
          </a:xfrm>
          <a:prstGeom prst="rect">
            <a:avLst/>
          </a:prstGeom>
        </p:spPr>
        <p:txBody>
          <a:bodyPr wrap="square">
            <a:spAutoFit/>
          </a:bodyPr>
          <a:lstStyle/>
          <a:p>
            <a:pPr algn="just"/>
            <a:r>
              <a:rPr lang="ru-RU" sz="900" dirty="0">
                <a:latin typeface="+mj-lt"/>
              </a:rPr>
              <a:t>	</a:t>
            </a:r>
            <a:r>
              <a:rPr lang="ru-RU" sz="900" dirty="0" smtClean="0">
                <a:latin typeface="+mj-lt"/>
              </a:rPr>
              <a:t>В </a:t>
            </a:r>
            <a:r>
              <a:rPr lang="ru-RU" sz="900" dirty="0">
                <a:latin typeface="+mj-lt"/>
              </a:rPr>
              <a:t>округе насчитывается 94 спортивных сооружений, спортивный комплекс «Юбилейный», 18 спортивных залов, 2 детско-юношеских спортивных школы. </a:t>
            </a:r>
          </a:p>
          <a:p>
            <a:pPr algn="just"/>
            <a:r>
              <a:rPr lang="ru-RU" sz="900" dirty="0" smtClean="0">
                <a:latin typeface="+mj-lt"/>
              </a:rPr>
              <a:t>	Наши </a:t>
            </a:r>
            <a:r>
              <a:rPr lang="ru-RU" sz="900" dirty="0">
                <a:latin typeface="+mj-lt"/>
              </a:rPr>
              <a:t>спортсмены принимали участие в различных видах спорта на всех уровнях.</a:t>
            </a:r>
          </a:p>
          <a:p>
            <a:pPr algn="just"/>
            <a:r>
              <a:rPr lang="ru-RU" sz="900" dirty="0" smtClean="0">
                <a:latin typeface="+mj-lt"/>
              </a:rPr>
              <a:t>	По </a:t>
            </a:r>
            <a:r>
              <a:rPr lang="ru-RU" sz="900" dirty="0">
                <a:latin typeface="+mj-lt"/>
              </a:rPr>
              <a:t>легкой атлетике это 10 место в Кубке и Первенстве России по кроссу, два вторых места в Первенстве Северо-Кавказского федерального округа, 1 и 3 место в Первенстве Ставропольского края, первое, второе и два третьих места в Чемпионате и Первенстве СКФО и ЮФО.</a:t>
            </a:r>
          </a:p>
          <a:p>
            <a:pPr algn="just"/>
            <a:r>
              <a:rPr lang="ru-RU" sz="900" dirty="0" smtClean="0">
                <a:latin typeface="+mj-lt"/>
              </a:rPr>
              <a:t>	По </a:t>
            </a:r>
            <a:r>
              <a:rPr lang="ru-RU" sz="900" dirty="0">
                <a:latin typeface="+mj-lt"/>
              </a:rPr>
              <a:t>боксу это 2 место в Первенстве СКФО среди девушек 15-16 лет, два третьих места в Первенстве Ставропольского края среди юношей 15-16 лет.</a:t>
            </a:r>
          </a:p>
          <a:p>
            <a:pPr algn="just"/>
            <a:r>
              <a:rPr lang="ru-RU" sz="900" dirty="0" smtClean="0">
                <a:latin typeface="+mj-lt"/>
              </a:rPr>
              <a:t>	В </a:t>
            </a:r>
            <a:r>
              <a:rPr lang="ru-RU" sz="900" dirty="0">
                <a:latin typeface="+mj-lt"/>
              </a:rPr>
              <a:t>спортивной борьбе это пять первых и четыре вторых и два третьих места в Первенстве Ставропольского края по греко-римской борьбе, среди юношей, первое место в Первенстве СКФО по греко-римской борьбе среди юношей до 16 лет, первое место в Первенстве России по греко-римской борьбе, среди юношей до 16 лет, 2 место в Первенстве Европы по греко-римской борьбе в Венгрии г. </a:t>
            </a:r>
            <a:r>
              <a:rPr lang="ru-RU" sz="900" dirty="0" err="1">
                <a:latin typeface="+mj-lt"/>
              </a:rPr>
              <a:t>Капошвар</a:t>
            </a:r>
            <a:r>
              <a:rPr lang="ru-RU" sz="900" dirty="0">
                <a:latin typeface="+mj-lt"/>
              </a:rPr>
              <a:t>, </a:t>
            </a:r>
            <a:r>
              <a:rPr lang="ru-RU" sz="900" dirty="0" err="1">
                <a:latin typeface="+mj-lt"/>
              </a:rPr>
              <a:t>Амиров</a:t>
            </a:r>
            <a:r>
              <a:rPr lang="ru-RU" sz="900" dirty="0">
                <a:latin typeface="+mj-lt"/>
              </a:rPr>
              <a:t> Эмиль.</a:t>
            </a:r>
          </a:p>
          <a:p>
            <a:pPr algn="just"/>
            <a:r>
              <a:rPr lang="ru-RU" sz="900" dirty="0" smtClean="0">
                <a:latin typeface="+mj-lt"/>
              </a:rPr>
              <a:t>	На </a:t>
            </a:r>
            <a:r>
              <a:rPr lang="ru-RU" sz="900" dirty="0">
                <a:latin typeface="+mj-lt"/>
              </a:rPr>
              <a:t>территории округа прошли турниры по футболу, самые значимые это открытый турнир, посвященный памяти воинов-интернационалистов, Межрегиональный турнир Курского МО среди детских команд, под девизом «Мир детям Северного Кавказа!» открытый турнир, посвященный памяти тренера-преподавателя Даудова Р.Б.</a:t>
            </a:r>
          </a:p>
          <a:p>
            <a:pPr algn="just"/>
            <a:r>
              <a:rPr lang="ru-RU" sz="900" dirty="0" smtClean="0">
                <a:latin typeface="+mj-lt"/>
              </a:rPr>
              <a:t>	По </a:t>
            </a:r>
            <a:r>
              <a:rPr lang="ru-RU" sz="900" dirty="0">
                <a:latin typeface="+mj-lt"/>
              </a:rPr>
              <a:t>волейболу наши юноши участвовали в Первенстве Ставропольского края и заняли второе место, а так же в Первенстве ЮФО и СКФО и заняли первое место.</a:t>
            </a:r>
            <a:endParaRPr lang="ru-RU" sz="900" dirty="0">
              <a:effectLst/>
              <a:latin typeface="+mj-lt"/>
            </a:endParaRPr>
          </a:p>
        </p:txBody>
      </p:sp>
      <p:graphicFrame>
        <p:nvGraphicFramePr>
          <p:cNvPr id="6" name="Диаграмма 5"/>
          <p:cNvGraphicFramePr/>
          <p:nvPr>
            <p:extLst>
              <p:ext uri="{D42A27DB-BD31-4B8C-83A1-F6EECF244321}">
                <p14:modId xmlns:p14="http://schemas.microsoft.com/office/powerpoint/2010/main" val="1451928844"/>
              </p:ext>
            </p:extLst>
          </p:nvPr>
        </p:nvGraphicFramePr>
        <p:xfrm>
          <a:off x="5128846" y="1127577"/>
          <a:ext cx="3733800" cy="1323480"/>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p:cNvSpPr txBox="1"/>
          <p:nvPr/>
        </p:nvSpPr>
        <p:spPr>
          <a:xfrm>
            <a:off x="4941263" y="494193"/>
            <a:ext cx="3733800" cy="830997"/>
          </a:xfrm>
          <a:prstGeom prst="rect">
            <a:avLst/>
          </a:prstGeom>
          <a:noFill/>
        </p:spPr>
        <p:txBody>
          <a:bodyPr wrap="square" rtlCol="0">
            <a:spAutoFit/>
          </a:bodyPr>
          <a:lstStyle/>
          <a:p>
            <a:pPr algn="ctr"/>
            <a:r>
              <a:rPr lang="ru-RU" sz="1200" dirty="0" smtClean="0"/>
              <a:t>РАСХОДЫ, НАПРАВЛЯЕМЫЕ НА ФИЗИЧЕСКУЮ КУЛЬТУРУ И СПОРТ, В РАСЧЕТЕ НА 1 ЖИТЕЛЯ КУРСКОГО РАЙОНА  В  ГОД                                             </a:t>
            </a:r>
          </a:p>
          <a:p>
            <a:pPr algn="ctr"/>
            <a:r>
              <a:rPr lang="ru-RU" sz="1200" dirty="0" smtClean="0"/>
              <a:t>               </a:t>
            </a:r>
            <a:endParaRPr lang="ru-RU" sz="900" dirty="0"/>
          </a:p>
        </p:txBody>
      </p:sp>
      <p:sp>
        <p:nvSpPr>
          <p:cNvPr id="9" name="TextBox 8"/>
          <p:cNvSpPr txBox="1"/>
          <p:nvPr/>
        </p:nvSpPr>
        <p:spPr>
          <a:xfrm>
            <a:off x="1219200" y="743419"/>
            <a:ext cx="685800" cy="215444"/>
          </a:xfrm>
          <a:prstGeom prst="rect">
            <a:avLst/>
          </a:prstGeom>
          <a:noFill/>
        </p:spPr>
        <p:txBody>
          <a:bodyPr wrap="square" rtlCol="0">
            <a:spAutoFit/>
          </a:bodyPr>
          <a:lstStyle/>
          <a:p>
            <a:r>
              <a:rPr lang="ru-RU" sz="800" dirty="0" smtClean="0">
                <a:latin typeface="+mj-lt"/>
              </a:rPr>
              <a:t>тыс. руб.</a:t>
            </a:r>
            <a:endParaRPr lang="ru-RU" sz="800" dirty="0">
              <a:latin typeface="+mj-lt"/>
            </a:endParaRPr>
          </a:p>
        </p:txBody>
      </p:sp>
      <p:pic>
        <p:nvPicPr>
          <p:cNvPr id="12"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38651" y="4983842"/>
            <a:ext cx="2571949" cy="1928962"/>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05876" y="4139675"/>
            <a:ext cx="2744245" cy="1536777"/>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3" descr="D:\Documents\ОТЧЕТЫ ГЛАВЫ\2023\jpg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252637" y="5118478"/>
            <a:ext cx="2319363" cy="173952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15" name="Picture 2" descr="D:\Documents\ОТЧЕТЫ ГЛАВЫ\2023\jpg (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91329" y="4126915"/>
            <a:ext cx="2479323" cy="1652237"/>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8254369" y="1019855"/>
            <a:ext cx="561371" cy="215444"/>
          </a:xfrm>
          <a:prstGeom prst="rect">
            <a:avLst/>
          </a:prstGeom>
        </p:spPr>
        <p:txBody>
          <a:bodyPr wrap="none">
            <a:spAutoFit/>
          </a:bodyPr>
          <a:lstStyle/>
          <a:p>
            <a:pPr algn="ctr"/>
            <a:r>
              <a:rPr lang="ru-RU" sz="800" dirty="0">
                <a:latin typeface="+mj-lt"/>
              </a:rPr>
              <a:t>(рублей)</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92175" y="-114674"/>
            <a:ext cx="3202697" cy="2402022"/>
          </a:xfrm>
          <a:prstGeom prst="rect">
            <a:avLst/>
          </a:prstGeom>
          <a:noFill/>
          <a:ln>
            <a:noFill/>
          </a:ln>
          <a:effectLst>
            <a:outerShdw dist="35921" dir="2700000" algn="ctr" rotWithShape="0">
              <a:schemeClr val="bg2"/>
            </a:outerShdw>
            <a:softEdge rad="317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93316" y="4052351"/>
            <a:ext cx="2041483" cy="254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0996" y="509237"/>
            <a:ext cx="2976457" cy="1983530"/>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52555" y="2641585"/>
            <a:ext cx="2890483" cy="1930415"/>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2845934" y="4876800"/>
            <a:ext cx="3888916" cy="1873538"/>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2940" y="4572000"/>
            <a:ext cx="2774529" cy="2080897"/>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232038" y="2762465"/>
            <a:ext cx="2861140" cy="1908916"/>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213862" y="1919164"/>
            <a:ext cx="2689008" cy="2023059"/>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190950" y="304800"/>
            <a:ext cx="2781374" cy="2086031"/>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рямоугольник 12"/>
          <p:cNvSpPr/>
          <p:nvPr/>
        </p:nvSpPr>
        <p:spPr>
          <a:xfrm>
            <a:off x="12940" y="0"/>
            <a:ext cx="2923460" cy="461665"/>
          </a:xfrm>
          <a:prstGeom prst="rect">
            <a:avLst/>
          </a:prstGeom>
        </p:spPr>
        <p:txBody>
          <a:bodyPr wrap="square">
            <a:spAutoFit/>
          </a:bodyPr>
          <a:lstStyle/>
          <a:p>
            <a:r>
              <a:rPr lang="ru-RU" sz="2400" b="1" dirty="0">
                <a:solidFill>
                  <a:prstClr val="black"/>
                </a:solidFill>
                <a:latin typeface="+mj-lt"/>
              </a:rPr>
              <a:t>Спорт</a:t>
            </a:r>
          </a:p>
        </p:txBody>
      </p:sp>
    </p:spTree>
    <p:extLst>
      <p:ext uri="{BB962C8B-B14F-4D97-AF65-F5344CB8AC3E}">
        <p14:creationId xmlns:p14="http://schemas.microsoft.com/office/powerpoint/2010/main" val="29361049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Диаграмма 1"/>
          <p:cNvGraphicFramePr/>
          <p:nvPr>
            <p:extLst>
              <p:ext uri="{D42A27DB-BD31-4B8C-83A1-F6EECF244321}">
                <p14:modId xmlns:p14="http://schemas.microsoft.com/office/powerpoint/2010/main" val="3545350862"/>
              </p:ext>
            </p:extLst>
          </p:nvPr>
        </p:nvGraphicFramePr>
        <p:xfrm>
          <a:off x="228600" y="838200"/>
          <a:ext cx="8568952" cy="3048000"/>
        </p:xfrm>
        <a:graphic>
          <a:graphicData uri="http://schemas.openxmlformats.org/drawingml/2006/chart">
            <c:chart xmlns:c="http://schemas.openxmlformats.org/drawingml/2006/chart" xmlns:r="http://schemas.openxmlformats.org/officeDocument/2006/relationships" r:id="rId3"/>
          </a:graphicData>
        </a:graphic>
      </p:graphicFrame>
      <p:sp>
        <p:nvSpPr>
          <p:cNvPr id="3" name="Прямоугольник 2"/>
          <p:cNvSpPr/>
          <p:nvPr/>
        </p:nvSpPr>
        <p:spPr>
          <a:xfrm>
            <a:off x="228600" y="381000"/>
            <a:ext cx="8686800" cy="738664"/>
          </a:xfrm>
          <a:prstGeom prst="rect">
            <a:avLst/>
          </a:prstGeom>
        </p:spPr>
        <p:txBody>
          <a:bodyPr wrap="square">
            <a:spAutoFit/>
          </a:bodyPr>
          <a:lstStyle/>
          <a:p>
            <a:pPr algn="just"/>
            <a:r>
              <a:rPr lang="ru-RU" sz="1400" dirty="0" smtClean="0"/>
              <a:t>     В результате комплекса мер, направленных на исполнение Указов Президента РФ среднемесячная заработная плата  педагогических работников, руб.</a:t>
            </a:r>
          </a:p>
          <a:p>
            <a:endParaRPr lang="ru-RU" sz="1400" dirty="0"/>
          </a:p>
        </p:txBody>
      </p:sp>
      <p:sp>
        <p:nvSpPr>
          <p:cNvPr id="4" name="TextBox 3"/>
          <p:cNvSpPr txBox="1"/>
          <p:nvPr/>
        </p:nvSpPr>
        <p:spPr>
          <a:xfrm>
            <a:off x="304800" y="0"/>
            <a:ext cx="8610600" cy="307777"/>
          </a:xfrm>
          <a:prstGeom prst="rect">
            <a:avLst/>
          </a:prstGeom>
          <a:noFill/>
        </p:spPr>
        <p:txBody>
          <a:bodyPr wrap="square" rtlCol="0">
            <a:spAutoFit/>
          </a:bodyPr>
          <a:lstStyle/>
          <a:p>
            <a:pPr algn="ctr"/>
            <a:r>
              <a:rPr lang="ru-RU" sz="1400" b="1" dirty="0" smtClean="0"/>
              <a:t>ИСПОЛНЕНИЕ  УКАЗОВ  ПРЕЗИДЕНТА РФ</a:t>
            </a:r>
            <a:endParaRPr lang="ru-RU" sz="1400" b="1" dirty="0"/>
          </a:p>
        </p:txBody>
      </p:sp>
      <p:graphicFrame>
        <p:nvGraphicFramePr>
          <p:cNvPr id="6" name="Диаграмма 5"/>
          <p:cNvGraphicFramePr/>
          <p:nvPr>
            <p:extLst>
              <p:ext uri="{D42A27DB-BD31-4B8C-83A1-F6EECF244321}">
                <p14:modId xmlns:p14="http://schemas.microsoft.com/office/powerpoint/2010/main" val="2346789904"/>
              </p:ext>
            </p:extLst>
          </p:nvPr>
        </p:nvGraphicFramePr>
        <p:xfrm>
          <a:off x="0" y="4191000"/>
          <a:ext cx="8928992" cy="2223616"/>
        </p:xfrm>
        <a:graphic>
          <a:graphicData uri="http://schemas.openxmlformats.org/drawingml/2006/chart">
            <c:chart xmlns:c="http://schemas.openxmlformats.org/drawingml/2006/chart" xmlns:r="http://schemas.openxmlformats.org/officeDocument/2006/relationships" r:id="rId4"/>
          </a:graphicData>
        </a:graphic>
      </p:graphicFrame>
      <p:sp>
        <p:nvSpPr>
          <p:cNvPr id="7" name="Прямоугольник 6"/>
          <p:cNvSpPr/>
          <p:nvPr/>
        </p:nvSpPr>
        <p:spPr>
          <a:xfrm>
            <a:off x="228600" y="914400"/>
            <a:ext cx="4969117" cy="276999"/>
          </a:xfrm>
          <a:prstGeom prst="rect">
            <a:avLst/>
          </a:prstGeom>
        </p:spPr>
        <p:txBody>
          <a:bodyPr wrap="none">
            <a:spAutoFit/>
          </a:bodyPr>
          <a:lstStyle/>
          <a:p>
            <a:r>
              <a:rPr lang="ru-RU" sz="1200" b="1" dirty="0" smtClean="0"/>
              <a:t>Среднемесячная заработная плата в сфере образования, руб.</a:t>
            </a:r>
            <a:endParaRPr lang="ru-RU" sz="1200" b="1" dirty="0"/>
          </a:p>
        </p:txBody>
      </p:sp>
      <p:sp>
        <p:nvSpPr>
          <p:cNvPr id="8" name="Прямоугольник 7"/>
          <p:cNvSpPr/>
          <p:nvPr/>
        </p:nvSpPr>
        <p:spPr>
          <a:xfrm>
            <a:off x="228600" y="4038600"/>
            <a:ext cx="8492752" cy="276999"/>
          </a:xfrm>
          <a:prstGeom prst="rect">
            <a:avLst/>
          </a:prstGeom>
        </p:spPr>
        <p:txBody>
          <a:bodyPr wrap="square">
            <a:spAutoFit/>
          </a:bodyPr>
          <a:lstStyle/>
          <a:p>
            <a:r>
              <a:rPr lang="ru-RU" sz="1200" b="1" dirty="0" smtClean="0"/>
              <a:t>Среднемесячная заработная плата в сфере культуры и искусства, руб.</a:t>
            </a:r>
            <a:endParaRPr lang="ru-RU" sz="1200" b="1"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Пятиугольник 1"/>
          <p:cNvSpPr/>
          <p:nvPr/>
        </p:nvSpPr>
        <p:spPr>
          <a:xfrm>
            <a:off x="0" y="0"/>
            <a:ext cx="8686800" cy="609600"/>
          </a:xfrm>
          <a:prstGeom prst="homePlat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0" y="0"/>
            <a:ext cx="8686800" cy="769441"/>
          </a:xfrm>
          <a:prstGeom prst="rect">
            <a:avLst/>
          </a:prstGeom>
          <a:noFill/>
        </p:spPr>
        <p:txBody>
          <a:bodyPr wrap="square" rtlCol="0">
            <a:spAutoFit/>
          </a:bodyPr>
          <a:lstStyle/>
          <a:p>
            <a:pPr algn="ctr"/>
            <a:r>
              <a:rPr lang="ru-RU" sz="1600" b="1" dirty="0" smtClean="0"/>
              <a:t>Раздел 7.  </a:t>
            </a:r>
            <a:r>
              <a:rPr lang="ru-RU" sz="1400" dirty="0" smtClean="0"/>
              <a:t>УРОВЕНЬ ДОЛГОВОЙ НАГРУЗКИ НА БЮДЖЕТ КУРСКОГО МУНИЦИПАЛЬНОГО ОКРУГА СТАВРОПОЛЬСКОГО КРАЯ </a:t>
            </a:r>
          </a:p>
          <a:p>
            <a:pPr algn="ctr"/>
            <a:r>
              <a:rPr lang="ru-RU" sz="1400" dirty="0" smtClean="0"/>
              <a:t> </a:t>
            </a:r>
            <a:endParaRPr lang="ru-RU" sz="1400" dirty="0"/>
          </a:p>
        </p:txBody>
      </p:sp>
      <p:sp>
        <p:nvSpPr>
          <p:cNvPr id="4" name="Прямоугольник 3"/>
          <p:cNvSpPr/>
          <p:nvPr/>
        </p:nvSpPr>
        <p:spPr>
          <a:xfrm>
            <a:off x="152400" y="609600"/>
            <a:ext cx="8991600" cy="523220"/>
          </a:xfrm>
          <a:prstGeom prst="rect">
            <a:avLst/>
          </a:prstGeom>
        </p:spPr>
        <p:txBody>
          <a:bodyPr wrap="square">
            <a:spAutoFit/>
          </a:bodyPr>
          <a:lstStyle/>
          <a:p>
            <a:r>
              <a:rPr lang="ru-RU" sz="1400" dirty="0" smtClean="0"/>
              <a:t>Сведения о планируемых (предельных) объемах муниципального долга на 2023 год и на плановый период 2024 и 2025 годов в сравнении с исполнением за 2023 год и отчетом за 2022 год </a:t>
            </a:r>
            <a:endParaRPr lang="ru-RU" sz="1400" dirty="0"/>
          </a:p>
        </p:txBody>
      </p:sp>
      <p:graphicFrame>
        <p:nvGraphicFramePr>
          <p:cNvPr id="5" name="Таблица 4"/>
          <p:cNvGraphicFramePr>
            <a:graphicFrameLocks noGrp="1"/>
          </p:cNvGraphicFramePr>
          <p:nvPr>
            <p:extLst>
              <p:ext uri="{D42A27DB-BD31-4B8C-83A1-F6EECF244321}">
                <p14:modId xmlns:p14="http://schemas.microsoft.com/office/powerpoint/2010/main" val="2827889521"/>
              </p:ext>
            </p:extLst>
          </p:nvPr>
        </p:nvGraphicFramePr>
        <p:xfrm>
          <a:off x="152400" y="1219201"/>
          <a:ext cx="8839200" cy="3384742"/>
        </p:xfrm>
        <a:graphic>
          <a:graphicData uri="http://schemas.openxmlformats.org/drawingml/2006/table">
            <a:tbl>
              <a:tblPr/>
              <a:tblGrid>
                <a:gridCol w="4114800">
                  <a:extLst>
                    <a:ext uri="{9D8B030D-6E8A-4147-A177-3AD203B41FA5}">
                      <a16:colId xmlns:a16="http://schemas.microsoft.com/office/drawing/2014/main" xmlns="" val="20000"/>
                    </a:ext>
                  </a:extLst>
                </a:gridCol>
                <a:gridCol w="990600">
                  <a:extLst>
                    <a:ext uri="{9D8B030D-6E8A-4147-A177-3AD203B41FA5}">
                      <a16:colId xmlns:a16="http://schemas.microsoft.com/office/drawing/2014/main" xmlns="" val="20001"/>
                    </a:ext>
                  </a:extLst>
                </a:gridCol>
                <a:gridCol w="838200">
                  <a:extLst>
                    <a:ext uri="{9D8B030D-6E8A-4147-A177-3AD203B41FA5}">
                      <a16:colId xmlns:a16="http://schemas.microsoft.com/office/drawing/2014/main" xmlns="" val="20002"/>
                    </a:ext>
                  </a:extLst>
                </a:gridCol>
                <a:gridCol w="990600">
                  <a:extLst>
                    <a:ext uri="{9D8B030D-6E8A-4147-A177-3AD203B41FA5}">
                      <a16:colId xmlns:a16="http://schemas.microsoft.com/office/drawing/2014/main" xmlns="" val="20003"/>
                    </a:ext>
                  </a:extLst>
                </a:gridCol>
                <a:gridCol w="914950">
                  <a:extLst>
                    <a:ext uri="{9D8B030D-6E8A-4147-A177-3AD203B41FA5}">
                      <a16:colId xmlns:a16="http://schemas.microsoft.com/office/drawing/2014/main" xmlns="" val="20004"/>
                    </a:ext>
                  </a:extLst>
                </a:gridCol>
                <a:gridCol w="990050">
                  <a:extLst>
                    <a:ext uri="{9D8B030D-6E8A-4147-A177-3AD203B41FA5}">
                      <a16:colId xmlns:a16="http://schemas.microsoft.com/office/drawing/2014/main" xmlns="" val="20005"/>
                    </a:ext>
                  </a:extLst>
                </a:gridCol>
              </a:tblGrid>
              <a:tr h="293599">
                <a:tc>
                  <a:txBody>
                    <a:bodyPr/>
                    <a:lstStyle/>
                    <a:p>
                      <a:pPr algn="ctr" fontAlgn="ctr"/>
                      <a:endParaRPr lang="ru-RU" sz="900" b="1" i="0" u="none" strike="noStrike" dirty="0">
                        <a:latin typeface="Arial" pitchFamily="34" charset="0"/>
                        <a:cs typeface="Arial" pitchFamily="34" charset="0"/>
                      </a:endParaRPr>
                    </a:p>
                  </a:txBody>
                  <a:tcPr marL="3881" marR="3881" marT="3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ru-RU" sz="900" b="1" i="0" u="none" strike="noStrike" dirty="0" smtClean="0">
                          <a:latin typeface="Arial" pitchFamily="34" charset="0"/>
                          <a:cs typeface="Arial" pitchFamily="34" charset="0"/>
                        </a:rPr>
                        <a:t>Факт  </a:t>
                      </a:r>
                    </a:p>
                    <a:p>
                      <a:pPr algn="ctr" fontAlgn="ctr"/>
                      <a:r>
                        <a:rPr lang="ru-RU" sz="900" b="1" i="0" u="none" strike="noStrike" dirty="0" smtClean="0">
                          <a:latin typeface="Arial" pitchFamily="34" charset="0"/>
                          <a:cs typeface="Arial" pitchFamily="34" charset="0"/>
                        </a:rPr>
                        <a:t>2022 год</a:t>
                      </a:r>
                      <a:endParaRPr lang="ru-RU" sz="900" b="1" i="0" u="none" strike="noStrike" dirty="0">
                        <a:latin typeface="Arial" pitchFamily="34" charset="0"/>
                        <a:cs typeface="Arial" pitchFamily="34" charset="0"/>
                      </a:endParaRPr>
                    </a:p>
                  </a:txBody>
                  <a:tcPr marL="3881" marR="3881" marT="3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ru-RU" sz="900" b="1" i="0" u="none" strike="noStrike" dirty="0" smtClean="0">
                          <a:latin typeface="Arial" pitchFamily="34" charset="0"/>
                          <a:cs typeface="Arial" pitchFamily="34" charset="0"/>
                        </a:rPr>
                        <a:t>Факт  </a:t>
                      </a:r>
                    </a:p>
                    <a:p>
                      <a:pPr algn="ctr" fontAlgn="ctr"/>
                      <a:r>
                        <a:rPr lang="ru-RU" sz="900" b="1" i="0" u="none" strike="noStrike" dirty="0" smtClean="0">
                          <a:latin typeface="Arial" pitchFamily="34" charset="0"/>
                          <a:cs typeface="Arial" pitchFamily="34" charset="0"/>
                        </a:rPr>
                        <a:t>2023 год</a:t>
                      </a:r>
                      <a:endParaRPr lang="ru-RU" sz="900" b="1" i="0" u="none" strike="noStrike" dirty="0">
                        <a:latin typeface="Arial" pitchFamily="34" charset="0"/>
                        <a:cs typeface="Arial" pitchFamily="34" charset="0"/>
                      </a:endParaRPr>
                    </a:p>
                  </a:txBody>
                  <a:tcPr marL="3881" marR="3881" marT="3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ru-RU" sz="900" b="1" i="0" u="none" strike="noStrike" dirty="0">
                          <a:latin typeface="Arial" pitchFamily="34" charset="0"/>
                          <a:cs typeface="Arial" pitchFamily="34" charset="0"/>
                        </a:rPr>
                        <a:t>Прогноз </a:t>
                      </a:r>
                      <a:endParaRPr lang="ru-RU" sz="900" b="1" i="0" u="none" strike="noStrike" dirty="0" smtClean="0">
                        <a:latin typeface="Arial" pitchFamily="34" charset="0"/>
                        <a:cs typeface="Arial" pitchFamily="34" charset="0"/>
                      </a:endParaRPr>
                    </a:p>
                    <a:p>
                      <a:pPr algn="ctr" fontAlgn="ctr"/>
                      <a:r>
                        <a:rPr lang="ru-RU" sz="900" b="1" i="0" u="none" strike="noStrike" dirty="0" smtClean="0">
                          <a:latin typeface="Arial" pitchFamily="34" charset="0"/>
                          <a:cs typeface="Arial" pitchFamily="34" charset="0"/>
                        </a:rPr>
                        <a:t>2024 </a:t>
                      </a:r>
                      <a:r>
                        <a:rPr lang="ru-RU" sz="900" b="1" i="0" u="none" strike="noStrike" dirty="0">
                          <a:latin typeface="Arial" pitchFamily="34" charset="0"/>
                          <a:cs typeface="Arial" pitchFamily="34" charset="0"/>
                        </a:rPr>
                        <a:t>год</a:t>
                      </a:r>
                    </a:p>
                  </a:txBody>
                  <a:tcPr marL="3881" marR="3881" marT="3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ru-RU" sz="900" b="1" i="0" u="none" strike="noStrike" dirty="0">
                          <a:latin typeface="Arial" pitchFamily="34" charset="0"/>
                          <a:cs typeface="Arial" pitchFamily="34" charset="0"/>
                        </a:rPr>
                        <a:t>Прогноз </a:t>
                      </a:r>
                      <a:endParaRPr lang="ru-RU" sz="900" b="1" i="0" u="none" strike="noStrike" dirty="0" smtClean="0">
                        <a:latin typeface="Arial" pitchFamily="34" charset="0"/>
                        <a:cs typeface="Arial" pitchFamily="34" charset="0"/>
                      </a:endParaRPr>
                    </a:p>
                    <a:p>
                      <a:pPr algn="ctr" fontAlgn="ctr"/>
                      <a:r>
                        <a:rPr lang="ru-RU" sz="900" b="1" i="0" u="none" strike="noStrike" dirty="0" smtClean="0">
                          <a:latin typeface="Arial" pitchFamily="34" charset="0"/>
                          <a:cs typeface="Arial" pitchFamily="34" charset="0"/>
                        </a:rPr>
                        <a:t>2025 </a:t>
                      </a:r>
                      <a:r>
                        <a:rPr lang="ru-RU" sz="900" b="1" i="0" u="none" strike="noStrike" dirty="0">
                          <a:latin typeface="Arial" pitchFamily="34" charset="0"/>
                          <a:cs typeface="Arial" pitchFamily="34" charset="0"/>
                        </a:rPr>
                        <a:t>год</a:t>
                      </a:r>
                    </a:p>
                  </a:txBody>
                  <a:tcPr marL="3881" marR="3881" marT="3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ru-RU" sz="900" b="1" i="0" u="none" strike="noStrike" dirty="0">
                          <a:latin typeface="Arial" pitchFamily="34" charset="0"/>
                          <a:cs typeface="Arial" pitchFamily="34" charset="0"/>
                        </a:rPr>
                        <a:t>Прогноз </a:t>
                      </a:r>
                      <a:endParaRPr lang="ru-RU" sz="900" b="1" i="0" u="none" strike="noStrike" dirty="0" smtClean="0">
                        <a:latin typeface="Arial" pitchFamily="34" charset="0"/>
                        <a:cs typeface="Arial" pitchFamily="34" charset="0"/>
                      </a:endParaRPr>
                    </a:p>
                    <a:p>
                      <a:pPr algn="ctr" fontAlgn="ctr"/>
                      <a:r>
                        <a:rPr lang="ru-RU" sz="900" b="1" i="0" u="none" strike="noStrike" dirty="0" smtClean="0">
                          <a:latin typeface="Arial" pitchFamily="34" charset="0"/>
                          <a:cs typeface="Arial" pitchFamily="34" charset="0"/>
                        </a:rPr>
                        <a:t>2026 </a:t>
                      </a:r>
                      <a:r>
                        <a:rPr lang="ru-RU" sz="900" b="1" i="0" u="none" strike="noStrike" dirty="0">
                          <a:latin typeface="Arial" pitchFamily="34" charset="0"/>
                          <a:cs typeface="Arial" pitchFamily="34" charset="0"/>
                        </a:rPr>
                        <a:t>год</a:t>
                      </a:r>
                    </a:p>
                  </a:txBody>
                  <a:tcPr marL="3881" marR="3881" marT="388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xmlns="" val="10000"/>
                  </a:ext>
                </a:extLst>
              </a:tr>
              <a:tr h="244536">
                <a:tc>
                  <a:txBody>
                    <a:bodyPr/>
                    <a:lstStyle/>
                    <a:p>
                      <a:pPr algn="l" fontAlgn="ctr"/>
                      <a:r>
                        <a:rPr lang="ru-RU" sz="900" b="0" i="0" u="none" strike="noStrike" dirty="0" smtClean="0">
                          <a:solidFill>
                            <a:srgbClr val="000000"/>
                          </a:solidFill>
                          <a:latin typeface="Arial" pitchFamily="34" charset="0"/>
                          <a:cs typeface="Arial" pitchFamily="34" charset="0"/>
                        </a:rPr>
                        <a:t>  Муниципальный </a:t>
                      </a:r>
                      <a:r>
                        <a:rPr lang="ru-RU" sz="900" b="0" i="0" u="none" strike="noStrike" dirty="0">
                          <a:solidFill>
                            <a:srgbClr val="000000"/>
                          </a:solidFill>
                          <a:latin typeface="Arial" pitchFamily="34" charset="0"/>
                          <a:cs typeface="Arial" pitchFamily="34" charset="0"/>
                        </a:rPr>
                        <a:t>внутренний долг на 01 января соответствующего года</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1"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1"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1"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1"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1"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r h="156237">
                <a:tc>
                  <a:txBody>
                    <a:bodyPr/>
                    <a:lstStyle/>
                    <a:p>
                      <a:pPr algn="just" fontAlgn="ctr"/>
                      <a:r>
                        <a:rPr lang="ru-RU" sz="900" b="1" i="0" u="none" strike="noStrike" dirty="0" smtClean="0">
                          <a:solidFill>
                            <a:srgbClr val="000000"/>
                          </a:solidFill>
                          <a:latin typeface="Arial" pitchFamily="34" charset="0"/>
                          <a:cs typeface="Arial" pitchFamily="34" charset="0"/>
                        </a:rPr>
                        <a:t>  1</a:t>
                      </a:r>
                      <a:r>
                        <a:rPr lang="ru-RU" sz="900" b="1" i="0" u="none" strike="noStrike" dirty="0">
                          <a:solidFill>
                            <a:srgbClr val="000000"/>
                          </a:solidFill>
                          <a:latin typeface="Arial" pitchFamily="34" charset="0"/>
                          <a:cs typeface="Arial" pitchFamily="34" charset="0"/>
                        </a:rPr>
                        <a:t>. Муниципальные ценные бумаги:</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1"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1"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1"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1"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1"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2"/>
                  </a:ext>
                </a:extLst>
              </a:tr>
              <a:tr h="156237">
                <a:tc>
                  <a:txBody>
                    <a:bodyPr/>
                    <a:lstStyle/>
                    <a:p>
                      <a:pPr algn="just" fontAlgn="ctr"/>
                      <a:r>
                        <a:rPr lang="ru-RU" sz="900" b="0" i="0" u="none" strike="noStrike" dirty="0">
                          <a:solidFill>
                            <a:srgbClr val="000000"/>
                          </a:solidFill>
                          <a:latin typeface="Arial" pitchFamily="34" charset="0"/>
                          <a:cs typeface="Arial" pitchFamily="34" charset="0"/>
                        </a:rPr>
                        <a:t> - привлечение средств от размещения ценных бумаг</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3"/>
                  </a:ext>
                </a:extLst>
              </a:tr>
              <a:tr h="156237">
                <a:tc>
                  <a:txBody>
                    <a:bodyPr/>
                    <a:lstStyle/>
                    <a:p>
                      <a:pPr algn="just" fontAlgn="ctr"/>
                      <a:r>
                        <a:rPr lang="ru-RU" sz="900" b="0" i="0" u="none" strike="noStrike" dirty="0">
                          <a:solidFill>
                            <a:srgbClr val="000000"/>
                          </a:solidFill>
                          <a:latin typeface="Arial" pitchFamily="34" charset="0"/>
                          <a:cs typeface="Arial" pitchFamily="34" charset="0"/>
                        </a:rPr>
                        <a:t> - погашение номинальной стоимости ценных бумаг</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4"/>
                  </a:ext>
                </a:extLst>
              </a:tr>
              <a:tr h="156237">
                <a:tc>
                  <a:txBody>
                    <a:bodyPr/>
                    <a:lstStyle/>
                    <a:p>
                      <a:pPr algn="just" fontAlgn="ctr"/>
                      <a:r>
                        <a:rPr lang="ru-RU" sz="900" b="1" i="0" u="none" strike="noStrike" dirty="0" smtClean="0">
                          <a:solidFill>
                            <a:srgbClr val="000000"/>
                          </a:solidFill>
                          <a:latin typeface="Arial" pitchFamily="34" charset="0"/>
                          <a:cs typeface="Arial" pitchFamily="34" charset="0"/>
                        </a:rPr>
                        <a:t>  2</a:t>
                      </a:r>
                      <a:r>
                        <a:rPr lang="ru-RU" sz="900" b="1" i="0" u="none" strike="noStrike" dirty="0">
                          <a:solidFill>
                            <a:srgbClr val="000000"/>
                          </a:solidFill>
                          <a:latin typeface="Arial" pitchFamily="34" charset="0"/>
                          <a:cs typeface="Arial" pitchFamily="34" charset="0"/>
                        </a:rPr>
                        <a:t>. Кредиты, полученные от кредитных организаций:</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1"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1"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1"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1"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1"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5"/>
                  </a:ext>
                </a:extLst>
              </a:tr>
              <a:tr h="156237">
                <a:tc>
                  <a:txBody>
                    <a:bodyPr/>
                    <a:lstStyle/>
                    <a:p>
                      <a:pPr algn="just" fontAlgn="ctr"/>
                      <a:r>
                        <a:rPr lang="ru-RU" sz="900" b="0" i="0" u="none" strike="noStrike" dirty="0">
                          <a:solidFill>
                            <a:srgbClr val="000000"/>
                          </a:solidFill>
                          <a:latin typeface="Arial" pitchFamily="34" charset="0"/>
                          <a:cs typeface="Arial" pitchFamily="34" charset="0"/>
                        </a:rPr>
                        <a:t>- привлечение кредитов</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6"/>
                  </a:ext>
                </a:extLst>
              </a:tr>
              <a:tr h="156237">
                <a:tc>
                  <a:txBody>
                    <a:bodyPr/>
                    <a:lstStyle/>
                    <a:p>
                      <a:pPr algn="just" fontAlgn="ctr"/>
                      <a:r>
                        <a:rPr lang="ru-RU" sz="900" b="0" i="0" u="none" strike="noStrike">
                          <a:solidFill>
                            <a:srgbClr val="000000"/>
                          </a:solidFill>
                          <a:latin typeface="Arial" pitchFamily="34" charset="0"/>
                          <a:cs typeface="Arial" pitchFamily="34" charset="0"/>
                        </a:rPr>
                        <a:t>- погашение основной суммы долга</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7"/>
                  </a:ext>
                </a:extLst>
              </a:tr>
              <a:tr h="262475">
                <a:tc>
                  <a:txBody>
                    <a:bodyPr/>
                    <a:lstStyle/>
                    <a:p>
                      <a:pPr algn="just" fontAlgn="ctr"/>
                      <a:r>
                        <a:rPr lang="ru-RU" sz="900" b="1" i="0" u="none" strike="noStrike" dirty="0" smtClean="0">
                          <a:solidFill>
                            <a:srgbClr val="000000"/>
                          </a:solidFill>
                          <a:latin typeface="Arial" pitchFamily="34" charset="0"/>
                          <a:cs typeface="Arial" pitchFamily="34" charset="0"/>
                        </a:rPr>
                        <a:t>  3</a:t>
                      </a:r>
                      <a:r>
                        <a:rPr lang="ru-RU" sz="900" b="1" i="0" u="none" strike="noStrike" dirty="0">
                          <a:solidFill>
                            <a:srgbClr val="000000"/>
                          </a:solidFill>
                          <a:latin typeface="Arial" pitchFamily="34" charset="0"/>
                          <a:cs typeface="Arial" pitchFamily="34" charset="0"/>
                        </a:rPr>
                        <a:t>. Бюджетные кредиты, привлеченные от других бюджетов бюджетной </a:t>
                      </a:r>
                      <a:r>
                        <a:rPr lang="ru-RU" sz="900" b="1" i="0" u="none" strike="noStrike" dirty="0" smtClean="0">
                          <a:solidFill>
                            <a:srgbClr val="000000"/>
                          </a:solidFill>
                          <a:latin typeface="Arial" pitchFamily="34" charset="0"/>
                          <a:cs typeface="Arial" pitchFamily="34" charset="0"/>
                        </a:rPr>
                        <a:t>  </a:t>
                      </a:r>
                    </a:p>
                    <a:p>
                      <a:pPr algn="just" fontAlgn="ctr"/>
                      <a:r>
                        <a:rPr lang="ru-RU" sz="900" b="1" i="0" u="none" strike="noStrike" dirty="0" smtClean="0">
                          <a:solidFill>
                            <a:srgbClr val="000000"/>
                          </a:solidFill>
                          <a:latin typeface="Arial" pitchFamily="34" charset="0"/>
                          <a:cs typeface="Arial" pitchFamily="34" charset="0"/>
                        </a:rPr>
                        <a:t>  системы </a:t>
                      </a:r>
                      <a:r>
                        <a:rPr lang="ru-RU" sz="900" b="1" i="0" u="none" strike="noStrike" dirty="0">
                          <a:solidFill>
                            <a:srgbClr val="000000"/>
                          </a:solidFill>
                          <a:latin typeface="Arial" pitchFamily="34" charset="0"/>
                          <a:cs typeface="Arial" pitchFamily="34" charset="0"/>
                        </a:rPr>
                        <a:t>РФ:</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1"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1"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1"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1"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1"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8"/>
                  </a:ext>
                </a:extLst>
              </a:tr>
              <a:tr h="156237">
                <a:tc>
                  <a:txBody>
                    <a:bodyPr/>
                    <a:lstStyle/>
                    <a:p>
                      <a:pPr algn="just" fontAlgn="ctr"/>
                      <a:r>
                        <a:rPr lang="ru-RU" sz="900" b="0" i="0" u="none" strike="noStrike" dirty="0">
                          <a:solidFill>
                            <a:srgbClr val="000000"/>
                          </a:solidFill>
                          <a:latin typeface="Arial" pitchFamily="34" charset="0"/>
                          <a:cs typeface="Arial" pitchFamily="34" charset="0"/>
                        </a:rPr>
                        <a:t>- привлечение кредитов</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09"/>
                  </a:ext>
                </a:extLst>
              </a:tr>
              <a:tr h="156237">
                <a:tc>
                  <a:txBody>
                    <a:bodyPr/>
                    <a:lstStyle/>
                    <a:p>
                      <a:pPr algn="just" fontAlgn="ctr"/>
                      <a:r>
                        <a:rPr lang="ru-RU" sz="900" b="0" i="0" u="none" strike="noStrike" dirty="0">
                          <a:solidFill>
                            <a:srgbClr val="000000"/>
                          </a:solidFill>
                          <a:latin typeface="Arial" pitchFamily="34" charset="0"/>
                          <a:cs typeface="Arial" pitchFamily="34" charset="0"/>
                        </a:rPr>
                        <a:t>- погашение основной суммы долга</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0"/>
                  </a:ext>
                </a:extLst>
              </a:tr>
              <a:tr h="156237">
                <a:tc>
                  <a:txBody>
                    <a:bodyPr/>
                    <a:lstStyle/>
                    <a:p>
                      <a:pPr algn="l" fontAlgn="ctr"/>
                      <a:r>
                        <a:rPr lang="ru-RU" sz="900" b="1" i="0" u="none" strike="noStrike" dirty="0" smtClean="0">
                          <a:solidFill>
                            <a:srgbClr val="000000"/>
                          </a:solidFill>
                          <a:latin typeface="Arial" pitchFamily="34" charset="0"/>
                          <a:cs typeface="Arial" pitchFamily="34" charset="0"/>
                        </a:rPr>
                        <a:t>  4</a:t>
                      </a:r>
                      <a:r>
                        <a:rPr lang="ru-RU" sz="900" b="1" i="0" u="none" strike="noStrike" dirty="0">
                          <a:solidFill>
                            <a:srgbClr val="000000"/>
                          </a:solidFill>
                          <a:latin typeface="Arial" pitchFamily="34" charset="0"/>
                          <a:cs typeface="Arial" pitchFamily="34" charset="0"/>
                        </a:rPr>
                        <a:t>. Муниципальные гарантии:</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1"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1"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1"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1"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1"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1"/>
                  </a:ext>
                </a:extLst>
              </a:tr>
              <a:tr h="156237">
                <a:tc>
                  <a:txBody>
                    <a:bodyPr/>
                    <a:lstStyle/>
                    <a:p>
                      <a:pPr algn="l" fontAlgn="ctr"/>
                      <a:r>
                        <a:rPr lang="ru-RU" sz="900" b="0" i="0" u="none" strike="noStrike">
                          <a:solidFill>
                            <a:srgbClr val="000000"/>
                          </a:solidFill>
                          <a:latin typeface="Arial" pitchFamily="34" charset="0"/>
                          <a:cs typeface="Arial" pitchFamily="34" charset="0"/>
                        </a:rPr>
                        <a:t>- предоставление муниципальных гарантий</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2"/>
                  </a:ext>
                </a:extLst>
              </a:tr>
              <a:tr h="156237">
                <a:tc>
                  <a:txBody>
                    <a:bodyPr/>
                    <a:lstStyle/>
                    <a:p>
                      <a:pPr algn="l" fontAlgn="ctr"/>
                      <a:r>
                        <a:rPr lang="ru-RU" sz="900" b="0" i="0" u="none" strike="noStrike">
                          <a:solidFill>
                            <a:srgbClr val="000000"/>
                          </a:solidFill>
                          <a:latin typeface="Arial" pitchFamily="34" charset="0"/>
                          <a:cs typeface="Arial" pitchFamily="34" charset="0"/>
                        </a:rPr>
                        <a:t>- исполнение муниципальных гарантий</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3"/>
                  </a:ext>
                </a:extLst>
              </a:tr>
              <a:tr h="262475">
                <a:tc>
                  <a:txBody>
                    <a:bodyPr/>
                    <a:lstStyle/>
                    <a:p>
                      <a:pPr algn="l" fontAlgn="ctr"/>
                      <a:r>
                        <a:rPr lang="ru-RU" sz="900" b="1" i="0" u="none" strike="noStrike" dirty="0" smtClean="0">
                          <a:solidFill>
                            <a:srgbClr val="000000"/>
                          </a:solidFill>
                          <a:latin typeface="Arial" pitchFamily="34" charset="0"/>
                          <a:cs typeface="Arial" pitchFamily="34" charset="0"/>
                        </a:rPr>
                        <a:t>  5. </a:t>
                      </a:r>
                      <a:r>
                        <a:rPr lang="ru-RU" sz="900" b="1" i="0" u="none" strike="noStrike" dirty="0">
                          <a:solidFill>
                            <a:srgbClr val="000000"/>
                          </a:solidFill>
                          <a:latin typeface="Arial" pitchFamily="34" charset="0"/>
                          <a:cs typeface="Arial" pitchFamily="34" charset="0"/>
                        </a:rPr>
                        <a:t>Объем иных непогашенных долговых обязательств муниципального образования </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1"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1"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1"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1"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1"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4"/>
                  </a:ext>
                </a:extLst>
              </a:tr>
              <a:tr h="262475">
                <a:tc>
                  <a:txBody>
                    <a:bodyPr/>
                    <a:lstStyle/>
                    <a:p>
                      <a:pPr algn="just" fontAlgn="ctr"/>
                      <a:r>
                        <a:rPr lang="ru-RU" sz="900" b="0" i="0" u="none" strike="noStrike" dirty="0" smtClean="0">
                          <a:solidFill>
                            <a:srgbClr val="000000"/>
                          </a:solidFill>
                          <a:latin typeface="Arial" pitchFamily="34" charset="0"/>
                          <a:cs typeface="Arial" pitchFamily="34" charset="0"/>
                        </a:rPr>
                        <a:t>  Верхний </a:t>
                      </a:r>
                      <a:r>
                        <a:rPr lang="ru-RU" sz="900" b="0" i="0" u="none" strike="noStrike" dirty="0">
                          <a:solidFill>
                            <a:srgbClr val="000000"/>
                          </a:solidFill>
                          <a:latin typeface="Arial" pitchFamily="34" charset="0"/>
                          <a:cs typeface="Arial" pitchFamily="34" charset="0"/>
                        </a:rPr>
                        <a:t>предел муниципального внутреннего долга на 31 декабря соответствующего года, всего</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5"/>
                  </a:ext>
                </a:extLst>
              </a:tr>
              <a:tr h="156237">
                <a:tc>
                  <a:txBody>
                    <a:bodyPr/>
                    <a:lstStyle/>
                    <a:p>
                      <a:pPr algn="just" fontAlgn="ctr"/>
                      <a:r>
                        <a:rPr lang="ru-RU" sz="900" b="0" i="0" u="none" strike="noStrike" dirty="0" smtClean="0">
                          <a:solidFill>
                            <a:srgbClr val="000000"/>
                          </a:solidFill>
                          <a:latin typeface="Arial" pitchFamily="34" charset="0"/>
                          <a:cs typeface="Arial" pitchFamily="34" charset="0"/>
                        </a:rPr>
                        <a:t>  в </a:t>
                      </a:r>
                      <a:r>
                        <a:rPr lang="ru-RU" sz="900" b="0" i="0" u="none" strike="noStrike" dirty="0">
                          <a:solidFill>
                            <a:srgbClr val="000000"/>
                          </a:solidFill>
                          <a:latin typeface="Arial" pitchFamily="34" charset="0"/>
                          <a:cs typeface="Arial" pitchFamily="34" charset="0"/>
                        </a:rPr>
                        <a:t>том числе по муниципальным гарантиям</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900" b="0" i="0" u="none" strike="noStrike">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ru-RU" sz="900" b="0" i="0" u="none" strike="noStrike" dirty="0">
                          <a:latin typeface="Arial" pitchFamily="34" charset="0"/>
                          <a:cs typeface="Arial" pitchFamily="34" charset="0"/>
                        </a:rPr>
                        <a:t>0,00</a:t>
                      </a:r>
                    </a:p>
                  </a:txBody>
                  <a:tcPr marL="3881" marR="3881" marT="388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xmlns="" val="10016"/>
                  </a:ext>
                </a:extLst>
              </a:tr>
            </a:tbl>
          </a:graphicData>
        </a:graphic>
      </p:graphicFrame>
      <p:sp>
        <p:nvSpPr>
          <p:cNvPr id="1025" name="Rectangle 1"/>
          <p:cNvSpPr>
            <a:spLocks noChangeArrowheads="1"/>
          </p:cNvSpPr>
          <p:nvPr/>
        </p:nvSpPr>
        <p:spPr bwMode="auto">
          <a:xfrm>
            <a:off x="152400" y="4572000"/>
            <a:ext cx="8839200" cy="20928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ru-RU" sz="1000" dirty="0" smtClean="0"/>
              <a:t>В Ы П И С К А</a:t>
            </a:r>
          </a:p>
          <a:p>
            <a:pPr algn="ctr"/>
            <a:r>
              <a:rPr lang="ru-RU" sz="1000" dirty="0" smtClean="0"/>
              <a:t>из решения Совета Курского муниципального округа Ставропольского края от 08 декабря 2022 г. № 453 «О бюджете Курского муниципального округа Ставропольского края на 2023 год и плановый период 2024 и 2025 годов», в новой редакции от 12 декабря 2023 года № 607. </a:t>
            </a:r>
          </a:p>
          <a:p>
            <a:pPr algn="ctr"/>
            <a:endParaRPr lang="ru-RU" sz="1000" dirty="0" smtClean="0">
              <a:latin typeface="+mj-lt"/>
            </a:endParaRPr>
          </a:p>
          <a:p>
            <a:pPr algn="just"/>
            <a:r>
              <a:rPr lang="ru-RU" sz="1000" dirty="0" smtClean="0"/>
              <a:t>	23. Установить верхний предел муниципального внутреннего долга Курского муниципального округа Ставропольского края:</a:t>
            </a:r>
          </a:p>
          <a:p>
            <a:pPr algn="just"/>
            <a:r>
              <a:rPr lang="ru-RU" sz="1000" dirty="0" smtClean="0"/>
              <a:t>	на 01 января 2024 года по долговым обязательствам Курского муниципального округа Ставропольского края - в сумме 0,00 тыс. рублей, в том числе по муниципальным гарантиям в сумме 0,00 тыс. рублей;</a:t>
            </a:r>
          </a:p>
          <a:p>
            <a:pPr algn="just"/>
            <a:r>
              <a:rPr lang="ru-RU" sz="1000" dirty="0" smtClean="0"/>
              <a:t>	на 01 января 2025 года по долговым обязательствам Курского муниципального округа Ставропольского края - в сумме 0,00 тыс. рублей, в том числе по муниципальным гарантиям в сумме 0,00 тыс. рублей;</a:t>
            </a:r>
          </a:p>
          <a:p>
            <a:pPr algn="just"/>
            <a:r>
              <a:rPr lang="ru-RU" sz="1000" dirty="0" smtClean="0"/>
              <a:t>	на 01 января 2026 года по долговым обязательствам Курского муниципального округа Ставропольского края - в сумме 0,00 тыс. рублей, в том числе по муниципальным гарантиям в сумме 0,00 тыс. рублей.</a:t>
            </a:r>
          </a:p>
          <a:p>
            <a:pPr algn="just"/>
            <a:r>
              <a:rPr lang="ru-RU" sz="1000" dirty="0" smtClean="0"/>
              <a:t>	24. Объем расходов на обслуживание муниципального внутреннего долга Курского муниципального округа Ставропольского края в 2023 году и плановом периоде 2024 и 2025 годов не предусматривается.</a:t>
            </a:r>
            <a:endParaRPr lang="ru-RU" sz="10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1" name="Пятиугольник 10"/>
          <p:cNvSpPr/>
          <p:nvPr/>
        </p:nvSpPr>
        <p:spPr>
          <a:xfrm>
            <a:off x="0" y="0"/>
            <a:ext cx="7467600" cy="457200"/>
          </a:xfrm>
          <a:prstGeom prst="homePlate">
            <a:avLst/>
          </a:prstGeom>
          <a:gradFill>
            <a:gsLst>
              <a:gs pos="0">
                <a:srgbClr val="5E9EFF"/>
              </a:gs>
              <a:gs pos="39999">
                <a:srgbClr val="85C2FF"/>
              </a:gs>
              <a:gs pos="70000">
                <a:srgbClr val="C4D6EB"/>
              </a:gs>
              <a:gs pos="100000">
                <a:srgbClr val="FFEBFA"/>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graphicFrame>
        <p:nvGraphicFramePr>
          <p:cNvPr id="5" name="Диаграмма 4"/>
          <p:cNvGraphicFramePr/>
          <p:nvPr>
            <p:extLst>
              <p:ext uri="{D42A27DB-BD31-4B8C-83A1-F6EECF244321}">
                <p14:modId xmlns:p14="http://schemas.microsoft.com/office/powerpoint/2010/main" val="1825292430"/>
              </p:ext>
            </p:extLst>
          </p:nvPr>
        </p:nvGraphicFramePr>
        <p:xfrm>
          <a:off x="0" y="914400"/>
          <a:ext cx="9144000" cy="29718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1"/>
          <p:cNvSpPr txBox="1"/>
          <p:nvPr/>
        </p:nvSpPr>
        <p:spPr>
          <a:xfrm>
            <a:off x="0" y="457200"/>
            <a:ext cx="9144000" cy="5847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ru-RU" sz="1600" dirty="0" smtClean="0">
                <a:latin typeface="Calibri" pitchFamily="34" charset="0"/>
                <a:cs typeface="Calibri" pitchFamily="34" charset="0"/>
              </a:rPr>
              <a:t>В 2023 ГОДУ БЮДЖЕТ КУРСКОГО МУНИЦИПАЛЬНОГО ОКРУГА СТАВРОПОЛЬСКОГО КРАЯ</a:t>
            </a:r>
          </a:p>
          <a:p>
            <a:pPr algn="ctr"/>
            <a:r>
              <a:rPr lang="ru-RU" sz="1600" dirty="0" smtClean="0">
                <a:latin typeface="Calibri" pitchFamily="34" charset="0"/>
                <a:cs typeface="Calibri" pitchFamily="34" charset="0"/>
              </a:rPr>
              <a:t>ПО РАСХОДАМ СФОРМИРОВАН ПО 17 МУНИЦИПАЛЬНЫМ ПРОГРАММАМ* </a:t>
            </a:r>
          </a:p>
        </p:txBody>
      </p:sp>
      <p:graphicFrame>
        <p:nvGraphicFramePr>
          <p:cNvPr id="7" name="Диаграмма 6"/>
          <p:cNvGraphicFramePr/>
          <p:nvPr>
            <p:extLst>
              <p:ext uri="{D42A27DB-BD31-4B8C-83A1-F6EECF244321}">
                <p14:modId xmlns:p14="http://schemas.microsoft.com/office/powerpoint/2010/main" val="574196594"/>
              </p:ext>
            </p:extLst>
          </p:nvPr>
        </p:nvGraphicFramePr>
        <p:xfrm>
          <a:off x="2133600" y="3352800"/>
          <a:ext cx="4495800" cy="35052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1"/>
          <p:cNvSpPr txBox="1"/>
          <p:nvPr/>
        </p:nvSpPr>
        <p:spPr>
          <a:xfrm>
            <a:off x="0" y="4572000"/>
            <a:ext cx="2895600" cy="21336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000" dirty="0" smtClean="0">
                <a:latin typeface="+mj-lt"/>
                <a:cs typeface="Times New Roman" pitchFamily="18" charset="0"/>
              </a:rPr>
              <a:t>1. Развитие образования – 39,7%</a:t>
            </a:r>
          </a:p>
          <a:p>
            <a:r>
              <a:rPr lang="ru-RU" sz="1000" dirty="0" smtClean="0">
                <a:latin typeface="+mj-lt"/>
                <a:cs typeface="Times New Roman" pitchFamily="18" charset="0"/>
              </a:rPr>
              <a:t>2. Социальная поддержка граждан – 18,8 %</a:t>
            </a:r>
          </a:p>
          <a:p>
            <a:r>
              <a:rPr lang="ru-RU" sz="1000" dirty="0" smtClean="0">
                <a:latin typeface="+mj-lt"/>
                <a:cs typeface="Times New Roman" pitchFamily="18" charset="0"/>
              </a:rPr>
              <a:t>3. Сохранение и развитие культуры – 7,2 %</a:t>
            </a:r>
          </a:p>
          <a:p>
            <a:r>
              <a:rPr lang="ru-RU" sz="1000" dirty="0" smtClean="0">
                <a:latin typeface="+mj-lt"/>
                <a:cs typeface="Times New Roman" pitchFamily="18" charset="0"/>
              </a:rPr>
              <a:t>4. Развитие физической культуры и спорта  - 0,9 %</a:t>
            </a:r>
          </a:p>
          <a:p>
            <a:r>
              <a:rPr lang="ru-RU" sz="1000" dirty="0" smtClean="0">
                <a:latin typeface="+mj-lt"/>
                <a:cs typeface="Times New Roman" pitchFamily="18" charset="0"/>
              </a:rPr>
              <a:t>5. Молодежная политика  - 0,1 %</a:t>
            </a:r>
          </a:p>
          <a:p>
            <a:r>
              <a:rPr lang="ru-RU" sz="1000" dirty="0" smtClean="0">
                <a:latin typeface="+mj-lt"/>
                <a:cs typeface="Times New Roman" pitchFamily="18" charset="0"/>
              </a:rPr>
              <a:t>6. Управление имуществом  - 0,1%</a:t>
            </a:r>
          </a:p>
          <a:p>
            <a:r>
              <a:rPr lang="ru-RU" sz="1000" dirty="0" smtClean="0">
                <a:latin typeface="+mj-lt"/>
                <a:cs typeface="Times New Roman" pitchFamily="18" charset="0"/>
              </a:rPr>
              <a:t>7. Управление финансами  - 1,8 %</a:t>
            </a:r>
          </a:p>
          <a:p>
            <a:r>
              <a:rPr lang="ru-RU" sz="1000" dirty="0" smtClean="0">
                <a:latin typeface="+mj-lt"/>
                <a:cs typeface="Times New Roman" pitchFamily="18" charset="0"/>
              </a:rPr>
              <a:t>8. Защита населения и территорий Курского района  от чрезвычайных ситуаций  - 0,2%</a:t>
            </a:r>
          </a:p>
          <a:p>
            <a:r>
              <a:rPr lang="ru-RU" sz="1000" dirty="0" smtClean="0">
                <a:latin typeface="+mj-lt"/>
                <a:cs typeface="Times New Roman" pitchFamily="18" charset="0"/>
              </a:rPr>
              <a:t>9. Развитие малого и среднего  бизнеса, потребительского рынка, снижение административных барьеров  - 0,5 %</a:t>
            </a:r>
          </a:p>
          <a:p>
            <a:endParaRPr lang="ru-RU" sz="1000" dirty="0" smtClean="0">
              <a:latin typeface="+mj-lt"/>
              <a:cs typeface="Times New Roman" pitchFamily="18" charset="0"/>
            </a:endParaRPr>
          </a:p>
          <a:p>
            <a:endParaRPr lang="ru-RU" sz="1000" dirty="0" smtClean="0">
              <a:latin typeface="+mj-lt"/>
              <a:cs typeface="Times New Roman" pitchFamily="18" charset="0"/>
            </a:endParaRPr>
          </a:p>
          <a:p>
            <a:endParaRPr lang="ru-RU" sz="1000" dirty="0" smtClean="0">
              <a:latin typeface="+mj-lt"/>
              <a:cs typeface="Times New Roman" pitchFamily="18" charset="0"/>
            </a:endParaRPr>
          </a:p>
          <a:p>
            <a:endParaRPr lang="ru-RU" sz="1000" dirty="0" smtClean="0">
              <a:latin typeface="+mj-lt"/>
              <a:cs typeface="Times New Roman" pitchFamily="18" charset="0"/>
            </a:endParaRPr>
          </a:p>
          <a:p>
            <a:endParaRPr lang="ru-RU" sz="1000" dirty="0" smtClean="0">
              <a:latin typeface="+mj-lt"/>
              <a:cs typeface="Times New Roman" pitchFamily="18" charset="0"/>
            </a:endParaRPr>
          </a:p>
          <a:p>
            <a:endParaRPr lang="ru-RU" sz="1000" dirty="0" smtClean="0">
              <a:latin typeface="+mj-lt"/>
              <a:cs typeface="Times New Roman" pitchFamily="18" charset="0"/>
            </a:endParaRPr>
          </a:p>
          <a:p>
            <a:endParaRPr lang="ru-RU" sz="1000" dirty="0">
              <a:latin typeface="+mj-lt"/>
              <a:cs typeface="Times New Roman" pitchFamily="18" charset="0"/>
            </a:endParaRPr>
          </a:p>
        </p:txBody>
      </p:sp>
      <p:sp>
        <p:nvSpPr>
          <p:cNvPr id="9" name="TextBox 1"/>
          <p:cNvSpPr txBox="1"/>
          <p:nvPr/>
        </p:nvSpPr>
        <p:spPr>
          <a:xfrm>
            <a:off x="6324600" y="4419600"/>
            <a:ext cx="2819400" cy="24384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000" dirty="0" smtClean="0">
                <a:latin typeface="+mj-lt"/>
                <a:cs typeface="Times New Roman" pitchFamily="18" charset="0"/>
              </a:rPr>
              <a:t>10. Развитие коммунального  хозяйства, транспортной системы и обеспечение безопасности дорожного движения  - 27,2 % </a:t>
            </a:r>
          </a:p>
          <a:p>
            <a:r>
              <a:rPr lang="ru-RU" sz="1000" dirty="0" smtClean="0">
                <a:latin typeface="+mj-lt"/>
                <a:cs typeface="Times New Roman" pitchFamily="18" charset="0"/>
              </a:rPr>
              <a:t>11. Развитие сельского хозяйства  - 0,3 %</a:t>
            </a:r>
          </a:p>
          <a:p>
            <a:r>
              <a:rPr lang="ru-RU" sz="1000" dirty="0" smtClean="0">
                <a:latin typeface="+mj-lt"/>
                <a:cs typeface="Times New Roman" pitchFamily="18" charset="0"/>
              </a:rPr>
              <a:t>12. Межнациональные отношения и поддержка казачества - 1,5%</a:t>
            </a:r>
          </a:p>
          <a:p>
            <a:r>
              <a:rPr lang="ru-RU" sz="1000" dirty="0" smtClean="0">
                <a:latin typeface="+mj-lt"/>
                <a:cs typeface="Times New Roman" pitchFamily="18" charset="0"/>
              </a:rPr>
              <a:t>13. Энергосбережение и повышение энергетической эффективности </a:t>
            </a:r>
          </a:p>
          <a:p>
            <a:r>
              <a:rPr lang="ru-RU" sz="1000" dirty="0" smtClean="0">
                <a:latin typeface="+mj-lt"/>
                <a:cs typeface="Times New Roman" pitchFamily="18" charset="0"/>
              </a:rPr>
              <a:t>14. Профилактика правонарушений – 0,03%</a:t>
            </a:r>
          </a:p>
          <a:p>
            <a:r>
              <a:rPr lang="ru-RU" sz="1000" dirty="0" smtClean="0">
                <a:latin typeface="+mj-lt"/>
                <a:cs typeface="Times New Roman" pitchFamily="18" charset="0"/>
              </a:rPr>
              <a:t>15. Противодействие коррупции  - 0,002 %</a:t>
            </a:r>
          </a:p>
          <a:p>
            <a:r>
              <a:rPr lang="ru-RU" sz="1000" dirty="0" smtClean="0">
                <a:latin typeface="+mj-lt"/>
                <a:cs typeface="Times New Roman" pitchFamily="18" charset="0"/>
              </a:rPr>
              <a:t>16. Обеспечение жильем отдельных категорий граждан – 0,08 %</a:t>
            </a:r>
          </a:p>
          <a:p>
            <a:r>
              <a:rPr lang="ru-RU" sz="1000" dirty="0" smtClean="0">
                <a:latin typeface="+mj-lt"/>
                <a:cs typeface="Times New Roman" pitchFamily="18" charset="0"/>
              </a:rPr>
              <a:t>17. Формирование современной городской среды – 1,6 %</a:t>
            </a:r>
          </a:p>
          <a:p>
            <a:endParaRPr lang="ru-RU" sz="1000" dirty="0" smtClean="0">
              <a:latin typeface="+mj-lt"/>
              <a:cs typeface="Times New Roman" pitchFamily="18" charset="0"/>
            </a:endParaRPr>
          </a:p>
          <a:p>
            <a:endParaRPr lang="ru-RU" sz="1000" dirty="0" smtClean="0">
              <a:latin typeface="+mj-lt"/>
              <a:cs typeface="Times New Roman" pitchFamily="18" charset="0"/>
            </a:endParaRPr>
          </a:p>
          <a:p>
            <a:endParaRPr lang="ru-RU" sz="1000" dirty="0" smtClean="0">
              <a:latin typeface="+mj-lt"/>
              <a:cs typeface="Times New Roman" pitchFamily="18" charset="0"/>
            </a:endParaRPr>
          </a:p>
          <a:p>
            <a:endParaRPr lang="ru-RU" sz="1000" dirty="0" smtClean="0">
              <a:latin typeface="+mj-lt"/>
              <a:cs typeface="Times New Roman" pitchFamily="18" charset="0"/>
            </a:endParaRPr>
          </a:p>
          <a:p>
            <a:endParaRPr lang="ru-RU" sz="1000" dirty="0" smtClean="0">
              <a:latin typeface="+mj-lt"/>
              <a:cs typeface="Times New Roman" pitchFamily="18" charset="0"/>
            </a:endParaRPr>
          </a:p>
          <a:p>
            <a:endParaRPr lang="ru-RU" sz="1000" dirty="0">
              <a:latin typeface="+mj-lt"/>
              <a:cs typeface="Times New Roman" pitchFamily="18" charset="0"/>
            </a:endParaRPr>
          </a:p>
        </p:txBody>
      </p:sp>
      <p:sp>
        <p:nvSpPr>
          <p:cNvPr id="10" name="Прямоугольник 9"/>
          <p:cNvSpPr/>
          <p:nvPr/>
        </p:nvSpPr>
        <p:spPr>
          <a:xfrm>
            <a:off x="0" y="0"/>
            <a:ext cx="6856429" cy="338554"/>
          </a:xfrm>
          <a:prstGeom prst="rect">
            <a:avLst/>
          </a:prstGeom>
        </p:spPr>
        <p:txBody>
          <a:bodyPr wrap="none">
            <a:spAutoFit/>
          </a:bodyPr>
          <a:lstStyle/>
          <a:p>
            <a:r>
              <a:rPr lang="ru-RU" sz="1600" b="1" dirty="0" smtClean="0"/>
              <a:t>Раздел 8. </a:t>
            </a:r>
            <a:r>
              <a:rPr lang="ru-RU" sz="1600" dirty="0" smtClean="0"/>
              <a:t>ГОСУДАРСТВЕННЫЕ И МУНИЦИПАЛЬНЫЕ ПРОГРАММЫ</a:t>
            </a:r>
            <a:endParaRPr lang="ru-RU" sz="1600" dirty="0"/>
          </a:p>
        </p:txBody>
      </p:sp>
      <p:sp>
        <p:nvSpPr>
          <p:cNvPr id="12" name="TextBox 11"/>
          <p:cNvSpPr txBox="1"/>
          <p:nvPr/>
        </p:nvSpPr>
        <p:spPr>
          <a:xfrm>
            <a:off x="0" y="3733800"/>
            <a:ext cx="6477000" cy="507831"/>
          </a:xfrm>
          <a:prstGeom prst="rect">
            <a:avLst/>
          </a:prstGeom>
          <a:noFill/>
        </p:spPr>
        <p:txBody>
          <a:bodyPr wrap="square" rtlCol="0">
            <a:spAutoFit/>
          </a:bodyPr>
          <a:lstStyle/>
          <a:p>
            <a:r>
              <a:rPr lang="ru-RU" sz="900" dirty="0" smtClean="0">
                <a:latin typeface="Calibri" pitchFamily="34" charset="0"/>
                <a:cs typeface="Calibri" pitchFamily="34" charset="0"/>
              </a:rPr>
              <a:t>* До преобразования муниципальных образований, входящих в состав Курского муниципального района Ставропольского края и наделением вновь образованного муниципального образования статусом муниципального округа, бюджеты сельских поселений до 2021 года формировались  не программными</a:t>
            </a:r>
            <a:endParaRPr lang="ru-RU" sz="900" dirty="0"/>
          </a:p>
        </p:txBody>
      </p:sp>
      <p:sp>
        <p:nvSpPr>
          <p:cNvPr id="13" name="TextBox 12"/>
          <p:cNvSpPr txBox="1"/>
          <p:nvPr/>
        </p:nvSpPr>
        <p:spPr>
          <a:xfrm>
            <a:off x="5905500" y="1524000"/>
            <a:ext cx="3086100" cy="2169825"/>
          </a:xfrm>
          <a:prstGeom prst="rect">
            <a:avLst/>
          </a:prstGeom>
          <a:noFill/>
        </p:spPr>
        <p:txBody>
          <a:bodyPr wrap="square" rtlCol="0">
            <a:spAutoFit/>
          </a:bodyPr>
          <a:lstStyle/>
          <a:p>
            <a:r>
              <a:rPr lang="ru-RU" sz="900" dirty="0" smtClean="0">
                <a:latin typeface="Arial" pitchFamily="34" charset="0"/>
                <a:cs typeface="Arial" pitchFamily="34" charset="0"/>
              </a:rPr>
              <a:t>Наибольший удельный вес  расходов в программной части бюджета составляют следующие программы:</a:t>
            </a:r>
          </a:p>
          <a:p>
            <a:endParaRPr lang="ru-RU" sz="900" dirty="0" smtClean="0">
              <a:latin typeface="Arial" pitchFamily="34" charset="0"/>
              <a:cs typeface="Arial" pitchFamily="34" charset="0"/>
            </a:endParaRPr>
          </a:p>
          <a:p>
            <a:r>
              <a:rPr lang="ru-RU" sz="900" dirty="0" smtClean="0">
                <a:latin typeface="Arial" pitchFamily="34" charset="0"/>
                <a:cs typeface="Arial" pitchFamily="34" charset="0"/>
              </a:rPr>
              <a:t>   Развитие образования  - 39,7 % </a:t>
            </a:r>
          </a:p>
          <a:p>
            <a:r>
              <a:rPr lang="ru-RU" sz="900" dirty="0" smtClean="0">
                <a:latin typeface="Arial" pitchFamily="34" charset="0"/>
                <a:cs typeface="Arial" pitchFamily="34" charset="0"/>
              </a:rPr>
              <a:t>   Социальная поддержка граждан  - 18,8 % </a:t>
            </a:r>
          </a:p>
          <a:p>
            <a:r>
              <a:rPr lang="ru-RU" sz="900" dirty="0" smtClean="0">
                <a:latin typeface="Arial" pitchFamily="34" charset="0"/>
                <a:cs typeface="Arial" pitchFamily="34" charset="0"/>
              </a:rPr>
              <a:t>   Развитие коммунального хозяйства, транспортной системы и обеспечение безопасности дорожного движения – 27,2 %</a:t>
            </a:r>
          </a:p>
          <a:p>
            <a:r>
              <a:rPr lang="ru-RU" sz="900" dirty="0" smtClean="0">
                <a:latin typeface="Arial" pitchFamily="34" charset="0"/>
                <a:cs typeface="Arial" pitchFamily="34" charset="0"/>
              </a:rPr>
              <a:t>  Сохранение и развитие культуры – 7,2 %</a:t>
            </a:r>
          </a:p>
          <a:p>
            <a:r>
              <a:rPr lang="ru-RU" sz="900" dirty="0" smtClean="0">
                <a:latin typeface="Arial" pitchFamily="34" charset="0"/>
                <a:cs typeface="Arial" pitchFamily="34" charset="0"/>
              </a:rPr>
              <a:t>   </a:t>
            </a:r>
          </a:p>
          <a:p>
            <a:endParaRPr lang="ru-RU" sz="900" dirty="0" smtClean="0">
              <a:latin typeface="Calibri" pitchFamily="34" charset="0"/>
              <a:cs typeface="Times New Roman" pitchFamily="18" charset="0"/>
            </a:endParaRPr>
          </a:p>
          <a:p>
            <a:endParaRPr lang="ru-RU" sz="900" dirty="0" smtClean="0">
              <a:latin typeface="Calibri" pitchFamily="34" charset="0"/>
              <a:cs typeface="Calibri" pitchFamily="34" charset="0"/>
            </a:endParaRPr>
          </a:p>
          <a:p>
            <a:endParaRPr lang="ru-RU" sz="900" dirty="0" smtClean="0">
              <a:latin typeface="Calibri" pitchFamily="34" charset="0"/>
              <a:cs typeface="Calibri" pitchFamily="34" charset="0"/>
            </a:endParaRPr>
          </a:p>
          <a:p>
            <a:endParaRPr lang="ru-RU" sz="900" dirty="0" smtClean="0">
              <a:latin typeface="Calibri" pitchFamily="34" charset="0"/>
              <a:cs typeface="Calibri" pitchFamily="34" charset="0"/>
            </a:endParaRPr>
          </a:p>
          <a:p>
            <a:endParaRPr lang="ru-RU" sz="900" dirty="0"/>
          </a:p>
        </p:txBody>
      </p:sp>
      <p:pic>
        <p:nvPicPr>
          <p:cNvPr id="38916" name="Picture 4" descr="https://distant.sev.msu.ru/pluginfile.php/40620/course/overviewfiles/3a0c1effcc17b045e98b204870ccc63c_original.83278.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06875" y="4908275"/>
            <a:ext cx="609600" cy="609600"/>
          </a:xfrm>
          <a:prstGeom prst="rect">
            <a:avLst/>
          </a:prstGeom>
          <a:ln>
            <a:noFill/>
          </a:ln>
          <a:effectLst>
            <a:softEdge rad="112500"/>
          </a:effectLst>
        </p:spPr>
      </p:pic>
      <p:sp>
        <p:nvSpPr>
          <p:cNvPr id="14" name="TextBox 13"/>
          <p:cNvSpPr txBox="1"/>
          <p:nvPr/>
        </p:nvSpPr>
        <p:spPr>
          <a:xfrm>
            <a:off x="0" y="914400"/>
            <a:ext cx="685800" cy="215444"/>
          </a:xfrm>
          <a:prstGeom prst="rect">
            <a:avLst/>
          </a:prstGeom>
          <a:noFill/>
        </p:spPr>
        <p:txBody>
          <a:bodyPr wrap="square" rtlCol="0">
            <a:spAutoFit/>
          </a:bodyPr>
          <a:lstStyle/>
          <a:p>
            <a:r>
              <a:rPr lang="ru-RU" sz="800" dirty="0" smtClean="0">
                <a:latin typeface="+mj-lt"/>
              </a:rPr>
              <a:t>тыс. руб.</a:t>
            </a:r>
            <a:endParaRPr lang="ru-RU" sz="800" dirty="0">
              <a:latin typeface="+mj-lt"/>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0"/>
            <a:ext cx="9144000" cy="584775"/>
          </a:xfrm>
          <a:prstGeom prst="rect">
            <a:avLst/>
          </a:prstGeom>
          <a:noFill/>
        </p:spPr>
        <p:txBody>
          <a:bodyPr wrap="square" rtlCol="0">
            <a:spAutoFit/>
          </a:bodyPr>
          <a:lstStyle/>
          <a:p>
            <a:pPr algn="ctr"/>
            <a:r>
              <a:rPr lang="ru-RU" sz="1600" b="1" dirty="0" smtClean="0">
                <a:latin typeface="Calibri" pitchFamily="34" charset="0"/>
                <a:cs typeface="Calibri" pitchFamily="34" charset="0"/>
              </a:rPr>
              <a:t>Исполнение бюджета Курского муниципального округа Ставропольского края</a:t>
            </a:r>
          </a:p>
          <a:p>
            <a:pPr algn="ctr"/>
            <a:r>
              <a:rPr lang="ru-RU" sz="1600" b="1" dirty="0" smtClean="0">
                <a:latin typeface="Calibri" pitchFamily="34" charset="0"/>
                <a:cs typeface="Calibri" pitchFamily="34" charset="0"/>
              </a:rPr>
              <a:t> за 2023 по муниципальным программам</a:t>
            </a:r>
            <a:endParaRPr lang="ru-RU" sz="1600" b="1" dirty="0">
              <a:latin typeface="Calibri" pitchFamily="34" charset="0"/>
              <a:cs typeface="Calibri" pitchFamily="34"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819110951"/>
              </p:ext>
            </p:extLst>
          </p:nvPr>
        </p:nvGraphicFramePr>
        <p:xfrm>
          <a:off x="152400" y="533400"/>
          <a:ext cx="8839200" cy="6302468"/>
        </p:xfrm>
        <a:graphic>
          <a:graphicData uri="http://schemas.openxmlformats.org/drawingml/2006/table">
            <a:tbl>
              <a:tblPr/>
              <a:tblGrid>
                <a:gridCol w="381000">
                  <a:extLst>
                    <a:ext uri="{9D8B030D-6E8A-4147-A177-3AD203B41FA5}">
                      <a16:colId xmlns:a16="http://schemas.microsoft.com/office/drawing/2014/main" xmlns="" val="20000"/>
                    </a:ext>
                  </a:extLst>
                </a:gridCol>
                <a:gridCol w="5638800">
                  <a:extLst>
                    <a:ext uri="{9D8B030D-6E8A-4147-A177-3AD203B41FA5}">
                      <a16:colId xmlns:a16="http://schemas.microsoft.com/office/drawing/2014/main" xmlns="" val="20001"/>
                    </a:ext>
                  </a:extLst>
                </a:gridCol>
                <a:gridCol w="1143000">
                  <a:extLst>
                    <a:ext uri="{9D8B030D-6E8A-4147-A177-3AD203B41FA5}">
                      <a16:colId xmlns:a16="http://schemas.microsoft.com/office/drawing/2014/main" xmlns="" val="20002"/>
                    </a:ext>
                  </a:extLst>
                </a:gridCol>
                <a:gridCol w="990600">
                  <a:extLst>
                    <a:ext uri="{9D8B030D-6E8A-4147-A177-3AD203B41FA5}">
                      <a16:colId xmlns:a16="http://schemas.microsoft.com/office/drawing/2014/main" xmlns="" val="20003"/>
                    </a:ext>
                  </a:extLst>
                </a:gridCol>
                <a:gridCol w="685800">
                  <a:extLst>
                    <a:ext uri="{9D8B030D-6E8A-4147-A177-3AD203B41FA5}">
                      <a16:colId xmlns:a16="http://schemas.microsoft.com/office/drawing/2014/main" xmlns="" val="20004"/>
                    </a:ext>
                  </a:extLst>
                </a:gridCol>
              </a:tblGrid>
              <a:tr h="599641">
                <a:tc>
                  <a:txBody>
                    <a:bodyPr/>
                    <a:lstStyle/>
                    <a:p>
                      <a:pPr algn="ctr" fontAlgn="b"/>
                      <a:r>
                        <a:rPr lang="ru-RU" sz="1000" b="0" i="0" u="none" strike="noStrike" dirty="0">
                          <a:solidFill>
                            <a:schemeClr val="tx1"/>
                          </a:solidFill>
                          <a:latin typeface="+mj-lt"/>
                        </a:rPr>
                        <a:t> </a:t>
                      </a:r>
                    </a:p>
                  </a:txBody>
                  <a:tcPr marL="3121" marR="3121" marT="3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a:solidFill>
                            <a:schemeClr val="tx1"/>
                          </a:solidFill>
                          <a:latin typeface="+mj-lt"/>
                        </a:rPr>
                        <a:t>Наименование муниципальной программы Курского муниципального округа Ставропольского края</a:t>
                      </a:r>
                      <a:br>
                        <a:rPr lang="ru-RU" sz="1000" b="0" i="0" u="none" strike="noStrike" dirty="0">
                          <a:solidFill>
                            <a:schemeClr val="tx1"/>
                          </a:solidFill>
                          <a:latin typeface="+mj-lt"/>
                        </a:rPr>
                      </a:br>
                      <a:endParaRPr lang="ru-RU" sz="1000" b="0" i="0" u="none" strike="noStrike" dirty="0">
                        <a:solidFill>
                          <a:schemeClr val="tx1"/>
                        </a:solidFill>
                        <a:latin typeface="+mj-lt"/>
                      </a:endParaRPr>
                    </a:p>
                  </a:txBody>
                  <a:tcPr marL="3121" marR="3121" marT="3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chemeClr val="tx1"/>
                          </a:solidFill>
                          <a:latin typeface="+mj-lt"/>
                        </a:rPr>
                        <a:t>запланировано к финансированию программой на </a:t>
                      </a:r>
                      <a:r>
                        <a:rPr lang="ru-RU" sz="1000" b="0" i="0" u="none" strike="noStrike" dirty="0" smtClean="0">
                          <a:solidFill>
                            <a:schemeClr val="tx1"/>
                          </a:solidFill>
                          <a:latin typeface="+mj-lt"/>
                        </a:rPr>
                        <a:t>2023 </a:t>
                      </a:r>
                      <a:r>
                        <a:rPr lang="ru-RU" sz="1000" b="0" i="0" u="none" strike="noStrike" dirty="0">
                          <a:solidFill>
                            <a:schemeClr val="tx1"/>
                          </a:solidFill>
                          <a:latin typeface="+mj-lt"/>
                        </a:rPr>
                        <a:t>год (тыс. рублей)</a:t>
                      </a:r>
                    </a:p>
                  </a:txBody>
                  <a:tcPr marL="3121" marR="3121" marT="3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dirty="0">
                          <a:solidFill>
                            <a:schemeClr val="tx1"/>
                          </a:solidFill>
                          <a:latin typeface="+mj-lt"/>
                        </a:rPr>
                        <a:t>кассовое исполнение за  </a:t>
                      </a:r>
                      <a:r>
                        <a:rPr lang="ru-RU" sz="1000" b="0" i="0" u="none" strike="noStrike" dirty="0" smtClean="0">
                          <a:solidFill>
                            <a:schemeClr val="tx1"/>
                          </a:solidFill>
                          <a:latin typeface="+mj-lt"/>
                        </a:rPr>
                        <a:t>2023 </a:t>
                      </a:r>
                      <a:r>
                        <a:rPr lang="ru-RU" sz="1000" b="0" i="0" u="none" strike="noStrike" dirty="0">
                          <a:solidFill>
                            <a:schemeClr val="tx1"/>
                          </a:solidFill>
                          <a:latin typeface="+mj-lt"/>
                        </a:rPr>
                        <a:t>год (тыс. рублей)</a:t>
                      </a:r>
                    </a:p>
                  </a:txBody>
                  <a:tcPr marL="3121" marR="3121" marT="3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000" b="0" i="0" u="none" strike="noStrike">
                          <a:solidFill>
                            <a:schemeClr val="tx1"/>
                          </a:solidFill>
                          <a:latin typeface="+mj-lt"/>
                        </a:rPr>
                        <a:t>% исполнения</a:t>
                      </a:r>
                    </a:p>
                  </a:txBody>
                  <a:tcPr marL="3121" marR="3121" marT="3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307615">
                <a:tc>
                  <a:txBody>
                    <a:bodyPr/>
                    <a:lstStyle/>
                    <a:p>
                      <a:pPr algn="ctr" fontAlgn="b"/>
                      <a:r>
                        <a:rPr lang="ru-RU" sz="1000" b="0" i="0" u="none" strike="noStrike" dirty="0">
                          <a:solidFill>
                            <a:schemeClr val="tx1"/>
                          </a:solidFill>
                          <a:latin typeface="+mj-lt"/>
                        </a:rPr>
                        <a:t>1</a:t>
                      </a:r>
                    </a:p>
                  </a:txBody>
                  <a:tcPr marL="3121" marR="3121" marT="3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000" b="1" i="0" u="none" strike="noStrike" dirty="0">
                          <a:solidFill>
                            <a:schemeClr val="tx1"/>
                          </a:solidFill>
                          <a:latin typeface="+mj-lt"/>
                        </a:rPr>
                        <a:t>Муниципальная программа Курского муниципального округа Ставропольского края </a:t>
                      </a:r>
                      <a:endParaRPr lang="ru-RU" sz="1000" b="1" i="0" u="none" strike="noStrike" dirty="0" smtClean="0">
                        <a:solidFill>
                          <a:schemeClr val="tx1"/>
                        </a:solidFill>
                        <a:latin typeface="+mj-lt"/>
                      </a:endParaRPr>
                    </a:p>
                    <a:p>
                      <a:pPr algn="l" fontAlgn="b"/>
                      <a:r>
                        <a:rPr lang="ru-RU" sz="1000" b="1" i="0" u="none" strike="noStrike" dirty="0" smtClean="0">
                          <a:solidFill>
                            <a:schemeClr val="tx1"/>
                          </a:solidFill>
                          <a:latin typeface="+mj-lt"/>
                        </a:rPr>
                        <a:t>"</a:t>
                      </a:r>
                      <a:r>
                        <a:rPr lang="ru-RU" sz="1000" b="1" i="0" u="none" strike="noStrike" dirty="0">
                          <a:solidFill>
                            <a:schemeClr val="tx1"/>
                          </a:solidFill>
                          <a:latin typeface="+mj-lt"/>
                        </a:rPr>
                        <a:t>Развитие образования"</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endParaRPr lang="ru-RU" sz="1000" b="1" i="0" u="none" strike="noStrike" dirty="0" smtClean="0">
                        <a:solidFill>
                          <a:srgbClr val="000000"/>
                        </a:solidFill>
                        <a:effectLst/>
                        <a:latin typeface="+mj-lt"/>
                      </a:endParaRPr>
                    </a:p>
                    <a:p>
                      <a:pPr algn="r" rtl="0" fontAlgn="ctr"/>
                      <a:r>
                        <a:rPr lang="ru-RU" sz="1000" b="1" i="0" u="none" strike="noStrike" dirty="0" smtClean="0">
                          <a:solidFill>
                            <a:srgbClr val="000000"/>
                          </a:solidFill>
                          <a:effectLst/>
                          <a:latin typeface="+mj-lt"/>
                        </a:rPr>
                        <a:t>1 202 797,89</a:t>
                      </a:r>
                      <a:endParaRPr lang="ru-RU" sz="1000" b="1" i="0" u="none" strike="noStrike" dirty="0">
                        <a:solidFill>
                          <a:srgbClr val="000000"/>
                        </a:solidFill>
                        <a:effectLst/>
                        <a:latin typeface="+mj-lt"/>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effectLst/>
                          <a:latin typeface="+mj-lt"/>
                        </a:rPr>
                        <a:t>1 034 936,86</a:t>
                      </a:r>
                      <a:endParaRPr lang="ru-RU" sz="1000" b="1" i="0" u="none" strike="noStrike" dirty="0">
                        <a:solidFill>
                          <a:srgbClr val="000000"/>
                        </a:solidFill>
                        <a:effectLst/>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effectLst/>
                          <a:latin typeface="+mj-lt"/>
                        </a:rPr>
                        <a:t>86,04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307615">
                <a:tc>
                  <a:txBody>
                    <a:bodyPr/>
                    <a:lstStyle/>
                    <a:p>
                      <a:pPr algn="ctr" fontAlgn="b"/>
                      <a:r>
                        <a:rPr lang="ru-RU" sz="1000" b="0" i="0" u="none" strike="noStrike" dirty="0">
                          <a:solidFill>
                            <a:schemeClr val="tx1"/>
                          </a:solidFill>
                          <a:latin typeface="+mj-lt"/>
                        </a:rPr>
                        <a:t>2</a:t>
                      </a:r>
                    </a:p>
                  </a:txBody>
                  <a:tcPr marL="3121" marR="3121" marT="3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000" b="1" i="0" u="none" strike="noStrike" dirty="0">
                          <a:solidFill>
                            <a:schemeClr val="tx1"/>
                          </a:solidFill>
                          <a:latin typeface="+mj-lt"/>
                        </a:rPr>
                        <a:t>Муниципальная программа Курского муниципального округа Ставропольского края </a:t>
                      </a:r>
                      <a:endParaRPr lang="ru-RU" sz="1000" b="1" i="0" u="none" strike="noStrike" dirty="0" smtClean="0">
                        <a:solidFill>
                          <a:schemeClr val="tx1"/>
                        </a:solidFill>
                        <a:latin typeface="+mj-lt"/>
                      </a:endParaRPr>
                    </a:p>
                    <a:p>
                      <a:pPr algn="l" fontAlgn="b"/>
                      <a:r>
                        <a:rPr lang="ru-RU" sz="1000" b="1" i="0" u="none" strike="noStrike" dirty="0" smtClean="0">
                          <a:solidFill>
                            <a:schemeClr val="tx1"/>
                          </a:solidFill>
                          <a:latin typeface="+mj-lt"/>
                        </a:rPr>
                        <a:t>"</a:t>
                      </a:r>
                      <a:r>
                        <a:rPr lang="ru-RU" sz="1000" b="1" i="0" u="none" strike="noStrike" dirty="0">
                          <a:solidFill>
                            <a:schemeClr val="tx1"/>
                          </a:solidFill>
                          <a:latin typeface="+mj-lt"/>
                        </a:rPr>
                        <a:t>Социальная поддержка граждан"</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effectLst/>
                          <a:latin typeface="+mj-lt"/>
                        </a:rPr>
                        <a:t>489 821,9</a:t>
                      </a:r>
                      <a:endParaRPr lang="ru-RU" sz="1000" b="1" i="0" u="none" strike="noStrike" dirty="0">
                        <a:solidFill>
                          <a:srgbClr val="000000"/>
                        </a:solidFill>
                        <a:effectLst/>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effectLst/>
                          <a:latin typeface="+mj-lt"/>
                        </a:rPr>
                        <a:t>489 742,76</a:t>
                      </a:r>
                      <a:endParaRPr lang="ru-RU" sz="1000" b="1" i="0" u="none" strike="noStrike" dirty="0">
                        <a:solidFill>
                          <a:srgbClr val="000000"/>
                        </a:solidFill>
                        <a:effectLst/>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effectLst/>
                          <a:latin typeface="+mj-lt"/>
                        </a:rPr>
                        <a:t>99,98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07615">
                <a:tc>
                  <a:txBody>
                    <a:bodyPr/>
                    <a:lstStyle/>
                    <a:p>
                      <a:pPr algn="ctr" fontAlgn="b"/>
                      <a:r>
                        <a:rPr lang="ru-RU" sz="1000" b="0" i="0" u="none" strike="noStrike" dirty="0">
                          <a:solidFill>
                            <a:schemeClr val="tx1"/>
                          </a:solidFill>
                          <a:latin typeface="+mj-lt"/>
                        </a:rPr>
                        <a:t>3</a:t>
                      </a:r>
                    </a:p>
                  </a:txBody>
                  <a:tcPr marL="3121" marR="3121" marT="3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000" b="1" i="0" u="none" strike="noStrike" dirty="0">
                          <a:solidFill>
                            <a:schemeClr val="tx1"/>
                          </a:solidFill>
                          <a:latin typeface="+mj-lt"/>
                        </a:rPr>
                        <a:t>Муниципальная программа Курского муниципального округа Ставропольского края </a:t>
                      </a:r>
                      <a:endParaRPr lang="ru-RU" sz="1000" b="1" i="0" u="none" strike="noStrike" dirty="0" smtClean="0">
                        <a:solidFill>
                          <a:schemeClr val="tx1"/>
                        </a:solidFill>
                        <a:latin typeface="+mj-lt"/>
                      </a:endParaRPr>
                    </a:p>
                    <a:p>
                      <a:pPr algn="l" fontAlgn="b"/>
                      <a:r>
                        <a:rPr lang="ru-RU" sz="1000" b="1" i="0" u="none" strike="noStrike" dirty="0" smtClean="0">
                          <a:solidFill>
                            <a:schemeClr val="tx1"/>
                          </a:solidFill>
                          <a:latin typeface="+mj-lt"/>
                        </a:rPr>
                        <a:t>"</a:t>
                      </a:r>
                      <a:r>
                        <a:rPr lang="ru-RU" sz="1000" b="1" i="0" u="none" strike="noStrike" dirty="0">
                          <a:solidFill>
                            <a:schemeClr val="tx1"/>
                          </a:solidFill>
                          <a:latin typeface="+mj-lt"/>
                        </a:rPr>
                        <a:t>Сохранение и развитие культуры"</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effectLst/>
                          <a:latin typeface="+mj-lt"/>
                        </a:rPr>
                        <a:t>188 809,99</a:t>
                      </a:r>
                      <a:endParaRPr lang="ru-RU" sz="1000" b="1" i="0" u="none" strike="noStrike" dirty="0">
                        <a:solidFill>
                          <a:srgbClr val="000000"/>
                        </a:solidFill>
                        <a:effectLst/>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effectLst/>
                          <a:latin typeface="+mj-lt"/>
                        </a:rPr>
                        <a:t>187 299,04</a:t>
                      </a:r>
                      <a:endParaRPr lang="ru-RU" sz="1000" b="1" i="0" u="none" strike="noStrike" dirty="0">
                        <a:solidFill>
                          <a:srgbClr val="000000"/>
                        </a:solidFill>
                        <a:effectLst/>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effectLst/>
                          <a:latin typeface="+mj-lt"/>
                        </a:rPr>
                        <a:t>99,20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07615">
                <a:tc>
                  <a:txBody>
                    <a:bodyPr/>
                    <a:lstStyle/>
                    <a:p>
                      <a:pPr algn="ctr" fontAlgn="b"/>
                      <a:r>
                        <a:rPr lang="ru-RU" sz="1000" b="0" i="0" u="none" strike="noStrike" dirty="0">
                          <a:solidFill>
                            <a:schemeClr val="tx1"/>
                          </a:solidFill>
                          <a:latin typeface="+mj-lt"/>
                        </a:rPr>
                        <a:t>4</a:t>
                      </a:r>
                    </a:p>
                  </a:txBody>
                  <a:tcPr marL="3121" marR="3121" marT="3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000" b="1" i="0" u="none" strike="noStrike" dirty="0">
                          <a:solidFill>
                            <a:schemeClr val="tx1"/>
                          </a:solidFill>
                          <a:latin typeface="+mj-lt"/>
                        </a:rPr>
                        <a:t>Муниципальная программа Курского муниципального округа Ставропольского края </a:t>
                      </a:r>
                      <a:endParaRPr lang="ru-RU" sz="1000" b="1" i="0" u="none" strike="noStrike" dirty="0" smtClean="0">
                        <a:solidFill>
                          <a:schemeClr val="tx1"/>
                        </a:solidFill>
                        <a:latin typeface="+mj-lt"/>
                      </a:endParaRPr>
                    </a:p>
                    <a:p>
                      <a:pPr algn="l" fontAlgn="b"/>
                      <a:r>
                        <a:rPr lang="ru-RU" sz="1000" b="1" i="0" u="none" strike="noStrike" dirty="0" smtClean="0">
                          <a:solidFill>
                            <a:schemeClr val="tx1"/>
                          </a:solidFill>
                          <a:latin typeface="+mj-lt"/>
                        </a:rPr>
                        <a:t>"</a:t>
                      </a:r>
                      <a:r>
                        <a:rPr lang="ru-RU" sz="1000" b="1" i="0" u="none" strike="noStrike" dirty="0">
                          <a:solidFill>
                            <a:schemeClr val="tx1"/>
                          </a:solidFill>
                          <a:latin typeface="+mj-lt"/>
                        </a:rPr>
                        <a:t>Развитие физической культуры и спорта"</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effectLst/>
                          <a:latin typeface="+mj-lt"/>
                        </a:rPr>
                        <a:t>25 833,75</a:t>
                      </a:r>
                      <a:endParaRPr lang="ru-RU" sz="1000" b="1" i="0" u="none" strike="noStrike" dirty="0">
                        <a:solidFill>
                          <a:srgbClr val="000000"/>
                        </a:solidFill>
                        <a:effectLst/>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effectLst/>
                          <a:latin typeface="+mj-lt"/>
                        </a:rPr>
                        <a:t>25 471,83</a:t>
                      </a:r>
                      <a:endParaRPr lang="ru-RU" sz="1000" b="1" i="0" u="none" strike="noStrike" dirty="0">
                        <a:solidFill>
                          <a:srgbClr val="000000"/>
                        </a:solidFill>
                        <a:effectLst/>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effectLst/>
                          <a:latin typeface="+mj-lt"/>
                        </a:rPr>
                        <a:t>98,60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263579">
                <a:tc>
                  <a:txBody>
                    <a:bodyPr/>
                    <a:lstStyle/>
                    <a:p>
                      <a:pPr algn="ctr" fontAlgn="b"/>
                      <a:r>
                        <a:rPr lang="ru-RU" sz="1000" b="0" i="0" u="none" strike="noStrike" dirty="0">
                          <a:solidFill>
                            <a:schemeClr val="tx1"/>
                          </a:solidFill>
                          <a:latin typeface="+mj-lt"/>
                        </a:rPr>
                        <a:t>5</a:t>
                      </a:r>
                    </a:p>
                  </a:txBody>
                  <a:tcPr marL="3121" marR="3121" marT="3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000" b="1" i="0" u="none" strike="noStrike" dirty="0">
                          <a:solidFill>
                            <a:schemeClr val="tx1"/>
                          </a:solidFill>
                          <a:latin typeface="+mj-lt"/>
                        </a:rPr>
                        <a:t>Муниципальная программа Курского муниципального округа Ставропольского края </a:t>
                      </a:r>
                      <a:endParaRPr lang="ru-RU" sz="1000" b="1" i="0" u="none" strike="noStrike" dirty="0" smtClean="0">
                        <a:solidFill>
                          <a:schemeClr val="tx1"/>
                        </a:solidFill>
                        <a:latin typeface="+mj-lt"/>
                      </a:endParaRPr>
                    </a:p>
                    <a:p>
                      <a:pPr algn="l" fontAlgn="b"/>
                      <a:r>
                        <a:rPr lang="ru-RU" sz="1000" b="1" i="0" u="none" strike="noStrike" dirty="0" smtClean="0">
                          <a:solidFill>
                            <a:schemeClr val="tx1"/>
                          </a:solidFill>
                          <a:latin typeface="+mj-lt"/>
                        </a:rPr>
                        <a:t>"</a:t>
                      </a:r>
                      <a:r>
                        <a:rPr lang="ru-RU" sz="1000" b="1" i="0" u="none" strike="noStrike" dirty="0">
                          <a:solidFill>
                            <a:schemeClr val="tx1"/>
                          </a:solidFill>
                          <a:latin typeface="+mj-lt"/>
                        </a:rPr>
                        <a:t>Молодёжная политика"</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effectLst/>
                          <a:latin typeface="+mj-lt"/>
                        </a:rPr>
                        <a:t>3 186,37</a:t>
                      </a:r>
                      <a:endParaRPr lang="ru-RU" sz="1000" b="1" i="0" u="none" strike="noStrike" dirty="0">
                        <a:solidFill>
                          <a:srgbClr val="000000"/>
                        </a:solidFill>
                        <a:effectLst/>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effectLst/>
                          <a:latin typeface="+mj-lt"/>
                        </a:rPr>
                        <a:t>3 164,29</a:t>
                      </a:r>
                      <a:endParaRPr lang="ru-RU" sz="1000" b="1" i="0" u="none" strike="noStrike" dirty="0">
                        <a:solidFill>
                          <a:srgbClr val="000000"/>
                        </a:solidFill>
                        <a:effectLst/>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effectLst/>
                          <a:latin typeface="+mj-lt"/>
                        </a:rPr>
                        <a:t>99,31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307615">
                <a:tc>
                  <a:txBody>
                    <a:bodyPr/>
                    <a:lstStyle/>
                    <a:p>
                      <a:pPr algn="ctr" fontAlgn="b"/>
                      <a:r>
                        <a:rPr lang="ru-RU" sz="1000" b="0" i="0" u="none" strike="noStrike" dirty="0">
                          <a:solidFill>
                            <a:schemeClr val="tx1"/>
                          </a:solidFill>
                          <a:latin typeface="+mj-lt"/>
                        </a:rPr>
                        <a:t>6</a:t>
                      </a:r>
                    </a:p>
                  </a:txBody>
                  <a:tcPr marL="3121" marR="3121" marT="3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000" b="1" i="0" u="none" strike="noStrike" dirty="0">
                          <a:solidFill>
                            <a:schemeClr val="tx1"/>
                          </a:solidFill>
                          <a:latin typeface="+mj-lt"/>
                        </a:rPr>
                        <a:t>Муниципальная программа Курского муниципального округа Ставропольского края </a:t>
                      </a:r>
                      <a:endParaRPr lang="ru-RU" sz="1000" b="1" i="0" u="none" strike="noStrike" dirty="0" smtClean="0">
                        <a:solidFill>
                          <a:schemeClr val="tx1"/>
                        </a:solidFill>
                        <a:latin typeface="+mj-lt"/>
                      </a:endParaRPr>
                    </a:p>
                    <a:p>
                      <a:pPr algn="l" fontAlgn="b"/>
                      <a:r>
                        <a:rPr lang="ru-RU" sz="1000" b="1" i="0" u="none" strike="noStrike" dirty="0" smtClean="0">
                          <a:solidFill>
                            <a:schemeClr val="tx1"/>
                          </a:solidFill>
                          <a:latin typeface="+mj-lt"/>
                        </a:rPr>
                        <a:t>"</a:t>
                      </a:r>
                      <a:r>
                        <a:rPr lang="ru-RU" sz="1000" b="1" i="0" u="none" strike="noStrike" dirty="0">
                          <a:solidFill>
                            <a:schemeClr val="tx1"/>
                          </a:solidFill>
                          <a:latin typeface="+mj-lt"/>
                        </a:rPr>
                        <a:t>Управление имуществом"</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effectLst/>
                          <a:latin typeface="+mj-lt"/>
                        </a:rPr>
                        <a:t>3 511,99</a:t>
                      </a:r>
                      <a:endParaRPr lang="ru-RU" sz="1000" b="1" i="0" u="none" strike="noStrike" dirty="0">
                        <a:solidFill>
                          <a:srgbClr val="000000"/>
                        </a:solidFill>
                        <a:effectLst/>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effectLst/>
                          <a:latin typeface="+mj-lt"/>
                        </a:rPr>
                        <a:t>2 644,14</a:t>
                      </a:r>
                      <a:endParaRPr lang="ru-RU" sz="1000" b="1" i="0" u="none" strike="noStrike" dirty="0">
                        <a:solidFill>
                          <a:srgbClr val="000000"/>
                        </a:solidFill>
                        <a:effectLst/>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effectLst/>
                          <a:latin typeface="+mj-lt"/>
                        </a:rPr>
                        <a:t>75,29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307615">
                <a:tc>
                  <a:txBody>
                    <a:bodyPr/>
                    <a:lstStyle/>
                    <a:p>
                      <a:pPr algn="ctr" fontAlgn="b"/>
                      <a:r>
                        <a:rPr lang="ru-RU" sz="1000" b="0" i="0" u="none" strike="noStrike">
                          <a:solidFill>
                            <a:schemeClr val="tx1"/>
                          </a:solidFill>
                          <a:latin typeface="+mj-lt"/>
                        </a:rPr>
                        <a:t>7</a:t>
                      </a:r>
                    </a:p>
                  </a:txBody>
                  <a:tcPr marL="3121" marR="3121" marT="3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000" b="1" i="0" u="none" strike="noStrike" dirty="0">
                          <a:solidFill>
                            <a:schemeClr val="tx1"/>
                          </a:solidFill>
                          <a:latin typeface="+mj-lt"/>
                        </a:rPr>
                        <a:t>Муниципальная программа Курского муниципального округа Ставропольского края </a:t>
                      </a:r>
                      <a:endParaRPr lang="ru-RU" sz="1000" b="1" i="0" u="none" strike="noStrike" dirty="0" smtClean="0">
                        <a:solidFill>
                          <a:schemeClr val="tx1"/>
                        </a:solidFill>
                        <a:latin typeface="+mj-lt"/>
                      </a:endParaRPr>
                    </a:p>
                    <a:p>
                      <a:pPr algn="l" fontAlgn="b"/>
                      <a:r>
                        <a:rPr lang="ru-RU" sz="1000" b="1" i="0" u="none" strike="noStrike" dirty="0" smtClean="0">
                          <a:solidFill>
                            <a:schemeClr val="tx1"/>
                          </a:solidFill>
                          <a:latin typeface="+mj-lt"/>
                        </a:rPr>
                        <a:t>"</a:t>
                      </a:r>
                      <a:r>
                        <a:rPr lang="ru-RU" sz="1000" b="1" i="0" u="none" strike="noStrike" dirty="0">
                          <a:solidFill>
                            <a:schemeClr val="tx1"/>
                          </a:solidFill>
                          <a:latin typeface="+mj-lt"/>
                        </a:rPr>
                        <a:t>Управление финансами"</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effectLst/>
                          <a:latin typeface="+mj-lt"/>
                        </a:rPr>
                        <a:t>46 164,92</a:t>
                      </a:r>
                      <a:endParaRPr lang="ru-RU" sz="1000" b="1" i="0" u="none" strike="noStrike" dirty="0">
                        <a:solidFill>
                          <a:srgbClr val="000000"/>
                        </a:solidFill>
                        <a:effectLst/>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effectLst/>
                          <a:latin typeface="+mj-lt"/>
                        </a:rPr>
                        <a:t>45 957,88</a:t>
                      </a:r>
                      <a:endParaRPr lang="ru-RU" sz="1000" b="1" i="0" u="none" strike="noStrike" dirty="0">
                        <a:solidFill>
                          <a:srgbClr val="000000"/>
                        </a:solidFill>
                        <a:effectLst/>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effectLst/>
                          <a:latin typeface="+mj-lt"/>
                        </a:rPr>
                        <a:t>99,55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307615">
                <a:tc>
                  <a:txBody>
                    <a:bodyPr/>
                    <a:lstStyle/>
                    <a:p>
                      <a:pPr algn="ctr" fontAlgn="b"/>
                      <a:r>
                        <a:rPr lang="ru-RU" sz="1000" b="0" i="0" u="none" strike="noStrike" dirty="0">
                          <a:solidFill>
                            <a:schemeClr val="tx1"/>
                          </a:solidFill>
                          <a:latin typeface="+mj-lt"/>
                        </a:rPr>
                        <a:t>8</a:t>
                      </a:r>
                    </a:p>
                  </a:txBody>
                  <a:tcPr marL="3121" marR="3121" marT="3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000" b="1" i="0" u="none" strike="noStrike">
                          <a:solidFill>
                            <a:schemeClr val="tx1"/>
                          </a:solidFill>
                          <a:latin typeface="+mj-lt"/>
                        </a:rPr>
                        <a:t>Муниципальная программа Курского муниципального округа Ставропольского края "Защита населения и территории Курского района Ставропольского края от чрезвычайных ситуаций"</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effectLst/>
                          <a:latin typeface="+mj-lt"/>
                        </a:rPr>
                        <a:t>  4 713,99</a:t>
                      </a:r>
                      <a:endParaRPr lang="ru-RU" sz="1000" b="1" i="0" u="none" strike="noStrike" dirty="0">
                        <a:solidFill>
                          <a:srgbClr val="000000"/>
                        </a:solidFill>
                        <a:effectLst/>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effectLst/>
                          <a:latin typeface="+mj-lt"/>
                        </a:rPr>
                        <a:t>4 410,43</a:t>
                      </a:r>
                      <a:endParaRPr lang="ru-RU" sz="1000" b="1" i="0" u="none" strike="noStrike" dirty="0">
                        <a:solidFill>
                          <a:srgbClr val="000000"/>
                        </a:solidFill>
                        <a:effectLst/>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a:solidFill>
                            <a:srgbClr val="000000"/>
                          </a:solidFill>
                          <a:effectLst/>
                          <a:latin typeface="+mj-lt"/>
                        </a:rPr>
                        <a:t>93,56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307615">
                <a:tc>
                  <a:txBody>
                    <a:bodyPr/>
                    <a:lstStyle/>
                    <a:p>
                      <a:pPr algn="ctr" fontAlgn="b"/>
                      <a:r>
                        <a:rPr lang="ru-RU" sz="1000" b="0" i="0" u="none" strike="noStrike" dirty="0">
                          <a:solidFill>
                            <a:schemeClr val="tx1"/>
                          </a:solidFill>
                          <a:latin typeface="+mj-lt"/>
                        </a:rPr>
                        <a:t>9</a:t>
                      </a:r>
                    </a:p>
                  </a:txBody>
                  <a:tcPr marL="3121" marR="3121" marT="3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000" b="1" i="0" u="none" strike="noStrike" dirty="0">
                          <a:solidFill>
                            <a:schemeClr val="tx1"/>
                          </a:solidFill>
                          <a:latin typeface="+mj-lt"/>
                        </a:rPr>
                        <a:t>Муниципальная программа Курского муниципального округа Ставропольского края "Развитие малого и среднего бизнеса, потребительского рынка, снижение административных барьеров"</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effectLst/>
                          <a:latin typeface="+mj-lt"/>
                        </a:rPr>
                        <a:t>13 090,54</a:t>
                      </a:r>
                      <a:endParaRPr lang="ru-RU" sz="1000" b="1" i="0" u="none" strike="noStrike" dirty="0">
                        <a:solidFill>
                          <a:srgbClr val="000000"/>
                        </a:solidFill>
                        <a:effectLst/>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effectLst/>
                          <a:latin typeface="+mj-lt"/>
                        </a:rPr>
                        <a:t>12 975,65</a:t>
                      </a:r>
                      <a:endParaRPr lang="ru-RU" sz="1000" b="1" i="0" u="none" strike="noStrike" dirty="0">
                        <a:solidFill>
                          <a:srgbClr val="000000"/>
                        </a:solidFill>
                        <a:effectLst/>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a:solidFill>
                            <a:srgbClr val="000000"/>
                          </a:solidFill>
                          <a:effectLst/>
                          <a:latin typeface="+mj-lt"/>
                        </a:rPr>
                        <a:t>99,12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456762">
                <a:tc>
                  <a:txBody>
                    <a:bodyPr/>
                    <a:lstStyle/>
                    <a:p>
                      <a:pPr algn="ctr" fontAlgn="b"/>
                      <a:r>
                        <a:rPr lang="ru-RU" sz="1000" b="0" i="0" u="none" strike="noStrike" dirty="0">
                          <a:solidFill>
                            <a:schemeClr val="tx1"/>
                          </a:solidFill>
                          <a:latin typeface="+mj-lt"/>
                        </a:rPr>
                        <a:t>10</a:t>
                      </a:r>
                    </a:p>
                  </a:txBody>
                  <a:tcPr marL="3121" marR="3121" marT="3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000" b="1" i="0" u="none" strike="noStrike" dirty="0">
                          <a:solidFill>
                            <a:schemeClr val="tx1"/>
                          </a:solidFill>
                          <a:latin typeface="+mj-lt"/>
                        </a:rPr>
                        <a:t>Муниципальная программа Курского муниципального округа Ставропольского края "Развитие коммунального хозяйства, транспортной системы и обеспечение безопасности дорожного движения"</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effectLst/>
                          <a:latin typeface="+mj-lt"/>
                        </a:rPr>
                        <a:t>870 490,75</a:t>
                      </a:r>
                      <a:endParaRPr lang="ru-RU" sz="1000" b="1" i="0" u="none" strike="noStrike" dirty="0">
                        <a:solidFill>
                          <a:srgbClr val="000000"/>
                        </a:solidFill>
                        <a:effectLst/>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effectLst/>
                          <a:latin typeface="+mj-lt"/>
                        </a:rPr>
                        <a:t>709 053,49</a:t>
                      </a:r>
                      <a:endParaRPr lang="ru-RU" sz="1000" b="1" i="0" u="none" strike="noStrike" dirty="0">
                        <a:solidFill>
                          <a:srgbClr val="000000"/>
                        </a:solidFill>
                        <a:effectLst/>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effectLst/>
                          <a:latin typeface="+mj-lt"/>
                        </a:rPr>
                        <a:t>81,45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307615">
                <a:tc>
                  <a:txBody>
                    <a:bodyPr/>
                    <a:lstStyle/>
                    <a:p>
                      <a:pPr algn="ctr" fontAlgn="b"/>
                      <a:r>
                        <a:rPr lang="ru-RU" sz="1000" b="0" i="0" u="none" strike="noStrike" dirty="0">
                          <a:solidFill>
                            <a:schemeClr val="tx1"/>
                          </a:solidFill>
                          <a:latin typeface="+mj-lt"/>
                        </a:rPr>
                        <a:t>11</a:t>
                      </a:r>
                    </a:p>
                  </a:txBody>
                  <a:tcPr marL="3121" marR="3121" marT="3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000" b="1" i="0" u="none" strike="noStrike" dirty="0">
                          <a:solidFill>
                            <a:schemeClr val="tx1"/>
                          </a:solidFill>
                          <a:latin typeface="+mj-lt"/>
                        </a:rPr>
                        <a:t>Муниципальная программа Курского муниципального округа Ставропольского края </a:t>
                      </a:r>
                      <a:endParaRPr lang="ru-RU" sz="1000" b="1" i="0" u="none" strike="noStrike" dirty="0" smtClean="0">
                        <a:solidFill>
                          <a:schemeClr val="tx1"/>
                        </a:solidFill>
                        <a:latin typeface="+mj-lt"/>
                      </a:endParaRPr>
                    </a:p>
                    <a:p>
                      <a:pPr algn="l" fontAlgn="b"/>
                      <a:r>
                        <a:rPr lang="ru-RU" sz="1000" b="1" i="0" u="none" strike="noStrike" dirty="0" smtClean="0">
                          <a:solidFill>
                            <a:schemeClr val="tx1"/>
                          </a:solidFill>
                          <a:latin typeface="+mj-lt"/>
                        </a:rPr>
                        <a:t>"</a:t>
                      </a:r>
                      <a:r>
                        <a:rPr lang="ru-RU" sz="1000" b="1" i="0" u="none" strike="noStrike" dirty="0">
                          <a:solidFill>
                            <a:schemeClr val="tx1"/>
                          </a:solidFill>
                          <a:latin typeface="+mj-lt"/>
                        </a:rPr>
                        <a:t>Развитие сельского хозяйства"</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effectLst/>
                          <a:latin typeface="+mj-lt"/>
                        </a:rPr>
                        <a:t>8 502,08</a:t>
                      </a:r>
                      <a:endParaRPr lang="ru-RU" sz="1000" b="1" i="0" u="none" strike="noStrike" dirty="0">
                        <a:solidFill>
                          <a:srgbClr val="000000"/>
                        </a:solidFill>
                        <a:effectLst/>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effectLst/>
                          <a:latin typeface="+mj-lt"/>
                        </a:rPr>
                        <a:t>8 408,61</a:t>
                      </a:r>
                      <a:endParaRPr lang="ru-RU" sz="1000" b="1" i="0" u="none" strike="noStrike" dirty="0">
                        <a:solidFill>
                          <a:srgbClr val="000000"/>
                        </a:solidFill>
                        <a:effectLst/>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effectLst/>
                          <a:latin typeface="+mj-lt"/>
                        </a:rPr>
                        <a:t>98,90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307615">
                <a:tc>
                  <a:txBody>
                    <a:bodyPr/>
                    <a:lstStyle/>
                    <a:p>
                      <a:pPr algn="ctr" fontAlgn="b"/>
                      <a:r>
                        <a:rPr lang="ru-RU" sz="1000" b="0" i="0" u="none" strike="noStrike" dirty="0">
                          <a:solidFill>
                            <a:schemeClr val="tx1"/>
                          </a:solidFill>
                          <a:latin typeface="+mj-lt"/>
                        </a:rPr>
                        <a:t>12</a:t>
                      </a:r>
                    </a:p>
                  </a:txBody>
                  <a:tcPr marL="3121" marR="3121" marT="3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000" b="1" i="0" u="none" strike="noStrike" dirty="0">
                          <a:solidFill>
                            <a:schemeClr val="tx1"/>
                          </a:solidFill>
                          <a:latin typeface="+mj-lt"/>
                        </a:rPr>
                        <a:t>Муниципальная программа Курского муниципального округа Ставропольского края "Межнациональные от­ношения и поддержка казачества"</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effectLst/>
                          <a:latin typeface="+mj-lt"/>
                        </a:rPr>
                        <a:t>40 527,84</a:t>
                      </a:r>
                      <a:endParaRPr lang="ru-RU" sz="1000" b="1" i="0" u="none" strike="noStrike" dirty="0">
                        <a:solidFill>
                          <a:srgbClr val="000000"/>
                        </a:solidFill>
                        <a:effectLst/>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effectLst/>
                          <a:latin typeface="+mj-lt"/>
                        </a:rPr>
                        <a:t>40 257,13</a:t>
                      </a:r>
                      <a:endParaRPr lang="ru-RU" sz="1000" b="1" i="0" u="none" strike="noStrike" dirty="0">
                        <a:solidFill>
                          <a:srgbClr val="000000"/>
                        </a:solidFill>
                        <a:effectLst/>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effectLst/>
                          <a:latin typeface="+mj-lt"/>
                        </a:rPr>
                        <a:t>99,33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301348">
                <a:tc>
                  <a:txBody>
                    <a:bodyPr/>
                    <a:lstStyle/>
                    <a:p>
                      <a:pPr algn="ctr" fontAlgn="b"/>
                      <a:r>
                        <a:rPr lang="ru-RU" sz="1000" b="0" i="0" u="none" strike="noStrike" dirty="0" smtClean="0">
                          <a:solidFill>
                            <a:schemeClr val="tx1"/>
                          </a:solidFill>
                          <a:latin typeface="+mj-lt"/>
                        </a:rPr>
                        <a:t>13</a:t>
                      </a:r>
                      <a:endParaRPr lang="ru-RU" sz="1000" b="0" i="0" u="none" strike="noStrike" dirty="0">
                        <a:solidFill>
                          <a:schemeClr val="tx1"/>
                        </a:solidFill>
                        <a:latin typeface="+mj-lt"/>
                      </a:endParaRPr>
                    </a:p>
                  </a:txBody>
                  <a:tcPr marL="3121" marR="3121" marT="3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ru-RU" sz="1000" b="1" i="0" u="none" strike="noStrike" dirty="0">
                          <a:solidFill>
                            <a:schemeClr val="tx1"/>
                          </a:solidFill>
                          <a:latin typeface="+mj-lt"/>
                        </a:rPr>
                        <a:t>Муниципальная программа Курского муниципального округа Ставропольского края </a:t>
                      </a:r>
                      <a:r>
                        <a:rPr kumimoji="0" lang="ru-RU" sz="1000" b="1" i="0" u="none" strike="noStrike" kern="1200" dirty="0" smtClean="0">
                          <a:solidFill>
                            <a:schemeClr val="tx1"/>
                          </a:solidFill>
                          <a:latin typeface="+mn-lt"/>
                          <a:ea typeface="+mn-ea"/>
                          <a:cs typeface="+mn-cs"/>
                        </a:rPr>
                        <a:t>"</a:t>
                      </a:r>
                      <a:r>
                        <a:rPr lang="ru-RU" sz="1000" b="1" dirty="0" smtClean="0">
                          <a:solidFill>
                            <a:schemeClr val="tx1"/>
                          </a:solidFill>
                          <a:latin typeface="+mj-lt"/>
                          <a:cs typeface="Times New Roman" pitchFamily="18" charset="0"/>
                        </a:rPr>
                        <a:t>Энергосбережение и повышение энергетической эффективности</a:t>
                      </a:r>
                      <a:r>
                        <a:rPr kumimoji="0" lang="ru-RU" sz="1000" b="1" i="0" u="none" strike="noStrike" kern="1200" dirty="0" smtClean="0">
                          <a:solidFill>
                            <a:schemeClr val="tx1"/>
                          </a:solidFill>
                          <a:latin typeface="+mn-lt"/>
                          <a:ea typeface="+mn-ea"/>
                          <a:cs typeface="+mn-cs"/>
                        </a:rPr>
                        <a:t>"</a:t>
                      </a:r>
                    </a:p>
                  </a:txBody>
                  <a:tcPr marL="3121" marR="3121" marT="312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a:r>
                        <a:rPr lang="ru-RU" sz="1000" b="1" dirty="0" smtClean="0">
                          <a:latin typeface="+mj-lt"/>
                        </a:rPr>
                        <a:t>-</a:t>
                      </a:r>
                      <a:endParaRPr lang="ru-RU" sz="1000" b="1" dirty="0">
                        <a:latin typeface="+mj-lt"/>
                      </a:endParaRPr>
                    </a:p>
                  </a:txBody>
                  <a:tcPr marL="3121" marR="3121" marT="3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a:r>
                        <a:rPr lang="ru-RU" sz="1000" b="1" dirty="0" smtClean="0">
                          <a:latin typeface="+mj-lt"/>
                        </a:rPr>
                        <a:t>-</a:t>
                      </a:r>
                      <a:endParaRPr lang="ru-RU" sz="1000" b="1" dirty="0">
                        <a:latin typeface="+mj-lt"/>
                      </a:endParaRPr>
                    </a:p>
                  </a:txBody>
                  <a:tcPr marL="3121" marR="3121" marT="3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a:r>
                        <a:rPr lang="ru-RU" sz="1000" b="1" dirty="0" smtClean="0">
                          <a:latin typeface="+mj-lt"/>
                        </a:rPr>
                        <a:t>-</a:t>
                      </a:r>
                      <a:endParaRPr lang="ru-RU" sz="1000" b="1" dirty="0">
                        <a:latin typeface="+mj-lt"/>
                      </a:endParaRPr>
                    </a:p>
                  </a:txBody>
                  <a:tcPr marL="3121" marR="3121" marT="3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307615">
                <a:tc>
                  <a:txBody>
                    <a:bodyPr/>
                    <a:lstStyle/>
                    <a:p>
                      <a:pPr algn="ctr" fontAlgn="b"/>
                      <a:r>
                        <a:rPr lang="ru-RU" sz="1000" b="0" i="0" u="none" strike="noStrike" dirty="0">
                          <a:solidFill>
                            <a:schemeClr val="tx1"/>
                          </a:solidFill>
                          <a:latin typeface="+mj-lt"/>
                        </a:rPr>
                        <a:t>14</a:t>
                      </a:r>
                    </a:p>
                  </a:txBody>
                  <a:tcPr marL="3121" marR="3121" marT="3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000" b="1" i="0" u="none" strike="noStrike" dirty="0">
                          <a:solidFill>
                            <a:schemeClr val="tx1"/>
                          </a:solidFill>
                          <a:latin typeface="+mj-lt"/>
                        </a:rPr>
                        <a:t>Муниципальная программа Курского муниципального округа Ставропольского края </a:t>
                      </a:r>
                      <a:endParaRPr lang="ru-RU" sz="1000" b="1" i="0" u="none" strike="noStrike" dirty="0" smtClean="0">
                        <a:solidFill>
                          <a:schemeClr val="tx1"/>
                        </a:solidFill>
                        <a:latin typeface="+mj-lt"/>
                      </a:endParaRPr>
                    </a:p>
                    <a:p>
                      <a:pPr algn="l" fontAlgn="b"/>
                      <a:r>
                        <a:rPr lang="ru-RU" sz="1000" b="1" i="0" u="none" strike="noStrike" dirty="0" smtClean="0">
                          <a:solidFill>
                            <a:schemeClr val="tx1"/>
                          </a:solidFill>
                          <a:latin typeface="+mj-lt"/>
                        </a:rPr>
                        <a:t>"</a:t>
                      </a:r>
                      <a:r>
                        <a:rPr lang="ru-RU" sz="1000" b="1" i="0" u="none" strike="noStrike" dirty="0">
                          <a:solidFill>
                            <a:schemeClr val="tx1"/>
                          </a:solidFill>
                          <a:latin typeface="+mj-lt"/>
                        </a:rPr>
                        <a:t>Профилактика правонарушений"</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effectLst/>
                          <a:latin typeface="+mj-lt"/>
                        </a:rPr>
                        <a:t>918,1 </a:t>
                      </a:r>
                      <a:endParaRPr lang="ru-RU" sz="1000" b="1" i="0" u="none" strike="noStrike" dirty="0">
                        <a:solidFill>
                          <a:srgbClr val="000000"/>
                        </a:solidFill>
                        <a:effectLst/>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effectLst/>
                          <a:latin typeface="+mj-lt"/>
                        </a:rPr>
                        <a:t>791,92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effectLst/>
                          <a:latin typeface="+mj-lt"/>
                        </a:rPr>
                        <a:t>86,26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307615">
                <a:tc>
                  <a:txBody>
                    <a:bodyPr/>
                    <a:lstStyle/>
                    <a:p>
                      <a:pPr algn="ctr" fontAlgn="b"/>
                      <a:r>
                        <a:rPr lang="ru-RU" sz="1000" b="0" i="0" u="none" strike="noStrike" dirty="0">
                          <a:solidFill>
                            <a:schemeClr val="tx1"/>
                          </a:solidFill>
                          <a:latin typeface="+mj-lt"/>
                        </a:rPr>
                        <a:t>15</a:t>
                      </a:r>
                    </a:p>
                  </a:txBody>
                  <a:tcPr marL="3121" marR="3121" marT="3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000" b="1" i="0" u="none" strike="noStrike">
                          <a:solidFill>
                            <a:schemeClr val="tx1"/>
                          </a:solidFill>
                          <a:latin typeface="+mj-lt"/>
                        </a:rPr>
                        <a:t>Муниципальная программа Курского муниципального округа Ставропольского края "Противодействие коррупции"</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effectLst/>
                          <a:latin typeface="+mj-lt"/>
                        </a:rPr>
                        <a:t>55,70 </a:t>
                      </a:r>
                      <a:endParaRPr lang="ru-RU" sz="1000" b="1" i="0" u="none" strike="noStrike" dirty="0">
                        <a:solidFill>
                          <a:srgbClr val="000000"/>
                        </a:solidFill>
                        <a:effectLst/>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effectLst/>
                          <a:latin typeface="+mj-lt"/>
                        </a:rPr>
                        <a:t>55,70</a:t>
                      </a:r>
                      <a:endParaRPr lang="ru-RU" sz="1000" b="1" i="0" u="none" strike="noStrike" dirty="0">
                        <a:solidFill>
                          <a:srgbClr val="000000"/>
                        </a:solidFill>
                        <a:effectLst/>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effectLst/>
                          <a:latin typeface="+mj-lt"/>
                        </a:rPr>
                        <a:t>100,00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5"/>
                  </a:ext>
                </a:extLst>
              </a:tr>
              <a:tr h="307615">
                <a:tc>
                  <a:txBody>
                    <a:bodyPr/>
                    <a:lstStyle/>
                    <a:p>
                      <a:pPr algn="ctr" fontAlgn="b"/>
                      <a:r>
                        <a:rPr lang="ru-RU" sz="1000" b="0" i="0" u="none" strike="noStrike" dirty="0" smtClean="0">
                          <a:solidFill>
                            <a:schemeClr val="tx1"/>
                          </a:solidFill>
                          <a:latin typeface="+mj-lt"/>
                        </a:rPr>
                        <a:t>16</a:t>
                      </a:r>
                      <a:endParaRPr lang="ru-RU" sz="1000" b="0" i="0" u="none" strike="noStrike" dirty="0">
                        <a:solidFill>
                          <a:schemeClr val="tx1"/>
                        </a:solidFill>
                        <a:latin typeface="+mj-lt"/>
                      </a:endParaRPr>
                    </a:p>
                  </a:txBody>
                  <a:tcPr marL="3121" marR="3121" marT="3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000" b="1" i="0" u="none" strike="noStrike" dirty="0">
                          <a:solidFill>
                            <a:schemeClr val="tx1"/>
                          </a:solidFill>
                          <a:latin typeface="+mj-lt"/>
                        </a:rPr>
                        <a:t>Муниципальная программа Курского муниципального округа Ставропольского края </a:t>
                      </a:r>
                      <a:endParaRPr lang="ru-RU" sz="1000" b="1" i="0" u="none" strike="noStrike" dirty="0" smtClean="0">
                        <a:solidFill>
                          <a:schemeClr val="tx1"/>
                        </a:solidFill>
                        <a:latin typeface="+mj-lt"/>
                      </a:endParaRPr>
                    </a:p>
                    <a:p>
                      <a:pPr algn="l" fontAlgn="b"/>
                      <a:r>
                        <a:rPr lang="ru-RU" sz="1000" b="1" i="0" u="none" strike="noStrike" dirty="0" smtClean="0">
                          <a:solidFill>
                            <a:schemeClr val="tx1"/>
                          </a:solidFill>
                          <a:latin typeface="+mj-lt"/>
                        </a:rPr>
                        <a:t>"</a:t>
                      </a:r>
                      <a:r>
                        <a:rPr lang="ru-RU" sz="1000" b="1" i="0" u="none" strike="noStrike" dirty="0">
                          <a:solidFill>
                            <a:schemeClr val="tx1"/>
                          </a:solidFill>
                          <a:latin typeface="+mj-lt"/>
                        </a:rPr>
                        <a:t>Обеспечение жильем отдельных категорий граждан"</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effectLst/>
                          <a:latin typeface="+mj-lt"/>
                        </a:rPr>
                        <a:t>2 080,95</a:t>
                      </a:r>
                      <a:endParaRPr lang="ru-RU" sz="1000" b="1" i="0" u="none" strike="noStrike" dirty="0">
                        <a:solidFill>
                          <a:srgbClr val="000000"/>
                        </a:solidFill>
                        <a:effectLst/>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effectLst/>
                          <a:latin typeface="+mj-lt"/>
                        </a:rPr>
                        <a:t>2 080,95</a:t>
                      </a:r>
                      <a:endParaRPr lang="ru-RU" sz="1000" b="1" i="0" u="none" strike="noStrike" dirty="0">
                        <a:solidFill>
                          <a:srgbClr val="000000"/>
                        </a:solidFill>
                        <a:effectLst/>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effectLst/>
                          <a:latin typeface="+mj-lt"/>
                        </a:rPr>
                        <a:t>100,00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6"/>
                  </a:ext>
                </a:extLst>
              </a:tr>
              <a:tr h="307615">
                <a:tc>
                  <a:txBody>
                    <a:bodyPr/>
                    <a:lstStyle/>
                    <a:p>
                      <a:pPr algn="ctr" fontAlgn="b"/>
                      <a:r>
                        <a:rPr lang="ru-RU" sz="1000" b="0" i="0" u="none" strike="noStrike" dirty="0">
                          <a:solidFill>
                            <a:schemeClr val="tx1"/>
                          </a:solidFill>
                          <a:latin typeface="+mj-lt"/>
                        </a:rPr>
                        <a:t>17</a:t>
                      </a:r>
                    </a:p>
                  </a:txBody>
                  <a:tcPr marL="3121" marR="3121" marT="3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000" b="1" i="0" u="none" strike="noStrike">
                          <a:solidFill>
                            <a:schemeClr val="tx1"/>
                          </a:solidFill>
                          <a:latin typeface="+mj-lt"/>
                        </a:rPr>
                        <a:t>Муниципальная программа Курского муниципального округа Ставропольского края "Формирование современной городской среды"</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effectLst/>
                          <a:latin typeface="+mj-lt"/>
                        </a:rPr>
                        <a:t>52 326,51</a:t>
                      </a:r>
                      <a:endParaRPr lang="ru-RU" sz="1000" b="1" i="0" u="none" strike="noStrike" dirty="0">
                        <a:solidFill>
                          <a:srgbClr val="000000"/>
                        </a:solidFill>
                        <a:effectLst/>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smtClean="0">
                          <a:solidFill>
                            <a:srgbClr val="000000"/>
                          </a:solidFill>
                          <a:effectLst/>
                          <a:latin typeface="+mj-lt"/>
                        </a:rPr>
                        <a:t>40 958,02</a:t>
                      </a:r>
                      <a:endParaRPr lang="ru-RU" sz="1000" b="1" i="0" u="none" strike="noStrike" dirty="0">
                        <a:solidFill>
                          <a:srgbClr val="000000"/>
                        </a:solidFill>
                        <a:effectLst/>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000" b="1" i="0" u="none" strike="noStrike" dirty="0">
                          <a:solidFill>
                            <a:srgbClr val="000000"/>
                          </a:solidFill>
                          <a:effectLst/>
                          <a:latin typeface="+mj-lt"/>
                        </a:rPr>
                        <a:t>78,27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7"/>
                  </a:ext>
                </a:extLst>
              </a:tr>
              <a:tr h="200226">
                <a:tc>
                  <a:txBody>
                    <a:bodyPr/>
                    <a:lstStyle/>
                    <a:p>
                      <a:pPr algn="l" fontAlgn="b"/>
                      <a:r>
                        <a:rPr lang="ru-RU" sz="1000" b="0" i="0" u="none" strike="noStrike">
                          <a:solidFill>
                            <a:schemeClr val="tx1"/>
                          </a:solidFill>
                          <a:latin typeface="+mj-lt"/>
                        </a:rPr>
                        <a:t> </a:t>
                      </a:r>
                    </a:p>
                  </a:txBody>
                  <a:tcPr marL="3121" marR="3121" marT="3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ru-RU" sz="1000" b="0" i="0" u="none" strike="noStrike" dirty="0">
                          <a:solidFill>
                            <a:schemeClr val="tx1"/>
                          </a:solidFill>
                          <a:latin typeface="+mj-lt"/>
                        </a:rPr>
                        <a:t> </a:t>
                      </a:r>
                    </a:p>
                  </a:txBody>
                  <a:tcPr marL="3121" marR="3121" marT="3121"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1" i="0" u="none" strike="noStrike" dirty="0" smtClean="0">
                          <a:solidFill>
                            <a:srgbClr val="000000"/>
                          </a:solidFill>
                          <a:effectLst/>
                          <a:latin typeface="+mj-lt"/>
                        </a:rPr>
                        <a:t>2 952 833,27</a:t>
                      </a:r>
                      <a:endParaRPr lang="ru-RU" sz="1200" b="1" i="0" u="none" strike="noStrike" dirty="0">
                        <a:solidFill>
                          <a:srgbClr val="000000"/>
                        </a:solidFill>
                        <a:effectLst/>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1" i="0" u="none" strike="noStrike" dirty="0" smtClean="0">
                          <a:solidFill>
                            <a:srgbClr val="000000"/>
                          </a:solidFill>
                          <a:effectLst/>
                          <a:latin typeface="+mj-lt"/>
                        </a:rPr>
                        <a:t>2 608 208,7</a:t>
                      </a:r>
                      <a:endParaRPr lang="ru-RU" sz="1200" b="1" i="0" u="none" strike="noStrike" dirty="0">
                        <a:solidFill>
                          <a:srgbClr val="000000"/>
                        </a:solidFill>
                        <a:effectLst/>
                        <a:latin typeface="+mj-lt"/>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ru-RU" sz="1200" b="1" i="0" u="none" strike="noStrike" dirty="0">
                          <a:solidFill>
                            <a:srgbClr val="000000"/>
                          </a:solidFill>
                          <a:effectLst/>
                          <a:latin typeface="+mj-lt"/>
                        </a:rPr>
                        <a:t>88,33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8"/>
                  </a:ext>
                </a:extLst>
              </a:tr>
            </a:tbl>
          </a:graphicData>
        </a:graphic>
      </p:graphicFrame>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0" y="0"/>
            <a:ext cx="9144000" cy="584775"/>
          </a:xfrm>
          <a:prstGeom prst="rect">
            <a:avLst/>
          </a:prstGeom>
        </p:spPr>
        <p:txBody>
          <a:bodyPr wrap="square">
            <a:spAutoFit/>
          </a:bodyPr>
          <a:lstStyle/>
          <a:p>
            <a:pPr algn="ctr"/>
            <a:r>
              <a:rPr lang="ru-RU" sz="1600" b="1" dirty="0" smtClean="0">
                <a:latin typeface="+mj-lt"/>
              </a:rPr>
              <a:t>Оценка эффективности реализации муниципальных программ </a:t>
            </a:r>
          </a:p>
          <a:p>
            <a:pPr algn="ctr"/>
            <a:r>
              <a:rPr lang="ru-RU" sz="1600" b="1" dirty="0" smtClean="0">
                <a:latin typeface="+mj-lt"/>
              </a:rPr>
              <a:t>Курского муниципального округа Ставропольского края за 2023 год</a:t>
            </a:r>
            <a:endParaRPr lang="ru-RU" sz="1600" b="1" dirty="0">
              <a:solidFill>
                <a:srgbClr val="FF0000"/>
              </a:solidFill>
              <a:latin typeface="+mj-lt"/>
            </a:endParaRPr>
          </a:p>
        </p:txBody>
      </p:sp>
      <p:graphicFrame>
        <p:nvGraphicFramePr>
          <p:cNvPr id="3" name="Таблица 2"/>
          <p:cNvGraphicFramePr>
            <a:graphicFrameLocks noGrp="1"/>
          </p:cNvGraphicFramePr>
          <p:nvPr>
            <p:extLst>
              <p:ext uri="{D42A27DB-BD31-4B8C-83A1-F6EECF244321}">
                <p14:modId xmlns:p14="http://schemas.microsoft.com/office/powerpoint/2010/main" val="2973543432"/>
              </p:ext>
            </p:extLst>
          </p:nvPr>
        </p:nvGraphicFramePr>
        <p:xfrm>
          <a:off x="228600" y="685800"/>
          <a:ext cx="8762999" cy="5923260"/>
        </p:xfrm>
        <a:graphic>
          <a:graphicData uri="http://schemas.openxmlformats.org/drawingml/2006/table">
            <a:tbl>
              <a:tblPr/>
              <a:tblGrid>
                <a:gridCol w="304800">
                  <a:extLst>
                    <a:ext uri="{9D8B030D-6E8A-4147-A177-3AD203B41FA5}">
                      <a16:colId xmlns:a16="http://schemas.microsoft.com/office/drawing/2014/main" xmlns="" val="20000"/>
                    </a:ext>
                  </a:extLst>
                </a:gridCol>
                <a:gridCol w="5867400">
                  <a:extLst>
                    <a:ext uri="{9D8B030D-6E8A-4147-A177-3AD203B41FA5}">
                      <a16:colId xmlns:a16="http://schemas.microsoft.com/office/drawing/2014/main" xmlns="" val="20001"/>
                    </a:ext>
                  </a:extLst>
                </a:gridCol>
                <a:gridCol w="1447800">
                  <a:extLst>
                    <a:ext uri="{9D8B030D-6E8A-4147-A177-3AD203B41FA5}">
                      <a16:colId xmlns:a16="http://schemas.microsoft.com/office/drawing/2014/main" xmlns="" val="20002"/>
                    </a:ext>
                  </a:extLst>
                </a:gridCol>
                <a:gridCol w="1142999">
                  <a:extLst>
                    <a:ext uri="{9D8B030D-6E8A-4147-A177-3AD203B41FA5}">
                      <a16:colId xmlns:a16="http://schemas.microsoft.com/office/drawing/2014/main" xmlns="" val="20003"/>
                    </a:ext>
                  </a:extLst>
                </a:gridCol>
              </a:tblGrid>
              <a:tr h="76200">
                <a:tc rowSpan="2">
                  <a:txBody>
                    <a:bodyPr/>
                    <a:lstStyle/>
                    <a:p>
                      <a:pPr algn="ctr" fontAlgn="t"/>
                      <a:r>
                        <a:rPr lang="ru-RU" sz="900" b="0" i="0" u="none" strike="noStrike" dirty="0">
                          <a:latin typeface="Times New Roman"/>
                        </a:rPr>
                        <a:t>№ </a:t>
                      </a:r>
                      <a:r>
                        <a:rPr lang="ru-RU" sz="900" b="0" i="0" u="none" strike="noStrike" dirty="0" err="1">
                          <a:latin typeface="Times New Roman"/>
                        </a:rPr>
                        <a:t>п</a:t>
                      </a:r>
                      <a:r>
                        <a:rPr lang="ru-RU" sz="900" b="0" i="0" u="none" strike="noStrike" dirty="0">
                          <a:latin typeface="Times New Roman"/>
                        </a:rPr>
                        <a:t>/</a:t>
                      </a:r>
                      <a:r>
                        <a:rPr lang="ru-RU" sz="900" b="0" i="0" u="none" strike="noStrike" dirty="0" err="1">
                          <a:latin typeface="Times New Roman"/>
                        </a:rPr>
                        <a:t>п</a:t>
                      </a:r>
                      <a:endParaRPr lang="ru-RU" sz="900" b="0" i="0" u="none" strike="noStrike" dirty="0">
                        <a:latin typeface="Times New Roman"/>
                      </a:endParaRP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t"/>
                      <a:endParaRPr lang="ru-RU" sz="900" b="0" i="0" u="none" strike="noStrike" dirty="0" smtClean="0">
                        <a:latin typeface="Times New Roman"/>
                      </a:endParaRPr>
                    </a:p>
                    <a:p>
                      <a:pPr algn="ctr" fontAlgn="t"/>
                      <a:endParaRPr lang="ru-RU" sz="900" b="0" i="0" u="none" strike="noStrike" dirty="0" smtClean="0">
                        <a:latin typeface="Times New Roman"/>
                      </a:endParaRPr>
                    </a:p>
                    <a:p>
                      <a:pPr algn="ctr" fontAlgn="t"/>
                      <a:endParaRPr lang="ru-RU" sz="900" b="0" i="0" u="none" strike="noStrike" dirty="0" smtClean="0">
                        <a:latin typeface="Times New Roman"/>
                      </a:endParaRPr>
                    </a:p>
                    <a:p>
                      <a:pPr algn="ctr" fontAlgn="t"/>
                      <a:r>
                        <a:rPr lang="ru-RU" sz="900" b="0" i="0" u="none" strike="noStrike" dirty="0" smtClean="0">
                          <a:latin typeface="Times New Roman"/>
                        </a:rPr>
                        <a:t>Наименование </a:t>
                      </a:r>
                      <a:r>
                        <a:rPr lang="ru-RU" sz="900" b="0" i="0" u="none" strike="noStrike" dirty="0">
                          <a:latin typeface="Times New Roman"/>
                        </a:rPr>
                        <a:t>муниципальной программы</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t"/>
                      <a:r>
                        <a:rPr lang="ru-RU" sz="900" b="0" i="0" u="none" strike="noStrike" dirty="0">
                          <a:latin typeface="Times New Roman"/>
                        </a:rPr>
                        <a:t> </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ru-RU"/>
                    </a:p>
                  </a:txBody>
                  <a:tcPr/>
                </a:tc>
                <a:extLst>
                  <a:ext uri="{0D108BD9-81ED-4DB2-BD59-A6C34878D82A}">
                    <a16:rowId xmlns:a16="http://schemas.microsoft.com/office/drawing/2014/main" xmlns="" val="10000"/>
                  </a:ext>
                </a:extLst>
              </a:tr>
              <a:tr h="773516">
                <a:tc vMerge="1">
                  <a:txBody>
                    <a:bodyPr/>
                    <a:lstStyle/>
                    <a:p>
                      <a:endParaRPr lang="ru-RU"/>
                    </a:p>
                  </a:txBody>
                  <a:tcPr/>
                </a:tc>
                <a:tc vMerge="1">
                  <a:txBody>
                    <a:bodyPr/>
                    <a:lstStyle/>
                    <a:p>
                      <a:endParaRPr lang="ru-RU"/>
                    </a:p>
                  </a:txBody>
                  <a:tcPr/>
                </a:tc>
                <a:tc>
                  <a:txBody>
                    <a:bodyPr/>
                    <a:lstStyle/>
                    <a:p>
                      <a:pPr algn="ctr" fontAlgn="t"/>
                      <a:r>
                        <a:rPr lang="ru-RU" sz="900" b="0" i="0" u="none" strike="noStrike" dirty="0">
                          <a:latin typeface="Times New Roman"/>
                        </a:rPr>
                        <a:t>Значение оценки эффективности реализации муниципальной программы (процентов)</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lang="ru-RU" sz="900" b="0" i="0" u="none" strike="noStrike" dirty="0">
                          <a:latin typeface="Times New Roman"/>
                        </a:rPr>
                        <a:t>Оценка эффективности </a:t>
                      </a:r>
                      <a:br>
                        <a:rPr lang="ru-RU" sz="900" b="0" i="0" u="none" strike="noStrike" dirty="0">
                          <a:latin typeface="Times New Roman"/>
                        </a:rPr>
                      </a:br>
                      <a:r>
                        <a:rPr lang="ru-RU" sz="900" b="0" i="0" u="none" strike="noStrike" dirty="0">
                          <a:latin typeface="Times New Roman"/>
                        </a:rPr>
                        <a:t>реализации муниципальной </a:t>
                      </a:r>
                      <a:br>
                        <a:rPr lang="ru-RU" sz="900" b="0" i="0" u="none" strike="noStrike" dirty="0">
                          <a:latin typeface="Times New Roman"/>
                        </a:rPr>
                      </a:br>
                      <a:r>
                        <a:rPr lang="ru-RU" sz="900" b="0" i="0" u="none" strike="noStrike" dirty="0" smtClean="0">
                          <a:latin typeface="Times New Roman"/>
                        </a:rPr>
                        <a:t>программы</a:t>
                      </a:r>
                      <a:endParaRPr lang="ru-RU" sz="900" b="0" i="0" u="none" strike="noStrike" dirty="0">
                        <a:latin typeface="Times New Roman"/>
                      </a:endParaRP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1"/>
                  </a:ext>
                </a:extLst>
              </a:tr>
              <a:tr h="106680">
                <a:tc>
                  <a:txBody>
                    <a:bodyPr/>
                    <a:lstStyle/>
                    <a:p>
                      <a:pPr algn="ctr" fontAlgn="t"/>
                      <a:r>
                        <a:rPr lang="ru-RU" sz="950" b="1" i="0" u="none" strike="noStrike" dirty="0">
                          <a:latin typeface="Times New Roman"/>
                        </a:rPr>
                        <a:t>1</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ru-RU" sz="950" b="1" i="0" u="none" strike="noStrike" dirty="0">
                          <a:latin typeface="Times New Roman"/>
                        </a:rPr>
                        <a:t>Муниципальная программа Курского муниципального округа Ставропольского края "Развитие образования"</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kumimoji="0" lang="ru-RU" sz="950" b="1" i="0" u="none" strike="noStrike" kern="1200" dirty="0">
                          <a:solidFill>
                            <a:schemeClr val="tx1"/>
                          </a:solidFill>
                          <a:latin typeface="Times New Roman"/>
                          <a:ea typeface="+mn-ea"/>
                          <a:cs typeface="+mn-cs"/>
                        </a:rPr>
                        <a:t>93,1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kumimoji="0" lang="ru-RU" sz="950" b="1" i="0" u="none" strike="noStrike" kern="1200">
                          <a:solidFill>
                            <a:schemeClr val="tx1"/>
                          </a:solidFill>
                          <a:latin typeface="Times New Roman"/>
                          <a:ea typeface="+mn-ea"/>
                          <a:cs typeface="+mn-cs"/>
                        </a:rPr>
                        <a:t>плановая</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2"/>
                  </a:ext>
                </a:extLst>
              </a:tr>
              <a:tr h="270286">
                <a:tc>
                  <a:txBody>
                    <a:bodyPr/>
                    <a:lstStyle/>
                    <a:p>
                      <a:pPr algn="ctr" fontAlgn="t"/>
                      <a:r>
                        <a:rPr lang="ru-RU" sz="950" b="1" i="0" u="none" strike="noStrike">
                          <a:latin typeface="Times New Roman"/>
                        </a:rPr>
                        <a:t>2</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ru-RU" sz="950" b="1" i="0" u="none" strike="noStrike" dirty="0">
                          <a:latin typeface="Times New Roman"/>
                        </a:rPr>
                        <a:t>Муниципальная программа Курского муниципального округа Ставропольского края "Социальная поддержка граждан</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kumimoji="0" lang="ru-RU" sz="950" b="1" i="0" u="none" strike="noStrike" kern="1200" dirty="0">
                          <a:solidFill>
                            <a:schemeClr val="tx1"/>
                          </a:solidFill>
                          <a:latin typeface="Times New Roman"/>
                          <a:ea typeface="+mn-ea"/>
                          <a:cs typeface="+mn-cs"/>
                        </a:rPr>
                        <a:t>100,0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kumimoji="0" lang="ru-RU" sz="950" b="1" i="0" u="none" strike="noStrike" kern="1200">
                          <a:solidFill>
                            <a:schemeClr val="tx1"/>
                          </a:solidFill>
                          <a:latin typeface="Times New Roman"/>
                          <a:ea typeface="+mn-ea"/>
                          <a:cs typeface="+mn-cs"/>
                        </a:rPr>
                        <a:t>плановая</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3"/>
                  </a:ext>
                </a:extLst>
              </a:tr>
              <a:tr h="237851">
                <a:tc>
                  <a:txBody>
                    <a:bodyPr/>
                    <a:lstStyle/>
                    <a:p>
                      <a:pPr algn="ctr" fontAlgn="t"/>
                      <a:r>
                        <a:rPr lang="ru-RU" sz="950" b="1" i="0" u="none" strike="noStrike">
                          <a:latin typeface="Times New Roman"/>
                        </a:rPr>
                        <a:t>3</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ru-RU" sz="950" b="1" i="0" u="none" strike="noStrike" dirty="0">
                          <a:latin typeface="Times New Roman"/>
                        </a:rPr>
                        <a:t>Муниципальная программа Курского муниципального округа Ставропольского края "Сохранение и развитие культуры"</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kumimoji="0" lang="ru-RU" sz="950" b="1" i="0" u="none" strike="noStrike" kern="1200" dirty="0">
                          <a:solidFill>
                            <a:schemeClr val="tx1"/>
                          </a:solidFill>
                          <a:latin typeface="Times New Roman"/>
                          <a:ea typeface="+mn-ea"/>
                          <a:cs typeface="+mn-cs"/>
                        </a:rPr>
                        <a:t>122,0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kumimoji="0" lang="ru-RU" sz="950" b="1" i="0" u="none" strike="noStrike" kern="1200">
                          <a:solidFill>
                            <a:schemeClr val="tx1"/>
                          </a:solidFill>
                          <a:latin typeface="Times New Roman"/>
                          <a:ea typeface="+mn-ea"/>
                          <a:cs typeface="+mn-cs"/>
                        </a:rPr>
                        <a:t>выше плановой</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4"/>
                  </a:ext>
                </a:extLst>
              </a:tr>
              <a:tr h="259474">
                <a:tc>
                  <a:txBody>
                    <a:bodyPr/>
                    <a:lstStyle/>
                    <a:p>
                      <a:pPr algn="ctr" fontAlgn="t"/>
                      <a:r>
                        <a:rPr lang="ru-RU" sz="950" b="1" i="0" u="none" strike="noStrike">
                          <a:latin typeface="Times New Roman"/>
                        </a:rPr>
                        <a:t>4</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ru-RU" sz="950" b="1" i="0" u="none" strike="noStrike" dirty="0">
                          <a:latin typeface="Times New Roman"/>
                        </a:rPr>
                        <a:t>Муниципальная программа Курского муниципального округа Ставропольского края "Развитие физической культуры и спорта"</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kumimoji="0" lang="ru-RU" sz="950" b="1" i="0" u="none" strike="noStrike" kern="1200" dirty="0">
                          <a:solidFill>
                            <a:schemeClr val="tx1"/>
                          </a:solidFill>
                          <a:latin typeface="Times New Roman"/>
                          <a:ea typeface="+mn-ea"/>
                          <a:cs typeface="+mn-cs"/>
                        </a:rPr>
                        <a:t>89,3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kumimoji="0" lang="ru-RU" sz="950" b="1" i="0" u="none" strike="noStrike" kern="1200">
                          <a:solidFill>
                            <a:schemeClr val="tx1"/>
                          </a:solidFill>
                          <a:latin typeface="Times New Roman"/>
                          <a:ea typeface="+mn-ea"/>
                          <a:cs typeface="+mn-cs"/>
                        </a:rPr>
                        <a:t>ниже плановой</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122264">
                <a:tc>
                  <a:txBody>
                    <a:bodyPr/>
                    <a:lstStyle/>
                    <a:p>
                      <a:pPr algn="ctr" fontAlgn="t"/>
                      <a:r>
                        <a:rPr lang="ru-RU" sz="950" b="1" i="0" u="none" strike="noStrike">
                          <a:latin typeface="Times New Roman"/>
                        </a:rPr>
                        <a:t>5</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ru-RU" sz="950" b="1" i="0" u="none" strike="noStrike" dirty="0">
                          <a:latin typeface="Times New Roman"/>
                        </a:rPr>
                        <a:t>Муниципальная программа Курского муниципального округа Ставропольского края "Молодежная политика"</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kumimoji="0" lang="ru-RU" sz="950" b="1" i="0" u="none" strike="noStrike" kern="1200" dirty="0">
                          <a:solidFill>
                            <a:schemeClr val="tx1"/>
                          </a:solidFill>
                          <a:latin typeface="Times New Roman"/>
                          <a:ea typeface="+mn-ea"/>
                          <a:cs typeface="+mn-cs"/>
                        </a:rPr>
                        <a:t>148,1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kumimoji="0" lang="ru-RU" sz="950" b="1" i="0" u="none" strike="noStrike" kern="1200">
                          <a:solidFill>
                            <a:schemeClr val="tx1"/>
                          </a:solidFill>
                          <a:latin typeface="Times New Roman"/>
                          <a:ea typeface="+mn-ea"/>
                          <a:cs typeface="+mn-cs"/>
                        </a:rPr>
                        <a:t>выше плановой</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254069">
                <a:tc>
                  <a:txBody>
                    <a:bodyPr/>
                    <a:lstStyle/>
                    <a:p>
                      <a:pPr algn="ctr" fontAlgn="t"/>
                      <a:r>
                        <a:rPr lang="ru-RU" sz="950" b="1" i="0" u="none" strike="noStrike">
                          <a:latin typeface="Times New Roman"/>
                        </a:rPr>
                        <a:t>6</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ru-RU" sz="950" b="1" i="0" u="none" strike="noStrike" dirty="0">
                          <a:latin typeface="Times New Roman"/>
                        </a:rPr>
                        <a:t>Муниципальная программа Курского муниципального округа Ставропольского края "Управление имуществом"</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kumimoji="0" lang="ru-RU" sz="950" b="1" i="0" u="none" strike="noStrike" kern="1200" dirty="0">
                          <a:solidFill>
                            <a:schemeClr val="tx1"/>
                          </a:solidFill>
                          <a:latin typeface="Times New Roman"/>
                          <a:ea typeface="+mn-ea"/>
                          <a:cs typeface="+mn-cs"/>
                        </a:rPr>
                        <a:t>253,6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kumimoji="0" lang="ru-RU" sz="950" b="1" i="0" u="none" strike="noStrike" kern="1200">
                          <a:solidFill>
                            <a:schemeClr val="tx1"/>
                          </a:solidFill>
                          <a:latin typeface="Times New Roman"/>
                          <a:ea typeface="+mn-ea"/>
                          <a:cs typeface="+mn-cs"/>
                        </a:rPr>
                        <a:t>выше плановой</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07"/>
                  </a:ext>
                </a:extLst>
              </a:tr>
              <a:tr h="179156">
                <a:tc>
                  <a:txBody>
                    <a:bodyPr/>
                    <a:lstStyle/>
                    <a:p>
                      <a:pPr algn="ctr" fontAlgn="t"/>
                      <a:r>
                        <a:rPr lang="ru-RU" sz="950" b="1" i="0" u="none" strike="noStrike">
                          <a:latin typeface="Times New Roman"/>
                        </a:rPr>
                        <a:t>7</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ru-RU" sz="950" b="1" i="0" u="none" strike="noStrike" dirty="0">
                          <a:latin typeface="Times New Roman"/>
                        </a:rPr>
                        <a:t>Муниципальная программа Курского муниципального округа Ставропольского края "Управление финансами"</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kumimoji="0" lang="ru-RU" sz="950" b="1" i="0" u="none" strike="noStrike" kern="1200" dirty="0">
                          <a:solidFill>
                            <a:schemeClr val="tx1"/>
                          </a:solidFill>
                          <a:latin typeface="Times New Roman"/>
                          <a:ea typeface="+mn-ea"/>
                          <a:cs typeface="+mn-cs"/>
                        </a:rPr>
                        <a:t>97,0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kumimoji="0" lang="ru-RU" sz="950" b="1" i="0" u="none" strike="noStrike" kern="1200">
                          <a:solidFill>
                            <a:schemeClr val="tx1"/>
                          </a:solidFill>
                          <a:latin typeface="Times New Roman"/>
                          <a:ea typeface="+mn-ea"/>
                          <a:cs typeface="+mn-cs"/>
                        </a:rPr>
                        <a:t>плановая</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311839">
                <a:tc>
                  <a:txBody>
                    <a:bodyPr/>
                    <a:lstStyle/>
                    <a:p>
                      <a:pPr algn="ctr" fontAlgn="t"/>
                      <a:r>
                        <a:rPr lang="ru-RU" sz="950" b="1" i="0" u="none" strike="noStrike">
                          <a:latin typeface="Times New Roman"/>
                        </a:rPr>
                        <a:t>8</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ru-RU" sz="950" b="1" i="0" u="none" strike="noStrike" dirty="0">
                          <a:latin typeface="Times New Roman"/>
                        </a:rPr>
                        <a:t>Муниципальная программа Курского муниципального округа Ставропольского края "Защита населения и территории Курского района Ставропольского края от чрезвычайных ситуаций"</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kumimoji="0" lang="ru-RU" sz="950" b="1" i="0" u="none" strike="noStrike" kern="1200" dirty="0">
                          <a:solidFill>
                            <a:schemeClr val="tx1"/>
                          </a:solidFill>
                          <a:latin typeface="Times New Roman"/>
                          <a:ea typeface="+mn-ea"/>
                          <a:cs typeface="+mn-cs"/>
                        </a:rPr>
                        <a:t>241,8</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kumimoji="0" lang="ru-RU" sz="950" b="1" i="0" u="none" strike="noStrike" kern="1200">
                          <a:solidFill>
                            <a:schemeClr val="tx1"/>
                          </a:solidFill>
                          <a:latin typeface="Times New Roman"/>
                          <a:ea typeface="+mn-ea"/>
                          <a:cs typeface="+mn-cs"/>
                        </a:rPr>
                        <a:t>выше плановой</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297761">
                <a:tc>
                  <a:txBody>
                    <a:bodyPr/>
                    <a:lstStyle/>
                    <a:p>
                      <a:pPr algn="ctr" fontAlgn="t"/>
                      <a:r>
                        <a:rPr lang="ru-RU" sz="950" b="1" i="0" u="none" strike="noStrike">
                          <a:latin typeface="Times New Roman"/>
                        </a:rPr>
                        <a:t>9</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ru-RU" sz="950" b="1" i="0" u="none" strike="noStrike" dirty="0">
                          <a:latin typeface="Times New Roman"/>
                        </a:rPr>
                        <a:t>Муниципальная программа Курского муниципального округа Ставропольского края "Развитие малого и среднего бизнеса, потребительского рынка, снижение административных барьеров"</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kumimoji="0" lang="ru-RU" sz="950" b="1" i="0" u="none" strike="noStrike" kern="1200" dirty="0">
                          <a:solidFill>
                            <a:schemeClr val="tx1"/>
                          </a:solidFill>
                          <a:latin typeface="Times New Roman"/>
                          <a:ea typeface="+mn-ea"/>
                          <a:cs typeface="+mn-cs"/>
                        </a:rPr>
                        <a:t>138,0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kumimoji="0" lang="ru-RU" sz="950" b="1" i="0" u="none" strike="noStrike" kern="1200">
                          <a:solidFill>
                            <a:schemeClr val="tx1"/>
                          </a:solidFill>
                          <a:latin typeface="Times New Roman"/>
                          <a:ea typeface="+mn-ea"/>
                          <a:cs typeface="+mn-cs"/>
                        </a:rPr>
                        <a:t>выше плановой</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0"/>
                  </a:ext>
                </a:extLst>
              </a:tr>
              <a:tr h="246245">
                <a:tc>
                  <a:txBody>
                    <a:bodyPr/>
                    <a:lstStyle/>
                    <a:p>
                      <a:pPr algn="ctr" fontAlgn="t"/>
                      <a:r>
                        <a:rPr lang="ru-RU" sz="950" b="1" i="0" u="none" strike="noStrike">
                          <a:latin typeface="Times New Roman"/>
                        </a:rPr>
                        <a:t>10</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ru-RU" sz="950" b="1" i="0" u="none" strike="noStrike" dirty="0">
                          <a:latin typeface="Times New Roman"/>
                        </a:rPr>
                        <a:t>Муниципальная программа Курского муниципального округа Ставропольского края "Развитие коммунального хозяйства, транспортной системы и обеспечение безопасности дорожного движения"</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kumimoji="0" lang="ru-RU" sz="950" b="1" i="0" u="none" strike="noStrike" kern="1200" dirty="0">
                          <a:solidFill>
                            <a:schemeClr val="tx1"/>
                          </a:solidFill>
                          <a:latin typeface="Times New Roman"/>
                          <a:ea typeface="+mn-ea"/>
                          <a:cs typeface="+mn-cs"/>
                        </a:rPr>
                        <a:t>853,53</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kumimoji="0" lang="ru-RU" sz="950" b="1" i="0" u="none" strike="noStrike" kern="1200" dirty="0">
                          <a:solidFill>
                            <a:schemeClr val="tx1"/>
                          </a:solidFill>
                          <a:latin typeface="Times New Roman"/>
                          <a:ea typeface="+mn-ea"/>
                          <a:cs typeface="+mn-cs"/>
                        </a:rPr>
                        <a:t>выше плановой</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1"/>
                  </a:ext>
                </a:extLst>
              </a:tr>
              <a:tr h="259474">
                <a:tc>
                  <a:txBody>
                    <a:bodyPr/>
                    <a:lstStyle/>
                    <a:p>
                      <a:pPr algn="ctr" fontAlgn="t"/>
                      <a:r>
                        <a:rPr lang="ru-RU" sz="950" b="1" i="0" u="none" strike="noStrike">
                          <a:latin typeface="Times New Roman"/>
                        </a:rPr>
                        <a:t>11</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ru-RU" sz="950" b="1" i="0" u="none" strike="noStrike" dirty="0">
                          <a:latin typeface="Times New Roman"/>
                        </a:rPr>
                        <a:t>Муниципальная программа Курского муниципального округа Ставропольского края "Развитие сельского хозяйства"</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kumimoji="0" lang="ru-RU" sz="950" b="1" i="0" u="none" strike="noStrike" kern="1200">
                          <a:solidFill>
                            <a:schemeClr val="tx1"/>
                          </a:solidFill>
                          <a:latin typeface="Times New Roman"/>
                          <a:ea typeface="+mn-ea"/>
                          <a:cs typeface="+mn-cs"/>
                        </a:rPr>
                        <a:t>98,64</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kumimoji="0" lang="ru-RU" sz="950" b="1" i="0" u="none" strike="noStrike" kern="1200" dirty="0">
                          <a:solidFill>
                            <a:schemeClr val="tx1"/>
                          </a:solidFill>
                          <a:latin typeface="Times New Roman"/>
                          <a:ea typeface="+mn-ea"/>
                          <a:cs typeface="+mn-cs"/>
                        </a:rPr>
                        <a:t>плановая</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2"/>
                  </a:ext>
                </a:extLst>
              </a:tr>
              <a:tr h="205912">
                <a:tc>
                  <a:txBody>
                    <a:bodyPr/>
                    <a:lstStyle/>
                    <a:p>
                      <a:pPr algn="ctr" fontAlgn="t"/>
                      <a:r>
                        <a:rPr lang="ru-RU" sz="950" b="1" i="0" u="none" strike="noStrike">
                          <a:latin typeface="Times New Roman"/>
                        </a:rPr>
                        <a:t>12</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ru-RU" sz="950" b="1" i="0" u="none" strike="noStrike" dirty="0">
                          <a:latin typeface="Times New Roman"/>
                        </a:rPr>
                        <a:t>Муниципальная программа Курского муниципального округа Ставропольского края "Межнациональные отношения и поддержка казачества"</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kumimoji="0" lang="ru-RU" sz="950" b="1" i="0" u="none" strike="noStrike" kern="1200" dirty="0">
                          <a:solidFill>
                            <a:schemeClr val="tx1"/>
                          </a:solidFill>
                          <a:latin typeface="Times New Roman"/>
                          <a:ea typeface="+mn-ea"/>
                          <a:cs typeface="+mn-cs"/>
                        </a:rPr>
                        <a:t>168,31</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kumimoji="0" lang="ru-RU" sz="950" b="1" i="0" u="none" strike="noStrike" kern="1200" dirty="0">
                          <a:solidFill>
                            <a:schemeClr val="tx1"/>
                          </a:solidFill>
                          <a:latin typeface="Times New Roman"/>
                          <a:ea typeface="+mn-ea"/>
                          <a:cs typeface="+mn-cs"/>
                        </a:rPr>
                        <a:t>выше плановой</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3"/>
                  </a:ext>
                </a:extLst>
              </a:tr>
              <a:tr h="232668">
                <a:tc>
                  <a:txBody>
                    <a:bodyPr/>
                    <a:lstStyle/>
                    <a:p>
                      <a:pPr algn="ctr" fontAlgn="t"/>
                      <a:r>
                        <a:rPr lang="ru-RU" sz="950" b="1" i="0" u="none" strike="noStrike">
                          <a:latin typeface="Times New Roman"/>
                        </a:rPr>
                        <a:t>13</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ru-RU" sz="950" b="1" i="0" u="none" strike="noStrike" dirty="0">
                          <a:latin typeface="Times New Roman"/>
                        </a:rPr>
                        <a:t>Муниципальная программа Курского муниципального округа Ставропольского края "Энергосбережение и повышение энергетической эффективности"</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kumimoji="0" lang="ru-RU" sz="950" b="1" i="0" u="none" strike="noStrike" kern="1200" dirty="0">
                          <a:solidFill>
                            <a:schemeClr val="tx1"/>
                          </a:solidFill>
                          <a:latin typeface="Times New Roman"/>
                          <a:ea typeface="+mn-ea"/>
                          <a:cs typeface="+mn-cs"/>
                        </a:rPr>
                        <a:t>115,75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kumimoji="0" lang="ru-RU" sz="950" b="1" i="0" u="none" strike="noStrike" kern="1200" dirty="0">
                          <a:solidFill>
                            <a:schemeClr val="tx1"/>
                          </a:solidFill>
                          <a:latin typeface="Times New Roman"/>
                          <a:ea typeface="+mn-ea"/>
                          <a:cs typeface="+mn-cs"/>
                        </a:rPr>
                        <a:t>выше плановой</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4"/>
                  </a:ext>
                </a:extLst>
              </a:tr>
              <a:tr h="240804">
                <a:tc>
                  <a:txBody>
                    <a:bodyPr/>
                    <a:lstStyle/>
                    <a:p>
                      <a:pPr algn="ctr" fontAlgn="t"/>
                      <a:r>
                        <a:rPr lang="ru-RU" sz="950" b="1" i="0" u="none" strike="noStrike">
                          <a:latin typeface="Times New Roman"/>
                        </a:rPr>
                        <a:t>14</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ru-RU" sz="950" b="1" i="0" u="none" strike="noStrike" dirty="0">
                          <a:latin typeface="Times New Roman"/>
                        </a:rPr>
                        <a:t>Муниципальная программа Курского муниципального округа Ставропольского края "Профилактика правонарушений"</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kumimoji="0" lang="ru-RU" sz="950" b="1" i="0" u="none" strike="noStrike" kern="1200">
                          <a:solidFill>
                            <a:schemeClr val="tx1"/>
                          </a:solidFill>
                          <a:latin typeface="Times New Roman"/>
                          <a:ea typeface="+mn-ea"/>
                          <a:cs typeface="+mn-cs"/>
                        </a:rPr>
                        <a:t>155,15</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kumimoji="0" lang="ru-RU" sz="950" b="1" i="0" u="none" strike="noStrike" kern="1200" dirty="0">
                          <a:solidFill>
                            <a:schemeClr val="tx1"/>
                          </a:solidFill>
                          <a:latin typeface="Times New Roman"/>
                          <a:ea typeface="+mn-ea"/>
                          <a:cs typeface="+mn-cs"/>
                        </a:rPr>
                        <a:t>выше плановой</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5"/>
                  </a:ext>
                </a:extLst>
              </a:tr>
              <a:tr h="267560">
                <a:tc>
                  <a:txBody>
                    <a:bodyPr/>
                    <a:lstStyle/>
                    <a:p>
                      <a:pPr algn="ctr" fontAlgn="t"/>
                      <a:r>
                        <a:rPr lang="ru-RU" sz="950" b="1" i="0" u="none" strike="noStrike">
                          <a:latin typeface="Times New Roman"/>
                        </a:rPr>
                        <a:t>15</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ru-RU" sz="950" b="1" i="0" u="none" strike="noStrike" dirty="0">
                          <a:latin typeface="Times New Roman"/>
                        </a:rPr>
                        <a:t>Муниципальная программа Курского муниципального округа Ставропольского края "Противодействие коррупции в Курском муниципальном округе Ставропольского края"</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kumimoji="0" lang="ru-RU" sz="950" b="1" i="0" u="none" strike="noStrike" kern="1200" dirty="0">
                          <a:solidFill>
                            <a:schemeClr val="tx1"/>
                          </a:solidFill>
                          <a:latin typeface="Times New Roman"/>
                          <a:ea typeface="+mn-ea"/>
                          <a:cs typeface="+mn-cs"/>
                        </a:rPr>
                        <a:t>112,50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kumimoji="0" lang="ru-RU" sz="950" b="1" i="0" u="none" strike="noStrike" kern="1200" dirty="0">
                          <a:solidFill>
                            <a:schemeClr val="tx1"/>
                          </a:solidFill>
                          <a:latin typeface="Times New Roman"/>
                          <a:ea typeface="+mn-ea"/>
                          <a:cs typeface="+mn-cs"/>
                        </a:rPr>
                        <a:t>выше плановой</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6"/>
                  </a:ext>
                </a:extLst>
              </a:tr>
              <a:tr h="218116">
                <a:tc>
                  <a:txBody>
                    <a:bodyPr/>
                    <a:lstStyle/>
                    <a:p>
                      <a:pPr algn="ctr" fontAlgn="t"/>
                      <a:r>
                        <a:rPr lang="ru-RU" sz="950" b="1" i="0" u="none" strike="noStrike">
                          <a:latin typeface="Times New Roman"/>
                        </a:rPr>
                        <a:t>16</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ru-RU" sz="950" b="1" i="0" u="none" strike="noStrike" dirty="0">
                          <a:latin typeface="Times New Roman"/>
                        </a:rPr>
                        <a:t>Муниципальная программа Курского муниципального округа Ставропольского края "Обеспечение жильем отдельных категорий граждан"</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kumimoji="0" lang="ru-RU" sz="950" b="1" i="0" u="none" strike="noStrike" kern="1200" dirty="0">
                          <a:solidFill>
                            <a:schemeClr val="tx1"/>
                          </a:solidFill>
                          <a:latin typeface="Times New Roman"/>
                          <a:ea typeface="+mn-ea"/>
                          <a:cs typeface="+mn-cs"/>
                        </a:rPr>
                        <a:t>64,20</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kumimoji="0" lang="ru-RU" sz="950" b="1" i="0" u="none" strike="noStrike" kern="1200" dirty="0">
                          <a:solidFill>
                            <a:schemeClr val="tx1"/>
                          </a:solidFill>
                          <a:latin typeface="Times New Roman"/>
                          <a:ea typeface="+mn-ea"/>
                          <a:cs typeface="+mn-cs"/>
                        </a:rPr>
                        <a:t>неэффективная</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7"/>
                  </a:ext>
                </a:extLst>
              </a:tr>
              <a:tr h="227040">
                <a:tc>
                  <a:txBody>
                    <a:bodyPr/>
                    <a:lstStyle/>
                    <a:p>
                      <a:pPr algn="ctr" fontAlgn="t"/>
                      <a:r>
                        <a:rPr lang="ru-RU" sz="950" b="1" i="0" u="none" strike="noStrike">
                          <a:latin typeface="Times New Roman"/>
                        </a:rPr>
                        <a:t>17</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just" fontAlgn="t"/>
                      <a:r>
                        <a:rPr lang="ru-RU" sz="950" b="1" i="0" u="none" strike="noStrike" dirty="0">
                          <a:latin typeface="Times New Roman"/>
                        </a:rPr>
                        <a:t>Муниципальная программа Курского муниципального округа Ставропольского края "Формирование современной городской среды"</a:t>
                      </a:r>
                    </a:p>
                  </a:txBody>
                  <a:tcPr marL="3724" marR="3724" marT="3724"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kumimoji="0" lang="ru-RU" sz="950" b="1" i="0" u="none" strike="noStrike" kern="1200" dirty="0">
                          <a:solidFill>
                            <a:schemeClr val="tx1"/>
                          </a:solidFill>
                          <a:latin typeface="Times New Roman"/>
                          <a:ea typeface="+mn-ea"/>
                          <a:cs typeface="+mn-cs"/>
                        </a:rPr>
                        <a:t>135,76</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t"/>
                      <a:r>
                        <a:rPr kumimoji="0" lang="ru-RU" sz="950" b="1" i="0" u="none" strike="noStrike" kern="1200" dirty="0">
                          <a:solidFill>
                            <a:schemeClr val="tx1"/>
                          </a:solidFill>
                          <a:latin typeface="Times New Roman"/>
                          <a:ea typeface="+mn-ea"/>
                          <a:cs typeface="+mn-cs"/>
                        </a:rPr>
                        <a:t>выше плановой</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xmlns="" val="10018"/>
                  </a:ext>
                </a:extLst>
              </a:tr>
            </a:tbl>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0" y="1"/>
            <a:ext cx="9144000" cy="615553"/>
          </a:xfrm>
          <a:prstGeom prst="rect">
            <a:avLst/>
          </a:prstGeom>
        </p:spPr>
        <p:txBody>
          <a:bodyPr wrap="square">
            <a:spAutoFit/>
          </a:bodyPr>
          <a:lstStyle/>
          <a:p>
            <a:pPr algn="ctr"/>
            <a:r>
              <a:rPr lang="ru-RU" sz="1700" b="1" dirty="0" smtClean="0">
                <a:latin typeface="Calibri" pitchFamily="34" charset="0"/>
                <a:cs typeface="Calibri" pitchFamily="34" charset="0"/>
              </a:rPr>
              <a:t>Сведения о</a:t>
            </a:r>
            <a:r>
              <a:rPr lang="en-US" sz="1700" b="1" dirty="0" smtClean="0">
                <a:latin typeface="Calibri" pitchFamily="34" charset="0"/>
                <a:cs typeface="Calibri" pitchFamily="34" charset="0"/>
              </a:rPr>
              <a:t> </a:t>
            </a:r>
            <a:r>
              <a:rPr lang="ru-RU" sz="1700" b="1" dirty="0" smtClean="0">
                <a:latin typeface="Calibri" pitchFamily="34" charset="0"/>
                <a:cs typeface="Calibri" pitchFamily="34" charset="0"/>
              </a:rPr>
              <a:t>реализации государственных программ на территории </a:t>
            </a:r>
          </a:p>
          <a:p>
            <a:pPr algn="ctr"/>
            <a:r>
              <a:rPr lang="ru-RU" sz="1700" b="1" dirty="0" smtClean="0">
                <a:latin typeface="Calibri" pitchFamily="34" charset="0"/>
                <a:cs typeface="Calibri" pitchFamily="34" charset="0"/>
              </a:rPr>
              <a:t>Курского муниципального округа Ставропольского края в 2023 году</a:t>
            </a:r>
            <a:endParaRPr lang="ru-RU" sz="1700" b="1" dirty="0">
              <a:latin typeface="Calibri" pitchFamily="34" charset="0"/>
              <a:cs typeface="Calibri" pitchFamily="34"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092790620"/>
              </p:ext>
            </p:extLst>
          </p:nvPr>
        </p:nvGraphicFramePr>
        <p:xfrm>
          <a:off x="228600" y="685801"/>
          <a:ext cx="8763000" cy="5486399"/>
        </p:xfrm>
        <a:graphic>
          <a:graphicData uri="http://schemas.openxmlformats.org/drawingml/2006/table">
            <a:tbl>
              <a:tblPr/>
              <a:tblGrid>
                <a:gridCol w="6705600">
                  <a:extLst>
                    <a:ext uri="{9D8B030D-6E8A-4147-A177-3AD203B41FA5}">
                      <a16:colId xmlns:a16="http://schemas.microsoft.com/office/drawing/2014/main" xmlns="" val="20000"/>
                    </a:ext>
                  </a:extLst>
                </a:gridCol>
                <a:gridCol w="533400">
                  <a:extLst>
                    <a:ext uri="{9D8B030D-6E8A-4147-A177-3AD203B41FA5}">
                      <a16:colId xmlns:a16="http://schemas.microsoft.com/office/drawing/2014/main" xmlns="" val="20001"/>
                    </a:ext>
                  </a:extLst>
                </a:gridCol>
                <a:gridCol w="533400">
                  <a:extLst>
                    <a:ext uri="{9D8B030D-6E8A-4147-A177-3AD203B41FA5}">
                      <a16:colId xmlns:a16="http://schemas.microsoft.com/office/drawing/2014/main" xmlns="" val="20002"/>
                    </a:ext>
                  </a:extLst>
                </a:gridCol>
                <a:gridCol w="533400">
                  <a:extLst>
                    <a:ext uri="{9D8B030D-6E8A-4147-A177-3AD203B41FA5}">
                      <a16:colId xmlns:a16="http://schemas.microsoft.com/office/drawing/2014/main" xmlns="" val="20003"/>
                    </a:ext>
                  </a:extLst>
                </a:gridCol>
                <a:gridCol w="457200">
                  <a:extLst>
                    <a:ext uri="{9D8B030D-6E8A-4147-A177-3AD203B41FA5}">
                      <a16:colId xmlns:a16="http://schemas.microsoft.com/office/drawing/2014/main" xmlns="" val="20004"/>
                    </a:ext>
                  </a:extLst>
                </a:gridCol>
              </a:tblGrid>
              <a:tr h="118298">
                <a:tc rowSpan="3">
                  <a:txBody>
                    <a:bodyPr/>
                    <a:lstStyle/>
                    <a:p>
                      <a:pPr algn="ctr" rtl="0" fontAlgn="ctr"/>
                      <a:r>
                        <a:rPr lang="ru-RU" sz="800" b="0" i="0" u="none" strike="noStrike" dirty="0">
                          <a:solidFill>
                            <a:schemeClr val="tx1"/>
                          </a:solidFill>
                          <a:latin typeface="Calibri"/>
                        </a:rPr>
                        <a:t> </a:t>
                      </a:r>
                    </a:p>
                  </a:txBody>
                  <a:tcPr marL="3571" marR="3571" marT="3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rtl="0" fontAlgn="t"/>
                      <a:r>
                        <a:rPr lang="ru-RU" sz="800" b="0" i="0" u="none" strike="noStrike" dirty="0">
                          <a:solidFill>
                            <a:schemeClr val="tx1"/>
                          </a:solidFill>
                          <a:latin typeface="Calibri"/>
                        </a:rPr>
                        <a:t>Всего </a:t>
                      </a:r>
                    </a:p>
                  </a:txBody>
                  <a:tcPr marL="3571" marR="3571" marT="35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rtl="0" fontAlgn="ctr"/>
                      <a:r>
                        <a:rPr lang="ru-RU" sz="800" b="0" i="0" u="none" strike="noStrike" dirty="0">
                          <a:solidFill>
                            <a:schemeClr val="tx1"/>
                          </a:solidFill>
                          <a:latin typeface="Calibri"/>
                        </a:rPr>
                        <a:t>в том числе </a:t>
                      </a:r>
                    </a:p>
                  </a:txBody>
                  <a:tcPr marL="3571" marR="3571" marT="3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18298">
                <a:tc vMerge="1">
                  <a:txBody>
                    <a:bodyPr/>
                    <a:lstStyle/>
                    <a:p>
                      <a:endParaRPr lang="ru-RU"/>
                    </a:p>
                  </a:txBody>
                  <a:tcPr/>
                </a:tc>
                <a:tc vMerge="1">
                  <a:txBody>
                    <a:bodyPr/>
                    <a:lstStyle/>
                    <a:p>
                      <a:endParaRPr lang="ru-RU"/>
                    </a:p>
                  </a:txBody>
                  <a:tcPr/>
                </a:tc>
                <a:tc gridSpan="3">
                  <a:txBody>
                    <a:bodyPr/>
                    <a:lstStyle/>
                    <a:p>
                      <a:pPr algn="ctr" rtl="0" fontAlgn="ctr"/>
                      <a:r>
                        <a:rPr lang="ru-RU" sz="800" b="0" i="0" u="none" strike="noStrike" dirty="0">
                          <a:solidFill>
                            <a:schemeClr val="tx1"/>
                          </a:solidFill>
                          <a:latin typeface="Calibri"/>
                        </a:rPr>
                        <a:t>за счет средств: </a:t>
                      </a:r>
                    </a:p>
                  </a:txBody>
                  <a:tcPr marL="3571" marR="3571" marT="3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1"/>
                  </a:ext>
                </a:extLst>
              </a:tr>
              <a:tr h="348160">
                <a:tc vMerge="1">
                  <a:txBody>
                    <a:bodyPr/>
                    <a:lstStyle/>
                    <a:p>
                      <a:endParaRPr lang="ru-RU"/>
                    </a:p>
                  </a:txBody>
                  <a:tcPr/>
                </a:tc>
                <a:tc vMerge="1">
                  <a:txBody>
                    <a:bodyPr/>
                    <a:lstStyle/>
                    <a:p>
                      <a:endParaRPr lang="ru-RU"/>
                    </a:p>
                  </a:txBody>
                  <a:tcPr/>
                </a:tc>
                <a:tc>
                  <a:txBody>
                    <a:bodyPr/>
                    <a:lstStyle/>
                    <a:p>
                      <a:pPr algn="ctr" rtl="0" fontAlgn="t"/>
                      <a:r>
                        <a:rPr lang="ru-RU" sz="800" b="0" i="0" u="none" strike="noStrike">
                          <a:solidFill>
                            <a:schemeClr val="tx1"/>
                          </a:solidFill>
                          <a:latin typeface="Calibri"/>
                        </a:rPr>
                        <a:t>федерального бюджета </a:t>
                      </a:r>
                    </a:p>
                  </a:txBody>
                  <a:tcPr marL="3571" marR="3571" marT="35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ru-RU" sz="800" b="0" i="0" u="none" strike="noStrike" dirty="0">
                          <a:solidFill>
                            <a:schemeClr val="tx1"/>
                          </a:solidFill>
                          <a:latin typeface="Calibri"/>
                        </a:rPr>
                        <a:t>краевого бюджета </a:t>
                      </a:r>
                    </a:p>
                  </a:txBody>
                  <a:tcPr marL="3571" marR="3571" marT="35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ru-RU" sz="800" b="0" i="0" u="none" strike="noStrike" dirty="0">
                          <a:solidFill>
                            <a:schemeClr val="tx1"/>
                          </a:solidFill>
                          <a:latin typeface="Calibri"/>
                        </a:rPr>
                        <a:t>местного бюджета </a:t>
                      </a:r>
                    </a:p>
                  </a:txBody>
                  <a:tcPr marL="3571" marR="3571" marT="35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67194">
                <a:tc gridSpan="5">
                  <a:txBody>
                    <a:bodyPr/>
                    <a:lstStyle/>
                    <a:p>
                      <a:pPr algn="ctr" rtl="0" fontAlgn="ctr"/>
                      <a:r>
                        <a:rPr lang="ru-RU" sz="800" b="1" i="0" u="none" strike="noStrike" dirty="0">
                          <a:solidFill>
                            <a:schemeClr val="tx1"/>
                          </a:solidFill>
                          <a:latin typeface="Calibri"/>
                        </a:rPr>
                        <a:t>подпрограмма «Развитие дошкольного, общего и дополнительного образования» государственной программы Ставропольского края «Развитие образования</a:t>
                      </a:r>
                      <a:r>
                        <a:rPr lang="ru-RU" sz="800" b="1" i="0" u="none" strike="noStrike" dirty="0" smtClean="0">
                          <a:solidFill>
                            <a:schemeClr val="tx1"/>
                          </a:solidFill>
                          <a:latin typeface="Calibri"/>
                        </a:rPr>
                        <a:t>»</a:t>
                      </a:r>
                      <a:endParaRPr lang="ru-RU" sz="800" b="1" i="0" u="none" strike="noStrike" dirty="0">
                        <a:solidFill>
                          <a:schemeClr val="tx1"/>
                        </a:solidFill>
                        <a:latin typeface="Calibri"/>
                      </a:endParaRPr>
                    </a:p>
                  </a:txBody>
                  <a:tcPr marL="3571" marR="3571" marT="3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3"/>
                  </a:ext>
                </a:extLst>
              </a:tr>
              <a:tr h="233229">
                <a:tc>
                  <a:txBody>
                    <a:bodyPr/>
                    <a:lstStyle/>
                    <a:p>
                      <a:pPr algn="just" rtl="0" fontAlgn="ctr"/>
                      <a:r>
                        <a:rPr lang="ru-RU" sz="800" b="0" i="0" u="none" strike="noStrike" dirty="0">
                          <a:solidFill>
                            <a:schemeClr val="tx1"/>
                          </a:solidFill>
                          <a:latin typeface="Calibri"/>
                        </a:rPr>
                        <a:t>на организацию бесплатного горячего питания обучающихся, получающих начальное общее образование в муниципальных общеобразовательных организациях Курского муниципального округа </a:t>
                      </a:r>
                    </a:p>
                  </a:txBody>
                  <a:tcPr marL="3571" marR="3571" marT="3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800" b="1" i="0" u="none" strike="noStrike" dirty="0" smtClean="0">
                          <a:solidFill>
                            <a:schemeClr val="tx1"/>
                          </a:solidFill>
                          <a:latin typeface="Calibri"/>
                        </a:rPr>
                        <a:t>34 698,34</a:t>
                      </a:r>
                      <a:endParaRPr lang="ru-RU" sz="800" b="1" i="0" u="none" strike="noStrike" dirty="0">
                        <a:solidFill>
                          <a:schemeClr val="tx1"/>
                        </a:solidFill>
                        <a:latin typeface="Calibri"/>
                      </a:endParaRPr>
                    </a:p>
                  </a:txBody>
                  <a:tcPr marL="3571" marR="3571" marT="35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800" b="0" i="0" u="none" strike="noStrike" dirty="0" smtClean="0">
                          <a:solidFill>
                            <a:schemeClr val="tx1"/>
                          </a:solidFill>
                          <a:latin typeface="Calibri"/>
                        </a:rPr>
                        <a:t>31 315,25</a:t>
                      </a:r>
                      <a:endParaRPr lang="ru-RU" sz="800" b="0" i="0" u="none" strike="noStrike" dirty="0">
                        <a:solidFill>
                          <a:schemeClr val="tx1"/>
                        </a:solidFill>
                        <a:latin typeface="Calibri"/>
                      </a:endParaRPr>
                    </a:p>
                  </a:txBody>
                  <a:tcPr marL="3571" marR="3571" marT="35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800" b="0" i="0" u="none" strike="noStrike" dirty="0" smtClean="0">
                          <a:solidFill>
                            <a:schemeClr val="tx1"/>
                          </a:solidFill>
                          <a:latin typeface="Calibri"/>
                        </a:rPr>
                        <a:t>1 648,17</a:t>
                      </a:r>
                      <a:endParaRPr lang="ru-RU" sz="800" b="0" i="0" u="none" strike="noStrike" dirty="0">
                        <a:solidFill>
                          <a:schemeClr val="tx1"/>
                        </a:solidFill>
                        <a:latin typeface="Calibri"/>
                      </a:endParaRPr>
                    </a:p>
                  </a:txBody>
                  <a:tcPr marL="3571" marR="3571" marT="35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800" b="0" i="0" u="none" strike="noStrike" dirty="0" smtClean="0">
                          <a:solidFill>
                            <a:schemeClr val="tx1"/>
                          </a:solidFill>
                          <a:latin typeface="Calibri"/>
                        </a:rPr>
                        <a:t>1 734,92</a:t>
                      </a:r>
                      <a:endParaRPr lang="ru-RU" sz="800" b="0" i="0" u="none" strike="noStrike" dirty="0">
                        <a:solidFill>
                          <a:schemeClr val="tx1"/>
                        </a:solidFill>
                        <a:latin typeface="Calibri"/>
                      </a:endParaRPr>
                    </a:p>
                  </a:txBody>
                  <a:tcPr marL="3571" marR="3571" marT="35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164134">
                <a:tc gridSpan="5">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0" lang="ru-RU" sz="800" b="1" i="0" u="none" strike="noStrike" kern="1200" dirty="0" smtClean="0">
                          <a:solidFill>
                            <a:schemeClr val="tx1"/>
                          </a:solidFill>
                          <a:latin typeface="Calibri"/>
                          <a:ea typeface="+mn-ea"/>
                          <a:cs typeface="+mn-cs"/>
                        </a:rPr>
                        <a:t>подпрограмма «Сохранение и развитие культурного потенциала» государственной программы Ставропольского края «Сохранение и развитие культуры»</a:t>
                      </a:r>
                      <a:endParaRPr lang="ru-RU" sz="800" b="1" i="0" u="none" strike="noStrike" dirty="0">
                        <a:solidFill>
                          <a:schemeClr val="tx1"/>
                        </a:solidFill>
                        <a:latin typeface="Calibri"/>
                      </a:endParaRPr>
                    </a:p>
                  </a:txBody>
                  <a:tcPr marL="3571" marR="3571" marT="3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8"/>
                  </a:ext>
                </a:extLst>
              </a:tr>
              <a:tr h="1382543">
                <a:tc>
                  <a:txBody>
                    <a:bodyPr/>
                    <a:lstStyle/>
                    <a:p>
                      <a:pPr marL="0" algn="l" rtl="0" eaLnBrk="1" latinLnBrk="0" hangingPunct="1"/>
                      <a:r>
                        <a:rPr kumimoji="0" lang="ru-RU" sz="800" b="0" i="0" u="none" strike="noStrike" kern="1200" baseline="0" dirty="0" smtClean="0">
                          <a:solidFill>
                            <a:schemeClr val="tx1"/>
                          </a:solidFill>
                          <a:latin typeface="Calibri"/>
                          <a:ea typeface="+mn-ea"/>
                          <a:cs typeface="+mn-cs"/>
                        </a:rPr>
                        <a:t>  на </a:t>
                      </a:r>
                      <a:r>
                        <a:rPr kumimoji="0" lang="ru-RU" sz="800" b="0" i="0" u="none" strike="noStrike" kern="1200" dirty="0" smtClean="0">
                          <a:solidFill>
                            <a:schemeClr val="tx1"/>
                          </a:solidFill>
                          <a:latin typeface="Calibri"/>
                          <a:ea typeface="+mn-ea"/>
                          <a:cs typeface="+mn-cs"/>
                        </a:rPr>
                        <a:t>реализацию мероприятий федеральной целевой программы «Увековечение памяти погибших при защите Отечества на 2019-2024 годы» Денежные средства освоены не в полном объеме - 10 529,10</a:t>
                      </a:r>
                      <a:r>
                        <a:rPr kumimoji="0" lang="ru-RU" sz="800" b="0" i="0" u="none" strike="noStrike" kern="1200" baseline="0" dirty="0" smtClean="0">
                          <a:solidFill>
                            <a:schemeClr val="tx1"/>
                          </a:solidFill>
                          <a:latin typeface="Calibri"/>
                          <a:ea typeface="+mn-ea"/>
                          <a:cs typeface="+mn-cs"/>
                        </a:rPr>
                        <a:t> тыс.</a:t>
                      </a:r>
                      <a:r>
                        <a:rPr kumimoji="0" lang="ru-RU" sz="800" b="0" i="0" u="none" strike="noStrike" kern="1200" dirty="0" smtClean="0">
                          <a:solidFill>
                            <a:schemeClr val="tx1"/>
                          </a:solidFill>
                          <a:latin typeface="Calibri"/>
                          <a:ea typeface="+mn-ea"/>
                          <a:cs typeface="+mn-cs"/>
                        </a:rPr>
                        <a:t> рублей, в части заключенных муниципальных контрактов оплата исполнена в полном объеме;</a:t>
                      </a:r>
                    </a:p>
                    <a:p>
                      <a:r>
                        <a:rPr kumimoji="0" lang="ru-RU" sz="800" b="0" i="0" u="none" strike="noStrike" kern="1200" dirty="0" smtClean="0">
                          <a:solidFill>
                            <a:schemeClr val="tx1"/>
                          </a:solidFill>
                          <a:latin typeface="Calibri"/>
                          <a:ea typeface="+mn-ea"/>
                          <a:cs typeface="+mn-cs"/>
                        </a:rPr>
                        <a:t>  на ремонтно-реставрационные работы объекта культурного наследия регионального значения «Братская могила 8500 воинов, погибших в 1942-1943 гг. при обороне Северного Кавказа», 1943 г., Ставропольский край, Курский район, х. </a:t>
                      </a:r>
                      <a:r>
                        <a:rPr kumimoji="0" lang="ru-RU" sz="800" b="0" i="0" u="none" strike="noStrike" kern="1200" dirty="0" err="1" smtClean="0">
                          <a:solidFill>
                            <a:schemeClr val="tx1"/>
                          </a:solidFill>
                          <a:latin typeface="Calibri"/>
                          <a:ea typeface="+mn-ea"/>
                          <a:cs typeface="+mn-cs"/>
                        </a:rPr>
                        <a:t>Дыдымкин</a:t>
                      </a:r>
                      <a:r>
                        <a:rPr kumimoji="0" lang="ru-RU" sz="800" b="0" i="0" u="none" strike="noStrike" kern="1200" dirty="0" smtClean="0">
                          <a:solidFill>
                            <a:schemeClr val="tx1"/>
                          </a:solidFill>
                          <a:latin typeface="Calibri"/>
                          <a:ea typeface="+mn-ea"/>
                          <a:cs typeface="+mn-cs"/>
                        </a:rPr>
                        <a:t>, парк -</a:t>
                      </a:r>
                      <a:r>
                        <a:rPr kumimoji="0" lang="ru-RU" sz="800" b="0" i="0" u="none" strike="noStrike" kern="1200" baseline="0" dirty="0" smtClean="0">
                          <a:solidFill>
                            <a:schemeClr val="tx1"/>
                          </a:solidFill>
                          <a:latin typeface="Calibri"/>
                          <a:ea typeface="+mn-ea"/>
                          <a:cs typeface="+mn-cs"/>
                        </a:rPr>
                        <a:t> 1 081,57 тыс. рублей</a:t>
                      </a:r>
                      <a:r>
                        <a:rPr kumimoji="0" lang="ru-RU" sz="800" b="0" i="0" u="none" strike="noStrike" kern="1200" dirty="0" smtClean="0">
                          <a:solidFill>
                            <a:schemeClr val="tx1"/>
                          </a:solidFill>
                          <a:latin typeface="Calibri"/>
                          <a:ea typeface="+mn-ea"/>
                          <a:cs typeface="+mn-cs"/>
                        </a:rPr>
                        <a:t>;</a:t>
                      </a:r>
                    </a:p>
                    <a:p>
                      <a:r>
                        <a:rPr kumimoji="0" lang="ru-RU" sz="800" b="0" i="0" u="none" strike="noStrike" kern="1200" dirty="0" smtClean="0">
                          <a:solidFill>
                            <a:schemeClr val="tx1"/>
                          </a:solidFill>
                          <a:latin typeface="Calibri"/>
                          <a:ea typeface="+mn-ea"/>
                          <a:cs typeface="+mn-cs"/>
                        </a:rPr>
                        <a:t>  на ремонтно-реставрационные работы объекта культурного наследия регионального значения «Братская могила 901 воину Советской Армии, погибших в 1942-1943гг. в боях с немецко-</a:t>
                      </a:r>
                      <a:r>
                        <a:rPr kumimoji="0" lang="ru-RU" sz="800" b="0" i="0" u="none" strike="noStrike" kern="1200" dirty="0" err="1" smtClean="0">
                          <a:solidFill>
                            <a:schemeClr val="tx1"/>
                          </a:solidFill>
                          <a:latin typeface="Calibri"/>
                          <a:ea typeface="+mn-ea"/>
                          <a:cs typeface="+mn-cs"/>
                        </a:rPr>
                        <a:t>фашисткими</a:t>
                      </a:r>
                      <a:r>
                        <a:rPr kumimoji="0" lang="ru-RU" sz="800" b="0" i="0" u="none" strike="noStrike" kern="1200" dirty="0" smtClean="0">
                          <a:solidFill>
                            <a:schemeClr val="tx1"/>
                          </a:solidFill>
                          <a:latin typeface="Calibri"/>
                          <a:ea typeface="+mn-ea"/>
                          <a:cs typeface="+mn-cs"/>
                        </a:rPr>
                        <a:t> захватчиками», 1943г., Ставропольский край, Курский район, п. Мирный, ул. Шевченко – 7</a:t>
                      </a:r>
                      <a:r>
                        <a:rPr kumimoji="0" lang="ru-RU" sz="800" b="0" i="0" u="none" strike="noStrike" kern="1200" baseline="0" dirty="0" smtClean="0">
                          <a:solidFill>
                            <a:schemeClr val="tx1"/>
                          </a:solidFill>
                          <a:latin typeface="Calibri"/>
                          <a:ea typeface="+mn-ea"/>
                          <a:cs typeface="+mn-cs"/>
                        </a:rPr>
                        <a:t> 267,05 тыс. рублей</a:t>
                      </a:r>
                      <a:r>
                        <a:rPr kumimoji="0" lang="ru-RU" sz="800" b="0" i="0" u="none" strike="noStrike" kern="1200" dirty="0" smtClean="0">
                          <a:solidFill>
                            <a:schemeClr val="tx1"/>
                          </a:solidFill>
                          <a:latin typeface="Calibri"/>
                          <a:ea typeface="+mn-ea"/>
                          <a:cs typeface="+mn-cs"/>
                        </a:rPr>
                        <a:t>;</a:t>
                      </a:r>
                    </a:p>
                    <a:p>
                      <a:r>
                        <a:rPr kumimoji="0" lang="ru-RU" sz="800" b="0" i="0" u="none" strike="noStrike" kern="1200" dirty="0" smtClean="0">
                          <a:solidFill>
                            <a:schemeClr val="tx1"/>
                          </a:solidFill>
                          <a:latin typeface="Calibri"/>
                          <a:ea typeface="+mn-ea"/>
                          <a:cs typeface="+mn-cs"/>
                        </a:rPr>
                        <a:t>  на ремонтно-реставрационные работы объекта культурного наследия регионального значения «Братская могила 60 воинов Советской Армии, погибших в 1942-43 гг. при освобождении станицы от немецко-фашистских захватчиков», 1943г., Ставропольский край, Курский район, ст. </a:t>
                      </a:r>
                      <a:r>
                        <a:rPr kumimoji="0" lang="ru-RU" sz="800" b="0" i="0" u="none" strike="noStrike" kern="1200" dirty="0" err="1" smtClean="0">
                          <a:solidFill>
                            <a:schemeClr val="tx1"/>
                          </a:solidFill>
                          <a:latin typeface="Calibri"/>
                          <a:ea typeface="+mn-ea"/>
                          <a:cs typeface="+mn-cs"/>
                        </a:rPr>
                        <a:t>Галюгаевская</a:t>
                      </a:r>
                      <a:r>
                        <a:rPr kumimoji="0" lang="ru-RU" sz="800" b="0" i="0" u="none" strike="noStrike" kern="1200" dirty="0" smtClean="0">
                          <a:solidFill>
                            <a:schemeClr val="tx1"/>
                          </a:solidFill>
                          <a:latin typeface="Calibri"/>
                          <a:ea typeface="+mn-ea"/>
                          <a:cs typeface="+mn-cs"/>
                        </a:rPr>
                        <a:t>, пенькозавод (фактический адрес: Ставропольский край, Курский муниципальный округ, станица </a:t>
                      </a:r>
                      <a:r>
                        <a:rPr kumimoji="0" lang="ru-RU" sz="800" b="0" i="0" u="none" strike="noStrike" kern="1200" dirty="0" err="1" smtClean="0">
                          <a:solidFill>
                            <a:schemeClr val="tx1"/>
                          </a:solidFill>
                          <a:latin typeface="Calibri"/>
                          <a:ea typeface="+mn-ea"/>
                          <a:cs typeface="+mn-cs"/>
                        </a:rPr>
                        <a:t>Галюгаевская</a:t>
                      </a:r>
                      <a:r>
                        <a:rPr kumimoji="0" lang="ru-RU" sz="800" b="0" i="0" u="none" strike="noStrike" kern="1200" dirty="0" smtClean="0">
                          <a:solidFill>
                            <a:schemeClr val="tx1"/>
                          </a:solidFill>
                          <a:latin typeface="Calibri"/>
                          <a:ea typeface="+mn-ea"/>
                          <a:cs typeface="+mn-cs"/>
                        </a:rPr>
                        <a:t>, улица Пролетарская) – 1 820,46 тыс. рублей.</a:t>
                      </a:r>
                    </a:p>
                    <a:p>
                      <a:pPr marL="0" algn="l" rtl="0" eaLnBrk="1" latinLnBrk="0" hangingPunct="1"/>
                      <a:endParaRPr kumimoji="0" lang="ru-RU" sz="800" b="0" i="0" u="none" strike="noStrike" kern="1200" dirty="0" smtClean="0">
                        <a:solidFill>
                          <a:schemeClr val="tx1"/>
                        </a:solidFill>
                        <a:latin typeface="Calibri"/>
                        <a:ea typeface="+mn-ea"/>
                        <a:cs typeface="+mn-cs"/>
                      </a:endParaRPr>
                    </a:p>
                  </a:txBody>
                  <a:tcPr marL="3571" marR="3571" marT="3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800" b="1" i="0" u="none" strike="noStrike" dirty="0" smtClean="0">
                          <a:solidFill>
                            <a:schemeClr val="tx1"/>
                          </a:solidFill>
                          <a:latin typeface="Calibri"/>
                        </a:rPr>
                        <a:t>15 602,84</a:t>
                      </a:r>
                      <a:endParaRPr lang="ru-RU" sz="800" b="1" i="0" u="none" strike="noStrike" dirty="0">
                        <a:solidFill>
                          <a:schemeClr val="tx1"/>
                        </a:solidFill>
                        <a:latin typeface="Calibri"/>
                      </a:endParaRPr>
                    </a:p>
                  </a:txBody>
                  <a:tcPr marL="3571" marR="3571" marT="35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800" b="0" i="0" u="none" strike="noStrike" dirty="0" smtClean="0">
                          <a:solidFill>
                            <a:schemeClr val="tx1"/>
                          </a:solidFill>
                          <a:latin typeface="Calibri"/>
                        </a:rPr>
                        <a:t>9 958,11</a:t>
                      </a:r>
                      <a:endParaRPr lang="ru-RU" sz="800" b="0" i="0" u="none" strike="noStrike" dirty="0">
                        <a:solidFill>
                          <a:schemeClr val="tx1"/>
                        </a:solidFill>
                        <a:latin typeface="Calibri"/>
                      </a:endParaRPr>
                    </a:p>
                  </a:txBody>
                  <a:tcPr marL="3571" marR="3571" marT="35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800" b="0" i="0" u="none" strike="noStrike" dirty="0" smtClean="0">
                          <a:solidFill>
                            <a:schemeClr val="tx1"/>
                          </a:solidFill>
                          <a:latin typeface="Calibri"/>
                        </a:rPr>
                        <a:t>4 856,34</a:t>
                      </a:r>
                      <a:endParaRPr lang="ru-RU" sz="800" b="0" i="0" u="none" strike="noStrike" dirty="0">
                        <a:solidFill>
                          <a:schemeClr val="tx1"/>
                        </a:solidFill>
                        <a:latin typeface="Calibri"/>
                      </a:endParaRPr>
                    </a:p>
                  </a:txBody>
                  <a:tcPr marL="3571" marR="3571" marT="35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800" b="0" i="0" u="none" strike="noStrike" dirty="0" smtClean="0">
                          <a:solidFill>
                            <a:schemeClr val="tx1"/>
                          </a:solidFill>
                          <a:latin typeface="Calibri"/>
                        </a:rPr>
                        <a:t>788,39</a:t>
                      </a:r>
                      <a:endParaRPr lang="ru-RU" sz="800" b="0" i="0" u="none" strike="noStrike" dirty="0">
                        <a:solidFill>
                          <a:schemeClr val="tx1"/>
                        </a:solidFill>
                        <a:latin typeface="Calibri"/>
                      </a:endParaRPr>
                    </a:p>
                  </a:txBody>
                  <a:tcPr marL="3571" marR="3571" marT="35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144988">
                <a:tc gridSpan="5">
                  <a:txBody>
                    <a:bodyPr/>
                    <a:lstStyle/>
                    <a:p>
                      <a:pPr algn="ctr" rtl="0" fontAlgn="ctr"/>
                      <a:r>
                        <a:rPr kumimoji="0" lang="ru-RU" sz="800" b="1" i="0" u="none" strike="noStrike" kern="1200" dirty="0" smtClean="0">
                          <a:solidFill>
                            <a:schemeClr val="tx1"/>
                          </a:solidFill>
                          <a:latin typeface="Calibri"/>
                          <a:ea typeface="+mn-ea"/>
                          <a:cs typeface="+mn-cs"/>
                        </a:rPr>
                        <a:t>подпрограмма «Устойчивое развитие сельских территорий»  государственной </a:t>
                      </a:r>
                      <a:r>
                        <a:rPr lang="ru-RU" sz="800" b="1" i="0" u="none" strike="noStrike" dirty="0" smtClean="0">
                          <a:solidFill>
                            <a:schemeClr val="tx1"/>
                          </a:solidFill>
                          <a:latin typeface="Calibri"/>
                        </a:rPr>
                        <a:t>программы «Развитие сельского хозяйства» </a:t>
                      </a:r>
                      <a:endParaRPr lang="ru-RU" sz="800" b="1" i="0" u="none" strike="noStrike" dirty="0">
                        <a:solidFill>
                          <a:schemeClr val="tx1"/>
                        </a:solidFill>
                        <a:latin typeface="Calibri"/>
                      </a:endParaRPr>
                    </a:p>
                  </a:txBody>
                  <a:tcPr marL="3571" marR="3571" marT="3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10"/>
                  </a:ext>
                </a:extLst>
              </a:tr>
              <a:tr h="370184">
                <a:tc>
                  <a:txBody>
                    <a:bodyPr/>
                    <a:lstStyle/>
                    <a:p>
                      <a:pPr marL="0" marR="0" indent="0" algn="just" defTabSz="914400" rtl="0" eaLnBrk="1" fontAlgn="ctr" latinLnBrk="0" hangingPunct="1">
                        <a:lnSpc>
                          <a:spcPct val="100000"/>
                        </a:lnSpc>
                        <a:spcBef>
                          <a:spcPts val="0"/>
                        </a:spcBef>
                        <a:spcAft>
                          <a:spcPts val="0"/>
                        </a:spcAft>
                        <a:buClrTx/>
                        <a:buSzTx/>
                        <a:buFontTx/>
                        <a:buNone/>
                        <a:tabLst/>
                        <a:defRPr/>
                      </a:pPr>
                      <a:r>
                        <a:rPr kumimoji="0" lang="ru-RU" sz="800" b="0" i="0" u="none" strike="noStrike" kern="1200" dirty="0" smtClean="0">
                          <a:solidFill>
                            <a:schemeClr val="tx1"/>
                          </a:solidFill>
                          <a:latin typeface="Calibri"/>
                          <a:ea typeface="+mn-ea"/>
                          <a:cs typeface="+mn-cs"/>
                        </a:rPr>
                        <a:t>на</a:t>
                      </a:r>
                      <a:r>
                        <a:rPr kumimoji="0" lang="ru-RU" sz="800" b="0" i="0" u="none" strike="noStrike" kern="1200" baseline="0" dirty="0" smtClean="0">
                          <a:solidFill>
                            <a:schemeClr val="tx1"/>
                          </a:solidFill>
                          <a:latin typeface="Calibri"/>
                          <a:ea typeface="+mn-ea"/>
                          <a:cs typeface="+mn-cs"/>
                        </a:rPr>
                        <a:t> </a:t>
                      </a:r>
                      <a:r>
                        <a:rPr kumimoji="0" lang="ru-RU" sz="800" b="0" i="0" u="none" strike="noStrike" kern="1200" dirty="0" smtClean="0">
                          <a:solidFill>
                            <a:schemeClr val="tx1"/>
                          </a:solidFill>
                          <a:latin typeface="Calibri"/>
                          <a:ea typeface="+mn-ea"/>
                          <a:cs typeface="+mn-cs"/>
                        </a:rPr>
                        <a:t>реализацию мероприятий по благоустройству общественных пространств на сельских территориях Ставропольского края («Благоустройство зоны отдыха п. Мирный, ул. Мира,12 Курского района Ставропольского края (первый этап)»)</a:t>
                      </a:r>
                      <a:endParaRPr kumimoji="0" lang="ru-RU" sz="800" b="0" i="0" u="none" strike="noStrike" kern="1200" dirty="0">
                        <a:solidFill>
                          <a:schemeClr val="tx1"/>
                        </a:solidFill>
                        <a:latin typeface="Calibri"/>
                        <a:ea typeface="+mn-ea"/>
                        <a:cs typeface="+mn-cs"/>
                      </a:endParaRPr>
                    </a:p>
                  </a:txBody>
                  <a:tcPr marL="3571" marR="3571" marT="3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800" b="1" i="0" u="none" strike="noStrike" dirty="0" smtClean="0">
                          <a:solidFill>
                            <a:schemeClr val="tx1"/>
                          </a:solidFill>
                          <a:latin typeface="Calibri"/>
                        </a:rPr>
                        <a:t>2 732,23</a:t>
                      </a:r>
                      <a:endParaRPr lang="ru-RU" sz="800" b="1" i="0" u="none" strike="noStrike" dirty="0">
                        <a:solidFill>
                          <a:schemeClr val="tx1"/>
                        </a:solidFill>
                        <a:latin typeface="Calibri"/>
                      </a:endParaRPr>
                    </a:p>
                  </a:txBody>
                  <a:tcPr marL="3571" marR="3571" marT="35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800" b="0" i="0" u="none" strike="noStrike" dirty="0" smtClean="0">
                          <a:solidFill>
                            <a:schemeClr val="tx1"/>
                          </a:solidFill>
                          <a:latin typeface="Calibri"/>
                        </a:rPr>
                        <a:t>0,00</a:t>
                      </a:r>
                      <a:endParaRPr lang="ru-RU" sz="800" b="0" i="0" u="none" strike="noStrike" dirty="0">
                        <a:solidFill>
                          <a:schemeClr val="tx1"/>
                        </a:solidFill>
                        <a:latin typeface="Calibri"/>
                      </a:endParaRPr>
                    </a:p>
                  </a:txBody>
                  <a:tcPr marL="3571" marR="3571" marT="35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800" b="0" i="0" u="none" strike="noStrike" dirty="0" smtClean="0">
                          <a:solidFill>
                            <a:schemeClr val="tx1"/>
                          </a:solidFill>
                          <a:latin typeface="Calibri"/>
                        </a:rPr>
                        <a:t>1 745,12</a:t>
                      </a:r>
                      <a:endParaRPr lang="ru-RU" sz="800" b="0" i="0" u="none" strike="noStrike" dirty="0">
                        <a:solidFill>
                          <a:schemeClr val="tx1"/>
                        </a:solidFill>
                        <a:latin typeface="Calibri"/>
                      </a:endParaRPr>
                    </a:p>
                  </a:txBody>
                  <a:tcPr marL="3571" marR="3571" marT="35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800" b="0" i="0" u="none" strike="noStrike" dirty="0" smtClean="0">
                          <a:solidFill>
                            <a:schemeClr val="tx1"/>
                          </a:solidFill>
                          <a:latin typeface="Calibri"/>
                        </a:rPr>
                        <a:t>987,11</a:t>
                      </a:r>
                      <a:endParaRPr lang="ru-RU" sz="800" b="0" i="0" u="none" strike="noStrike" dirty="0">
                        <a:solidFill>
                          <a:schemeClr val="tx1"/>
                        </a:solidFill>
                        <a:latin typeface="Calibri"/>
                      </a:endParaRPr>
                    </a:p>
                  </a:txBody>
                  <a:tcPr marL="3571" marR="3571" marT="35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166988">
                <a:tc gridSpan="5">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0" lang="ru-RU" sz="800" b="1" i="0" u="none" strike="noStrike" kern="1200" dirty="0" smtClean="0">
                          <a:solidFill>
                            <a:schemeClr val="tx1"/>
                          </a:solidFill>
                          <a:latin typeface="Calibri"/>
                          <a:ea typeface="+mn-ea"/>
                          <a:cs typeface="+mn-cs"/>
                        </a:rPr>
                        <a:t>подпрограмма «Дорожное хозяйство и транспортная система» государственной программы Ставропольского края «Развитие транспортной системы»</a:t>
                      </a:r>
                      <a:endParaRPr kumimoji="0" lang="ru-RU" sz="800" b="1" i="0" u="none" strike="noStrike" kern="1200" dirty="0">
                        <a:solidFill>
                          <a:schemeClr val="tx1"/>
                        </a:solidFill>
                        <a:latin typeface="Calibri"/>
                        <a:ea typeface="+mn-ea"/>
                        <a:cs typeface="+mn-cs"/>
                      </a:endParaRPr>
                    </a:p>
                  </a:txBody>
                  <a:tcPr marL="3571" marR="3571" marT="3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12"/>
                  </a:ext>
                </a:extLst>
              </a:tr>
              <a:tr h="1152680">
                <a:tc>
                  <a:txBody>
                    <a:bodyPr/>
                    <a:lstStyle/>
                    <a:p>
                      <a:r>
                        <a:rPr kumimoji="0" lang="ru-RU" sz="800" b="0" i="0" u="none" strike="noStrike" kern="1200" dirty="0" smtClean="0">
                          <a:solidFill>
                            <a:schemeClr val="tx1"/>
                          </a:solidFill>
                          <a:latin typeface="Calibri"/>
                          <a:ea typeface="+mn-ea"/>
                          <a:cs typeface="+mn-cs"/>
                        </a:rPr>
                        <a:t>Были выполнены следующие виды работ:</a:t>
                      </a:r>
                    </a:p>
                    <a:p>
                      <a:pPr marL="0" algn="just" rtl="0" eaLnBrk="1" latinLnBrk="0" hangingPunct="1"/>
                      <a:r>
                        <a:rPr kumimoji="0" lang="ru-RU" sz="800" b="0" i="0" u="none" strike="noStrike" kern="1200" dirty="0" smtClean="0">
                          <a:solidFill>
                            <a:schemeClr val="tx1"/>
                          </a:solidFill>
                          <a:latin typeface="Calibri"/>
                          <a:ea typeface="+mn-ea"/>
                          <a:cs typeface="+mn-cs"/>
                        </a:rPr>
                        <a:t>   строительство и реконструкция автомобильных дорог общего пользования местного значения (Реконструкция автомобильной дороги «Ага-Батыр - </a:t>
                      </a:r>
                      <a:r>
                        <a:rPr kumimoji="0" lang="ru-RU" sz="800" b="0" i="0" u="none" strike="noStrike" kern="1200" dirty="0" err="1" smtClean="0">
                          <a:solidFill>
                            <a:schemeClr val="tx1"/>
                          </a:solidFill>
                          <a:latin typeface="Calibri"/>
                          <a:ea typeface="+mn-ea"/>
                          <a:cs typeface="+mn-cs"/>
                        </a:rPr>
                        <a:t>Дыдымкин</a:t>
                      </a:r>
                      <a:r>
                        <a:rPr kumimoji="0" lang="ru-RU" sz="800" b="0" i="0" u="none" strike="noStrike" kern="1200" dirty="0" smtClean="0">
                          <a:solidFill>
                            <a:schemeClr val="tx1"/>
                          </a:solidFill>
                          <a:latin typeface="Calibri"/>
                          <a:ea typeface="+mn-ea"/>
                          <a:cs typeface="+mn-cs"/>
                        </a:rPr>
                        <a:t>»), средства освоены не в полном объеме (запланированы бюджетные ассигнования в сумме 445 085,06 тыс. рублей (из них за счет краевого бюджета - 440 634,21 тыс. рублей, за счет собственных средств на софинансирование направлялось</a:t>
                      </a:r>
                      <a:r>
                        <a:rPr kumimoji="0" lang="ru-RU" sz="800" b="0" i="0" u="none" strike="noStrike" kern="1200" baseline="0" dirty="0" smtClean="0">
                          <a:solidFill>
                            <a:schemeClr val="tx1"/>
                          </a:solidFill>
                          <a:latin typeface="Calibri"/>
                          <a:ea typeface="+mn-ea"/>
                          <a:cs typeface="+mn-cs"/>
                        </a:rPr>
                        <a:t> </a:t>
                      </a:r>
                      <a:r>
                        <a:rPr kumimoji="0" lang="ru-RU" sz="800" b="0" i="0" u="none" strike="noStrike" kern="1200" dirty="0" smtClean="0">
                          <a:solidFill>
                            <a:schemeClr val="tx1"/>
                          </a:solidFill>
                          <a:latin typeface="Calibri"/>
                          <a:ea typeface="+mn-ea"/>
                          <a:cs typeface="+mn-cs"/>
                        </a:rPr>
                        <a:t>4 450,85</a:t>
                      </a:r>
                      <a:r>
                        <a:rPr kumimoji="0" lang="ru-RU" sz="800" b="0" i="0" u="none" strike="noStrike" kern="1200" baseline="0" dirty="0" smtClean="0">
                          <a:solidFill>
                            <a:schemeClr val="tx1"/>
                          </a:solidFill>
                          <a:latin typeface="Calibri"/>
                          <a:ea typeface="+mn-ea"/>
                          <a:cs typeface="+mn-cs"/>
                        </a:rPr>
                        <a:t> тыс.</a:t>
                      </a:r>
                      <a:r>
                        <a:rPr kumimoji="0" lang="ru-RU" sz="800" b="0" i="0" u="none" strike="noStrike" kern="1200" dirty="0" smtClean="0">
                          <a:solidFill>
                            <a:schemeClr val="tx1"/>
                          </a:solidFill>
                          <a:latin typeface="Calibri"/>
                          <a:ea typeface="+mn-ea"/>
                          <a:cs typeface="+mn-cs"/>
                        </a:rPr>
                        <a:t> рублей), в связи с запретом на выполнение работ на участке от ПК 0+00 до ПК 18+50 наложенным судом, работы по реконструкции указанного участка дороги перенесены на 2024 год;</a:t>
                      </a:r>
                    </a:p>
                    <a:p>
                      <a:pPr marL="0" marR="0" indent="0" algn="l" defTabSz="914400" rtl="0" eaLnBrk="1" fontAlgn="auto" latinLnBrk="0" hangingPunct="1">
                        <a:lnSpc>
                          <a:spcPct val="100000"/>
                        </a:lnSpc>
                        <a:spcBef>
                          <a:spcPts val="0"/>
                        </a:spcBef>
                        <a:spcAft>
                          <a:spcPts val="0"/>
                        </a:spcAft>
                        <a:buClrTx/>
                        <a:buSzTx/>
                        <a:buFontTx/>
                        <a:buNone/>
                        <a:tabLst/>
                        <a:defRPr/>
                      </a:pPr>
                      <a:r>
                        <a:rPr kumimoji="0" lang="ru-RU" sz="800" b="0" i="0" u="none" strike="noStrike" kern="1200" dirty="0" smtClean="0">
                          <a:solidFill>
                            <a:schemeClr val="tx1"/>
                          </a:solidFill>
                          <a:latin typeface="Calibri"/>
                          <a:ea typeface="+mn-ea"/>
                          <a:cs typeface="+mn-cs"/>
                        </a:rPr>
                        <a:t>   капитальный ремонт и ремонт автомобильных дорог общего пользования местного значения муниципальных округов, средства освоены не в полном объеме (запланированы бюджетные ассигнования в сумме 308 786,33</a:t>
                      </a:r>
                      <a:r>
                        <a:rPr kumimoji="0" lang="ru-RU" sz="800" b="0" i="0" u="none" strike="noStrike" kern="1200" baseline="0" dirty="0" smtClean="0">
                          <a:solidFill>
                            <a:schemeClr val="tx1"/>
                          </a:solidFill>
                          <a:latin typeface="Calibri"/>
                          <a:ea typeface="+mn-ea"/>
                          <a:cs typeface="+mn-cs"/>
                        </a:rPr>
                        <a:t> тыс.</a:t>
                      </a:r>
                      <a:r>
                        <a:rPr kumimoji="0" lang="ru-RU" sz="800" b="0" i="0" u="none" strike="noStrike" kern="1200" dirty="0" smtClean="0">
                          <a:solidFill>
                            <a:schemeClr val="tx1"/>
                          </a:solidFill>
                          <a:latin typeface="Calibri"/>
                          <a:ea typeface="+mn-ea"/>
                          <a:cs typeface="+mn-cs"/>
                        </a:rPr>
                        <a:t> рублей (из них за счет краевого бюджета - 289 550,70</a:t>
                      </a:r>
                      <a:r>
                        <a:rPr kumimoji="0" lang="ru-RU" sz="800" b="0" i="0" u="none" strike="noStrike" kern="1200" baseline="0" dirty="0" smtClean="0">
                          <a:solidFill>
                            <a:schemeClr val="tx1"/>
                          </a:solidFill>
                          <a:latin typeface="Calibri"/>
                          <a:ea typeface="+mn-ea"/>
                          <a:cs typeface="+mn-cs"/>
                        </a:rPr>
                        <a:t> </a:t>
                      </a:r>
                      <a:r>
                        <a:rPr kumimoji="0" lang="ru-RU" sz="800" b="0" i="0" u="none" strike="noStrike" kern="1200" dirty="0" smtClean="0">
                          <a:solidFill>
                            <a:schemeClr val="tx1"/>
                          </a:solidFill>
                          <a:latin typeface="Calibri"/>
                          <a:ea typeface="+mn-ea"/>
                          <a:cs typeface="+mn-cs"/>
                        </a:rPr>
                        <a:t> тыс. рублей, за счет собственных средств на софинансирование направлялось 19 235,63</a:t>
                      </a:r>
                      <a:r>
                        <a:rPr kumimoji="0" lang="ru-RU" sz="800" b="0" i="0" u="none" strike="noStrike" kern="1200" baseline="0" dirty="0" smtClean="0">
                          <a:solidFill>
                            <a:schemeClr val="tx1"/>
                          </a:solidFill>
                          <a:latin typeface="Calibri"/>
                          <a:ea typeface="+mn-ea"/>
                          <a:cs typeface="+mn-cs"/>
                        </a:rPr>
                        <a:t> тыс.</a:t>
                      </a:r>
                      <a:r>
                        <a:rPr kumimoji="0" lang="ru-RU" sz="800" b="0" i="0" u="none" strike="noStrike" kern="1200" dirty="0" smtClean="0">
                          <a:solidFill>
                            <a:schemeClr val="tx1"/>
                          </a:solidFill>
                          <a:latin typeface="Calibri"/>
                          <a:ea typeface="+mn-ea"/>
                          <a:cs typeface="+mn-cs"/>
                        </a:rPr>
                        <a:t> рублей), в связи с погодными условиями ремонт двух автомобильных дорог ул. Комсомольская и ул. 60 лет ВЛКСМ в станице Курской перенесен на 2024 год.</a:t>
                      </a:r>
                    </a:p>
                    <a:p>
                      <a:endParaRPr kumimoji="0" lang="ru-RU" sz="800" b="0" i="0" u="none" strike="noStrike" kern="1200" dirty="0" smtClean="0">
                        <a:solidFill>
                          <a:schemeClr val="tx1"/>
                        </a:solidFill>
                        <a:latin typeface="Calibri"/>
                        <a:ea typeface="+mn-ea"/>
                        <a:cs typeface="+mn-cs"/>
                      </a:endParaRPr>
                    </a:p>
                  </a:txBody>
                  <a:tcPr marL="3571" marR="3571" marT="3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endParaRPr lang="ru-RU" sz="800" b="1" i="0" u="none" strike="noStrike" dirty="0" smtClean="0">
                        <a:solidFill>
                          <a:schemeClr val="tx1"/>
                        </a:solidFill>
                        <a:latin typeface="Calibri"/>
                      </a:endParaRPr>
                    </a:p>
                    <a:p>
                      <a:pPr algn="r" rtl="0" fontAlgn="t"/>
                      <a:r>
                        <a:rPr lang="ru-RU" sz="800" b="1" i="0" u="none" strike="noStrike" dirty="0" smtClean="0">
                          <a:solidFill>
                            <a:schemeClr val="tx1"/>
                          </a:solidFill>
                          <a:latin typeface="Calibri"/>
                        </a:rPr>
                        <a:t>312 290,99</a:t>
                      </a:r>
                    </a:p>
                    <a:p>
                      <a:pPr algn="r" rtl="0" fontAlgn="t"/>
                      <a:endParaRPr lang="ru-RU" sz="800" b="1" i="0" u="none" strike="noStrike" dirty="0" smtClean="0">
                        <a:solidFill>
                          <a:schemeClr val="tx1"/>
                        </a:solidFill>
                        <a:latin typeface="Calibri"/>
                      </a:endParaRPr>
                    </a:p>
                    <a:p>
                      <a:pPr algn="r" rtl="0" fontAlgn="t"/>
                      <a:endParaRPr lang="ru-RU" sz="800" b="1" i="0" u="none" strike="noStrike" dirty="0" smtClean="0">
                        <a:solidFill>
                          <a:schemeClr val="tx1"/>
                        </a:solidFill>
                        <a:latin typeface="Calibri"/>
                      </a:endParaRPr>
                    </a:p>
                    <a:p>
                      <a:pPr algn="r" rtl="0" fontAlgn="t"/>
                      <a:endParaRPr lang="ru-RU" sz="800" b="1" i="0" u="none" strike="noStrike" dirty="0" smtClean="0">
                        <a:solidFill>
                          <a:schemeClr val="tx1"/>
                        </a:solidFill>
                        <a:latin typeface="Calibri"/>
                      </a:endParaRPr>
                    </a:p>
                    <a:p>
                      <a:pPr algn="r" rtl="0" fontAlgn="t"/>
                      <a:r>
                        <a:rPr lang="ru-RU" sz="800" b="1" i="0" u="none" strike="noStrike" dirty="0" smtClean="0">
                          <a:solidFill>
                            <a:schemeClr val="tx1"/>
                          </a:solidFill>
                          <a:latin typeface="Calibri"/>
                        </a:rPr>
                        <a:t>283 605,30  </a:t>
                      </a:r>
                      <a:endParaRPr lang="ru-RU" sz="800" b="1" i="0" u="none" strike="noStrike" dirty="0">
                        <a:solidFill>
                          <a:schemeClr val="tx1"/>
                        </a:solidFill>
                        <a:latin typeface="Calibri"/>
                      </a:endParaRPr>
                    </a:p>
                  </a:txBody>
                  <a:tcPr marL="3571" marR="3571" marT="35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r" rtl="0" eaLnBrk="1" fontAlgn="t" latinLnBrk="0" hangingPunct="1"/>
                      <a:endParaRPr kumimoji="0" lang="ru-RU" sz="800" b="0" i="0" u="none" strike="noStrike" kern="1200" dirty="0" smtClean="0">
                        <a:solidFill>
                          <a:schemeClr val="tx1"/>
                        </a:solidFill>
                        <a:latin typeface="Calibri"/>
                        <a:ea typeface="+mn-ea"/>
                        <a:cs typeface="+mn-cs"/>
                      </a:endParaRPr>
                    </a:p>
                    <a:p>
                      <a:pPr marL="0" algn="r" rtl="0" eaLnBrk="1" fontAlgn="t" latinLnBrk="0" hangingPunct="1"/>
                      <a:r>
                        <a:rPr kumimoji="0" lang="ru-RU" sz="800" b="0" i="0" u="none" strike="noStrike" kern="1200" dirty="0" smtClean="0">
                          <a:solidFill>
                            <a:schemeClr val="tx1"/>
                          </a:solidFill>
                          <a:latin typeface="Calibri"/>
                          <a:ea typeface="+mn-ea"/>
                          <a:cs typeface="+mn-cs"/>
                        </a:rPr>
                        <a:t>0,00</a:t>
                      </a:r>
                    </a:p>
                    <a:p>
                      <a:pPr marL="0" algn="r" rtl="0" eaLnBrk="1" fontAlgn="t" latinLnBrk="0" hangingPunct="1"/>
                      <a:endParaRPr kumimoji="0" lang="ru-RU" sz="800" b="0" i="0" u="none" strike="noStrike" kern="1200" dirty="0" smtClean="0">
                        <a:solidFill>
                          <a:schemeClr val="tx1"/>
                        </a:solidFill>
                        <a:latin typeface="Calibri"/>
                        <a:ea typeface="+mn-ea"/>
                        <a:cs typeface="+mn-cs"/>
                      </a:endParaRPr>
                    </a:p>
                    <a:p>
                      <a:pPr marL="0" algn="r" rtl="0" eaLnBrk="1" fontAlgn="t" latinLnBrk="0" hangingPunct="1"/>
                      <a:endParaRPr kumimoji="0" lang="ru-RU" sz="800" b="0" i="0" u="none" strike="noStrike" kern="1200" dirty="0" smtClean="0">
                        <a:solidFill>
                          <a:schemeClr val="tx1"/>
                        </a:solidFill>
                        <a:latin typeface="Calibri"/>
                        <a:ea typeface="+mn-ea"/>
                        <a:cs typeface="+mn-cs"/>
                      </a:endParaRPr>
                    </a:p>
                    <a:p>
                      <a:pPr marL="0" algn="r" rtl="0" eaLnBrk="1" fontAlgn="t" latinLnBrk="0" hangingPunct="1"/>
                      <a:endParaRPr kumimoji="0" lang="ru-RU" sz="800" b="0" i="0" u="none" strike="noStrike" kern="1200" dirty="0" smtClean="0">
                        <a:solidFill>
                          <a:schemeClr val="tx1"/>
                        </a:solidFill>
                        <a:latin typeface="Calibri"/>
                        <a:ea typeface="+mn-ea"/>
                        <a:cs typeface="+mn-cs"/>
                      </a:endParaRPr>
                    </a:p>
                    <a:p>
                      <a:pPr marL="0" algn="r" rtl="0" eaLnBrk="1" fontAlgn="t" latinLnBrk="0" hangingPunct="1"/>
                      <a:r>
                        <a:rPr kumimoji="0" lang="ru-RU" sz="800" b="0" i="0" u="none" strike="noStrike" kern="1200" dirty="0" smtClean="0">
                          <a:solidFill>
                            <a:schemeClr val="tx1"/>
                          </a:solidFill>
                          <a:latin typeface="Calibri"/>
                          <a:ea typeface="+mn-ea"/>
                          <a:cs typeface="+mn-cs"/>
                        </a:rPr>
                        <a:t>0,00</a:t>
                      </a:r>
                    </a:p>
                  </a:txBody>
                  <a:tcPr marL="3571" marR="3571" marT="35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endParaRPr lang="ru-RU" sz="800" b="0" i="0" u="none" strike="noStrike" dirty="0" smtClean="0">
                        <a:solidFill>
                          <a:schemeClr val="tx1"/>
                        </a:solidFill>
                        <a:latin typeface="Calibri"/>
                      </a:endParaRPr>
                    </a:p>
                    <a:p>
                      <a:pPr algn="r" rtl="0" fontAlgn="t"/>
                      <a:r>
                        <a:rPr lang="ru-RU" sz="800" b="0" i="0" u="none" strike="noStrike" dirty="0" smtClean="0">
                          <a:solidFill>
                            <a:schemeClr val="tx1"/>
                          </a:solidFill>
                          <a:latin typeface="Calibri"/>
                        </a:rPr>
                        <a:t>309 168,08</a:t>
                      </a:r>
                    </a:p>
                    <a:p>
                      <a:pPr algn="r" rtl="0" fontAlgn="t"/>
                      <a:endParaRPr lang="ru-RU" sz="800" b="0" i="0" u="none" strike="noStrike" dirty="0" smtClean="0">
                        <a:solidFill>
                          <a:schemeClr val="tx1"/>
                        </a:solidFill>
                        <a:latin typeface="Calibri"/>
                      </a:endParaRPr>
                    </a:p>
                    <a:p>
                      <a:pPr algn="r" rtl="0" fontAlgn="t"/>
                      <a:endParaRPr lang="ru-RU" sz="800" b="0" i="0" u="none" strike="noStrike" dirty="0" smtClean="0">
                        <a:solidFill>
                          <a:schemeClr val="tx1"/>
                        </a:solidFill>
                        <a:latin typeface="Calibri"/>
                      </a:endParaRPr>
                    </a:p>
                    <a:p>
                      <a:pPr algn="r" rtl="0" fontAlgn="t"/>
                      <a:endParaRPr lang="ru-RU" sz="800" b="0" i="0" u="none" strike="noStrike" dirty="0" smtClean="0">
                        <a:solidFill>
                          <a:schemeClr val="tx1"/>
                        </a:solidFill>
                        <a:latin typeface="Calibri"/>
                      </a:endParaRPr>
                    </a:p>
                    <a:p>
                      <a:pPr algn="r" rtl="0" fontAlgn="t"/>
                      <a:r>
                        <a:rPr lang="ru-RU" sz="800" b="0" i="0" u="none" strike="noStrike" dirty="0" smtClean="0">
                          <a:solidFill>
                            <a:schemeClr val="tx1"/>
                          </a:solidFill>
                          <a:latin typeface="Calibri"/>
                        </a:rPr>
                        <a:t>267 087,13</a:t>
                      </a:r>
                      <a:endParaRPr lang="ru-RU" sz="800" b="0" i="0" u="none" strike="noStrike" dirty="0">
                        <a:solidFill>
                          <a:schemeClr val="tx1"/>
                        </a:solidFill>
                        <a:latin typeface="Calibri"/>
                      </a:endParaRPr>
                    </a:p>
                  </a:txBody>
                  <a:tcPr marL="3571" marR="3571" marT="35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endParaRPr lang="ru-RU" sz="800" b="0" i="0" u="none" strike="noStrike" dirty="0" smtClean="0">
                        <a:solidFill>
                          <a:schemeClr val="tx1"/>
                        </a:solidFill>
                        <a:latin typeface="Calibri"/>
                      </a:endParaRPr>
                    </a:p>
                    <a:p>
                      <a:pPr algn="r" fontAlgn="t"/>
                      <a:r>
                        <a:rPr lang="ru-RU" sz="800" b="0" i="0" u="none" strike="noStrike" dirty="0" smtClean="0">
                          <a:solidFill>
                            <a:schemeClr val="tx1"/>
                          </a:solidFill>
                          <a:latin typeface="Calibri"/>
                        </a:rPr>
                        <a:t>3 122,91</a:t>
                      </a:r>
                    </a:p>
                    <a:p>
                      <a:pPr algn="r" fontAlgn="t"/>
                      <a:endParaRPr lang="ru-RU" sz="800" b="0" i="0" u="none" strike="noStrike" dirty="0" smtClean="0">
                        <a:solidFill>
                          <a:schemeClr val="tx1"/>
                        </a:solidFill>
                        <a:latin typeface="Calibri"/>
                      </a:endParaRPr>
                    </a:p>
                    <a:p>
                      <a:pPr algn="r" fontAlgn="t"/>
                      <a:endParaRPr lang="ru-RU" sz="800" b="0" i="0" u="none" strike="noStrike" dirty="0" smtClean="0">
                        <a:solidFill>
                          <a:schemeClr val="tx1"/>
                        </a:solidFill>
                        <a:latin typeface="Calibri"/>
                      </a:endParaRPr>
                    </a:p>
                    <a:p>
                      <a:pPr algn="r" fontAlgn="t"/>
                      <a:endParaRPr lang="ru-RU" sz="800" b="0" i="0" u="none" strike="noStrike" dirty="0" smtClean="0">
                        <a:solidFill>
                          <a:schemeClr val="tx1"/>
                        </a:solidFill>
                        <a:latin typeface="Calibri"/>
                      </a:endParaRPr>
                    </a:p>
                    <a:p>
                      <a:pPr algn="r" fontAlgn="t"/>
                      <a:r>
                        <a:rPr lang="ru-RU" sz="800" b="0" i="0" u="none" strike="noStrike" dirty="0" smtClean="0">
                          <a:solidFill>
                            <a:schemeClr val="tx1"/>
                          </a:solidFill>
                          <a:latin typeface="Calibri"/>
                        </a:rPr>
                        <a:t>16 518,17</a:t>
                      </a:r>
                      <a:endParaRPr lang="ru-RU" sz="800" b="0" i="0" u="none" strike="noStrike" dirty="0">
                        <a:solidFill>
                          <a:schemeClr val="tx1"/>
                        </a:solidFill>
                        <a:latin typeface="Calibri"/>
                      </a:endParaRPr>
                    </a:p>
                  </a:txBody>
                  <a:tcPr marL="3571" marR="3571" marT="35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3"/>
                  </a:ext>
                </a:extLst>
              </a:tr>
              <a:tr h="130233">
                <a:tc gridSpan="5">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0" lang="ru-RU" sz="800" b="1" i="0" u="none" strike="noStrike" kern="1200" dirty="0" smtClean="0">
                          <a:solidFill>
                            <a:schemeClr val="tx1"/>
                          </a:solidFill>
                          <a:latin typeface="Calibri"/>
                          <a:ea typeface="+mn-ea"/>
                          <a:cs typeface="+mn-cs"/>
                        </a:rPr>
                        <a:t>подпрограмма «Государственная поддержка отрасли культуры» государственной программы Ставропольского края «Сохранение и развитие культуры»</a:t>
                      </a:r>
                    </a:p>
                  </a:txBody>
                  <a:tcPr marL="3571" marR="3571" marT="3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14"/>
                  </a:ext>
                </a:extLst>
              </a:tr>
              <a:tr h="315822">
                <a:tc>
                  <a:txBody>
                    <a:bodyPr/>
                    <a:lstStyle/>
                    <a:p>
                      <a:pPr algn="l" rtl="0" fontAlgn="ctr"/>
                      <a:r>
                        <a:rPr kumimoji="0" lang="ru-RU" sz="800" b="0" i="0" u="none" strike="noStrike" kern="1200" dirty="0" smtClean="0">
                          <a:solidFill>
                            <a:schemeClr val="tx1"/>
                          </a:solidFill>
                          <a:latin typeface="Calibri"/>
                          <a:ea typeface="+mn-ea"/>
                          <a:cs typeface="+mn-cs"/>
                        </a:rPr>
                        <a:t>модернизация библиотек в части комплектования книжных фондов библиотек муниципальных образований и государственных общедоступных библиотек». Приобретена книжная продукция муниципальным казенным учреждением культуры «Централизованная библиотечная система».</a:t>
                      </a:r>
                      <a:endParaRPr kumimoji="0" lang="ru-RU" sz="800" b="0" i="0" u="none" strike="noStrike" kern="1200" dirty="0">
                        <a:solidFill>
                          <a:schemeClr val="tx1"/>
                        </a:solidFill>
                        <a:latin typeface="Calibri"/>
                        <a:ea typeface="+mn-ea"/>
                        <a:cs typeface="+mn-cs"/>
                      </a:endParaRPr>
                    </a:p>
                  </a:txBody>
                  <a:tcPr marL="3571" marR="3571" marT="3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800" b="1" i="0" u="none" strike="noStrike" dirty="0" smtClean="0">
                          <a:solidFill>
                            <a:schemeClr val="tx1"/>
                          </a:solidFill>
                          <a:latin typeface="Calibri"/>
                        </a:rPr>
                        <a:t>313,30</a:t>
                      </a:r>
                      <a:endParaRPr lang="ru-RU" sz="800" b="1" i="0" u="none" strike="noStrike" dirty="0">
                        <a:solidFill>
                          <a:schemeClr val="tx1"/>
                        </a:solidFill>
                        <a:latin typeface="Calibri"/>
                      </a:endParaRPr>
                    </a:p>
                  </a:txBody>
                  <a:tcPr marL="3571" marR="3571" marT="35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800" b="0" i="0" u="none" strike="noStrike" dirty="0" smtClean="0">
                          <a:solidFill>
                            <a:schemeClr val="tx1"/>
                          </a:solidFill>
                          <a:latin typeface="Calibri"/>
                        </a:rPr>
                        <a:t>222,97</a:t>
                      </a:r>
                      <a:endParaRPr lang="ru-RU" sz="800" b="0" i="0" u="none" strike="noStrike" dirty="0">
                        <a:solidFill>
                          <a:schemeClr val="tx1"/>
                        </a:solidFill>
                        <a:latin typeface="Calibri"/>
                      </a:endParaRPr>
                    </a:p>
                  </a:txBody>
                  <a:tcPr marL="3571" marR="3571" marT="35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800" b="0" i="0" u="none" strike="noStrike" dirty="0" smtClean="0">
                          <a:solidFill>
                            <a:schemeClr val="tx1"/>
                          </a:solidFill>
                          <a:latin typeface="Calibri"/>
                        </a:rPr>
                        <a:t>74,67</a:t>
                      </a:r>
                      <a:endParaRPr lang="ru-RU" sz="800" b="0" i="0" u="none" strike="noStrike" dirty="0">
                        <a:solidFill>
                          <a:schemeClr val="tx1"/>
                        </a:solidFill>
                        <a:latin typeface="Calibri"/>
                      </a:endParaRPr>
                    </a:p>
                  </a:txBody>
                  <a:tcPr marL="3571" marR="3571" marT="35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800" b="0" i="0" u="none" strike="noStrike" dirty="0" smtClean="0">
                          <a:solidFill>
                            <a:schemeClr val="tx1"/>
                          </a:solidFill>
                          <a:latin typeface="Calibri"/>
                        </a:rPr>
                        <a:t>15,66</a:t>
                      </a:r>
                      <a:endParaRPr lang="ru-RU" sz="800" b="0" i="0" u="none" strike="noStrike" dirty="0">
                        <a:solidFill>
                          <a:schemeClr val="tx1"/>
                        </a:solidFill>
                        <a:latin typeface="Calibri"/>
                      </a:endParaRPr>
                    </a:p>
                  </a:txBody>
                  <a:tcPr marL="3571" marR="3571" marT="35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5"/>
                  </a:ext>
                </a:extLst>
              </a:tr>
              <a:tr h="242656">
                <a:tc gridSpan="5">
                  <a:txBody>
                    <a:bodyPr/>
                    <a:lstStyle/>
                    <a:p>
                      <a:pPr algn="ctr" rtl="0" fontAlgn="ctr"/>
                      <a:r>
                        <a:rPr kumimoji="0" lang="ru-RU" sz="800" b="1" i="0" u="none" strike="noStrike" kern="1200" dirty="0" smtClean="0">
                          <a:solidFill>
                            <a:schemeClr val="tx1"/>
                          </a:solidFill>
                          <a:latin typeface="Calibri"/>
                          <a:ea typeface="+mn-ea"/>
                          <a:cs typeface="+mn-cs"/>
                        </a:rPr>
                        <a:t>подпрограмма «Создание условий для обеспечения доступным и комфортным жильем граждан» государственной программы  Ставропольского края «Развитие градостроительства, строительства и архитектуры»</a:t>
                      </a:r>
                      <a:endParaRPr kumimoji="0" lang="ru-RU" sz="800" b="1" i="0" u="none" strike="noStrike" kern="1200" dirty="0">
                        <a:solidFill>
                          <a:schemeClr val="tx1"/>
                        </a:solidFill>
                        <a:latin typeface="Calibri"/>
                        <a:ea typeface="+mn-ea"/>
                        <a:cs typeface="+mn-cs"/>
                      </a:endParaRPr>
                    </a:p>
                  </a:txBody>
                  <a:tcPr marL="3571" marR="3571" marT="3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6"/>
                  </a:ext>
                </a:extLst>
              </a:tr>
              <a:tr h="222339">
                <a:tc>
                  <a:txBody>
                    <a:bodyPr/>
                    <a:lstStyle/>
                    <a:p>
                      <a:pPr marL="0" marR="0" indent="0" algn="just" defTabSz="914400" rtl="0" eaLnBrk="1" fontAlgn="ctr" latinLnBrk="0" hangingPunct="1">
                        <a:lnSpc>
                          <a:spcPct val="100000"/>
                        </a:lnSpc>
                        <a:spcBef>
                          <a:spcPts val="0"/>
                        </a:spcBef>
                        <a:spcAft>
                          <a:spcPts val="0"/>
                        </a:spcAft>
                        <a:buClrTx/>
                        <a:buSzTx/>
                        <a:buFontTx/>
                        <a:buNone/>
                        <a:tabLst/>
                        <a:defRPr/>
                      </a:pPr>
                      <a:r>
                        <a:rPr kumimoji="0" lang="ru-RU" sz="800" b="0" i="0" u="none" strike="noStrike" kern="1200" dirty="0" smtClean="0">
                          <a:solidFill>
                            <a:schemeClr val="tx1"/>
                          </a:solidFill>
                          <a:latin typeface="Calibri"/>
                          <a:ea typeface="+mn-ea"/>
                          <a:cs typeface="+mn-cs"/>
                        </a:rPr>
                        <a:t>средства освоены полном объеме - </a:t>
                      </a:r>
                      <a:r>
                        <a:rPr kumimoji="0" lang="ru-RU" sz="800" b="0" i="0" u="none" strike="noStrike" kern="1200" baseline="0" dirty="0" smtClean="0">
                          <a:solidFill>
                            <a:schemeClr val="tx1"/>
                          </a:solidFill>
                          <a:latin typeface="Calibri"/>
                          <a:ea typeface="+mn-ea"/>
                          <a:cs typeface="+mn-cs"/>
                        </a:rPr>
                        <a:t>(см. слайд «Обеспечение жильем молодых семей»)</a:t>
                      </a:r>
                      <a:endParaRPr kumimoji="0" lang="ru-RU" sz="800" b="0" i="0" u="none" strike="noStrike" kern="1200" dirty="0" smtClean="0">
                        <a:solidFill>
                          <a:schemeClr val="tx1"/>
                        </a:solidFill>
                        <a:latin typeface="Calibri"/>
                        <a:ea typeface="+mn-ea"/>
                        <a:cs typeface="+mn-cs"/>
                      </a:endParaRPr>
                    </a:p>
                  </a:txBody>
                  <a:tcPr marL="3571" marR="3571" marT="3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a:r>
                        <a:rPr lang="ru-RU" sz="800" b="1" dirty="0" smtClean="0">
                          <a:solidFill>
                            <a:schemeClr val="tx1"/>
                          </a:solidFill>
                          <a:latin typeface="Calibri" pitchFamily="34" charset="0"/>
                          <a:cs typeface="Calibri" pitchFamily="34" charset="0"/>
                        </a:rPr>
                        <a:t>2 080,95</a:t>
                      </a:r>
                      <a:endParaRPr lang="ru-RU" sz="800" b="1" dirty="0">
                        <a:solidFill>
                          <a:schemeClr val="tx1"/>
                        </a:solidFill>
                        <a:latin typeface="Calibri" pitchFamily="34" charset="0"/>
                        <a:cs typeface="Calibri" pitchFamily="34" charset="0"/>
                      </a:endParaRPr>
                    </a:p>
                  </a:txBody>
                  <a:tcPr marL="3571" marR="3571" marT="35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800" b="0" i="0" u="none" strike="noStrike" dirty="0" smtClean="0">
                          <a:solidFill>
                            <a:schemeClr val="tx1"/>
                          </a:solidFill>
                          <a:latin typeface="Calibri"/>
                        </a:rPr>
                        <a:t>1 878,06</a:t>
                      </a:r>
                      <a:endParaRPr lang="ru-RU" sz="800" b="0" i="0" u="none" strike="noStrike" dirty="0">
                        <a:solidFill>
                          <a:schemeClr val="tx1"/>
                        </a:solidFill>
                        <a:latin typeface="Calibri"/>
                      </a:endParaRPr>
                    </a:p>
                  </a:txBody>
                  <a:tcPr marL="3571" marR="3571" marT="35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800" b="0" i="0" u="none" strike="noStrike" dirty="0" smtClean="0">
                          <a:solidFill>
                            <a:schemeClr val="tx1"/>
                          </a:solidFill>
                          <a:latin typeface="Calibri"/>
                        </a:rPr>
                        <a:t>98,84</a:t>
                      </a:r>
                      <a:endParaRPr lang="ru-RU" sz="800" b="0" i="0" u="none" strike="noStrike" dirty="0">
                        <a:solidFill>
                          <a:schemeClr val="tx1"/>
                        </a:solidFill>
                        <a:latin typeface="Calibri"/>
                      </a:endParaRPr>
                    </a:p>
                  </a:txBody>
                  <a:tcPr marL="3571" marR="3571" marT="35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r" defTabSz="914400" rtl="0" eaLnBrk="1" fontAlgn="t" latinLnBrk="0" hangingPunct="1">
                        <a:lnSpc>
                          <a:spcPct val="100000"/>
                        </a:lnSpc>
                        <a:spcBef>
                          <a:spcPts val="0"/>
                        </a:spcBef>
                        <a:spcAft>
                          <a:spcPts val="0"/>
                        </a:spcAft>
                        <a:buClrTx/>
                        <a:buSzTx/>
                        <a:buFontTx/>
                        <a:buNone/>
                        <a:tabLst/>
                        <a:defRPr/>
                      </a:pPr>
                      <a:r>
                        <a:rPr lang="ru-RU" sz="800" b="0" dirty="0" smtClean="0">
                          <a:solidFill>
                            <a:schemeClr val="tx1"/>
                          </a:solidFill>
                          <a:latin typeface="Calibri" pitchFamily="34" charset="0"/>
                          <a:cs typeface="Calibri" pitchFamily="34" charset="0"/>
                        </a:rPr>
                        <a:t>104,05</a:t>
                      </a:r>
                    </a:p>
                  </a:txBody>
                  <a:tcPr marL="3571" marR="3571" marT="3571"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7"/>
                  </a:ext>
                </a:extLst>
              </a:tr>
            </a:tbl>
          </a:graphicData>
        </a:graphic>
      </p:graphicFrame>
      <p:graphicFrame>
        <p:nvGraphicFramePr>
          <p:cNvPr id="5" name="Таблица 4"/>
          <p:cNvGraphicFramePr>
            <a:graphicFrameLocks noGrp="1"/>
          </p:cNvGraphicFramePr>
          <p:nvPr/>
        </p:nvGraphicFramePr>
        <p:xfrm>
          <a:off x="1066800" y="7391400"/>
          <a:ext cx="8763000" cy="237436"/>
        </p:xfrm>
        <a:graphic>
          <a:graphicData uri="http://schemas.openxmlformats.org/drawingml/2006/table">
            <a:tbl>
              <a:tblPr/>
              <a:tblGrid>
                <a:gridCol w="8763000">
                  <a:extLst>
                    <a:ext uri="{9D8B030D-6E8A-4147-A177-3AD203B41FA5}">
                      <a16:colId xmlns:a16="http://schemas.microsoft.com/office/drawing/2014/main" xmlns="" val="20000"/>
                    </a:ext>
                  </a:extLst>
                </a:gridCol>
              </a:tblGrid>
              <a:tr h="237436">
                <a:tc>
                  <a:txBody>
                    <a:bodyPr/>
                    <a:lstStyle/>
                    <a:p>
                      <a:pPr algn="ctr" rtl="0" fontAlgn="ctr"/>
                      <a:endParaRPr kumimoji="0" lang="ru-RU" sz="1000" b="1" i="0" u="none" strike="noStrike" kern="1200" dirty="0">
                        <a:solidFill>
                          <a:srgbClr val="FF0000"/>
                        </a:solidFill>
                        <a:latin typeface="Calibri"/>
                        <a:ea typeface="+mn-ea"/>
                        <a:cs typeface="+mn-cs"/>
                      </a:endParaRPr>
                    </a:p>
                  </a:txBody>
                  <a:tcPr marL="3571" marR="3571" marT="357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2" name="Picture 6" descr="http://nashkray31.ru/wp-content/uploads/2021/01/soc_razv.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218116" name="AutoShape 4" descr="https://yusakh.ru/upload/medialibrary/452/452b929fef5d7ebbb1783955bc859b9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218118" name="AutoShape 6" descr="https://yusakh.ru/upload/medialibrary/452/452b929fef5d7ebbb1783955bc859b93.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6" name="TextBox 5"/>
          <p:cNvSpPr txBox="1"/>
          <p:nvPr/>
        </p:nvSpPr>
        <p:spPr>
          <a:xfrm>
            <a:off x="0" y="0"/>
            <a:ext cx="5715000" cy="2272417"/>
          </a:xfrm>
          <a:prstGeom prst="rect">
            <a:avLst/>
          </a:prstGeom>
          <a:noFill/>
        </p:spPr>
        <p:txBody>
          <a:bodyPr wrap="square" rtlCol="0">
            <a:spAutoFit/>
          </a:bodyPr>
          <a:lstStyle/>
          <a:p>
            <a:pPr>
              <a:lnSpc>
                <a:spcPts val="1700"/>
              </a:lnSpc>
            </a:pPr>
            <a:r>
              <a:rPr lang="ru-RU" sz="1100" b="1" dirty="0" smtClean="0">
                <a:latin typeface="+mj-lt"/>
                <a:cs typeface="Calibri" pitchFamily="34" charset="0"/>
              </a:rPr>
              <a:t>     Постановление администрации Курского муниципального округа Ставропольского края  от 16 октября 2023 г. № 1162 «</a:t>
            </a:r>
            <a:r>
              <a:rPr lang="ru-RU" sz="1100" b="1" dirty="0" smtClean="0">
                <a:latin typeface="+mj-lt"/>
              </a:rPr>
              <a:t>Об утверждении Прогноза социально-экономического развития Курского муниципального округа Ставропольского края на 2024 год и плановый период 2025 и 2026 годов</a:t>
            </a:r>
            <a:r>
              <a:rPr lang="ru-RU" sz="1100" b="1" dirty="0" smtClean="0"/>
              <a:t>»</a:t>
            </a:r>
          </a:p>
          <a:p>
            <a:pPr>
              <a:lnSpc>
                <a:spcPts val="1700"/>
              </a:lnSpc>
            </a:pPr>
            <a:r>
              <a:rPr lang="ru-RU" sz="1100" dirty="0" smtClean="0">
                <a:latin typeface="Calibri" pitchFamily="34" charset="0"/>
                <a:cs typeface="Calibri" pitchFamily="34" charset="0"/>
              </a:rPr>
              <a:t>Размещен на официальном сайте администрации Курского муниципального округа Ставропольского края по адресу: </a:t>
            </a:r>
            <a:r>
              <a:rPr lang="en-US" sz="1100" b="1" dirty="0" smtClean="0">
                <a:latin typeface="Calibri" pitchFamily="34" charset="0"/>
                <a:cs typeface="Calibri" pitchFamily="34" charset="0"/>
              </a:rPr>
              <a:t>https</a:t>
            </a:r>
            <a:r>
              <a:rPr lang="en-US" sz="1100" b="1" dirty="0">
                <a:latin typeface="Calibri" pitchFamily="34" charset="0"/>
                <a:cs typeface="Calibri" pitchFamily="34" charset="0"/>
              </a:rPr>
              <a:t>://kurskiy26.gosuslugi.ru/deyatelnost/napravleniya-deyatelnosti/strategicheskoe-planirovanie/prognoz/</a:t>
            </a:r>
            <a:endParaRPr lang="ru-RU" sz="1100" b="1" dirty="0" smtClean="0">
              <a:latin typeface="Calibri" pitchFamily="34" charset="0"/>
              <a:cs typeface="Calibri" pitchFamily="34" charset="0"/>
            </a:endParaRPr>
          </a:p>
          <a:p>
            <a:pPr>
              <a:lnSpc>
                <a:spcPts val="1700"/>
              </a:lnSpc>
            </a:pPr>
            <a:r>
              <a:rPr lang="ru-RU" sz="1100" b="1" dirty="0" smtClean="0">
                <a:latin typeface="Calibri" pitchFamily="34" charset="0"/>
                <a:cs typeface="Calibri" pitchFamily="34" charset="0"/>
              </a:rPr>
              <a:t> </a:t>
            </a:r>
          </a:p>
          <a:p>
            <a:pPr>
              <a:lnSpc>
                <a:spcPts val="1700"/>
              </a:lnSpc>
            </a:pPr>
            <a:r>
              <a:rPr lang="ru-RU" sz="1100" b="1" dirty="0" smtClean="0">
                <a:latin typeface="Calibri" pitchFamily="34" charset="0"/>
                <a:cs typeface="Calibri" pitchFamily="34" charset="0"/>
              </a:rPr>
              <a:t>* 2021-2023 годы – отчетные показатели</a:t>
            </a:r>
          </a:p>
          <a:p>
            <a:pPr>
              <a:lnSpc>
                <a:spcPts val="1700"/>
              </a:lnSpc>
            </a:pPr>
            <a:r>
              <a:rPr lang="ru-RU" sz="1100" b="1" dirty="0" smtClean="0">
                <a:latin typeface="Calibri" pitchFamily="34" charset="0"/>
                <a:cs typeface="Calibri" pitchFamily="34" charset="0"/>
              </a:rPr>
              <a:t>2024-2026 годы – прогнозные показатели</a:t>
            </a:r>
            <a:endParaRPr lang="ru-RU" sz="1100" b="1" dirty="0"/>
          </a:p>
        </p:txBody>
      </p:sp>
      <p:sp>
        <p:nvSpPr>
          <p:cNvPr id="11" name="Овал 10"/>
          <p:cNvSpPr/>
          <p:nvPr/>
        </p:nvSpPr>
        <p:spPr>
          <a:xfrm>
            <a:off x="0" y="2895600"/>
            <a:ext cx="5334000" cy="182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00"/>
              </a:lnSpc>
            </a:pPr>
            <a:r>
              <a:rPr lang="ru-RU" b="1" dirty="0" smtClean="0">
                <a:solidFill>
                  <a:schemeClr val="bg1"/>
                </a:solidFill>
              </a:rPr>
              <a:t>Раздел 1. </a:t>
            </a:r>
          </a:p>
          <a:p>
            <a:pPr algn="ctr">
              <a:lnSpc>
                <a:spcPts val="1700"/>
              </a:lnSpc>
            </a:pPr>
            <a:r>
              <a:rPr lang="ru-RU" b="1" dirty="0" smtClean="0">
                <a:solidFill>
                  <a:schemeClr val="bg1"/>
                </a:solidFill>
                <a:latin typeface="Calibri" pitchFamily="34" charset="0"/>
                <a:cs typeface="Calibri" pitchFamily="34" charset="0"/>
              </a:rPr>
              <a:t>ОСНОВНЫЕ ПОКАЗАТЕЛИ </a:t>
            </a:r>
          </a:p>
          <a:p>
            <a:pPr algn="ctr"/>
            <a:r>
              <a:rPr lang="ru-RU" b="1" dirty="0" smtClean="0">
                <a:solidFill>
                  <a:schemeClr val="bg1"/>
                </a:solidFill>
                <a:latin typeface="Calibri" pitchFamily="34" charset="0"/>
                <a:cs typeface="Calibri" pitchFamily="34" charset="0"/>
              </a:rPr>
              <a:t>социально-экономического развития </a:t>
            </a:r>
          </a:p>
          <a:p>
            <a:pPr algn="ctr"/>
            <a:r>
              <a:rPr lang="ru-RU" b="1" dirty="0" smtClean="0">
                <a:solidFill>
                  <a:schemeClr val="bg1"/>
                </a:solidFill>
                <a:latin typeface="Calibri" pitchFamily="34" charset="0"/>
                <a:cs typeface="Calibri" pitchFamily="34" charset="0"/>
              </a:rPr>
              <a:t>Курского муниципального округа Ставропольского края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0" y="432004"/>
            <a:ext cx="9144000" cy="615553"/>
          </a:xfrm>
          <a:prstGeom prst="rect">
            <a:avLst/>
          </a:prstGeom>
        </p:spPr>
        <p:txBody>
          <a:bodyPr wrap="square">
            <a:spAutoFit/>
          </a:bodyPr>
          <a:lstStyle/>
          <a:p>
            <a:pPr algn="ctr"/>
            <a:r>
              <a:rPr lang="ru-RU" sz="1700" b="1" dirty="0" smtClean="0">
                <a:latin typeface="Calibri" pitchFamily="34" charset="0"/>
                <a:cs typeface="Calibri" pitchFamily="34" charset="0"/>
              </a:rPr>
              <a:t>Сведения о</a:t>
            </a:r>
            <a:r>
              <a:rPr lang="en-US" sz="1700" b="1" dirty="0" smtClean="0">
                <a:latin typeface="Calibri" pitchFamily="34" charset="0"/>
                <a:cs typeface="Calibri" pitchFamily="34" charset="0"/>
              </a:rPr>
              <a:t> </a:t>
            </a:r>
            <a:r>
              <a:rPr lang="ru-RU" sz="1700" b="1" dirty="0" smtClean="0">
                <a:latin typeface="Calibri" pitchFamily="34" charset="0"/>
                <a:cs typeface="Calibri" pitchFamily="34" charset="0"/>
              </a:rPr>
              <a:t>реализации региональных проектов в рамках национальных проектов  на территории Курского муниципального округа Ставропольского края в 2023 году</a:t>
            </a:r>
            <a:endParaRPr lang="ru-RU" sz="1700" b="1" dirty="0">
              <a:latin typeface="Calibri" pitchFamily="34" charset="0"/>
              <a:cs typeface="Calibri" pitchFamily="34"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1249013220"/>
              </p:ext>
            </p:extLst>
          </p:nvPr>
        </p:nvGraphicFramePr>
        <p:xfrm>
          <a:off x="152399" y="1232733"/>
          <a:ext cx="8763001" cy="5151466"/>
        </p:xfrm>
        <a:graphic>
          <a:graphicData uri="http://schemas.openxmlformats.org/drawingml/2006/table">
            <a:tbl>
              <a:tblPr/>
              <a:tblGrid>
                <a:gridCol w="5410200">
                  <a:extLst>
                    <a:ext uri="{9D8B030D-6E8A-4147-A177-3AD203B41FA5}">
                      <a16:colId xmlns:a16="http://schemas.microsoft.com/office/drawing/2014/main" xmlns="" val="20000"/>
                    </a:ext>
                  </a:extLst>
                </a:gridCol>
                <a:gridCol w="838200">
                  <a:extLst>
                    <a:ext uri="{9D8B030D-6E8A-4147-A177-3AD203B41FA5}">
                      <a16:colId xmlns:a16="http://schemas.microsoft.com/office/drawing/2014/main" xmlns="" val="20001"/>
                    </a:ext>
                  </a:extLst>
                </a:gridCol>
                <a:gridCol w="914400">
                  <a:extLst>
                    <a:ext uri="{9D8B030D-6E8A-4147-A177-3AD203B41FA5}">
                      <a16:colId xmlns:a16="http://schemas.microsoft.com/office/drawing/2014/main" xmlns="" val="20002"/>
                    </a:ext>
                  </a:extLst>
                </a:gridCol>
                <a:gridCol w="754583">
                  <a:extLst>
                    <a:ext uri="{9D8B030D-6E8A-4147-A177-3AD203B41FA5}">
                      <a16:colId xmlns:a16="http://schemas.microsoft.com/office/drawing/2014/main" xmlns="" val="20003"/>
                    </a:ext>
                  </a:extLst>
                </a:gridCol>
                <a:gridCol w="845618">
                  <a:extLst>
                    <a:ext uri="{9D8B030D-6E8A-4147-A177-3AD203B41FA5}">
                      <a16:colId xmlns:a16="http://schemas.microsoft.com/office/drawing/2014/main" xmlns="" val="20004"/>
                    </a:ext>
                  </a:extLst>
                </a:gridCol>
              </a:tblGrid>
              <a:tr h="140638">
                <a:tc rowSpan="3">
                  <a:txBody>
                    <a:bodyPr/>
                    <a:lstStyle/>
                    <a:p>
                      <a:pPr algn="ctr" rtl="0" fontAlgn="ctr"/>
                      <a:r>
                        <a:rPr lang="ru-RU" sz="900" b="0" i="0" u="none" strike="noStrike" dirty="0">
                          <a:solidFill>
                            <a:schemeClr val="tx1"/>
                          </a:solidFill>
                          <a:latin typeface="Calibri"/>
                        </a:rPr>
                        <a:t> </a:t>
                      </a:r>
                    </a:p>
                  </a:txBody>
                  <a:tcPr marL="3977" marR="3977" marT="39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a:txBody>
                    <a:bodyPr/>
                    <a:lstStyle/>
                    <a:p>
                      <a:pPr algn="ctr" rtl="0" fontAlgn="t"/>
                      <a:r>
                        <a:rPr lang="ru-RU" sz="900" b="0" i="0" u="none" strike="noStrike" dirty="0">
                          <a:solidFill>
                            <a:schemeClr val="tx1"/>
                          </a:solidFill>
                          <a:latin typeface="Calibri"/>
                        </a:rPr>
                        <a:t>Всего </a:t>
                      </a:r>
                    </a:p>
                  </a:txBody>
                  <a:tcPr marL="3977" marR="3977" marT="397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rtl="0" fontAlgn="ctr"/>
                      <a:r>
                        <a:rPr lang="ru-RU" sz="900" b="0" i="0" u="none" strike="noStrike" dirty="0">
                          <a:solidFill>
                            <a:schemeClr val="tx1"/>
                          </a:solidFill>
                          <a:latin typeface="Calibri"/>
                        </a:rPr>
                        <a:t>в том числе </a:t>
                      </a:r>
                    </a:p>
                  </a:txBody>
                  <a:tcPr marL="3977" marR="3977" marT="39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140638">
                <a:tc vMerge="1">
                  <a:txBody>
                    <a:bodyPr/>
                    <a:lstStyle/>
                    <a:p>
                      <a:endParaRPr lang="ru-RU"/>
                    </a:p>
                  </a:txBody>
                  <a:tcPr/>
                </a:tc>
                <a:tc vMerge="1">
                  <a:txBody>
                    <a:bodyPr/>
                    <a:lstStyle/>
                    <a:p>
                      <a:endParaRPr lang="ru-RU"/>
                    </a:p>
                  </a:txBody>
                  <a:tcPr/>
                </a:tc>
                <a:tc gridSpan="3">
                  <a:txBody>
                    <a:bodyPr/>
                    <a:lstStyle/>
                    <a:p>
                      <a:pPr algn="ctr" rtl="0" fontAlgn="ctr"/>
                      <a:r>
                        <a:rPr lang="ru-RU" sz="900" b="0" i="0" u="none" strike="noStrike" dirty="0">
                          <a:solidFill>
                            <a:schemeClr val="tx1"/>
                          </a:solidFill>
                          <a:latin typeface="Calibri"/>
                        </a:rPr>
                        <a:t>за счет средств: </a:t>
                      </a:r>
                    </a:p>
                  </a:txBody>
                  <a:tcPr marL="3977" marR="3977" marT="39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1"/>
                  </a:ext>
                </a:extLst>
              </a:tr>
              <a:tr h="277314">
                <a:tc vMerge="1">
                  <a:txBody>
                    <a:bodyPr/>
                    <a:lstStyle/>
                    <a:p>
                      <a:endParaRPr lang="ru-RU"/>
                    </a:p>
                  </a:txBody>
                  <a:tcPr/>
                </a:tc>
                <a:tc vMerge="1">
                  <a:txBody>
                    <a:bodyPr/>
                    <a:lstStyle/>
                    <a:p>
                      <a:endParaRPr lang="ru-RU"/>
                    </a:p>
                  </a:txBody>
                  <a:tcPr/>
                </a:tc>
                <a:tc>
                  <a:txBody>
                    <a:bodyPr/>
                    <a:lstStyle/>
                    <a:p>
                      <a:pPr algn="ctr" rtl="0" fontAlgn="t"/>
                      <a:r>
                        <a:rPr lang="ru-RU" sz="900" b="0" i="0" u="none" strike="noStrike" dirty="0">
                          <a:solidFill>
                            <a:schemeClr val="tx1"/>
                          </a:solidFill>
                          <a:latin typeface="Calibri"/>
                        </a:rPr>
                        <a:t>федерального бюджета </a:t>
                      </a:r>
                    </a:p>
                  </a:txBody>
                  <a:tcPr marL="3977" marR="3977" marT="397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ru-RU" sz="900" b="0" i="0" u="none" strike="noStrike" dirty="0">
                          <a:solidFill>
                            <a:schemeClr val="tx1"/>
                          </a:solidFill>
                          <a:latin typeface="Calibri"/>
                        </a:rPr>
                        <a:t>краевого бюджета </a:t>
                      </a:r>
                    </a:p>
                  </a:txBody>
                  <a:tcPr marL="3977" marR="3977" marT="397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t"/>
                      <a:r>
                        <a:rPr lang="ru-RU" sz="900" b="0" i="0" u="none" strike="noStrike" dirty="0">
                          <a:solidFill>
                            <a:schemeClr val="tx1"/>
                          </a:solidFill>
                          <a:latin typeface="Calibri"/>
                        </a:rPr>
                        <a:t>местного бюджета </a:t>
                      </a:r>
                    </a:p>
                  </a:txBody>
                  <a:tcPr marL="3977" marR="3977" marT="397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25226">
                <a:tc gridSpan="5">
                  <a:txBody>
                    <a:bodyPr/>
                    <a:lstStyle/>
                    <a:p>
                      <a:pPr algn="ctr" rtl="0" fontAlgn="ctr"/>
                      <a:endParaRPr lang="ru-RU" sz="1000" b="1" i="0" u="none" strike="noStrike" dirty="0" smtClean="0">
                        <a:solidFill>
                          <a:schemeClr val="tx1"/>
                        </a:solidFill>
                        <a:latin typeface="Calibri"/>
                      </a:endParaRPr>
                    </a:p>
                    <a:p>
                      <a:pPr marL="228600" indent="-228600" algn="ctr" rtl="0" fontAlgn="ctr">
                        <a:buAutoNum type="arabicPeriod"/>
                      </a:pPr>
                      <a:r>
                        <a:rPr lang="ru-RU" sz="1000" b="1" i="0" u="none" strike="noStrike" dirty="0" smtClean="0">
                          <a:solidFill>
                            <a:schemeClr val="tx1"/>
                          </a:solidFill>
                          <a:latin typeface="Calibri"/>
                        </a:rPr>
                        <a:t>региональный </a:t>
                      </a:r>
                      <a:r>
                        <a:rPr lang="ru-RU" sz="1000" b="1" i="0" u="none" strike="noStrike" dirty="0">
                          <a:solidFill>
                            <a:schemeClr val="tx1"/>
                          </a:solidFill>
                          <a:latin typeface="Calibri"/>
                        </a:rPr>
                        <a:t>проект </a:t>
                      </a:r>
                      <a:r>
                        <a:rPr lang="ru-RU" sz="1000" b="1" i="0" u="none" strike="noStrike" dirty="0" smtClean="0">
                          <a:solidFill>
                            <a:schemeClr val="tx1"/>
                          </a:solidFill>
                          <a:latin typeface="Calibri"/>
                        </a:rPr>
                        <a:t>«Творческие люди», </a:t>
                      </a:r>
                      <a:r>
                        <a:rPr lang="ru-RU" sz="1000" b="1" i="0" u="none" strike="noStrike" dirty="0">
                          <a:solidFill>
                            <a:schemeClr val="tx1"/>
                          </a:solidFill>
                          <a:latin typeface="Calibri"/>
                        </a:rPr>
                        <a:t>являющийся частью национального проекта </a:t>
                      </a:r>
                      <a:r>
                        <a:rPr lang="ru-RU" sz="1000" b="1" i="0" u="none" strike="noStrike" dirty="0" smtClean="0">
                          <a:solidFill>
                            <a:schemeClr val="tx1"/>
                          </a:solidFill>
                          <a:latin typeface="Calibri"/>
                        </a:rPr>
                        <a:t>«Культура»</a:t>
                      </a:r>
                    </a:p>
                    <a:p>
                      <a:pPr marL="0" indent="0" algn="ctr" rtl="0" fontAlgn="ctr">
                        <a:buNone/>
                      </a:pPr>
                      <a:endParaRPr lang="ru-RU" sz="1000" b="1" i="0" u="none" strike="noStrike" dirty="0">
                        <a:solidFill>
                          <a:schemeClr val="tx1"/>
                        </a:solidFill>
                        <a:latin typeface="Calibri"/>
                      </a:endParaRPr>
                    </a:p>
                  </a:txBody>
                  <a:tcPr marL="3977" marR="3977" marT="39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3"/>
                  </a:ext>
                </a:extLst>
              </a:tr>
              <a:tr h="338494">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0" lang="ru-RU" sz="900" b="0" i="0" u="none" strike="noStrike" kern="1200" dirty="0" smtClean="0">
                          <a:solidFill>
                            <a:schemeClr val="tx1"/>
                          </a:solidFill>
                          <a:latin typeface="Calibri"/>
                          <a:ea typeface="+mn-ea"/>
                          <a:cs typeface="+mn-cs"/>
                        </a:rPr>
                        <a:t>предоставлена финансовая государственная поддержка:</a:t>
                      </a:r>
                    </a:p>
                    <a:p>
                      <a:pPr marL="0" algn="l" rtl="0" eaLnBrk="1" fontAlgn="ctr" latinLnBrk="0" hangingPunct="1"/>
                      <a:r>
                        <a:rPr kumimoji="0" lang="ru-RU" sz="900" b="0" i="0" u="none" strike="noStrike" kern="1200" dirty="0" smtClean="0">
                          <a:solidFill>
                            <a:schemeClr val="tx1"/>
                          </a:solidFill>
                          <a:latin typeface="Calibri"/>
                          <a:ea typeface="+mn-ea"/>
                          <a:cs typeface="+mn-cs"/>
                        </a:rPr>
                        <a:t>лучшему работнику сельских учреждений культуры - заведующей филиалом № 23 Балтийской библиотекой муниципального казенного учреждения культуры «Централизованная библиотечная система» </a:t>
                      </a:r>
                      <a:r>
                        <a:rPr kumimoji="0" lang="ru-RU" sz="900" b="0" i="0" u="none" strike="noStrike" kern="1200" dirty="0" err="1" smtClean="0">
                          <a:solidFill>
                            <a:schemeClr val="tx1"/>
                          </a:solidFill>
                          <a:latin typeface="Calibri"/>
                          <a:ea typeface="+mn-ea"/>
                          <a:cs typeface="+mn-cs"/>
                        </a:rPr>
                        <a:t>Шебалковой</a:t>
                      </a:r>
                      <a:r>
                        <a:rPr kumimoji="0" lang="ru-RU" sz="900" b="0" i="0" u="none" strike="noStrike" kern="1200" dirty="0" smtClean="0">
                          <a:solidFill>
                            <a:schemeClr val="tx1"/>
                          </a:solidFill>
                          <a:latin typeface="Calibri"/>
                          <a:ea typeface="+mn-ea"/>
                          <a:cs typeface="+mn-cs"/>
                        </a:rPr>
                        <a:t> </a:t>
                      </a:r>
                    </a:p>
                    <a:p>
                      <a:pPr marL="0" algn="l" rtl="0" eaLnBrk="1" fontAlgn="ctr" latinLnBrk="0" hangingPunct="1"/>
                      <a:r>
                        <a:rPr kumimoji="0" lang="ru-RU" sz="900" b="0" i="0" u="none" strike="noStrike" kern="1200" dirty="0" smtClean="0">
                          <a:solidFill>
                            <a:schemeClr val="tx1"/>
                          </a:solidFill>
                          <a:latin typeface="Calibri"/>
                          <a:ea typeface="+mn-ea"/>
                          <a:cs typeface="+mn-cs"/>
                        </a:rPr>
                        <a:t>Елене </a:t>
                      </a:r>
                      <a:r>
                        <a:rPr kumimoji="0" lang="ru-RU" sz="900" b="0" i="0" u="none" strike="noStrike" kern="1200" dirty="0" err="1" smtClean="0">
                          <a:solidFill>
                            <a:schemeClr val="tx1"/>
                          </a:solidFill>
                          <a:latin typeface="Calibri"/>
                          <a:ea typeface="+mn-ea"/>
                          <a:cs typeface="+mn-cs"/>
                        </a:rPr>
                        <a:t>Тадеушовне</a:t>
                      </a:r>
                      <a:r>
                        <a:rPr kumimoji="0" lang="ru-RU" sz="900" b="0" i="0" u="none" strike="noStrike" kern="1200" dirty="0" smtClean="0">
                          <a:solidFill>
                            <a:schemeClr val="tx1"/>
                          </a:solidFill>
                          <a:latin typeface="Calibri"/>
                          <a:ea typeface="+mn-ea"/>
                          <a:cs typeface="+mn-cs"/>
                        </a:rPr>
                        <a:t>;</a:t>
                      </a:r>
                    </a:p>
                    <a:p>
                      <a:pPr marL="0" algn="l" rtl="0" eaLnBrk="1" fontAlgn="ctr" latinLnBrk="0" hangingPunct="1"/>
                      <a:r>
                        <a:rPr kumimoji="0" lang="ru-RU" sz="900" b="0" i="0" u="none" strike="noStrike" kern="1200" dirty="0" smtClean="0">
                          <a:solidFill>
                            <a:schemeClr val="tx1"/>
                          </a:solidFill>
                          <a:latin typeface="Calibri"/>
                          <a:ea typeface="+mn-ea"/>
                          <a:cs typeface="+mn-cs"/>
                        </a:rPr>
                        <a:t>муниципальному учреждению культуры - филиалу № 19 Пролетарская библиотека муниципального казенного учреждения культуры «Централизованная библиотечная система».</a:t>
                      </a:r>
                    </a:p>
                  </a:txBody>
                  <a:tcPr marL="3977" marR="3977" marT="39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dirty="0" smtClean="0">
                          <a:solidFill>
                            <a:schemeClr val="tx1"/>
                          </a:solidFill>
                          <a:latin typeface="Calibri"/>
                        </a:rPr>
                        <a:t>151,52</a:t>
                      </a:r>
                      <a:endParaRPr lang="ru-RU" sz="900" b="1" i="0" u="none" strike="noStrike" dirty="0">
                        <a:solidFill>
                          <a:schemeClr val="tx1"/>
                        </a:solidFill>
                        <a:latin typeface="Calibri"/>
                      </a:endParaRPr>
                    </a:p>
                  </a:txBody>
                  <a:tcPr marL="3977" marR="3977" marT="397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dirty="0" smtClean="0">
                          <a:solidFill>
                            <a:schemeClr val="tx1"/>
                          </a:solidFill>
                          <a:latin typeface="Calibri"/>
                        </a:rPr>
                        <a:t>150,00</a:t>
                      </a:r>
                      <a:endParaRPr lang="ru-RU" sz="900" b="0" i="0" u="none" strike="noStrike" dirty="0">
                        <a:solidFill>
                          <a:schemeClr val="tx1"/>
                        </a:solidFill>
                        <a:latin typeface="Calibri"/>
                      </a:endParaRPr>
                    </a:p>
                  </a:txBody>
                  <a:tcPr marL="3977" marR="3977" marT="397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dirty="0" smtClean="0">
                          <a:solidFill>
                            <a:schemeClr val="tx1"/>
                          </a:solidFill>
                          <a:latin typeface="Calibri"/>
                        </a:rPr>
                        <a:t>1,52</a:t>
                      </a:r>
                      <a:endParaRPr lang="ru-RU" sz="900" b="0" i="0" u="none" strike="noStrike" dirty="0">
                        <a:solidFill>
                          <a:schemeClr val="tx1"/>
                        </a:solidFill>
                        <a:latin typeface="Calibri"/>
                      </a:endParaRPr>
                    </a:p>
                  </a:txBody>
                  <a:tcPr marL="3977" marR="3977" marT="397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900" b="0" i="0" u="none" strike="noStrike" dirty="0">
                          <a:solidFill>
                            <a:schemeClr val="tx1"/>
                          </a:solidFill>
                          <a:latin typeface="Calibri"/>
                        </a:rPr>
                        <a:t> </a:t>
                      </a:r>
                      <a:r>
                        <a:rPr lang="ru-RU" sz="900" b="0" i="0" u="none" strike="noStrike" dirty="0" smtClean="0">
                          <a:solidFill>
                            <a:schemeClr val="tx1"/>
                          </a:solidFill>
                          <a:latin typeface="Calibri"/>
                        </a:rPr>
                        <a:t>0,00</a:t>
                      </a:r>
                      <a:endParaRPr lang="ru-RU" sz="900" b="0" i="0" u="none" strike="noStrike" dirty="0">
                        <a:solidFill>
                          <a:schemeClr val="tx1"/>
                        </a:solidFill>
                        <a:latin typeface="Calibri"/>
                      </a:endParaRPr>
                    </a:p>
                  </a:txBody>
                  <a:tcPr marL="3977" marR="3977" marT="397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277314">
                <a:tc gridSpan="5">
                  <a:txBody>
                    <a:bodyPr/>
                    <a:lstStyle/>
                    <a:p>
                      <a:pPr algn="ctr" rtl="0" fontAlgn="ctr"/>
                      <a:r>
                        <a:rPr lang="ru-RU" sz="1000" b="1" i="0" u="none" strike="noStrike" dirty="0" smtClean="0">
                          <a:solidFill>
                            <a:schemeClr val="tx1"/>
                          </a:solidFill>
                          <a:latin typeface="Calibri"/>
                        </a:rPr>
                        <a:t>2. </a:t>
                      </a:r>
                      <a:r>
                        <a:rPr kumimoji="0" lang="ru-RU" sz="1000" b="1" i="0" u="none" strike="noStrike" kern="1200" dirty="0" smtClean="0">
                          <a:solidFill>
                            <a:schemeClr val="tx1"/>
                          </a:solidFill>
                          <a:latin typeface="Calibri"/>
                          <a:ea typeface="+mn-ea"/>
                          <a:cs typeface="+mn-cs"/>
                        </a:rPr>
                        <a:t>региональный</a:t>
                      </a:r>
                      <a:r>
                        <a:rPr lang="ru-RU" sz="1000" b="1" i="0" u="none" strike="noStrike" dirty="0" smtClean="0">
                          <a:solidFill>
                            <a:schemeClr val="tx1"/>
                          </a:solidFill>
                          <a:latin typeface="Calibri"/>
                        </a:rPr>
                        <a:t> </a:t>
                      </a:r>
                      <a:r>
                        <a:rPr kumimoji="0" lang="ru-RU" sz="1000" b="1" i="0" u="none" strike="noStrike" kern="1200" dirty="0" smtClean="0">
                          <a:solidFill>
                            <a:schemeClr val="tx1"/>
                          </a:solidFill>
                          <a:latin typeface="Calibri"/>
                          <a:ea typeface="+mn-ea"/>
                          <a:cs typeface="+mn-cs"/>
                        </a:rPr>
                        <a:t>проект «Культурная среда», являющийся частью национального проекта "Культура"</a:t>
                      </a:r>
                      <a:endParaRPr kumimoji="0" lang="ru-RU" sz="1000" b="1" i="0" u="none" strike="noStrike" kern="1200" dirty="0">
                        <a:solidFill>
                          <a:schemeClr val="tx1"/>
                        </a:solidFill>
                        <a:latin typeface="Calibri"/>
                        <a:ea typeface="+mn-ea"/>
                        <a:cs typeface="+mn-cs"/>
                      </a:endParaRPr>
                    </a:p>
                  </a:txBody>
                  <a:tcPr marL="3977" marR="3977" marT="39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rtl="0" fontAlgn="t"/>
                      <a:endParaRPr lang="ru-RU" sz="900" b="1" i="0" u="none" strike="noStrike" dirty="0">
                        <a:solidFill>
                          <a:srgbClr val="000000"/>
                        </a:solidFill>
                        <a:latin typeface="Calibri"/>
                      </a:endParaRPr>
                    </a:p>
                  </a:txBody>
                  <a:tcPr marL="3977" marR="3977" marT="397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rtl="0" fontAlgn="t"/>
                      <a:endParaRPr lang="ru-RU" sz="900" b="0" i="0" u="none" strike="noStrike" dirty="0">
                        <a:solidFill>
                          <a:srgbClr val="000000"/>
                        </a:solidFill>
                        <a:latin typeface="Calibri"/>
                      </a:endParaRPr>
                    </a:p>
                  </a:txBody>
                  <a:tcPr marL="3977" marR="3977" marT="397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r" rtl="0" fontAlgn="t"/>
                      <a:endParaRPr lang="ru-RU" sz="900" b="0" i="0" u="none" strike="noStrike" dirty="0">
                        <a:solidFill>
                          <a:srgbClr val="000000"/>
                        </a:solidFill>
                        <a:latin typeface="Calibri"/>
                      </a:endParaRPr>
                    </a:p>
                  </a:txBody>
                  <a:tcPr marL="3977" marR="3977" marT="397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l" fontAlgn="t"/>
                      <a:endParaRPr lang="ru-RU" sz="900" b="0" i="0" u="none" strike="noStrike" dirty="0">
                        <a:solidFill>
                          <a:srgbClr val="000000"/>
                        </a:solidFill>
                        <a:latin typeface="Calibri"/>
                      </a:endParaRPr>
                    </a:p>
                  </a:txBody>
                  <a:tcPr marL="3977" marR="3977" marT="397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5"/>
                  </a:ext>
                </a:extLst>
              </a:tr>
              <a:tr h="277314">
                <a:tc>
                  <a:txBody>
                    <a:bodyPr/>
                    <a:lstStyle/>
                    <a:p>
                      <a:pPr marL="0" algn="l" rtl="0" eaLnBrk="1" fontAlgn="ctr" latinLnBrk="0" hangingPunct="1"/>
                      <a:r>
                        <a:rPr kumimoji="0" lang="ru-RU" sz="900" b="0" i="0" u="none" strike="noStrike" kern="1200" dirty="0" smtClean="0">
                          <a:solidFill>
                            <a:schemeClr val="tx1"/>
                          </a:solidFill>
                          <a:latin typeface="Calibri"/>
                          <a:ea typeface="+mn-ea"/>
                          <a:cs typeface="+mn-cs"/>
                        </a:rPr>
                        <a:t>выполнены работы по созданию модельной библиотеки районной детской библиотеке муниципального казенного учреждения культуры «Централизованная библиотечная система».</a:t>
                      </a:r>
                      <a:endParaRPr kumimoji="0" lang="ru-RU" sz="900" b="0" i="0" u="none" strike="noStrike" kern="1200" dirty="0">
                        <a:solidFill>
                          <a:schemeClr val="tx1"/>
                        </a:solidFill>
                        <a:latin typeface="Calibri"/>
                        <a:ea typeface="+mn-ea"/>
                        <a:cs typeface="+mn-cs"/>
                      </a:endParaRPr>
                    </a:p>
                  </a:txBody>
                  <a:tcPr marL="3977" marR="3977" marT="39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dirty="0" smtClean="0">
                          <a:solidFill>
                            <a:schemeClr val="tx1"/>
                          </a:solidFill>
                          <a:latin typeface="Calibri"/>
                        </a:rPr>
                        <a:t>5 000,00</a:t>
                      </a:r>
                      <a:endParaRPr lang="ru-RU" sz="900" b="1" i="0" u="none" strike="noStrike" dirty="0">
                        <a:solidFill>
                          <a:schemeClr val="tx1"/>
                        </a:solidFill>
                        <a:latin typeface="Calibri"/>
                      </a:endParaRPr>
                    </a:p>
                  </a:txBody>
                  <a:tcPr marL="3977" marR="3977" marT="397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dirty="0" smtClean="0">
                          <a:solidFill>
                            <a:schemeClr val="tx1"/>
                          </a:solidFill>
                          <a:latin typeface="Calibri"/>
                        </a:rPr>
                        <a:t>5 000,00</a:t>
                      </a:r>
                      <a:endParaRPr lang="ru-RU" sz="900" b="0" i="0" u="none" strike="noStrike" dirty="0">
                        <a:solidFill>
                          <a:schemeClr val="tx1"/>
                        </a:solidFill>
                        <a:latin typeface="Calibri"/>
                      </a:endParaRPr>
                    </a:p>
                  </a:txBody>
                  <a:tcPr marL="3977" marR="3977" marT="397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dirty="0" smtClean="0">
                          <a:solidFill>
                            <a:schemeClr val="tx1"/>
                          </a:solidFill>
                          <a:latin typeface="Calibri"/>
                        </a:rPr>
                        <a:t>0,00</a:t>
                      </a:r>
                      <a:endParaRPr lang="ru-RU" sz="900" b="0" i="0" u="none" strike="noStrike" dirty="0">
                        <a:solidFill>
                          <a:schemeClr val="tx1"/>
                        </a:solidFill>
                        <a:latin typeface="Calibri"/>
                      </a:endParaRPr>
                    </a:p>
                  </a:txBody>
                  <a:tcPr marL="3977" marR="3977" marT="397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900" b="0" i="0" u="none" strike="noStrike" dirty="0">
                          <a:solidFill>
                            <a:schemeClr val="tx1"/>
                          </a:solidFill>
                          <a:latin typeface="Calibri"/>
                        </a:rPr>
                        <a:t> </a:t>
                      </a:r>
                      <a:r>
                        <a:rPr lang="ru-RU" sz="900" b="0" i="0" u="none" strike="noStrike" dirty="0" smtClean="0">
                          <a:solidFill>
                            <a:schemeClr val="tx1"/>
                          </a:solidFill>
                          <a:latin typeface="Calibri"/>
                        </a:rPr>
                        <a:t>0,00</a:t>
                      </a:r>
                      <a:endParaRPr lang="ru-RU" sz="900" b="0" i="0" u="none" strike="noStrike" dirty="0">
                        <a:solidFill>
                          <a:schemeClr val="tx1"/>
                        </a:solidFill>
                        <a:latin typeface="Calibri"/>
                      </a:endParaRPr>
                    </a:p>
                  </a:txBody>
                  <a:tcPr marL="3977" marR="3977" marT="397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164268">
                <a:tc gridSpan="5">
                  <a:txBody>
                    <a:bodyPr/>
                    <a:lstStyle/>
                    <a:p>
                      <a:pPr algn="ctr" rtl="0" fontAlgn="ctr"/>
                      <a:endParaRPr lang="ru-RU" sz="1000" b="1" i="0" u="none" strike="noStrike" dirty="0" smtClean="0">
                        <a:solidFill>
                          <a:schemeClr val="tx1"/>
                        </a:solidFill>
                        <a:latin typeface="Calibri"/>
                      </a:endParaRPr>
                    </a:p>
                    <a:p>
                      <a:pPr algn="ctr" rtl="0" fontAlgn="ctr"/>
                      <a:r>
                        <a:rPr lang="ru-RU" sz="1000" b="1" i="0" u="none" strike="noStrike" dirty="0" smtClean="0">
                          <a:solidFill>
                            <a:schemeClr val="tx1"/>
                          </a:solidFill>
                          <a:latin typeface="Calibri"/>
                        </a:rPr>
                        <a:t>3. </a:t>
                      </a:r>
                      <a:r>
                        <a:rPr kumimoji="0" lang="ru-RU" sz="1000" b="1" i="0" u="none" strike="noStrike" kern="1200" dirty="0" smtClean="0">
                          <a:solidFill>
                            <a:schemeClr val="tx1"/>
                          </a:solidFill>
                          <a:latin typeface="Calibri"/>
                          <a:ea typeface="+mn-ea"/>
                          <a:cs typeface="+mn-cs"/>
                        </a:rPr>
                        <a:t>региональный проект «Патриотическое воспитание граждан Российской Федерации», являющийся частью национального проекта «Образование»</a:t>
                      </a:r>
                    </a:p>
                    <a:p>
                      <a:pPr algn="ctr" rtl="0" fontAlgn="ctr"/>
                      <a:endParaRPr kumimoji="0" lang="ru-RU" sz="1000" b="1" i="0" u="none" strike="noStrike" kern="1200" dirty="0">
                        <a:solidFill>
                          <a:schemeClr val="tx1"/>
                        </a:solidFill>
                        <a:latin typeface="Calibri"/>
                        <a:ea typeface="+mn-ea"/>
                        <a:cs typeface="+mn-cs"/>
                      </a:endParaRPr>
                    </a:p>
                  </a:txBody>
                  <a:tcPr marL="3977" marR="3977" marT="39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9"/>
                  </a:ext>
                </a:extLst>
              </a:tr>
              <a:tr h="367247">
                <a:tc>
                  <a:txBody>
                    <a:bodyPr/>
                    <a:lstStyle/>
                    <a:p>
                      <a:pPr algn="l" rtl="0" fontAlgn="ctr"/>
                      <a:r>
                        <a:rPr kumimoji="0" lang="ru-RU" sz="900" b="0" i="0" u="none" strike="noStrike" kern="1200" dirty="0" smtClean="0">
                          <a:solidFill>
                            <a:schemeClr val="tx1"/>
                          </a:solidFill>
                          <a:latin typeface="Calibri"/>
                          <a:ea typeface="+mn-ea"/>
                          <a:cs typeface="+mn-cs"/>
                        </a:rPr>
                        <a:t>п</a:t>
                      </a:r>
                      <a:r>
                        <a:rPr kumimoji="0" lang="en-US" sz="900" b="0" i="0" u="none" strike="noStrike" kern="1200" dirty="0" err="1" smtClean="0">
                          <a:solidFill>
                            <a:schemeClr val="tx1"/>
                          </a:solidFill>
                          <a:latin typeface="Calibri"/>
                          <a:ea typeface="+mn-ea"/>
                          <a:cs typeface="+mn-cs"/>
                        </a:rPr>
                        <a:t>роведение</a:t>
                      </a:r>
                      <a:r>
                        <a:rPr kumimoji="0" lang="en-US" sz="900" b="0" i="0" u="none" strike="noStrike" kern="1200" dirty="0" smtClean="0">
                          <a:solidFill>
                            <a:schemeClr val="tx1"/>
                          </a:solidFill>
                          <a:latin typeface="Calibri"/>
                          <a:ea typeface="+mn-ea"/>
                          <a:cs typeface="+mn-cs"/>
                        </a:rPr>
                        <a:t> </a:t>
                      </a:r>
                      <a:r>
                        <a:rPr kumimoji="0" lang="en-US" sz="900" b="0" i="0" u="none" strike="noStrike" kern="1200" dirty="0" err="1" smtClean="0">
                          <a:solidFill>
                            <a:schemeClr val="tx1"/>
                          </a:solidFill>
                          <a:latin typeface="Calibri"/>
                          <a:ea typeface="+mn-ea"/>
                          <a:cs typeface="+mn-cs"/>
                        </a:rPr>
                        <a:t>мероприятий</a:t>
                      </a:r>
                      <a:r>
                        <a:rPr kumimoji="0" lang="en-US" sz="900" b="0" i="0" u="none" strike="noStrike" kern="1200" dirty="0" smtClean="0">
                          <a:solidFill>
                            <a:schemeClr val="tx1"/>
                          </a:solidFill>
                          <a:latin typeface="Calibri"/>
                          <a:ea typeface="+mn-ea"/>
                          <a:cs typeface="+mn-cs"/>
                        </a:rPr>
                        <a:t> </a:t>
                      </a:r>
                      <a:r>
                        <a:rPr kumimoji="0" lang="en-US" sz="900" b="0" i="0" u="none" strike="noStrike" kern="1200" dirty="0" err="1" smtClean="0">
                          <a:solidFill>
                            <a:schemeClr val="tx1"/>
                          </a:solidFill>
                          <a:latin typeface="Calibri"/>
                          <a:ea typeface="+mn-ea"/>
                          <a:cs typeface="+mn-cs"/>
                        </a:rPr>
                        <a:t>по</a:t>
                      </a:r>
                      <a:r>
                        <a:rPr kumimoji="0" lang="en-US" sz="900" b="0" i="0" u="none" strike="noStrike" kern="1200" dirty="0" smtClean="0">
                          <a:solidFill>
                            <a:schemeClr val="tx1"/>
                          </a:solidFill>
                          <a:latin typeface="Calibri"/>
                          <a:ea typeface="+mn-ea"/>
                          <a:cs typeface="+mn-cs"/>
                        </a:rPr>
                        <a:t> </a:t>
                      </a:r>
                      <a:r>
                        <a:rPr kumimoji="0" lang="en-US" sz="900" b="0" i="0" u="none" strike="noStrike" kern="1200" dirty="0" err="1" smtClean="0">
                          <a:solidFill>
                            <a:schemeClr val="tx1"/>
                          </a:solidFill>
                          <a:latin typeface="Calibri"/>
                          <a:ea typeface="+mn-ea"/>
                          <a:cs typeface="+mn-cs"/>
                        </a:rPr>
                        <a:t>обеспечению</a:t>
                      </a:r>
                      <a:r>
                        <a:rPr kumimoji="0" lang="en-US" sz="900" b="0" i="0" u="none" strike="noStrike" kern="1200" dirty="0" smtClean="0">
                          <a:solidFill>
                            <a:schemeClr val="tx1"/>
                          </a:solidFill>
                          <a:latin typeface="Calibri"/>
                          <a:ea typeface="+mn-ea"/>
                          <a:cs typeface="+mn-cs"/>
                        </a:rPr>
                        <a:t> </a:t>
                      </a:r>
                      <a:r>
                        <a:rPr kumimoji="0" lang="en-US" sz="900" b="0" i="0" u="none" strike="noStrike" kern="1200" dirty="0" err="1" smtClean="0">
                          <a:solidFill>
                            <a:schemeClr val="tx1"/>
                          </a:solidFill>
                          <a:latin typeface="Calibri"/>
                          <a:ea typeface="+mn-ea"/>
                          <a:cs typeface="+mn-cs"/>
                        </a:rPr>
                        <a:t>деятельности</a:t>
                      </a:r>
                      <a:r>
                        <a:rPr kumimoji="0" lang="en-US" sz="900" b="0" i="0" u="none" strike="noStrike" kern="1200" dirty="0" smtClean="0">
                          <a:solidFill>
                            <a:schemeClr val="tx1"/>
                          </a:solidFill>
                          <a:latin typeface="Calibri"/>
                          <a:ea typeface="+mn-ea"/>
                          <a:cs typeface="+mn-cs"/>
                        </a:rPr>
                        <a:t> </a:t>
                      </a:r>
                      <a:r>
                        <a:rPr kumimoji="0" lang="en-US" sz="900" b="0" i="0" u="none" strike="noStrike" kern="1200" dirty="0" err="1" smtClean="0">
                          <a:solidFill>
                            <a:schemeClr val="tx1"/>
                          </a:solidFill>
                          <a:latin typeface="Calibri"/>
                          <a:ea typeface="+mn-ea"/>
                          <a:cs typeface="+mn-cs"/>
                        </a:rPr>
                        <a:t>советников</a:t>
                      </a:r>
                      <a:r>
                        <a:rPr kumimoji="0" lang="en-US" sz="900" b="0" i="0" u="none" strike="noStrike" kern="1200" dirty="0" smtClean="0">
                          <a:solidFill>
                            <a:schemeClr val="tx1"/>
                          </a:solidFill>
                          <a:latin typeface="Calibri"/>
                          <a:ea typeface="+mn-ea"/>
                          <a:cs typeface="+mn-cs"/>
                        </a:rPr>
                        <a:t> </a:t>
                      </a:r>
                      <a:r>
                        <a:rPr kumimoji="0" lang="en-US" sz="900" b="0" i="0" u="none" strike="noStrike" kern="1200" dirty="0" err="1" smtClean="0">
                          <a:solidFill>
                            <a:schemeClr val="tx1"/>
                          </a:solidFill>
                          <a:latin typeface="Calibri"/>
                          <a:ea typeface="+mn-ea"/>
                          <a:cs typeface="+mn-cs"/>
                        </a:rPr>
                        <a:t>директора</a:t>
                      </a:r>
                      <a:r>
                        <a:rPr kumimoji="0" lang="en-US" sz="900" b="0" i="0" u="none" strike="noStrike" kern="1200" dirty="0" smtClean="0">
                          <a:solidFill>
                            <a:schemeClr val="tx1"/>
                          </a:solidFill>
                          <a:latin typeface="Calibri"/>
                          <a:ea typeface="+mn-ea"/>
                          <a:cs typeface="+mn-cs"/>
                        </a:rPr>
                        <a:t> </a:t>
                      </a:r>
                      <a:r>
                        <a:rPr kumimoji="0" lang="en-US" sz="900" b="0" i="0" u="none" strike="noStrike" kern="1200" dirty="0" err="1" smtClean="0">
                          <a:solidFill>
                            <a:schemeClr val="tx1"/>
                          </a:solidFill>
                          <a:latin typeface="Calibri"/>
                          <a:ea typeface="+mn-ea"/>
                          <a:cs typeface="+mn-cs"/>
                        </a:rPr>
                        <a:t>по</a:t>
                      </a:r>
                      <a:r>
                        <a:rPr kumimoji="0" lang="en-US" sz="900" b="0" i="0" u="none" strike="noStrike" kern="1200" dirty="0" smtClean="0">
                          <a:solidFill>
                            <a:schemeClr val="tx1"/>
                          </a:solidFill>
                          <a:latin typeface="Calibri"/>
                          <a:ea typeface="+mn-ea"/>
                          <a:cs typeface="+mn-cs"/>
                        </a:rPr>
                        <a:t> </a:t>
                      </a:r>
                      <a:r>
                        <a:rPr kumimoji="0" lang="en-US" sz="900" b="0" i="0" u="none" strike="noStrike" kern="1200" dirty="0" err="1" smtClean="0">
                          <a:solidFill>
                            <a:schemeClr val="tx1"/>
                          </a:solidFill>
                          <a:latin typeface="Calibri"/>
                          <a:ea typeface="+mn-ea"/>
                          <a:cs typeface="+mn-cs"/>
                        </a:rPr>
                        <a:t>воспитанию</a:t>
                      </a:r>
                      <a:r>
                        <a:rPr kumimoji="0" lang="en-US" sz="900" b="0" i="0" u="none" strike="noStrike" kern="1200" dirty="0" smtClean="0">
                          <a:solidFill>
                            <a:schemeClr val="tx1"/>
                          </a:solidFill>
                          <a:latin typeface="Calibri"/>
                          <a:ea typeface="+mn-ea"/>
                          <a:cs typeface="+mn-cs"/>
                        </a:rPr>
                        <a:t> и </a:t>
                      </a:r>
                      <a:r>
                        <a:rPr kumimoji="0" lang="en-US" sz="900" b="0" i="0" u="none" strike="noStrike" kern="1200" dirty="0" err="1" smtClean="0">
                          <a:solidFill>
                            <a:schemeClr val="tx1"/>
                          </a:solidFill>
                          <a:latin typeface="Calibri"/>
                          <a:ea typeface="+mn-ea"/>
                          <a:cs typeface="+mn-cs"/>
                        </a:rPr>
                        <a:t>взаимодействию</a:t>
                      </a:r>
                      <a:r>
                        <a:rPr kumimoji="0" lang="en-US" sz="900" b="0" i="0" u="none" strike="noStrike" kern="1200" dirty="0" smtClean="0">
                          <a:solidFill>
                            <a:schemeClr val="tx1"/>
                          </a:solidFill>
                          <a:latin typeface="Calibri"/>
                          <a:ea typeface="+mn-ea"/>
                          <a:cs typeface="+mn-cs"/>
                        </a:rPr>
                        <a:t> с </a:t>
                      </a:r>
                      <a:r>
                        <a:rPr kumimoji="0" lang="en-US" sz="900" b="0" i="0" u="none" strike="noStrike" kern="1200" dirty="0" err="1" smtClean="0">
                          <a:solidFill>
                            <a:schemeClr val="tx1"/>
                          </a:solidFill>
                          <a:latin typeface="Calibri"/>
                          <a:ea typeface="+mn-ea"/>
                          <a:cs typeface="+mn-cs"/>
                        </a:rPr>
                        <a:t>детскими</a:t>
                      </a:r>
                      <a:r>
                        <a:rPr kumimoji="0" lang="en-US" sz="900" b="0" i="0" u="none" strike="noStrike" kern="1200" dirty="0" smtClean="0">
                          <a:solidFill>
                            <a:schemeClr val="tx1"/>
                          </a:solidFill>
                          <a:latin typeface="Calibri"/>
                          <a:ea typeface="+mn-ea"/>
                          <a:cs typeface="+mn-cs"/>
                        </a:rPr>
                        <a:t> </a:t>
                      </a:r>
                      <a:r>
                        <a:rPr kumimoji="0" lang="en-US" sz="900" b="0" i="0" u="none" strike="noStrike" kern="1200" dirty="0" err="1" smtClean="0">
                          <a:solidFill>
                            <a:schemeClr val="tx1"/>
                          </a:solidFill>
                          <a:latin typeface="Calibri"/>
                          <a:ea typeface="+mn-ea"/>
                          <a:cs typeface="+mn-cs"/>
                        </a:rPr>
                        <a:t>общественными</a:t>
                      </a:r>
                      <a:r>
                        <a:rPr kumimoji="0" lang="en-US" sz="900" b="0" i="0" u="none" strike="noStrike" kern="1200" dirty="0" smtClean="0">
                          <a:solidFill>
                            <a:schemeClr val="tx1"/>
                          </a:solidFill>
                          <a:latin typeface="Calibri"/>
                          <a:ea typeface="+mn-ea"/>
                          <a:cs typeface="+mn-cs"/>
                        </a:rPr>
                        <a:t> </a:t>
                      </a:r>
                      <a:r>
                        <a:rPr kumimoji="0" lang="en-US" sz="900" b="0" i="0" u="none" strike="noStrike" kern="1200" dirty="0" err="1" smtClean="0">
                          <a:solidFill>
                            <a:schemeClr val="tx1"/>
                          </a:solidFill>
                          <a:latin typeface="Calibri"/>
                          <a:ea typeface="+mn-ea"/>
                          <a:cs typeface="+mn-cs"/>
                        </a:rPr>
                        <a:t>объединениями</a:t>
                      </a:r>
                      <a:r>
                        <a:rPr kumimoji="0" lang="en-US" sz="900" b="0" i="0" u="none" strike="noStrike" kern="1200" dirty="0" smtClean="0">
                          <a:solidFill>
                            <a:schemeClr val="tx1"/>
                          </a:solidFill>
                          <a:latin typeface="Calibri"/>
                          <a:ea typeface="+mn-ea"/>
                          <a:cs typeface="+mn-cs"/>
                        </a:rPr>
                        <a:t> в </a:t>
                      </a:r>
                      <a:r>
                        <a:rPr kumimoji="0" lang="en-US" sz="900" b="0" i="0" u="none" strike="noStrike" kern="1200" dirty="0" err="1" smtClean="0">
                          <a:solidFill>
                            <a:schemeClr val="tx1"/>
                          </a:solidFill>
                          <a:latin typeface="Calibri"/>
                          <a:ea typeface="+mn-ea"/>
                          <a:cs typeface="+mn-cs"/>
                        </a:rPr>
                        <a:t>общеобразовательных</a:t>
                      </a:r>
                      <a:r>
                        <a:rPr kumimoji="0" lang="en-US" sz="900" b="0" i="0" u="none" strike="noStrike" kern="1200" dirty="0" smtClean="0">
                          <a:solidFill>
                            <a:schemeClr val="tx1"/>
                          </a:solidFill>
                          <a:latin typeface="Calibri"/>
                          <a:ea typeface="+mn-ea"/>
                          <a:cs typeface="+mn-cs"/>
                        </a:rPr>
                        <a:t> </a:t>
                      </a:r>
                      <a:r>
                        <a:rPr kumimoji="0" lang="en-US" sz="900" b="0" i="0" u="none" strike="noStrike" kern="1200" dirty="0" err="1" smtClean="0">
                          <a:solidFill>
                            <a:schemeClr val="tx1"/>
                          </a:solidFill>
                          <a:latin typeface="Calibri"/>
                          <a:ea typeface="+mn-ea"/>
                          <a:cs typeface="+mn-cs"/>
                        </a:rPr>
                        <a:t>организациях</a:t>
                      </a:r>
                      <a:endParaRPr kumimoji="0" lang="ru-RU" sz="900" b="0" i="0" u="none" strike="noStrike" kern="1200" dirty="0">
                        <a:solidFill>
                          <a:schemeClr val="tx1"/>
                        </a:solidFill>
                        <a:latin typeface="Calibri"/>
                        <a:ea typeface="+mn-ea"/>
                        <a:cs typeface="+mn-cs"/>
                      </a:endParaRPr>
                    </a:p>
                  </a:txBody>
                  <a:tcPr marL="3977" marR="3977" marT="39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dirty="0" smtClean="0">
                          <a:solidFill>
                            <a:schemeClr val="tx1"/>
                          </a:solidFill>
                          <a:latin typeface="Calibri"/>
                        </a:rPr>
                        <a:t>5 565,82</a:t>
                      </a:r>
                      <a:endParaRPr lang="ru-RU" sz="900" b="1" i="0" u="none" strike="noStrike" dirty="0">
                        <a:solidFill>
                          <a:schemeClr val="tx1"/>
                        </a:solidFill>
                        <a:latin typeface="Calibri"/>
                      </a:endParaRPr>
                    </a:p>
                  </a:txBody>
                  <a:tcPr marL="3977" marR="3977" marT="397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dirty="0" smtClean="0">
                          <a:solidFill>
                            <a:schemeClr val="tx1"/>
                          </a:solidFill>
                          <a:latin typeface="Calibri"/>
                        </a:rPr>
                        <a:t>5 490,69</a:t>
                      </a:r>
                      <a:endParaRPr lang="ru-RU" sz="900" b="0" i="0" u="none" strike="noStrike" dirty="0">
                        <a:solidFill>
                          <a:schemeClr val="tx1"/>
                        </a:solidFill>
                        <a:latin typeface="Calibri"/>
                      </a:endParaRPr>
                    </a:p>
                  </a:txBody>
                  <a:tcPr marL="3977" marR="3977" marT="397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dirty="0" smtClean="0">
                          <a:solidFill>
                            <a:schemeClr val="tx1"/>
                          </a:solidFill>
                          <a:latin typeface="Calibri"/>
                        </a:rPr>
                        <a:t>75,13</a:t>
                      </a:r>
                      <a:endParaRPr lang="ru-RU" sz="900" b="0" i="0" u="none" strike="noStrike" dirty="0">
                        <a:solidFill>
                          <a:schemeClr val="tx1"/>
                        </a:solidFill>
                        <a:latin typeface="Calibri"/>
                      </a:endParaRPr>
                    </a:p>
                  </a:txBody>
                  <a:tcPr marL="3977" marR="3977" marT="397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900" b="0" i="0" u="none" strike="noStrike" dirty="0" smtClean="0">
                          <a:solidFill>
                            <a:schemeClr val="tx1"/>
                          </a:solidFill>
                          <a:latin typeface="Calibri"/>
                        </a:rPr>
                        <a:t>0,00</a:t>
                      </a:r>
                      <a:endParaRPr lang="ru-RU" sz="900" b="0" i="0" u="none" strike="noStrike" dirty="0">
                        <a:solidFill>
                          <a:schemeClr val="tx1"/>
                        </a:solidFill>
                        <a:latin typeface="Calibri"/>
                      </a:endParaRPr>
                    </a:p>
                  </a:txBody>
                  <a:tcPr marL="3977" marR="3977" marT="397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307686">
                <a:tc gridSpan="5">
                  <a:txBody>
                    <a:bodyPr/>
                    <a:lstStyle/>
                    <a:p>
                      <a:pPr algn="ctr" rtl="0" fontAlgn="ctr"/>
                      <a:r>
                        <a:rPr lang="ru-RU" sz="1000" b="1" i="0" u="none" strike="noStrike" dirty="0">
                          <a:solidFill>
                            <a:schemeClr val="tx1"/>
                          </a:solidFill>
                          <a:latin typeface="Calibri"/>
                        </a:rPr>
                        <a:t> </a:t>
                      </a:r>
                      <a:endParaRPr lang="ru-RU" sz="1000" b="1" i="0" u="none" strike="noStrike" dirty="0" smtClean="0">
                        <a:solidFill>
                          <a:schemeClr val="tx1"/>
                        </a:solidFill>
                        <a:latin typeface="Calibri"/>
                      </a:endParaRPr>
                    </a:p>
                    <a:p>
                      <a:pPr algn="ctr" rtl="0" fontAlgn="ctr"/>
                      <a:r>
                        <a:rPr lang="ru-RU" sz="1000" b="1" i="0" u="none" strike="noStrike" dirty="0" smtClean="0">
                          <a:solidFill>
                            <a:schemeClr val="tx1"/>
                          </a:solidFill>
                          <a:latin typeface="Calibri"/>
                        </a:rPr>
                        <a:t>4. </a:t>
                      </a:r>
                      <a:r>
                        <a:rPr lang="ru-RU" sz="1000" b="1" i="0" u="none" strike="noStrike" dirty="0">
                          <a:solidFill>
                            <a:schemeClr val="tx1"/>
                          </a:solidFill>
                          <a:latin typeface="Calibri"/>
                        </a:rPr>
                        <a:t>региональный проект «Финансовая поддержка семей при рождении детей на территории Ставропольского края», являющийся частью национального проекта «Демография»</a:t>
                      </a:r>
                    </a:p>
                  </a:txBody>
                  <a:tcPr marL="3977" marR="3977" marT="39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13"/>
                  </a:ext>
                </a:extLst>
              </a:tr>
              <a:tr h="507740">
                <a:tc>
                  <a:txBody>
                    <a:bodyPr/>
                    <a:lstStyle/>
                    <a:p>
                      <a:pPr algn="just" rtl="0" fontAlgn="ctr"/>
                      <a:r>
                        <a:rPr lang="ru-RU" sz="900" b="0" i="0" u="none" strike="noStrike" dirty="0" smtClean="0">
                          <a:solidFill>
                            <a:schemeClr val="tx1"/>
                          </a:solidFill>
                          <a:latin typeface="Calibri"/>
                        </a:rPr>
                        <a:t>ежемесячную денежную выплату назначаемую </a:t>
                      </a:r>
                      <a:r>
                        <a:rPr lang="ru-RU" sz="900" b="0" i="0" u="none" strike="noStrike" dirty="0">
                          <a:solidFill>
                            <a:schemeClr val="tx1"/>
                          </a:solidFill>
                          <a:latin typeface="Calibri"/>
                        </a:rPr>
                        <a:t>в случае рождения третьего ребенка или последующих детей, до достижения ребенком возраста трех лет получили </a:t>
                      </a:r>
                      <a:r>
                        <a:rPr lang="ru-RU" sz="900" b="0" i="0" u="none" strike="noStrike" dirty="0" smtClean="0">
                          <a:solidFill>
                            <a:schemeClr val="tx1"/>
                          </a:solidFill>
                          <a:latin typeface="Calibri"/>
                        </a:rPr>
                        <a:t>265 человека</a:t>
                      </a:r>
                      <a:endParaRPr lang="ru-RU" sz="900" b="0" i="0" u="none" strike="noStrike" dirty="0">
                        <a:solidFill>
                          <a:schemeClr val="tx1"/>
                        </a:solidFill>
                        <a:latin typeface="Calibri"/>
                      </a:endParaRPr>
                    </a:p>
                  </a:txBody>
                  <a:tcPr marL="3977" marR="3977" marT="39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dirty="0" smtClean="0">
                          <a:solidFill>
                            <a:schemeClr val="tx1"/>
                          </a:solidFill>
                          <a:latin typeface="Calibri"/>
                        </a:rPr>
                        <a:t>68 579,40</a:t>
                      </a:r>
                      <a:endParaRPr lang="ru-RU" sz="900" b="1" i="0" u="none" strike="noStrike" dirty="0">
                        <a:solidFill>
                          <a:schemeClr val="tx1"/>
                        </a:solidFill>
                        <a:latin typeface="Calibri"/>
                      </a:endParaRPr>
                    </a:p>
                  </a:txBody>
                  <a:tcPr marL="3977" marR="3977" marT="397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dirty="0" smtClean="0">
                          <a:solidFill>
                            <a:schemeClr val="tx1"/>
                          </a:solidFill>
                          <a:latin typeface="Calibri"/>
                        </a:rPr>
                        <a:t>65 150,43</a:t>
                      </a:r>
                      <a:endParaRPr lang="ru-RU" sz="900" b="0" i="0" u="none" strike="noStrike" dirty="0">
                        <a:solidFill>
                          <a:schemeClr val="tx1"/>
                        </a:solidFill>
                        <a:latin typeface="Calibri"/>
                      </a:endParaRPr>
                    </a:p>
                  </a:txBody>
                  <a:tcPr marL="3977" marR="3977" marT="397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dirty="0" smtClean="0">
                          <a:solidFill>
                            <a:schemeClr val="tx1"/>
                          </a:solidFill>
                          <a:latin typeface="Calibri"/>
                        </a:rPr>
                        <a:t>3 428,97</a:t>
                      </a:r>
                      <a:endParaRPr lang="ru-RU" sz="900" b="0" i="0" u="none" strike="noStrike" dirty="0">
                        <a:solidFill>
                          <a:schemeClr val="tx1"/>
                        </a:solidFill>
                        <a:latin typeface="Calibri"/>
                      </a:endParaRPr>
                    </a:p>
                  </a:txBody>
                  <a:tcPr marL="3977" marR="3977" marT="397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900" b="0" i="0" u="none" strike="noStrike" dirty="0" smtClean="0">
                          <a:solidFill>
                            <a:schemeClr val="tx1"/>
                          </a:solidFill>
                          <a:latin typeface="Calibri"/>
                        </a:rPr>
                        <a:t>0,00</a:t>
                      </a:r>
                      <a:endParaRPr lang="ru-RU" sz="900" b="0" i="0" u="none" strike="noStrike" dirty="0">
                        <a:solidFill>
                          <a:schemeClr val="tx1"/>
                        </a:solidFill>
                        <a:latin typeface="Calibri"/>
                      </a:endParaRPr>
                    </a:p>
                  </a:txBody>
                  <a:tcPr marL="3977" marR="3977" marT="397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4"/>
                  </a:ext>
                </a:extLst>
              </a:tr>
              <a:tr h="307686">
                <a:tc gridSpan="5">
                  <a:txBody>
                    <a:bodyPr/>
                    <a:lstStyle/>
                    <a:p>
                      <a:pPr algn="ctr" rtl="0" fontAlgn="ctr"/>
                      <a:r>
                        <a:rPr lang="ru-RU" sz="1000" b="1" i="0" u="none" strike="noStrike" dirty="0">
                          <a:solidFill>
                            <a:schemeClr val="tx1"/>
                          </a:solidFill>
                          <a:latin typeface="Calibri"/>
                        </a:rPr>
                        <a:t> </a:t>
                      </a:r>
                      <a:r>
                        <a:rPr lang="ru-RU" sz="1000" b="1" i="0" u="none" strike="noStrike" dirty="0" smtClean="0">
                          <a:solidFill>
                            <a:schemeClr val="tx1"/>
                          </a:solidFill>
                          <a:latin typeface="Calibri"/>
                        </a:rPr>
                        <a:t>5. </a:t>
                      </a:r>
                      <a:r>
                        <a:rPr lang="ru-RU" sz="1000" b="1" i="0" u="none" strike="noStrike" dirty="0">
                          <a:solidFill>
                            <a:schemeClr val="tx1"/>
                          </a:solidFill>
                          <a:latin typeface="Calibri"/>
                        </a:rPr>
                        <a:t>региональный проект  «Содействие </a:t>
                      </a:r>
                      <a:r>
                        <a:rPr lang="ru-RU" sz="1000" b="1" i="0" u="none" strike="noStrike" dirty="0" smtClean="0">
                          <a:solidFill>
                            <a:schemeClr val="tx1"/>
                          </a:solidFill>
                          <a:latin typeface="Calibri"/>
                        </a:rPr>
                        <a:t>занятости», </a:t>
                      </a:r>
                      <a:r>
                        <a:rPr lang="ru-RU" sz="1000" b="1" i="0" u="none" strike="noStrike" dirty="0">
                          <a:solidFill>
                            <a:schemeClr val="tx1"/>
                          </a:solidFill>
                          <a:latin typeface="Calibri"/>
                        </a:rPr>
                        <a:t>являющийся частью национального проекта «Демография»</a:t>
                      </a:r>
                    </a:p>
                  </a:txBody>
                  <a:tcPr marL="3977" marR="3977" marT="39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15"/>
                  </a:ext>
                </a:extLst>
              </a:tr>
              <a:tr h="642143">
                <a:tc>
                  <a:txBody>
                    <a:bodyPr/>
                    <a:lstStyle/>
                    <a:p>
                      <a:pPr algn="just" rtl="0" fontAlgn="ctr"/>
                      <a:r>
                        <a:rPr kumimoji="0" lang="ru-RU" sz="900" b="0" i="0" u="none" strike="noStrike" kern="1200" dirty="0" smtClean="0">
                          <a:solidFill>
                            <a:schemeClr val="tx1"/>
                          </a:solidFill>
                          <a:latin typeface="Calibri"/>
                          <a:ea typeface="+mn-ea"/>
                          <a:cs typeface="+mn-cs"/>
                        </a:rPr>
                        <a:t>В рамках проекта предполагается строительство и обеспечение ввода дошкольного образовательного учреждения на 160 мест в с. </a:t>
                      </a:r>
                      <a:r>
                        <a:rPr kumimoji="0" lang="ru-RU" sz="900" b="0" i="0" u="none" strike="noStrike" kern="1200" dirty="0" err="1" smtClean="0">
                          <a:solidFill>
                            <a:schemeClr val="tx1"/>
                          </a:solidFill>
                          <a:latin typeface="Calibri"/>
                          <a:ea typeface="+mn-ea"/>
                          <a:cs typeface="+mn-cs"/>
                        </a:rPr>
                        <a:t>Ростовановском</a:t>
                      </a:r>
                      <a:r>
                        <a:rPr kumimoji="0" lang="ru-RU" sz="900" b="0" i="0" u="none" strike="noStrike" kern="1200" dirty="0" smtClean="0">
                          <a:solidFill>
                            <a:schemeClr val="tx1"/>
                          </a:solidFill>
                          <a:latin typeface="Calibri"/>
                          <a:ea typeface="+mn-ea"/>
                          <a:cs typeface="+mn-cs"/>
                        </a:rPr>
                        <a:t>. Средства освоены не в полном объеме – 81 536,06 рубля, так как  подрядной организацией были нарушены сроки выполнения работ.</a:t>
                      </a:r>
                      <a:endParaRPr kumimoji="0" lang="ru-RU" sz="900" b="0" i="0" u="none" strike="noStrike" kern="1200" dirty="0">
                        <a:solidFill>
                          <a:schemeClr val="tx1"/>
                        </a:solidFill>
                        <a:latin typeface="Calibri"/>
                        <a:ea typeface="+mn-ea"/>
                        <a:cs typeface="+mn-cs"/>
                      </a:endParaRPr>
                    </a:p>
                  </a:txBody>
                  <a:tcPr marL="3977" marR="3977" marT="397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1" i="0" u="none" strike="noStrike" dirty="0" smtClean="0">
                          <a:solidFill>
                            <a:schemeClr val="tx1"/>
                          </a:solidFill>
                          <a:latin typeface="Calibri"/>
                        </a:rPr>
                        <a:t>237 551,38</a:t>
                      </a:r>
                      <a:endParaRPr lang="ru-RU" sz="900" b="1" i="0" u="none" strike="noStrike" dirty="0">
                        <a:solidFill>
                          <a:schemeClr val="tx1"/>
                        </a:solidFill>
                        <a:latin typeface="Calibri"/>
                      </a:endParaRPr>
                    </a:p>
                  </a:txBody>
                  <a:tcPr marL="3977" marR="3977" marT="397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dirty="0" smtClean="0">
                          <a:solidFill>
                            <a:schemeClr val="tx1"/>
                          </a:solidFill>
                          <a:latin typeface="Calibri"/>
                        </a:rPr>
                        <a:t>0,00</a:t>
                      </a:r>
                      <a:endParaRPr lang="ru-RU" sz="900" b="0" i="0" u="none" strike="noStrike" dirty="0">
                        <a:solidFill>
                          <a:schemeClr val="tx1"/>
                        </a:solidFill>
                        <a:latin typeface="Calibri"/>
                      </a:endParaRPr>
                    </a:p>
                  </a:txBody>
                  <a:tcPr marL="3977" marR="3977" marT="397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ru-RU" sz="900" b="0" i="0" u="none" strike="noStrike" dirty="0" smtClean="0">
                          <a:solidFill>
                            <a:schemeClr val="tx1"/>
                          </a:solidFill>
                          <a:latin typeface="Calibri"/>
                        </a:rPr>
                        <a:t>235 175,87</a:t>
                      </a:r>
                      <a:endParaRPr lang="ru-RU" sz="900" b="0" i="0" u="none" strike="noStrike" dirty="0">
                        <a:solidFill>
                          <a:schemeClr val="tx1"/>
                        </a:solidFill>
                        <a:latin typeface="Calibri"/>
                      </a:endParaRPr>
                    </a:p>
                  </a:txBody>
                  <a:tcPr marL="3977" marR="3977" marT="397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ru-RU" sz="900" b="0" i="0" u="none" strike="noStrike" dirty="0" smtClean="0">
                          <a:solidFill>
                            <a:schemeClr val="tx1"/>
                          </a:solidFill>
                          <a:latin typeface="Calibri"/>
                        </a:rPr>
                        <a:t>2 375,51</a:t>
                      </a:r>
                      <a:endParaRPr lang="ru-RU" sz="900" b="0" i="0" u="none" strike="noStrike" dirty="0">
                        <a:solidFill>
                          <a:schemeClr val="tx1"/>
                        </a:solidFill>
                        <a:latin typeface="Calibri"/>
                      </a:endParaRPr>
                    </a:p>
                  </a:txBody>
                  <a:tcPr marL="3977" marR="3977" marT="397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6"/>
                  </a:ext>
                </a:extLst>
              </a:tr>
            </a:tbl>
          </a:graphicData>
        </a:graphic>
      </p:graphicFrame>
      <p:sp>
        <p:nvSpPr>
          <p:cNvPr id="103425" name="Rectangle 1"/>
          <p:cNvSpPr>
            <a:spLocks noChangeArrowheads="1"/>
          </p:cNvSpPr>
          <p:nvPr/>
        </p:nvSpPr>
        <p:spPr bwMode="auto">
          <a:xfrm>
            <a:off x="228599" y="1022360"/>
            <a:ext cx="86106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rgbClr val="000000"/>
                </a:solidFill>
                <a:effectLst/>
                <a:latin typeface="+mj-lt"/>
                <a:ea typeface="Calibri" pitchFamily="34" charset="0"/>
                <a:cs typeface="Times New Roman" pitchFamily="18" charset="0"/>
              </a:rPr>
              <a:t>В 2023 году были реализованы 5 региональных проекта:</a:t>
            </a:r>
            <a:endParaRPr kumimoji="0" lang="ru-RU" sz="1200" b="0" i="0" u="none" strike="noStrike" cap="none" normalizeH="0" baseline="0" dirty="0" smtClean="0">
              <a:ln>
                <a:noFill/>
              </a:ln>
              <a:solidFill>
                <a:schemeClr val="tx1"/>
              </a:solidFill>
              <a:effectLst/>
              <a:latin typeface="+mj-lt"/>
              <a:cs typeface="Arial" pitchFamily="34" charset="0"/>
            </a:endParaRPr>
          </a:p>
        </p:txBody>
      </p:sp>
      <p:sp>
        <p:nvSpPr>
          <p:cNvPr id="5" name="Пятиугольник 4"/>
          <p:cNvSpPr/>
          <p:nvPr/>
        </p:nvSpPr>
        <p:spPr>
          <a:xfrm>
            <a:off x="0" y="0"/>
            <a:ext cx="4343400" cy="457200"/>
          </a:xfrm>
          <a:prstGeom prst="homePlate">
            <a:avLst/>
          </a:prstGeom>
          <a:gradFill>
            <a:gsLst>
              <a:gs pos="0">
                <a:srgbClr val="5E9EFF"/>
              </a:gs>
              <a:gs pos="39999">
                <a:srgbClr val="85C2FF"/>
              </a:gs>
              <a:gs pos="70000">
                <a:srgbClr val="C4D6EB"/>
              </a:gs>
              <a:gs pos="100000">
                <a:srgbClr val="FFEBFA"/>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0" y="0"/>
            <a:ext cx="3632533" cy="338554"/>
          </a:xfrm>
          <a:prstGeom prst="rect">
            <a:avLst/>
          </a:prstGeom>
        </p:spPr>
        <p:txBody>
          <a:bodyPr wrap="none">
            <a:spAutoFit/>
          </a:bodyPr>
          <a:lstStyle/>
          <a:p>
            <a:r>
              <a:rPr lang="ru-RU" sz="1600" b="1" dirty="0" smtClean="0"/>
              <a:t>Раздел 9. </a:t>
            </a:r>
            <a:r>
              <a:rPr lang="ru-RU" sz="1400" dirty="0" smtClean="0"/>
              <a:t>РЕГИОНАЛЬНЫЕ ПРОЕКТЫ</a:t>
            </a:r>
            <a:endParaRPr lang="ru-RU" sz="1400" dirty="0"/>
          </a:p>
        </p:txBody>
      </p:sp>
      <p:sp>
        <p:nvSpPr>
          <p:cNvPr id="7" name="TextBox 6"/>
          <p:cNvSpPr txBox="1"/>
          <p:nvPr/>
        </p:nvSpPr>
        <p:spPr>
          <a:xfrm>
            <a:off x="8305800" y="990600"/>
            <a:ext cx="685800" cy="215444"/>
          </a:xfrm>
          <a:prstGeom prst="rect">
            <a:avLst/>
          </a:prstGeom>
          <a:noFill/>
        </p:spPr>
        <p:txBody>
          <a:bodyPr wrap="square" rtlCol="0">
            <a:spAutoFit/>
          </a:bodyPr>
          <a:lstStyle/>
          <a:p>
            <a:r>
              <a:rPr lang="ru-RU" sz="800" dirty="0" smtClean="0">
                <a:latin typeface="+mj-lt"/>
              </a:rPr>
              <a:t>тыс. руб.</a:t>
            </a:r>
            <a:endParaRPr lang="ru-RU" sz="800" dirty="0">
              <a:latin typeface="+mj-lt"/>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5814" y="0"/>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44815" y="901113"/>
            <a:ext cx="2802965" cy="179141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23841" y="903823"/>
            <a:ext cx="2691559" cy="17948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105463" y="540468"/>
            <a:ext cx="4220263" cy="400110"/>
          </a:xfrm>
          <a:prstGeom prst="rect">
            <a:avLst/>
          </a:prstGeom>
        </p:spPr>
        <p:txBody>
          <a:bodyPr wrap="square">
            <a:spAutoFit/>
          </a:bodyPr>
          <a:lstStyle/>
          <a:p>
            <a:pPr algn="ctr"/>
            <a:r>
              <a:rPr lang="ru-RU" sz="2000" b="1" dirty="0" smtClean="0">
                <a:solidFill>
                  <a:prstClr val="black"/>
                </a:solidFill>
                <a:latin typeface="+mj-lt"/>
              </a:rPr>
              <a:t>Национальный проект «Культура»</a:t>
            </a:r>
            <a:endParaRPr lang="ru-RU" sz="2000" b="1" dirty="0">
              <a:solidFill>
                <a:prstClr val="black"/>
              </a:solidFill>
              <a:latin typeface="+mj-lt"/>
            </a:endParaRPr>
          </a:p>
        </p:txBody>
      </p:sp>
      <p:sp>
        <p:nvSpPr>
          <p:cNvPr id="6" name="Прямоугольник 5"/>
          <p:cNvSpPr/>
          <p:nvPr/>
        </p:nvSpPr>
        <p:spPr>
          <a:xfrm>
            <a:off x="35943" y="1224441"/>
            <a:ext cx="3408872" cy="1169551"/>
          </a:xfrm>
          <a:prstGeom prst="rect">
            <a:avLst/>
          </a:prstGeom>
        </p:spPr>
        <p:txBody>
          <a:bodyPr wrap="square">
            <a:spAutoFit/>
          </a:bodyPr>
          <a:lstStyle/>
          <a:p>
            <a:pPr algn="just"/>
            <a:r>
              <a:rPr lang="ru-RU" sz="1400" dirty="0" smtClean="0">
                <a:latin typeface="+mj-lt"/>
              </a:rPr>
              <a:t>Модернизация </a:t>
            </a:r>
            <a:r>
              <a:rPr lang="ru-RU" sz="1400" dirty="0">
                <a:latin typeface="+mj-lt"/>
              </a:rPr>
              <a:t>районной детской библиотеки МКУК «Централизованная библиотечная система» (приобретена мебель, компьютерная техника, оборудование, </a:t>
            </a:r>
            <a:r>
              <a:rPr lang="ru-RU" sz="1400" dirty="0" smtClean="0">
                <a:latin typeface="+mj-lt"/>
              </a:rPr>
              <a:t>книги).</a:t>
            </a:r>
            <a:endParaRPr lang="ru-RU" sz="1400" dirty="0">
              <a:latin typeface="+mj-lt"/>
            </a:endParaRPr>
          </a:p>
        </p:txBody>
      </p:sp>
      <p:sp>
        <p:nvSpPr>
          <p:cNvPr id="7" name="Прямоугольник 6"/>
          <p:cNvSpPr/>
          <p:nvPr/>
        </p:nvSpPr>
        <p:spPr>
          <a:xfrm>
            <a:off x="-171272" y="2699595"/>
            <a:ext cx="9086672" cy="400110"/>
          </a:xfrm>
          <a:prstGeom prst="rect">
            <a:avLst/>
          </a:prstGeom>
        </p:spPr>
        <p:txBody>
          <a:bodyPr wrap="square">
            <a:spAutoFit/>
          </a:bodyPr>
          <a:lstStyle/>
          <a:p>
            <a:pPr algn="ctr"/>
            <a:r>
              <a:rPr lang="ru-RU" sz="2000" b="1" dirty="0" smtClean="0">
                <a:solidFill>
                  <a:prstClr val="black"/>
                </a:solidFill>
                <a:latin typeface="+mj-lt"/>
              </a:rPr>
              <a:t>Региональный проект «Современная школа»</a:t>
            </a:r>
            <a:endParaRPr lang="ru-RU" sz="2000" b="1" dirty="0">
              <a:solidFill>
                <a:prstClr val="black"/>
              </a:solidFill>
              <a:latin typeface="+mj-lt"/>
            </a:endParaRPr>
          </a:p>
        </p:txBody>
      </p:sp>
      <p:pic>
        <p:nvPicPr>
          <p:cNvPr id="8" name="Picture 3" descr="C:\Users\User\AppData\Local\Temp\7zO48F79656\WhatsApp Image 2023-08-08 at 11.34.09.jpe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0071" y="3552287"/>
            <a:ext cx="2715565" cy="155307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9" name="Picture 2" descr="C:\Users\User\AppData\Local\Temp\7zO48F81894\WhatsApp Image 2023-08-08 at 11.34.11.jpe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0071" y="5143611"/>
            <a:ext cx="2715565" cy="16460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35943" y="3024752"/>
            <a:ext cx="2889828" cy="523220"/>
          </a:xfrm>
          <a:prstGeom prst="rect">
            <a:avLst/>
          </a:prstGeom>
        </p:spPr>
        <p:txBody>
          <a:bodyPr wrap="square">
            <a:spAutoFit/>
          </a:bodyPr>
          <a:lstStyle/>
          <a:p>
            <a:pPr algn="ctr"/>
            <a:r>
              <a:rPr lang="ru-RU" sz="1400" dirty="0" smtClean="0">
                <a:latin typeface="+mj-lt"/>
              </a:rPr>
              <a:t>Ремонт </a:t>
            </a:r>
            <a:r>
              <a:rPr lang="ru-RU" sz="1400" dirty="0">
                <a:latin typeface="+mj-lt"/>
              </a:rPr>
              <a:t>помещений «Точка Роста» в МКОУ «СОШ № 9</a:t>
            </a:r>
            <a:r>
              <a:rPr lang="ru-RU" sz="1400" dirty="0" smtClean="0">
                <a:latin typeface="+mj-lt"/>
              </a:rPr>
              <a:t>»</a:t>
            </a:r>
            <a:endParaRPr lang="ru-RU" sz="1400" dirty="0">
              <a:latin typeface="+mj-lt"/>
            </a:endParaRPr>
          </a:p>
        </p:txBody>
      </p:sp>
      <p:sp>
        <p:nvSpPr>
          <p:cNvPr id="11" name="Прямоугольник 10"/>
          <p:cNvSpPr/>
          <p:nvPr/>
        </p:nvSpPr>
        <p:spPr>
          <a:xfrm>
            <a:off x="3116486" y="3050779"/>
            <a:ext cx="2819401" cy="523220"/>
          </a:xfrm>
          <a:prstGeom prst="rect">
            <a:avLst/>
          </a:prstGeom>
        </p:spPr>
        <p:txBody>
          <a:bodyPr wrap="square">
            <a:spAutoFit/>
          </a:bodyPr>
          <a:lstStyle/>
          <a:p>
            <a:pPr algn="ctr"/>
            <a:r>
              <a:rPr lang="ru-RU" sz="1400" dirty="0" smtClean="0">
                <a:solidFill>
                  <a:prstClr val="black"/>
                </a:solidFill>
                <a:latin typeface="+mj-lt"/>
              </a:rPr>
              <a:t>Ремонт </a:t>
            </a:r>
            <a:r>
              <a:rPr lang="ru-RU" sz="1400" dirty="0">
                <a:solidFill>
                  <a:prstClr val="black"/>
                </a:solidFill>
                <a:latin typeface="+mj-lt"/>
              </a:rPr>
              <a:t>помещений «Точка Роста» в МКОУ «СОШ № </a:t>
            </a:r>
            <a:r>
              <a:rPr lang="ru-RU" sz="1400" dirty="0" smtClean="0">
                <a:solidFill>
                  <a:prstClr val="black"/>
                </a:solidFill>
                <a:latin typeface="+mj-lt"/>
              </a:rPr>
              <a:t>11»</a:t>
            </a:r>
            <a:endParaRPr lang="ru-RU" sz="1400" dirty="0">
              <a:solidFill>
                <a:prstClr val="black"/>
              </a:solidFill>
              <a:latin typeface="+mj-lt"/>
            </a:endParaRPr>
          </a:p>
        </p:txBody>
      </p:sp>
      <p:pic>
        <p:nvPicPr>
          <p:cNvPr id="12" name="Picture 2" descr="C:\Users\User\AppData\Local\Temp\7zO48FC1E28\WhatsApp Image 2023-08-08 at 08.14.18.jpe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867982" y="3727659"/>
            <a:ext cx="1831119" cy="244149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3" name="Picture 3" descr="C:\Users\User\AppData\Local\Temp\7zO48F825D7\WhatsApp Image 2023-08-08 at 08.23.22 (1).jpeg"/>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4238726" y="4755958"/>
            <a:ext cx="2050386" cy="20905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6095394" y="2991005"/>
            <a:ext cx="3188670" cy="738664"/>
          </a:xfrm>
          <a:prstGeom prst="rect">
            <a:avLst/>
          </a:prstGeom>
        </p:spPr>
        <p:txBody>
          <a:bodyPr wrap="square">
            <a:spAutoFit/>
          </a:bodyPr>
          <a:lstStyle/>
          <a:p>
            <a:pPr algn="ctr"/>
            <a:r>
              <a:rPr lang="ru-RU" sz="1400" dirty="0" smtClean="0">
                <a:solidFill>
                  <a:prstClr val="black"/>
                </a:solidFill>
                <a:latin typeface="+mj-lt"/>
              </a:rPr>
              <a:t>Ремонт </a:t>
            </a:r>
            <a:r>
              <a:rPr lang="ru-RU" sz="1400" dirty="0">
                <a:solidFill>
                  <a:prstClr val="black"/>
                </a:solidFill>
                <a:latin typeface="+mj-lt"/>
              </a:rPr>
              <a:t>помещений «Точка Роста» в МКОУ «СОШ № </a:t>
            </a:r>
            <a:r>
              <a:rPr lang="ru-RU" sz="1400" dirty="0" smtClean="0">
                <a:solidFill>
                  <a:prstClr val="black"/>
                </a:solidFill>
                <a:latin typeface="+mj-lt"/>
              </a:rPr>
              <a:t>17 имени А.Т. </a:t>
            </a:r>
            <a:r>
              <a:rPr lang="ru-RU" sz="1400" dirty="0" err="1" smtClean="0">
                <a:solidFill>
                  <a:prstClr val="black"/>
                </a:solidFill>
                <a:latin typeface="+mj-lt"/>
              </a:rPr>
              <a:t>Туркинова</a:t>
            </a:r>
            <a:r>
              <a:rPr lang="ru-RU" sz="1400" dirty="0" smtClean="0">
                <a:solidFill>
                  <a:prstClr val="black"/>
                </a:solidFill>
                <a:latin typeface="+mj-lt"/>
              </a:rPr>
              <a:t>»</a:t>
            </a:r>
            <a:endParaRPr lang="ru-RU" sz="1400" dirty="0">
              <a:solidFill>
                <a:prstClr val="black"/>
              </a:solidFill>
              <a:latin typeface="+mj-lt"/>
            </a:endParaRPr>
          </a:p>
        </p:txBody>
      </p:sp>
      <p:pic>
        <p:nvPicPr>
          <p:cNvPr id="15"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6470586" y="5243844"/>
            <a:ext cx="2591419" cy="156452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330443" y="3753210"/>
            <a:ext cx="2508758" cy="155910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Пятиугольник 16"/>
          <p:cNvSpPr/>
          <p:nvPr/>
        </p:nvSpPr>
        <p:spPr>
          <a:xfrm>
            <a:off x="0" y="0"/>
            <a:ext cx="8839200" cy="533400"/>
          </a:xfrm>
          <a:prstGeom prst="homePlate">
            <a:avLst/>
          </a:prstGeom>
          <a:gradFill>
            <a:gsLst>
              <a:gs pos="0">
                <a:srgbClr val="5E9EFF"/>
              </a:gs>
              <a:gs pos="39999">
                <a:srgbClr val="85C2FF"/>
              </a:gs>
              <a:gs pos="70000">
                <a:srgbClr val="C4D6EB"/>
              </a:gs>
              <a:gs pos="100000">
                <a:srgbClr val="FFEBFA"/>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0" y="0"/>
            <a:ext cx="8686800" cy="553998"/>
          </a:xfrm>
          <a:prstGeom prst="rect">
            <a:avLst/>
          </a:prstGeom>
        </p:spPr>
        <p:txBody>
          <a:bodyPr wrap="square">
            <a:spAutoFit/>
          </a:bodyPr>
          <a:lstStyle/>
          <a:p>
            <a:r>
              <a:rPr lang="ru-RU" sz="1600" b="1" dirty="0" smtClean="0"/>
              <a:t>Раздел 10. </a:t>
            </a:r>
            <a:r>
              <a:rPr lang="ru-RU" sz="1400" dirty="0" smtClean="0"/>
              <a:t>ОБЩЕСТВЕННО ЗНАЧЕМЫЕ ПРОЕКТЫ РЕАЛИЗОВАННЫЕ НА ТЕРРИТОРИИ КУРСКОГО МУНИЦИПАЛЬНОГО ОКРУГА</a:t>
            </a:r>
            <a:endParaRPr lang="ru-RU" sz="1400" dirty="0"/>
          </a:p>
        </p:txBody>
      </p:sp>
    </p:spTree>
    <p:extLst>
      <p:ext uri="{BB962C8B-B14F-4D97-AF65-F5344CB8AC3E}">
        <p14:creationId xmlns:p14="http://schemas.microsoft.com/office/powerpoint/2010/main" val="34520617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0" y="76927"/>
            <a:ext cx="9031657" cy="400110"/>
          </a:xfrm>
          <a:prstGeom prst="rect">
            <a:avLst/>
          </a:prstGeom>
        </p:spPr>
        <p:txBody>
          <a:bodyPr wrap="square">
            <a:spAutoFit/>
          </a:bodyPr>
          <a:lstStyle/>
          <a:p>
            <a:r>
              <a:rPr lang="ru-RU" sz="2000" b="1" dirty="0" smtClean="0">
                <a:solidFill>
                  <a:prstClr val="black"/>
                </a:solidFill>
                <a:latin typeface="+mj-lt"/>
              </a:rPr>
              <a:t>Региональный проект «Цифровая образовательная среда»</a:t>
            </a:r>
            <a:endParaRPr lang="ru-RU" sz="2000" b="1" dirty="0">
              <a:solidFill>
                <a:prstClr val="black"/>
              </a:solidFill>
              <a:latin typeface="+mj-lt"/>
            </a:endParaRPr>
          </a:p>
        </p:txBody>
      </p:sp>
      <p:sp>
        <p:nvSpPr>
          <p:cNvPr id="3" name="Прямоугольник 2"/>
          <p:cNvSpPr/>
          <p:nvPr/>
        </p:nvSpPr>
        <p:spPr>
          <a:xfrm>
            <a:off x="255353" y="1079576"/>
            <a:ext cx="3124200" cy="523220"/>
          </a:xfrm>
          <a:prstGeom prst="rect">
            <a:avLst/>
          </a:prstGeom>
        </p:spPr>
        <p:txBody>
          <a:bodyPr wrap="square">
            <a:spAutoFit/>
          </a:bodyPr>
          <a:lstStyle/>
          <a:p>
            <a:r>
              <a:rPr lang="ru-RU" sz="1400" dirty="0" smtClean="0">
                <a:latin typeface="+mj-lt"/>
              </a:rPr>
              <a:t>Оборудование кабинетов информатики в МКОУ «СОШ № 6»</a:t>
            </a:r>
            <a:endParaRPr lang="ru-RU" sz="1400" dirty="0">
              <a:latin typeface="+mj-lt"/>
            </a:endParaRPr>
          </a:p>
        </p:txBody>
      </p:sp>
      <p:pic>
        <p:nvPicPr>
          <p:cNvPr id="4" name="Picture 2" descr="C:\Users\User\AppData\Local\Temp\7zO48FF9F84\WhatsApp Image 2023-08-16 at 13.16.59.jpe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96733" y="538592"/>
            <a:ext cx="2817675" cy="193662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62752" y="2667000"/>
            <a:ext cx="2895600" cy="523220"/>
          </a:xfrm>
          <a:prstGeom prst="rect">
            <a:avLst/>
          </a:prstGeom>
        </p:spPr>
        <p:txBody>
          <a:bodyPr wrap="square">
            <a:spAutoFit/>
          </a:bodyPr>
          <a:lstStyle/>
          <a:p>
            <a:pPr algn="r"/>
            <a:r>
              <a:rPr lang="ru-RU" sz="1400" dirty="0">
                <a:latin typeface="+mj-lt"/>
              </a:rPr>
              <a:t>Оборудование кабинетов информатики в МКОУ </a:t>
            </a:r>
            <a:r>
              <a:rPr lang="ru-RU" sz="1400" dirty="0" smtClean="0">
                <a:latin typeface="+mj-lt"/>
              </a:rPr>
              <a:t>«СОШ </a:t>
            </a:r>
            <a:r>
              <a:rPr lang="ru-RU" sz="1400" dirty="0">
                <a:latin typeface="+mj-lt"/>
              </a:rPr>
              <a:t>№ </a:t>
            </a:r>
            <a:r>
              <a:rPr lang="ru-RU" sz="1400" dirty="0" smtClean="0">
                <a:latin typeface="+mj-lt"/>
              </a:rPr>
              <a:t>8»</a:t>
            </a:r>
            <a:endParaRPr lang="ru-RU" sz="1400" dirty="0">
              <a:latin typeface="+mj-lt"/>
            </a:endParaRPr>
          </a:p>
        </p:txBody>
      </p:sp>
      <p:pic>
        <p:nvPicPr>
          <p:cNvPr id="6" name="Picture 3" descr="C:\Users\User\AppData\Local\Temp\7zO48FC8C45\WhatsApp Image 2023-08-18 at 12.43.23.jpe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76218" y="2292571"/>
            <a:ext cx="2838190" cy="193300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5914408" y="1521557"/>
            <a:ext cx="3191723" cy="1600438"/>
          </a:xfrm>
          <a:prstGeom prst="rect">
            <a:avLst/>
          </a:prstGeom>
        </p:spPr>
        <p:txBody>
          <a:bodyPr wrap="square">
            <a:spAutoFit/>
          </a:bodyPr>
          <a:lstStyle/>
          <a:p>
            <a:r>
              <a:rPr lang="ru-RU" sz="1400" dirty="0" smtClean="0">
                <a:latin typeface="+mj-lt"/>
                <a:ea typeface="Calibri" panose="020F0502020204030204" pitchFamily="34" charset="0"/>
              </a:rPr>
              <a:t>Получили </a:t>
            </a:r>
            <a:r>
              <a:rPr lang="ru-RU" sz="1400" dirty="0">
                <a:latin typeface="+mj-lt"/>
                <a:ea typeface="Calibri" panose="020F0502020204030204" pitchFamily="34" charset="0"/>
              </a:rPr>
              <a:t>современное компьютерное оборудование. </a:t>
            </a:r>
            <a:r>
              <a:rPr lang="ru-RU" sz="1400" dirty="0">
                <a:latin typeface="+mj-lt"/>
                <a:ea typeface="Times New Roman" panose="02020603050405020304" pitchFamily="18" charset="0"/>
              </a:rPr>
              <a:t>Для внедрения цифровой образовательной среды за счет средств местного бюджета были отремонтированы кабинеты на сумму 2 038,25 тыс. рублей и приобретена мебель на сумму 689,00 тыс. рублей.</a:t>
            </a:r>
            <a:endParaRPr lang="ru-RU" sz="1400" dirty="0">
              <a:latin typeface="+mj-lt"/>
            </a:endParaRPr>
          </a:p>
        </p:txBody>
      </p:sp>
      <p:sp>
        <p:nvSpPr>
          <p:cNvPr id="9" name="Прямоугольник 8"/>
          <p:cNvSpPr/>
          <p:nvPr/>
        </p:nvSpPr>
        <p:spPr>
          <a:xfrm>
            <a:off x="-27212" y="4949296"/>
            <a:ext cx="3265995" cy="1384995"/>
          </a:xfrm>
          <a:prstGeom prst="rect">
            <a:avLst/>
          </a:prstGeom>
        </p:spPr>
        <p:txBody>
          <a:bodyPr wrap="square">
            <a:spAutoFit/>
          </a:bodyPr>
          <a:lstStyle/>
          <a:p>
            <a:pPr algn="ctr"/>
            <a:r>
              <a:rPr lang="ru-RU" sz="1400" dirty="0" smtClean="0">
                <a:latin typeface="+mj-lt"/>
              </a:rPr>
              <a:t>Строительство </a:t>
            </a:r>
            <a:r>
              <a:rPr lang="ru-RU" sz="1400" dirty="0">
                <a:latin typeface="+mj-lt"/>
              </a:rPr>
              <a:t>дошкольного образовательного учреждения на 160 мест по ул. Ленина в с. </a:t>
            </a:r>
            <a:r>
              <a:rPr lang="ru-RU" sz="1400" dirty="0" err="1" smtClean="0">
                <a:latin typeface="+mj-lt"/>
              </a:rPr>
              <a:t>Ростовановском</a:t>
            </a:r>
            <a:r>
              <a:rPr lang="ru-RU" sz="1400" dirty="0" smtClean="0">
                <a:latin typeface="+mj-lt"/>
              </a:rPr>
              <a:t>. </a:t>
            </a:r>
            <a:r>
              <a:rPr lang="ru-RU" sz="1400" dirty="0">
                <a:latin typeface="+mj-lt"/>
              </a:rPr>
              <a:t>Ввод в эксплантацию планируется до 31 марта 2024 г.</a:t>
            </a:r>
          </a:p>
          <a:p>
            <a:pPr algn="ctr"/>
            <a:endParaRPr lang="ru-RU" sz="1400" dirty="0">
              <a:solidFill>
                <a:srgbClr val="FF0000"/>
              </a:solidFill>
              <a:latin typeface="+mj-lt"/>
            </a:endParaRPr>
          </a:p>
        </p:txBody>
      </p:sp>
      <p:pic>
        <p:nvPicPr>
          <p:cNvPr id="1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54847" y="3885423"/>
            <a:ext cx="2836843" cy="21277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238783" y="4560802"/>
            <a:ext cx="2981824" cy="22364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Прямоугольник 11"/>
          <p:cNvSpPr/>
          <p:nvPr/>
        </p:nvSpPr>
        <p:spPr>
          <a:xfrm>
            <a:off x="76200" y="4159847"/>
            <a:ext cx="8496944" cy="400110"/>
          </a:xfrm>
          <a:prstGeom prst="rect">
            <a:avLst/>
          </a:prstGeom>
        </p:spPr>
        <p:txBody>
          <a:bodyPr wrap="square">
            <a:spAutoFit/>
          </a:bodyPr>
          <a:lstStyle/>
          <a:p>
            <a:r>
              <a:rPr lang="ru-RU" sz="2000" b="1" dirty="0" smtClean="0">
                <a:solidFill>
                  <a:prstClr val="black"/>
                </a:solidFill>
                <a:latin typeface="+mj-lt"/>
              </a:rPr>
              <a:t>Национальный проект «Демография»</a:t>
            </a:r>
            <a:endParaRPr lang="ru-RU" sz="2000" b="1" dirty="0">
              <a:solidFill>
                <a:prstClr val="black"/>
              </a:solidFill>
              <a:latin typeface="+mj-lt"/>
            </a:endParaRPr>
          </a:p>
        </p:txBody>
      </p:sp>
    </p:spTree>
    <p:extLst>
      <p:ext uri="{BB962C8B-B14F-4D97-AF65-F5344CB8AC3E}">
        <p14:creationId xmlns:p14="http://schemas.microsoft.com/office/powerpoint/2010/main" val="20900546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0" y="1828800"/>
            <a:ext cx="7162800" cy="261610"/>
          </a:xfrm>
          <a:prstGeom prst="rect">
            <a:avLst/>
          </a:prstGeom>
        </p:spPr>
        <p:txBody>
          <a:bodyPr wrap="square">
            <a:spAutoFit/>
          </a:bodyPr>
          <a:lstStyle/>
          <a:p>
            <a:pPr algn="just"/>
            <a:r>
              <a:rPr lang="ru-RU" sz="1100" dirty="0" smtClean="0">
                <a:latin typeface="+mj-lt"/>
              </a:rPr>
              <a:t>     </a:t>
            </a:r>
            <a:endParaRPr lang="ru-RU" sz="1100" dirty="0">
              <a:latin typeface="+mj-lt"/>
            </a:endParaRPr>
          </a:p>
        </p:txBody>
      </p:sp>
      <p:sp>
        <p:nvSpPr>
          <p:cNvPr id="15" name="Прямоугольник 14"/>
          <p:cNvSpPr/>
          <p:nvPr/>
        </p:nvSpPr>
        <p:spPr>
          <a:xfrm>
            <a:off x="0" y="4114800"/>
            <a:ext cx="8991600" cy="261610"/>
          </a:xfrm>
          <a:prstGeom prst="rect">
            <a:avLst/>
          </a:prstGeom>
        </p:spPr>
        <p:txBody>
          <a:bodyPr wrap="square">
            <a:spAutoFit/>
          </a:bodyPr>
          <a:lstStyle/>
          <a:p>
            <a:pPr algn="just"/>
            <a:r>
              <a:rPr lang="ru-RU" sz="1100" dirty="0" smtClean="0">
                <a:latin typeface="+mj-lt"/>
              </a:rPr>
              <a:t>     </a:t>
            </a:r>
            <a:endParaRPr lang="ru-RU" sz="1100" dirty="0">
              <a:latin typeface="+mj-lt"/>
            </a:endParaRPr>
          </a:p>
        </p:txBody>
      </p:sp>
      <p:sp>
        <p:nvSpPr>
          <p:cNvPr id="18" name="Прямоугольник 17"/>
          <p:cNvSpPr/>
          <p:nvPr/>
        </p:nvSpPr>
        <p:spPr>
          <a:xfrm>
            <a:off x="0" y="4495800"/>
            <a:ext cx="9144000" cy="261610"/>
          </a:xfrm>
          <a:prstGeom prst="rect">
            <a:avLst/>
          </a:prstGeom>
        </p:spPr>
        <p:txBody>
          <a:bodyPr wrap="square">
            <a:spAutoFit/>
          </a:bodyPr>
          <a:lstStyle/>
          <a:p>
            <a:pPr algn="just"/>
            <a:r>
              <a:rPr lang="ru-RU" sz="1100" dirty="0" smtClean="0">
                <a:latin typeface="+mj-lt"/>
              </a:rPr>
              <a:t>     </a:t>
            </a:r>
          </a:p>
        </p:txBody>
      </p:sp>
      <p:graphicFrame>
        <p:nvGraphicFramePr>
          <p:cNvPr id="16" name="Диаграмма 15"/>
          <p:cNvGraphicFramePr/>
          <p:nvPr>
            <p:extLst>
              <p:ext uri="{D42A27DB-BD31-4B8C-83A1-F6EECF244321}">
                <p14:modId xmlns:p14="http://schemas.microsoft.com/office/powerpoint/2010/main" val="4229866646"/>
              </p:ext>
            </p:extLst>
          </p:nvPr>
        </p:nvGraphicFramePr>
        <p:xfrm>
          <a:off x="217135" y="353029"/>
          <a:ext cx="8395943" cy="2394157"/>
        </p:xfrm>
        <a:graphic>
          <a:graphicData uri="http://schemas.openxmlformats.org/drawingml/2006/chart">
            <c:chart xmlns:c="http://schemas.openxmlformats.org/drawingml/2006/chart" xmlns:r="http://schemas.openxmlformats.org/officeDocument/2006/relationships" r:id="rId3"/>
          </a:graphicData>
        </a:graphic>
      </p:graphicFrame>
      <p:sp>
        <p:nvSpPr>
          <p:cNvPr id="25" name="Прямоугольник 24"/>
          <p:cNvSpPr/>
          <p:nvPr/>
        </p:nvSpPr>
        <p:spPr>
          <a:xfrm>
            <a:off x="166635" y="-51067"/>
            <a:ext cx="8496944" cy="400110"/>
          </a:xfrm>
          <a:prstGeom prst="rect">
            <a:avLst/>
          </a:prstGeom>
        </p:spPr>
        <p:txBody>
          <a:bodyPr wrap="square">
            <a:spAutoFit/>
          </a:bodyPr>
          <a:lstStyle/>
          <a:p>
            <a:r>
              <a:rPr lang="ru-RU" sz="2000" b="1" dirty="0" smtClean="0">
                <a:solidFill>
                  <a:prstClr val="black"/>
                </a:solidFill>
                <a:latin typeface="+mj-lt"/>
              </a:rPr>
              <a:t>Государственная программа «Социальная поддержка граждан»</a:t>
            </a:r>
            <a:endParaRPr lang="ru-RU" sz="2000" b="1" dirty="0">
              <a:solidFill>
                <a:prstClr val="black"/>
              </a:solidFill>
              <a:latin typeface="+mj-lt"/>
            </a:endParaRPr>
          </a:p>
        </p:txBody>
      </p:sp>
      <p:sp>
        <p:nvSpPr>
          <p:cNvPr id="3" name="Прямоугольник 2"/>
          <p:cNvSpPr/>
          <p:nvPr/>
        </p:nvSpPr>
        <p:spPr>
          <a:xfrm>
            <a:off x="4965400" y="1822839"/>
            <a:ext cx="3647677" cy="400110"/>
          </a:xfrm>
          <a:prstGeom prst="rect">
            <a:avLst/>
          </a:prstGeom>
        </p:spPr>
        <p:txBody>
          <a:bodyPr wrap="square">
            <a:spAutoFit/>
          </a:bodyPr>
          <a:lstStyle/>
          <a:p>
            <a:r>
              <a:rPr lang="ru-RU" sz="1000" kern="50" dirty="0">
                <a:latin typeface="+mj-lt"/>
                <a:ea typeface="Arial Unicode MS" panose="020B0604020202020204" pitchFamily="34" charset="-128"/>
              </a:rPr>
              <a:t>произведены выплаты социальных пособий 12 267 гражданам (2022 г. - 16 309 гражданам</a:t>
            </a:r>
            <a:r>
              <a:rPr lang="ru-RU" sz="1000" kern="50" dirty="0" smtClean="0">
                <a:latin typeface="+mj-lt"/>
                <a:ea typeface="Arial Unicode MS" panose="020B0604020202020204" pitchFamily="34" charset="-128"/>
              </a:rPr>
              <a:t>)</a:t>
            </a:r>
            <a:endParaRPr lang="ru-RU" sz="1000" dirty="0">
              <a:latin typeface="+mj-lt"/>
            </a:endParaRPr>
          </a:p>
        </p:txBody>
      </p:sp>
      <p:sp>
        <p:nvSpPr>
          <p:cNvPr id="27" name="Прямоугольник 26"/>
          <p:cNvSpPr/>
          <p:nvPr/>
        </p:nvSpPr>
        <p:spPr>
          <a:xfrm>
            <a:off x="166635" y="2748599"/>
            <a:ext cx="8950048" cy="400110"/>
          </a:xfrm>
          <a:prstGeom prst="rect">
            <a:avLst/>
          </a:prstGeom>
        </p:spPr>
        <p:txBody>
          <a:bodyPr wrap="square">
            <a:spAutoFit/>
          </a:bodyPr>
          <a:lstStyle/>
          <a:p>
            <a:r>
              <a:rPr lang="ru-RU" sz="2000" b="1" dirty="0" smtClean="0">
                <a:solidFill>
                  <a:prstClr val="black"/>
                </a:solidFill>
                <a:latin typeface="+mj-lt"/>
              </a:rPr>
              <a:t>Региональный проект «Финансовая поддержка семей при рождении детей»</a:t>
            </a:r>
            <a:endParaRPr lang="ru-RU" sz="2000" b="1" dirty="0">
              <a:solidFill>
                <a:prstClr val="black"/>
              </a:solidFill>
              <a:latin typeface="+mj-lt"/>
            </a:endParaRPr>
          </a:p>
        </p:txBody>
      </p:sp>
      <p:graphicFrame>
        <p:nvGraphicFramePr>
          <p:cNvPr id="28" name="Диаграмма 27"/>
          <p:cNvGraphicFramePr/>
          <p:nvPr>
            <p:extLst>
              <p:ext uri="{D42A27DB-BD31-4B8C-83A1-F6EECF244321}">
                <p14:modId xmlns:p14="http://schemas.microsoft.com/office/powerpoint/2010/main" val="4032389483"/>
              </p:ext>
            </p:extLst>
          </p:nvPr>
        </p:nvGraphicFramePr>
        <p:xfrm>
          <a:off x="217136" y="3173151"/>
          <a:ext cx="8545864" cy="3151449"/>
        </p:xfrm>
        <a:graphic>
          <a:graphicData uri="http://schemas.openxmlformats.org/drawingml/2006/chart">
            <c:chart xmlns:c="http://schemas.openxmlformats.org/drawingml/2006/chart" xmlns:r="http://schemas.openxmlformats.org/officeDocument/2006/relationships" r:id="rId4"/>
          </a:graphicData>
        </a:graphic>
      </p:graphicFrame>
      <p:sp>
        <p:nvSpPr>
          <p:cNvPr id="4" name="Прямоугольник 3"/>
          <p:cNvSpPr/>
          <p:nvPr/>
        </p:nvSpPr>
        <p:spPr>
          <a:xfrm>
            <a:off x="6318347" y="5477066"/>
            <a:ext cx="2319353" cy="246221"/>
          </a:xfrm>
          <a:prstGeom prst="rect">
            <a:avLst/>
          </a:prstGeom>
        </p:spPr>
        <p:txBody>
          <a:bodyPr wrap="none">
            <a:spAutoFit/>
          </a:bodyPr>
          <a:lstStyle/>
          <a:p>
            <a:r>
              <a:rPr lang="ru-RU" sz="1000" kern="50" dirty="0">
                <a:latin typeface="+mj-lt"/>
                <a:ea typeface="Arial Unicode MS" panose="020B0604020202020204" pitchFamily="34" charset="-128"/>
              </a:rPr>
              <a:t>произведены выплаты 434 гражданам </a:t>
            </a:r>
            <a:endParaRPr lang="ru-RU" sz="1000" dirty="0">
              <a:latin typeface="+mj-lt"/>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4" descr="Picture background"/>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3"/>
          <p:cNvSpPr txBox="1"/>
          <p:nvPr/>
        </p:nvSpPr>
        <p:spPr>
          <a:xfrm>
            <a:off x="7703820" y="228600"/>
            <a:ext cx="1440180"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ru-RU" sz="1000" i="1" dirty="0" smtClean="0">
                <a:cs typeface="Times New Roman" pitchFamily="18" charset="0"/>
              </a:rPr>
              <a:t>тыс. руб.</a:t>
            </a:r>
            <a:endParaRPr lang="ru-RU" sz="1000" i="1" dirty="0">
              <a:cs typeface="Times New Roman" pitchFamily="18" charset="0"/>
            </a:endParaRPr>
          </a:p>
        </p:txBody>
      </p:sp>
      <p:graphicFrame>
        <p:nvGraphicFramePr>
          <p:cNvPr id="17" name="Таблица 16"/>
          <p:cNvGraphicFramePr>
            <a:graphicFrameLocks noGrp="1"/>
          </p:cNvGraphicFramePr>
          <p:nvPr>
            <p:extLst>
              <p:ext uri="{D42A27DB-BD31-4B8C-83A1-F6EECF244321}">
                <p14:modId xmlns:p14="http://schemas.microsoft.com/office/powerpoint/2010/main" val="1288693486"/>
              </p:ext>
            </p:extLst>
          </p:nvPr>
        </p:nvGraphicFramePr>
        <p:xfrm>
          <a:off x="152975" y="2032167"/>
          <a:ext cx="3810001" cy="1197424"/>
        </p:xfrm>
        <a:graphic>
          <a:graphicData uri="http://schemas.openxmlformats.org/drawingml/2006/table">
            <a:tbl>
              <a:tblPr/>
              <a:tblGrid>
                <a:gridCol w="776111">
                  <a:extLst>
                    <a:ext uri="{9D8B030D-6E8A-4147-A177-3AD203B41FA5}">
                      <a16:colId xmlns:a16="http://schemas.microsoft.com/office/drawing/2014/main" xmlns="" val="20000"/>
                    </a:ext>
                  </a:extLst>
                </a:gridCol>
                <a:gridCol w="641565">
                  <a:extLst>
                    <a:ext uri="{9D8B030D-6E8A-4147-A177-3AD203B41FA5}">
                      <a16:colId xmlns:a16="http://schemas.microsoft.com/office/drawing/2014/main" xmlns="" val="20001"/>
                    </a:ext>
                  </a:extLst>
                </a:gridCol>
                <a:gridCol w="840102">
                  <a:extLst>
                    <a:ext uri="{9D8B030D-6E8A-4147-A177-3AD203B41FA5}">
                      <a16:colId xmlns:a16="http://schemas.microsoft.com/office/drawing/2014/main" xmlns="" val="20002"/>
                    </a:ext>
                  </a:extLst>
                </a:gridCol>
                <a:gridCol w="843386">
                  <a:extLst>
                    <a:ext uri="{9D8B030D-6E8A-4147-A177-3AD203B41FA5}">
                      <a16:colId xmlns:a16="http://schemas.microsoft.com/office/drawing/2014/main" xmlns="" val="20003"/>
                    </a:ext>
                  </a:extLst>
                </a:gridCol>
                <a:gridCol w="708837">
                  <a:extLst>
                    <a:ext uri="{9D8B030D-6E8A-4147-A177-3AD203B41FA5}">
                      <a16:colId xmlns:a16="http://schemas.microsoft.com/office/drawing/2014/main" xmlns="" val="20004"/>
                    </a:ext>
                  </a:extLst>
                </a:gridCol>
              </a:tblGrid>
              <a:tr h="241384">
                <a:tc rowSpan="3">
                  <a:txBody>
                    <a:bodyPr/>
                    <a:lstStyle/>
                    <a:p>
                      <a:pPr algn="ctr" fontAlgn="b"/>
                      <a:r>
                        <a:rPr lang="ru-RU" sz="1000" b="0" i="0" u="none" strike="noStrike" dirty="0" smtClean="0">
                          <a:solidFill>
                            <a:srgbClr val="000000"/>
                          </a:solidFill>
                          <a:latin typeface="Calibri" pitchFamily="34" charset="0"/>
                          <a:cs typeface="Calibri" pitchFamily="34" charset="0"/>
                        </a:rPr>
                        <a:t>Количество семей</a:t>
                      </a:r>
                      <a:endParaRPr lang="ru-RU" sz="1000" b="0" i="0" u="none" strike="noStrike" dirty="0">
                        <a:solidFill>
                          <a:srgbClr val="000000"/>
                        </a:solidFill>
                        <a:latin typeface="Calibri" pitchFamily="34" charset="0"/>
                        <a:cs typeface="Calibri" pitchFamily="34" charset="0"/>
                      </a:endParaRPr>
                    </a:p>
                  </a:txBody>
                  <a:tcPr marL="3612" marR="3612" marT="36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t"/>
                      <a:r>
                        <a:rPr lang="ru-RU" sz="1000" b="1" i="0" u="none" strike="noStrike" dirty="0" smtClean="0">
                          <a:solidFill>
                            <a:srgbClr val="000000"/>
                          </a:solidFill>
                          <a:latin typeface="Calibri" pitchFamily="34" charset="0"/>
                          <a:cs typeface="Calibri" pitchFamily="34" charset="0"/>
                        </a:rPr>
                        <a:t>2022 (факт)</a:t>
                      </a:r>
                      <a:endParaRPr lang="ru-RU" sz="1000" b="1" i="0" u="none" strike="noStrike" dirty="0">
                        <a:solidFill>
                          <a:srgbClr val="000000"/>
                        </a:solidFill>
                        <a:latin typeface="Calibri" pitchFamily="34" charset="0"/>
                        <a:cs typeface="Calibri" pitchFamily="34" charset="0"/>
                      </a:endParaRPr>
                    </a:p>
                  </a:txBody>
                  <a:tcPr marL="3612" marR="3612" marT="36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ru-RU" sz="1000" b="1" i="0" u="none" strike="noStrike" dirty="0">
                        <a:solidFill>
                          <a:srgbClr val="000000"/>
                        </a:solidFill>
                        <a:latin typeface="Calibri" pitchFamily="34" charset="0"/>
                        <a:cs typeface="Calibri" pitchFamily="34" charset="0"/>
                      </a:endParaRPr>
                    </a:p>
                  </a:txBody>
                  <a:tcPr marL="3612" marR="3612" marT="36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ru-RU" sz="1000" b="1" i="0" u="none" strike="noStrike" dirty="0">
                        <a:solidFill>
                          <a:srgbClr val="000000"/>
                        </a:solidFill>
                        <a:latin typeface="Calibri" pitchFamily="34" charset="0"/>
                        <a:cs typeface="Calibri" pitchFamily="34" charset="0"/>
                      </a:endParaRPr>
                    </a:p>
                  </a:txBody>
                  <a:tcPr marL="3612" marR="3612" marT="36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ru-RU" sz="1000" b="1" i="0" u="none" strike="noStrike" dirty="0">
                        <a:solidFill>
                          <a:srgbClr val="000000"/>
                        </a:solidFill>
                        <a:latin typeface="Calibri" pitchFamily="34" charset="0"/>
                        <a:cs typeface="Calibri" pitchFamily="34" charset="0"/>
                      </a:endParaRPr>
                    </a:p>
                  </a:txBody>
                  <a:tcPr marL="3612" marR="3612" marT="36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27868">
                <a:tc vMerge="1">
                  <a:txBody>
                    <a:bodyPr/>
                    <a:lstStyle/>
                    <a:p>
                      <a:pPr algn="ctr" fontAlgn="b"/>
                      <a:endParaRPr lang="ru-RU" sz="8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ru-RU" sz="1000" b="0" i="0" u="none" strike="noStrike" dirty="0" smtClean="0">
                          <a:solidFill>
                            <a:srgbClr val="000000"/>
                          </a:solidFill>
                          <a:latin typeface="Calibri" pitchFamily="34" charset="0"/>
                          <a:cs typeface="Calibri" pitchFamily="34" charset="0"/>
                        </a:rPr>
                        <a:t>ВСЕГО</a:t>
                      </a:r>
                      <a:endParaRPr lang="ru-RU" sz="10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ru-RU" sz="1000" b="0" i="0" u="none" strike="noStrike" dirty="0" smtClean="0">
                          <a:solidFill>
                            <a:srgbClr val="000000"/>
                          </a:solidFill>
                          <a:latin typeface="Calibri" pitchFamily="34" charset="0"/>
                          <a:cs typeface="Calibri" pitchFamily="34" charset="0"/>
                        </a:rPr>
                        <a:t>в  том числе:</a:t>
                      </a:r>
                      <a:endParaRPr lang="ru-RU" sz="10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ru-RU" sz="8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ru-RU" sz="8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488004">
                <a:tc vMerge="1">
                  <a:txBody>
                    <a:bodyPr/>
                    <a:lstStyle/>
                    <a:p>
                      <a:pPr algn="ctr" fontAlgn="b"/>
                      <a:endParaRPr lang="ru-RU" sz="8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b"/>
                      <a:endParaRPr lang="ru-RU" sz="8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smtClean="0">
                          <a:solidFill>
                            <a:srgbClr val="000000"/>
                          </a:solidFill>
                          <a:latin typeface="Calibri" pitchFamily="34" charset="0"/>
                          <a:cs typeface="Calibri" pitchFamily="34" charset="0"/>
                        </a:rPr>
                        <a:t>за счет федерального бюджета</a:t>
                      </a:r>
                      <a:endParaRPr lang="ru-RU" sz="10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0" i="0" u="none" strike="noStrike" dirty="0" smtClean="0">
                          <a:solidFill>
                            <a:srgbClr val="000000"/>
                          </a:solidFill>
                          <a:latin typeface="Calibri" pitchFamily="34" charset="0"/>
                          <a:cs typeface="Calibri" pitchFamily="34" charset="0"/>
                        </a:rPr>
                        <a:t>за счет краевого бюджета</a:t>
                      </a: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0" i="0" u="none" strike="noStrike" dirty="0" smtClean="0">
                          <a:solidFill>
                            <a:srgbClr val="000000"/>
                          </a:solidFill>
                          <a:latin typeface="Calibri" pitchFamily="34" charset="0"/>
                          <a:cs typeface="Calibri" pitchFamily="34" charset="0"/>
                        </a:rPr>
                        <a:t>за счет местного бюджета</a:t>
                      </a: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27868">
                <a:tc>
                  <a:txBody>
                    <a:bodyPr/>
                    <a:lstStyle/>
                    <a:p>
                      <a:pPr algn="ctr" fontAlgn="b"/>
                      <a:r>
                        <a:rPr lang="ru-RU" sz="1000" b="0" i="0" u="none" strike="noStrike" dirty="0" smtClean="0">
                          <a:solidFill>
                            <a:srgbClr val="000000"/>
                          </a:solidFill>
                          <a:latin typeface="Calibri" pitchFamily="34" charset="0"/>
                          <a:cs typeface="Calibri" pitchFamily="34" charset="0"/>
                        </a:rPr>
                        <a:t>1</a:t>
                      </a:r>
                      <a:endParaRPr lang="ru-RU" sz="10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smtClean="0">
                          <a:solidFill>
                            <a:srgbClr val="000000"/>
                          </a:solidFill>
                          <a:latin typeface="Calibri" pitchFamily="34" charset="0"/>
                          <a:cs typeface="Calibri" pitchFamily="34" charset="0"/>
                        </a:rPr>
                        <a:t>2</a:t>
                      </a:r>
                      <a:endParaRPr lang="ru-RU" sz="10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smtClean="0">
                          <a:solidFill>
                            <a:srgbClr val="000000"/>
                          </a:solidFill>
                          <a:latin typeface="Calibri" pitchFamily="34" charset="0"/>
                          <a:cs typeface="Calibri" pitchFamily="34" charset="0"/>
                        </a:rPr>
                        <a:t>3</a:t>
                      </a:r>
                      <a:endParaRPr lang="ru-RU" sz="10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smtClean="0">
                          <a:solidFill>
                            <a:srgbClr val="000000"/>
                          </a:solidFill>
                          <a:latin typeface="Calibri" pitchFamily="34" charset="0"/>
                          <a:cs typeface="Calibri" pitchFamily="34" charset="0"/>
                        </a:rPr>
                        <a:t>4</a:t>
                      </a:r>
                      <a:endParaRPr lang="ru-RU" sz="10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smtClean="0">
                          <a:solidFill>
                            <a:srgbClr val="000000"/>
                          </a:solidFill>
                          <a:latin typeface="Calibri" pitchFamily="34" charset="0"/>
                          <a:cs typeface="Calibri" pitchFamily="34" charset="0"/>
                        </a:rPr>
                        <a:t>5</a:t>
                      </a:r>
                      <a:endParaRPr lang="ru-RU" sz="10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43392">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0" u="none" strike="noStrike" dirty="0" smtClean="0">
                          <a:solidFill>
                            <a:srgbClr val="000000"/>
                          </a:solidFill>
                          <a:latin typeface="Calibri" pitchFamily="34" charset="0"/>
                          <a:cs typeface="Calibri" pitchFamily="34" charset="0"/>
                        </a:rPr>
                        <a:t>68</a:t>
                      </a:r>
                      <a:endParaRPr lang="ru-RU" sz="1000" b="1"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000" b="1" dirty="0" smtClean="0">
                          <a:latin typeface="Calibri" pitchFamily="34" charset="0"/>
                          <a:cs typeface="Calibri" pitchFamily="34" charset="0"/>
                        </a:rPr>
                        <a:t>55 988,75</a:t>
                      </a:r>
                      <a:endParaRPr lang="ru-RU" sz="1000" b="1" dirty="0">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000" b="1" dirty="0" smtClean="0">
                          <a:latin typeface="Calibri" pitchFamily="34" charset="0"/>
                          <a:cs typeface="Calibri" pitchFamily="34" charset="0"/>
                        </a:rPr>
                        <a:t>5 391,61</a:t>
                      </a:r>
                      <a:endParaRPr lang="ru-RU" sz="1000" b="1" dirty="0">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000" b="1" dirty="0" smtClean="0">
                          <a:latin typeface="Calibri" pitchFamily="34" charset="0"/>
                          <a:cs typeface="Calibri" pitchFamily="34" charset="0"/>
                        </a:rPr>
                        <a:t>47 797,70</a:t>
                      </a:r>
                      <a:endParaRPr lang="ru-RU" sz="1000" b="1" dirty="0">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000" b="1" dirty="0" smtClean="0">
                          <a:latin typeface="Calibri" pitchFamily="34" charset="0"/>
                          <a:cs typeface="Calibri" pitchFamily="34" charset="0"/>
                        </a:rPr>
                        <a:t>2 799,44</a:t>
                      </a:r>
                      <a:endParaRPr lang="ru-RU" sz="1000" b="1" dirty="0">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2259196848"/>
              </p:ext>
            </p:extLst>
          </p:nvPr>
        </p:nvGraphicFramePr>
        <p:xfrm>
          <a:off x="155275" y="648988"/>
          <a:ext cx="3810000" cy="1164747"/>
        </p:xfrm>
        <a:graphic>
          <a:graphicData uri="http://schemas.openxmlformats.org/drawingml/2006/table">
            <a:tbl>
              <a:tblPr/>
              <a:tblGrid>
                <a:gridCol w="776111">
                  <a:extLst>
                    <a:ext uri="{9D8B030D-6E8A-4147-A177-3AD203B41FA5}">
                      <a16:colId xmlns:a16="http://schemas.microsoft.com/office/drawing/2014/main" xmlns="" val="20000"/>
                    </a:ext>
                  </a:extLst>
                </a:gridCol>
                <a:gridCol w="705556">
                  <a:extLst>
                    <a:ext uri="{9D8B030D-6E8A-4147-A177-3AD203B41FA5}">
                      <a16:colId xmlns:a16="http://schemas.microsoft.com/office/drawing/2014/main" xmlns="" val="20001"/>
                    </a:ext>
                  </a:extLst>
                </a:gridCol>
                <a:gridCol w="846667">
                  <a:extLst>
                    <a:ext uri="{9D8B030D-6E8A-4147-A177-3AD203B41FA5}">
                      <a16:colId xmlns:a16="http://schemas.microsoft.com/office/drawing/2014/main" xmlns="" val="20002"/>
                    </a:ext>
                  </a:extLst>
                </a:gridCol>
                <a:gridCol w="776111">
                  <a:extLst>
                    <a:ext uri="{9D8B030D-6E8A-4147-A177-3AD203B41FA5}">
                      <a16:colId xmlns:a16="http://schemas.microsoft.com/office/drawing/2014/main" xmlns="" val="20003"/>
                    </a:ext>
                  </a:extLst>
                </a:gridCol>
                <a:gridCol w="705555">
                  <a:extLst>
                    <a:ext uri="{9D8B030D-6E8A-4147-A177-3AD203B41FA5}">
                      <a16:colId xmlns:a16="http://schemas.microsoft.com/office/drawing/2014/main" xmlns="" val="20004"/>
                    </a:ext>
                  </a:extLst>
                </a:gridCol>
              </a:tblGrid>
              <a:tr h="226706">
                <a:tc rowSpan="3">
                  <a:txBody>
                    <a:bodyPr/>
                    <a:lstStyle/>
                    <a:p>
                      <a:pPr algn="ctr" fontAlgn="b"/>
                      <a:r>
                        <a:rPr lang="ru-RU" sz="1000" b="0" i="0" u="none" strike="noStrike" dirty="0" smtClean="0">
                          <a:solidFill>
                            <a:srgbClr val="000000"/>
                          </a:solidFill>
                          <a:latin typeface="Calibri" pitchFamily="34" charset="0"/>
                          <a:cs typeface="Calibri" pitchFamily="34" charset="0"/>
                        </a:rPr>
                        <a:t>Количество семей</a:t>
                      </a:r>
                      <a:endParaRPr lang="ru-RU" sz="1000" b="0" i="0" u="none" strike="noStrike" dirty="0">
                        <a:solidFill>
                          <a:srgbClr val="000000"/>
                        </a:solidFill>
                        <a:latin typeface="Calibri" pitchFamily="34" charset="0"/>
                        <a:cs typeface="Calibri" pitchFamily="34" charset="0"/>
                      </a:endParaRPr>
                    </a:p>
                  </a:txBody>
                  <a:tcPr marL="3612" marR="3612" marT="36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t"/>
                      <a:r>
                        <a:rPr lang="ru-RU" sz="1000" b="1" i="0" u="none" strike="noStrike" dirty="0" smtClean="0">
                          <a:solidFill>
                            <a:srgbClr val="000000"/>
                          </a:solidFill>
                          <a:latin typeface="Calibri" pitchFamily="34" charset="0"/>
                          <a:cs typeface="Calibri" pitchFamily="34" charset="0"/>
                        </a:rPr>
                        <a:t>2021 (факт)</a:t>
                      </a:r>
                      <a:endParaRPr lang="ru-RU" sz="1000" b="1" i="0" u="none" strike="noStrike" dirty="0">
                        <a:solidFill>
                          <a:srgbClr val="000000"/>
                        </a:solidFill>
                        <a:latin typeface="Calibri" pitchFamily="34" charset="0"/>
                        <a:cs typeface="Calibri" pitchFamily="34" charset="0"/>
                      </a:endParaRPr>
                    </a:p>
                  </a:txBody>
                  <a:tcPr marL="3612" marR="3612" marT="36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ru-RU" sz="1000" b="1" i="0" u="none" strike="noStrike" dirty="0">
                        <a:solidFill>
                          <a:srgbClr val="000000"/>
                        </a:solidFill>
                        <a:latin typeface="Calibri" pitchFamily="34" charset="0"/>
                        <a:cs typeface="Calibri" pitchFamily="34" charset="0"/>
                      </a:endParaRPr>
                    </a:p>
                  </a:txBody>
                  <a:tcPr marL="3612" marR="3612" marT="36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ru-RU" sz="1000" b="1" i="0" u="none" strike="noStrike" dirty="0">
                        <a:solidFill>
                          <a:srgbClr val="000000"/>
                        </a:solidFill>
                        <a:latin typeface="Calibri" pitchFamily="34" charset="0"/>
                        <a:cs typeface="Calibri" pitchFamily="34" charset="0"/>
                      </a:endParaRPr>
                    </a:p>
                  </a:txBody>
                  <a:tcPr marL="3612" marR="3612" marT="36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ru-RU" sz="1000" b="1" i="0" u="none" strike="noStrike" dirty="0">
                        <a:solidFill>
                          <a:srgbClr val="000000"/>
                        </a:solidFill>
                        <a:latin typeface="Calibri" pitchFamily="34" charset="0"/>
                        <a:cs typeface="Calibri" pitchFamily="34" charset="0"/>
                      </a:endParaRPr>
                    </a:p>
                  </a:txBody>
                  <a:tcPr marL="3612" marR="3612" marT="36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20093">
                <a:tc vMerge="1">
                  <a:txBody>
                    <a:bodyPr/>
                    <a:lstStyle/>
                    <a:p>
                      <a:pPr algn="ctr" fontAlgn="b"/>
                      <a:endParaRPr lang="ru-RU" sz="8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ru-RU" sz="1000" b="0" i="0" u="none" strike="noStrike" dirty="0" smtClean="0">
                          <a:solidFill>
                            <a:schemeClr val="tx1"/>
                          </a:solidFill>
                          <a:latin typeface="Calibri" pitchFamily="34" charset="0"/>
                          <a:cs typeface="Calibri" pitchFamily="34" charset="0"/>
                        </a:rPr>
                        <a:t>ВСЕГО</a:t>
                      </a:r>
                      <a:endParaRPr lang="ru-RU" sz="1000" b="0" i="0" u="none" strike="noStrike" dirty="0">
                        <a:solidFill>
                          <a:schemeClr val="tx1"/>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ru-RU" sz="1000" b="0" i="0" u="none" strike="noStrike" dirty="0" smtClean="0">
                          <a:solidFill>
                            <a:srgbClr val="000000"/>
                          </a:solidFill>
                          <a:latin typeface="Calibri" pitchFamily="34" charset="0"/>
                          <a:cs typeface="Calibri" pitchFamily="34" charset="0"/>
                        </a:rPr>
                        <a:t>в  том числе:</a:t>
                      </a:r>
                      <a:endParaRPr lang="ru-RU" sz="10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ru-RU" sz="8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ru-RU" sz="8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470005">
                <a:tc vMerge="1">
                  <a:txBody>
                    <a:bodyPr/>
                    <a:lstStyle/>
                    <a:p>
                      <a:pPr algn="ctr" fontAlgn="b"/>
                      <a:endParaRPr lang="ru-RU" sz="8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b"/>
                      <a:endParaRPr lang="ru-RU" sz="8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smtClean="0">
                          <a:solidFill>
                            <a:schemeClr val="tx1"/>
                          </a:solidFill>
                          <a:latin typeface="Calibri" pitchFamily="34" charset="0"/>
                          <a:cs typeface="Calibri" pitchFamily="34" charset="0"/>
                        </a:rPr>
                        <a:t>за счет федерального бюджета</a:t>
                      </a:r>
                      <a:endParaRPr lang="ru-RU" sz="1000" b="0" i="0" u="none" strike="noStrike" dirty="0">
                        <a:solidFill>
                          <a:schemeClr val="tx1"/>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0" i="0" u="none" strike="noStrike" dirty="0" smtClean="0">
                          <a:solidFill>
                            <a:schemeClr val="tx1"/>
                          </a:solidFill>
                          <a:latin typeface="Calibri" pitchFamily="34" charset="0"/>
                          <a:cs typeface="Calibri" pitchFamily="34" charset="0"/>
                        </a:rPr>
                        <a:t>за счет краевого бюджета</a:t>
                      </a: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0" i="0" u="none" strike="noStrike" dirty="0" smtClean="0">
                          <a:solidFill>
                            <a:schemeClr val="tx1"/>
                          </a:solidFill>
                          <a:latin typeface="Calibri" pitchFamily="34" charset="0"/>
                          <a:cs typeface="Calibri" pitchFamily="34" charset="0"/>
                        </a:rPr>
                        <a:t>за счет местного бюджета</a:t>
                      </a: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20093">
                <a:tc>
                  <a:txBody>
                    <a:bodyPr/>
                    <a:lstStyle/>
                    <a:p>
                      <a:pPr algn="ctr" fontAlgn="b"/>
                      <a:r>
                        <a:rPr lang="ru-RU" sz="1000" b="0" i="0" u="none" strike="noStrike" dirty="0" smtClean="0">
                          <a:solidFill>
                            <a:srgbClr val="000000"/>
                          </a:solidFill>
                          <a:latin typeface="Calibri" pitchFamily="34" charset="0"/>
                          <a:cs typeface="Calibri" pitchFamily="34" charset="0"/>
                        </a:rPr>
                        <a:t>1</a:t>
                      </a:r>
                      <a:endParaRPr lang="ru-RU" sz="10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smtClean="0">
                          <a:solidFill>
                            <a:schemeClr val="tx1"/>
                          </a:solidFill>
                          <a:latin typeface="Calibri" pitchFamily="34" charset="0"/>
                          <a:cs typeface="Calibri" pitchFamily="34" charset="0"/>
                        </a:rPr>
                        <a:t>2</a:t>
                      </a:r>
                      <a:endParaRPr lang="ru-RU" sz="1000" b="0" i="0" u="none" strike="noStrike" dirty="0">
                        <a:solidFill>
                          <a:schemeClr val="tx1"/>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smtClean="0">
                          <a:solidFill>
                            <a:schemeClr val="tx1"/>
                          </a:solidFill>
                          <a:latin typeface="Calibri" pitchFamily="34" charset="0"/>
                          <a:cs typeface="Calibri" pitchFamily="34" charset="0"/>
                        </a:rPr>
                        <a:t>3</a:t>
                      </a:r>
                      <a:endParaRPr lang="ru-RU" sz="1000" b="0" i="0" u="none" strike="noStrike" dirty="0">
                        <a:solidFill>
                          <a:schemeClr val="tx1"/>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smtClean="0">
                          <a:solidFill>
                            <a:schemeClr val="tx1"/>
                          </a:solidFill>
                          <a:latin typeface="Calibri" pitchFamily="34" charset="0"/>
                          <a:cs typeface="Calibri" pitchFamily="34" charset="0"/>
                        </a:rPr>
                        <a:t>4</a:t>
                      </a:r>
                      <a:endParaRPr lang="ru-RU" sz="1000" b="0" i="0" u="none" strike="noStrike" dirty="0">
                        <a:solidFill>
                          <a:schemeClr val="tx1"/>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smtClean="0">
                          <a:solidFill>
                            <a:schemeClr val="tx1"/>
                          </a:solidFill>
                          <a:latin typeface="Calibri" pitchFamily="34" charset="0"/>
                          <a:cs typeface="Calibri" pitchFamily="34" charset="0"/>
                        </a:rPr>
                        <a:t>5</a:t>
                      </a:r>
                      <a:endParaRPr lang="ru-RU" sz="1000" b="0" i="0" u="none" strike="noStrike" dirty="0">
                        <a:solidFill>
                          <a:schemeClr val="tx1"/>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34673">
                <a:tc>
                  <a:txBody>
                    <a:bodyPr/>
                    <a:lstStyle/>
                    <a:p>
                      <a:pPr algn="ctr" fontAlgn="b"/>
                      <a:r>
                        <a:rPr lang="ru-RU" sz="1000" b="1" i="0" u="none" strike="noStrike" dirty="0" smtClean="0">
                          <a:solidFill>
                            <a:schemeClr val="tx1"/>
                          </a:solidFill>
                          <a:latin typeface="Calibri" pitchFamily="34" charset="0"/>
                          <a:cs typeface="Calibri" pitchFamily="34" charset="0"/>
                        </a:rPr>
                        <a:t>7</a:t>
                      </a:r>
                      <a:endParaRPr lang="ru-RU" sz="1000" b="1" i="0" u="none" strike="noStrike" dirty="0">
                        <a:solidFill>
                          <a:schemeClr val="tx1"/>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000" b="1" dirty="0" smtClean="0">
                          <a:solidFill>
                            <a:schemeClr val="tx1"/>
                          </a:solidFill>
                          <a:latin typeface="Calibri" pitchFamily="34" charset="0"/>
                          <a:cs typeface="Calibri" pitchFamily="34" charset="0"/>
                        </a:rPr>
                        <a:t>9 414,41</a:t>
                      </a:r>
                      <a:endParaRPr lang="ru-RU" sz="1000" b="1" dirty="0">
                        <a:solidFill>
                          <a:schemeClr val="tx1"/>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000" b="1" dirty="0" smtClean="0">
                          <a:solidFill>
                            <a:schemeClr val="tx1"/>
                          </a:solidFill>
                          <a:latin typeface="Calibri" pitchFamily="34" charset="0"/>
                          <a:cs typeface="Calibri" pitchFamily="34" charset="0"/>
                        </a:rPr>
                        <a:t>6 026,36</a:t>
                      </a:r>
                      <a:endParaRPr lang="ru-RU" sz="1000" b="1" dirty="0">
                        <a:solidFill>
                          <a:schemeClr val="tx1"/>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000" b="1" dirty="0" smtClean="0">
                          <a:solidFill>
                            <a:schemeClr val="tx1"/>
                          </a:solidFill>
                          <a:latin typeface="Calibri" pitchFamily="34" charset="0"/>
                          <a:cs typeface="Calibri" pitchFamily="34" charset="0"/>
                        </a:rPr>
                        <a:t>2 540,27</a:t>
                      </a:r>
                      <a:endParaRPr lang="ru-RU" sz="1000" b="1" dirty="0">
                        <a:solidFill>
                          <a:schemeClr val="tx1"/>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000" b="1" dirty="0" smtClean="0">
                          <a:solidFill>
                            <a:schemeClr val="tx1"/>
                          </a:solidFill>
                          <a:latin typeface="Calibri" pitchFamily="34" charset="0"/>
                          <a:cs typeface="Calibri" pitchFamily="34" charset="0"/>
                        </a:rPr>
                        <a:t>847,78</a:t>
                      </a:r>
                      <a:endParaRPr lang="ru-RU" sz="1000" b="1" dirty="0">
                        <a:solidFill>
                          <a:schemeClr val="tx1"/>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graphicFrame>
        <p:nvGraphicFramePr>
          <p:cNvPr id="19" name="Таблица 18"/>
          <p:cNvGraphicFramePr>
            <a:graphicFrameLocks noGrp="1"/>
          </p:cNvGraphicFramePr>
          <p:nvPr>
            <p:extLst>
              <p:ext uri="{D42A27DB-BD31-4B8C-83A1-F6EECF244321}">
                <p14:modId xmlns:p14="http://schemas.microsoft.com/office/powerpoint/2010/main" val="2526194210"/>
              </p:ext>
            </p:extLst>
          </p:nvPr>
        </p:nvGraphicFramePr>
        <p:xfrm>
          <a:off x="152400" y="3452470"/>
          <a:ext cx="3809999" cy="1295399"/>
        </p:xfrm>
        <a:graphic>
          <a:graphicData uri="http://schemas.openxmlformats.org/drawingml/2006/table">
            <a:tbl>
              <a:tblPr/>
              <a:tblGrid>
                <a:gridCol w="761999">
                  <a:extLst>
                    <a:ext uri="{9D8B030D-6E8A-4147-A177-3AD203B41FA5}">
                      <a16:colId xmlns:a16="http://schemas.microsoft.com/office/drawing/2014/main" xmlns="" val="20000"/>
                    </a:ext>
                  </a:extLst>
                </a:gridCol>
                <a:gridCol w="762000">
                  <a:extLst>
                    <a:ext uri="{9D8B030D-6E8A-4147-A177-3AD203B41FA5}">
                      <a16:colId xmlns:a16="http://schemas.microsoft.com/office/drawing/2014/main" xmlns="" val="20001"/>
                    </a:ext>
                  </a:extLst>
                </a:gridCol>
                <a:gridCol w="762000">
                  <a:extLst>
                    <a:ext uri="{9D8B030D-6E8A-4147-A177-3AD203B41FA5}">
                      <a16:colId xmlns:a16="http://schemas.microsoft.com/office/drawing/2014/main" xmlns="" val="20002"/>
                    </a:ext>
                  </a:extLst>
                </a:gridCol>
                <a:gridCol w="815164">
                  <a:extLst>
                    <a:ext uri="{9D8B030D-6E8A-4147-A177-3AD203B41FA5}">
                      <a16:colId xmlns:a16="http://schemas.microsoft.com/office/drawing/2014/main" xmlns="" val="20003"/>
                    </a:ext>
                  </a:extLst>
                </a:gridCol>
                <a:gridCol w="708836">
                  <a:extLst>
                    <a:ext uri="{9D8B030D-6E8A-4147-A177-3AD203B41FA5}">
                      <a16:colId xmlns:a16="http://schemas.microsoft.com/office/drawing/2014/main" xmlns="" val="20004"/>
                    </a:ext>
                  </a:extLst>
                </a:gridCol>
              </a:tblGrid>
              <a:tr h="173405">
                <a:tc rowSpan="3">
                  <a:txBody>
                    <a:bodyPr/>
                    <a:lstStyle/>
                    <a:p>
                      <a:pPr algn="ctr" fontAlgn="b"/>
                      <a:r>
                        <a:rPr lang="ru-RU" sz="1000" b="0" i="0" u="none" strike="noStrike" dirty="0" smtClean="0">
                          <a:solidFill>
                            <a:srgbClr val="000000"/>
                          </a:solidFill>
                          <a:latin typeface="Calibri" pitchFamily="34" charset="0"/>
                          <a:cs typeface="Calibri" pitchFamily="34" charset="0"/>
                        </a:rPr>
                        <a:t>Количество семей</a:t>
                      </a:r>
                      <a:endParaRPr lang="ru-RU" sz="1000" b="0" i="0" u="none" strike="noStrike" dirty="0">
                        <a:solidFill>
                          <a:srgbClr val="000000"/>
                        </a:solidFill>
                        <a:latin typeface="Calibri" pitchFamily="34" charset="0"/>
                        <a:cs typeface="Calibri" pitchFamily="34" charset="0"/>
                      </a:endParaRPr>
                    </a:p>
                  </a:txBody>
                  <a:tcPr marL="3612" marR="3612" marT="36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4">
                  <a:txBody>
                    <a:bodyPr/>
                    <a:lstStyle/>
                    <a:p>
                      <a:pPr algn="ctr" fontAlgn="t"/>
                      <a:r>
                        <a:rPr lang="ru-RU" sz="1000" b="1" i="0" u="none" strike="noStrike" dirty="0" smtClean="0">
                          <a:solidFill>
                            <a:srgbClr val="000000"/>
                          </a:solidFill>
                          <a:latin typeface="Calibri" pitchFamily="34" charset="0"/>
                          <a:cs typeface="Calibri" pitchFamily="34" charset="0"/>
                        </a:rPr>
                        <a:t>2023 (факт)</a:t>
                      </a:r>
                      <a:endParaRPr lang="ru-RU" sz="1000" b="1" i="0" u="none" strike="noStrike" dirty="0">
                        <a:solidFill>
                          <a:srgbClr val="000000"/>
                        </a:solidFill>
                        <a:latin typeface="Calibri" pitchFamily="34" charset="0"/>
                        <a:cs typeface="Calibri" pitchFamily="34" charset="0"/>
                      </a:endParaRPr>
                    </a:p>
                  </a:txBody>
                  <a:tcPr marL="3612" marR="3612" marT="36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ru-RU" sz="1000" b="1" i="0" u="none" strike="noStrike" dirty="0">
                        <a:solidFill>
                          <a:srgbClr val="000000"/>
                        </a:solidFill>
                        <a:latin typeface="Calibri" pitchFamily="34" charset="0"/>
                        <a:cs typeface="Calibri" pitchFamily="34" charset="0"/>
                      </a:endParaRPr>
                    </a:p>
                  </a:txBody>
                  <a:tcPr marL="3612" marR="3612" marT="36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ru-RU" sz="1000" b="1" i="0" u="none" strike="noStrike" dirty="0">
                        <a:solidFill>
                          <a:srgbClr val="000000"/>
                        </a:solidFill>
                        <a:latin typeface="Calibri" pitchFamily="34" charset="0"/>
                        <a:cs typeface="Calibri" pitchFamily="34" charset="0"/>
                      </a:endParaRPr>
                    </a:p>
                  </a:txBody>
                  <a:tcPr marL="3612" marR="3612" marT="36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t"/>
                      <a:endParaRPr lang="ru-RU" sz="1000" b="1" i="0" u="none" strike="noStrike" dirty="0">
                        <a:solidFill>
                          <a:srgbClr val="000000"/>
                        </a:solidFill>
                        <a:latin typeface="Calibri" pitchFamily="34" charset="0"/>
                        <a:cs typeface="Calibri" pitchFamily="34" charset="0"/>
                      </a:endParaRPr>
                    </a:p>
                  </a:txBody>
                  <a:tcPr marL="3612" marR="3612" marT="3612"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139293">
                <a:tc vMerge="1">
                  <a:txBody>
                    <a:bodyPr/>
                    <a:lstStyle/>
                    <a:p>
                      <a:pPr algn="ctr" fontAlgn="b"/>
                      <a:endParaRPr lang="ru-RU" sz="8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ru-RU" sz="1000" b="0" i="0" u="none" strike="noStrike" dirty="0" smtClean="0">
                          <a:solidFill>
                            <a:srgbClr val="000000"/>
                          </a:solidFill>
                          <a:latin typeface="Calibri" pitchFamily="34" charset="0"/>
                          <a:cs typeface="Calibri" pitchFamily="34" charset="0"/>
                        </a:rPr>
                        <a:t>ВСЕГО</a:t>
                      </a:r>
                      <a:endParaRPr lang="ru-RU" sz="10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ru-RU" sz="1000" b="0" i="0" u="none" strike="noStrike" dirty="0" smtClean="0">
                          <a:solidFill>
                            <a:srgbClr val="000000"/>
                          </a:solidFill>
                          <a:latin typeface="Calibri" pitchFamily="34" charset="0"/>
                          <a:cs typeface="Calibri" pitchFamily="34" charset="0"/>
                        </a:rPr>
                        <a:t>в  том числе:</a:t>
                      </a:r>
                      <a:endParaRPr lang="ru-RU" sz="10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ru-RU" sz="8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fontAlgn="b"/>
                      <a:endParaRPr lang="ru-RU" sz="8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547498">
                <a:tc vMerge="1">
                  <a:txBody>
                    <a:bodyPr/>
                    <a:lstStyle/>
                    <a:p>
                      <a:pPr algn="ctr" fontAlgn="b"/>
                      <a:endParaRPr lang="ru-RU" sz="8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pPr algn="ctr" fontAlgn="b"/>
                      <a:endParaRPr lang="ru-RU" sz="8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smtClean="0">
                          <a:solidFill>
                            <a:srgbClr val="000000"/>
                          </a:solidFill>
                          <a:latin typeface="Calibri" pitchFamily="34" charset="0"/>
                          <a:cs typeface="Calibri" pitchFamily="34" charset="0"/>
                        </a:rPr>
                        <a:t>за счет федерального бюджета</a:t>
                      </a:r>
                      <a:endParaRPr lang="ru-RU" sz="10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0" i="0" u="none" strike="noStrike" dirty="0" smtClean="0">
                          <a:solidFill>
                            <a:srgbClr val="000000"/>
                          </a:solidFill>
                          <a:latin typeface="Calibri" pitchFamily="34" charset="0"/>
                          <a:cs typeface="Calibri" pitchFamily="34" charset="0"/>
                        </a:rPr>
                        <a:t>за счет краевого бюджета</a:t>
                      </a:r>
                    </a:p>
                    <a:p>
                      <a:pPr algn="ctr" fontAlgn="b"/>
                      <a:endParaRPr lang="ru-RU" sz="10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0" i="0" u="none" strike="noStrike" dirty="0" smtClean="0">
                          <a:solidFill>
                            <a:srgbClr val="000000"/>
                          </a:solidFill>
                          <a:latin typeface="Calibri" pitchFamily="34" charset="0"/>
                          <a:cs typeface="Calibri" pitchFamily="34" charset="0"/>
                        </a:rPr>
                        <a:t>за счет местного бюджета</a:t>
                      </a:r>
                    </a:p>
                    <a:p>
                      <a:pPr algn="ctr" fontAlgn="b"/>
                      <a:endParaRPr lang="ru-RU" sz="10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139293">
                <a:tc>
                  <a:txBody>
                    <a:bodyPr/>
                    <a:lstStyle/>
                    <a:p>
                      <a:pPr algn="ctr" fontAlgn="b"/>
                      <a:r>
                        <a:rPr lang="ru-RU" sz="1000" b="0" i="0" u="none" strike="noStrike" dirty="0" smtClean="0">
                          <a:solidFill>
                            <a:srgbClr val="000000"/>
                          </a:solidFill>
                          <a:latin typeface="Calibri" pitchFamily="34" charset="0"/>
                          <a:cs typeface="Calibri" pitchFamily="34" charset="0"/>
                        </a:rPr>
                        <a:t>1</a:t>
                      </a:r>
                      <a:endParaRPr lang="ru-RU" sz="10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smtClean="0">
                          <a:solidFill>
                            <a:srgbClr val="000000"/>
                          </a:solidFill>
                          <a:latin typeface="Calibri" pitchFamily="34" charset="0"/>
                          <a:cs typeface="Calibri" pitchFamily="34" charset="0"/>
                        </a:rPr>
                        <a:t>2</a:t>
                      </a:r>
                      <a:endParaRPr lang="ru-RU" sz="10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smtClean="0">
                          <a:solidFill>
                            <a:srgbClr val="000000"/>
                          </a:solidFill>
                          <a:latin typeface="Calibri" pitchFamily="34" charset="0"/>
                          <a:cs typeface="Calibri" pitchFamily="34" charset="0"/>
                        </a:rPr>
                        <a:t>3</a:t>
                      </a:r>
                      <a:endParaRPr lang="ru-RU" sz="10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smtClean="0">
                          <a:solidFill>
                            <a:srgbClr val="000000"/>
                          </a:solidFill>
                          <a:latin typeface="Calibri" pitchFamily="34" charset="0"/>
                          <a:cs typeface="Calibri" pitchFamily="34" charset="0"/>
                        </a:rPr>
                        <a:t>4</a:t>
                      </a:r>
                      <a:endParaRPr lang="ru-RU" sz="10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ru-RU" sz="1000" b="0" i="0" u="none" strike="noStrike" dirty="0" smtClean="0">
                          <a:solidFill>
                            <a:srgbClr val="000000"/>
                          </a:solidFill>
                          <a:latin typeface="Calibri" pitchFamily="34" charset="0"/>
                          <a:cs typeface="Calibri" pitchFamily="34" charset="0"/>
                        </a:rPr>
                        <a:t>5</a:t>
                      </a:r>
                      <a:endParaRPr lang="ru-RU" sz="1000" b="0"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196758">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ru-RU" sz="1000" b="1" i="0" u="none" strike="noStrike" dirty="0" smtClean="0">
                          <a:solidFill>
                            <a:srgbClr val="000000"/>
                          </a:solidFill>
                          <a:latin typeface="Calibri" pitchFamily="34" charset="0"/>
                          <a:cs typeface="Calibri" pitchFamily="34" charset="0"/>
                        </a:rPr>
                        <a:t>2</a:t>
                      </a:r>
                      <a:endParaRPr lang="ru-RU" sz="1000" b="1" i="0" u="none" strike="noStrike" dirty="0">
                        <a:solidFill>
                          <a:srgbClr val="000000"/>
                        </a:solidFill>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000" b="1" dirty="0" smtClean="0">
                          <a:latin typeface="Calibri" pitchFamily="34" charset="0"/>
                          <a:cs typeface="Calibri" pitchFamily="34" charset="0"/>
                        </a:rPr>
                        <a:t>2 080,95</a:t>
                      </a:r>
                      <a:endParaRPr lang="ru-RU" sz="1000" b="1" dirty="0">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000" b="1" dirty="0" smtClean="0">
                          <a:latin typeface="Calibri" pitchFamily="34" charset="0"/>
                          <a:cs typeface="Calibri" pitchFamily="34" charset="0"/>
                        </a:rPr>
                        <a:t>1 878,06</a:t>
                      </a:r>
                      <a:endParaRPr lang="ru-RU" sz="1000" b="1" dirty="0">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000" b="1" dirty="0" smtClean="0">
                          <a:latin typeface="Calibri" pitchFamily="34" charset="0"/>
                          <a:cs typeface="Calibri" pitchFamily="34" charset="0"/>
                        </a:rPr>
                        <a:t>98,84</a:t>
                      </a:r>
                      <a:endParaRPr lang="ru-RU" sz="1000" b="1" dirty="0">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ru-RU" sz="1000" b="1" dirty="0" smtClean="0">
                          <a:latin typeface="Calibri" pitchFamily="34" charset="0"/>
                          <a:cs typeface="Calibri" pitchFamily="34" charset="0"/>
                        </a:rPr>
                        <a:t>104,05</a:t>
                      </a:r>
                      <a:endParaRPr lang="ru-RU" sz="1000" b="1" dirty="0">
                        <a:latin typeface="Calibri" pitchFamily="34" charset="0"/>
                        <a:cs typeface="Calibri" pitchFamily="34" charset="0"/>
                      </a:endParaRPr>
                    </a:p>
                  </a:txBody>
                  <a:tcPr marL="3612" marR="3612" marT="3612"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bl>
          </a:graphicData>
        </a:graphic>
      </p:graphicFrame>
      <p:graphicFrame>
        <p:nvGraphicFramePr>
          <p:cNvPr id="20" name="Диаграмма 19"/>
          <p:cNvGraphicFramePr/>
          <p:nvPr>
            <p:extLst>
              <p:ext uri="{D42A27DB-BD31-4B8C-83A1-F6EECF244321}">
                <p14:modId xmlns:p14="http://schemas.microsoft.com/office/powerpoint/2010/main" val="3806751804"/>
              </p:ext>
            </p:extLst>
          </p:nvPr>
        </p:nvGraphicFramePr>
        <p:xfrm>
          <a:off x="3946584" y="3396716"/>
          <a:ext cx="4740216" cy="1341631"/>
        </p:xfrm>
        <a:graphic>
          <a:graphicData uri="http://schemas.openxmlformats.org/drawingml/2006/chart">
            <c:chart xmlns:c="http://schemas.openxmlformats.org/drawingml/2006/chart" xmlns:r="http://schemas.openxmlformats.org/officeDocument/2006/relationships" r:id="rId4"/>
          </a:graphicData>
        </a:graphic>
      </p:graphicFrame>
      <p:sp>
        <p:nvSpPr>
          <p:cNvPr id="101378" name="AutoShape 2" descr="https://tatarstan.ru/file/news/1221_n1940288_big.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101380" name="Picture 4" descr="https://previews.123rf.com/images/hanohiki/hanohiki1509/hanohiki150900094/46196553-happy-family-home-house-kids-drawing-illustration.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74356" y="4709592"/>
            <a:ext cx="2876191" cy="1725715"/>
          </a:xfrm>
          <a:prstGeom prst="rect">
            <a:avLst/>
          </a:prstGeom>
          <a:noFill/>
        </p:spPr>
      </p:pic>
      <p:graphicFrame>
        <p:nvGraphicFramePr>
          <p:cNvPr id="13" name="Диаграмма 12"/>
          <p:cNvGraphicFramePr/>
          <p:nvPr>
            <p:extLst>
              <p:ext uri="{D42A27DB-BD31-4B8C-83A1-F6EECF244321}">
                <p14:modId xmlns:p14="http://schemas.microsoft.com/office/powerpoint/2010/main" val="3330233568"/>
              </p:ext>
            </p:extLst>
          </p:nvPr>
        </p:nvGraphicFramePr>
        <p:xfrm>
          <a:off x="-77638" y="4738348"/>
          <a:ext cx="6097437" cy="208585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Диаграмма 13"/>
          <p:cNvGraphicFramePr/>
          <p:nvPr>
            <p:extLst>
              <p:ext uri="{D42A27DB-BD31-4B8C-83A1-F6EECF244321}">
                <p14:modId xmlns:p14="http://schemas.microsoft.com/office/powerpoint/2010/main" val="2338437013"/>
              </p:ext>
            </p:extLst>
          </p:nvPr>
        </p:nvGraphicFramePr>
        <p:xfrm>
          <a:off x="3810000" y="585472"/>
          <a:ext cx="4714908" cy="130958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5" name="Диаграмма 14"/>
          <p:cNvGraphicFramePr/>
          <p:nvPr>
            <p:extLst>
              <p:ext uri="{D42A27DB-BD31-4B8C-83A1-F6EECF244321}">
                <p14:modId xmlns:p14="http://schemas.microsoft.com/office/powerpoint/2010/main" val="4271391690"/>
              </p:ext>
            </p:extLst>
          </p:nvPr>
        </p:nvGraphicFramePr>
        <p:xfrm>
          <a:off x="3810000" y="1903507"/>
          <a:ext cx="4876800" cy="1320446"/>
        </p:xfrm>
        <a:graphic>
          <a:graphicData uri="http://schemas.openxmlformats.org/drawingml/2006/chart">
            <c:chart xmlns:c="http://schemas.openxmlformats.org/drawingml/2006/chart" xmlns:r="http://schemas.openxmlformats.org/officeDocument/2006/relationships" r:id="rId8"/>
          </a:graphicData>
        </a:graphic>
      </p:graphicFrame>
      <p:sp>
        <p:nvSpPr>
          <p:cNvPr id="16" name="Прямоугольник 15"/>
          <p:cNvSpPr/>
          <p:nvPr/>
        </p:nvSpPr>
        <p:spPr>
          <a:xfrm>
            <a:off x="0" y="-78219"/>
            <a:ext cx="9612560" cy="707886"/>
          </a:xfrm>
          <a:prstGeom prst="rect">
            <a:avLst/>
          </a:prstGeom>
        </p:spPr>
        <p:txBody>
          <a:bodyPr wrap="square">
            <a:spAutoFit/>
          </a:bodyPr>
          <a:lstStyle/>
          <a:p>
            <a:r>
              <a:rPr lang="ru-RU" sz="2000" b="1" dirty="0" smtClean="0">
                <a:solidFill>
                  <a:prstClr val="black"/>
                </a:solidFill>
                <a:latin typeface="+mj-lt"/>
              </a:rPr>
              <a:t>Государственная программа «Обеспечение доступным и комфортным жильем и коммунальными услугами граждан Российской Федерации»</a:t>
            </a:r>
            <a:endParaRPr lang="ru-RU" sz="2000" b="1" dirty="0">
              <a:solidFill>
                <a:prstClr val="black"/>
              </a:solidFill>
              <a:latin typeface="+mj-lt"/>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4442" y="76200"/>
            <a:ext cx="8951492" cy="400110"/>
          </a:xfrm>
          <a:prstGeom prst="rect">
            <a:avLst/>
          </a:prstGeom>
        </p:spPr>
        <p:txBody>
          <a:bodyPr wrap="square">
            <a:spAutoFit/>
          </a:bodyPr>
          <a:lstStyle/>
          <a:p>
            <a:r>
              <a:rPr lang="ru-RU" sz="2000" b="1" dirty="0" smtClean="0">
                <a:solidFill>
                  <a:prstClr val="black"/>
                </a:solidFill>
                <a:latin typeface="+mj-lt"/>
              </a:rPr>
              <a:t>Государственная программа «Комплексное развитие сельских территорий»</a:t>
            </a:r>
            <a:endParaRPr lang="ru-RU" sz="2000" b="1" dirty="0">
              <a:solidFill>
                <a:prstClr val="black"/>
              </a:solidFill>
              <a:latin typeface="+mj-lt"/>
            </a:endParaRPr>
          </a:p>
        </p:txBody>
      </p:sp>
      <p:sp>
        <p:nvSpPr>
          <p:cNvPr id="3" name="Прямоугольник 2"/>
          <p:cNvSpPr/>
          <p:nvPr/>
        </p:nvSpPr>
        <p:spPr>
          <a:xfrm>
            <a:off x="5319987" y="1466124"/>
            <a:ext cx="3037902" cy="523220"/>
          </a:xfrm>
          <a:prstGeom prst="rect">
            <a:avLst/>
          </a:prstGeom>
        </p:spPr>
        <p:txBody>
          <a:bodyPr wrap="square">
            <a:spAutoFit/>
          </a:bodyPr>
          <a:lstStyle/>
          <a:p>
            <a:pPr algn="ctr"/>
            <a:r>
              <a:rPr lang="ru-RU" sz="1400" dirty="0">
                <a:solidFill>
                  <a:prstClr val="black"/>
                </a:solidFill>
                <a:latin typeface="+mj-lt"/>
              </a:rPr>
              <a:t>Благоустройство зоны отдыха п. Мирный, ул. Мира 12</a:t>
            </a:r>
          </a:p>
        </p:txBody>
      </p:sp>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638870"/>
            <a:ext cx="4666952" cy="350313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14800" y="2799712"/>
            <a:ext cx="4743724" cy="356075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43907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Таблица 1"/>
          <p:cNvGraphicFramePr>
            <a:graphicFrameLocks noGrp="1"/>
          </p:cNvGraphicFramePr>
          <p:nvPr>
            <p:extLst>
              <p:ext uri="{D42A27DB-BD31-4B8C-83A1-F6EECF244321}">
                <p14:modId xmlns:p14="http://schemas.microsoft.com/office/powerpoint/2010/main" val="3015615732"/>
              </p:ext>
            </p:extLst>
          </p:nvPr>
        </p:nvGraphicFramePr>
        <p:xfrm>
          <a:off x="76199" y="0"/>
          <a:ext cx="8991598" cy="6322441"/>
        </p:xfrm>
        <a:graphic>
          <a:graphicData uri="http://schemas.openxmlformats.org/drawingml/2006/table">
            <a:tbl>
              <a:tblPr>
                <a:tableStyleId>{5C22544A-7EE6-4342-B048-85BDC9FD1C3A}</a:tableStyleId>
              </a:tblPr>
              <a:tblGrid>
                <a:gridCol w="436128">
                  <a:extLst>
                    <a:ext uri="{9D8B030D-6E8A-4147-A177-3AD203B41FA5}">
                      <a16:colId xmlns:a16="http://schemas.microsoft.com/office/drawing/2014/main" xmlns="" val="2850363433"/>
                    </a:ext>
                  </a:extLst>
                </a:gridCol>
                <a:gridCol w="2213363">
                  <a:extLst>
                    <a:ext uri="{9D8B030D-6E8A-4147-A177-3AD203B41FA5}">
                      <a16:colId xmlns:a16="http://schemas.microsoft.com/office/drawing/2014/main" xmlns="" val="3075553511"/>
                    </a:ext>
                  </a:extLst>
                </a:gridCol>
                <a:gridCol w="959778">
                  <a:extLst>
                    <a:ext uri="{9D8B030D-6E8A-4147-A177-3AD203B41FA5}">
                      <a16:colId xmlns:a16="http://schemas.microsoft.com/office/drawing/2014/main" xmlns="" val="551650932"/>
                    </a:ext>
                  </a:extLst>
                </a:gridCol>
                <a:gridCol w="959778">
                  <a:extLst>
                    <a:ext uri="{9D8B030D-6E8A-4147-A177-3AD203B41FA5}">
                      <a16:colId xmlns:a16="http://schemas.microsoft.com/office/drawing/2014/main" xmlns="" val="876596110"/>
                    </a:ext>
                  </a:extLst>
                </a:gridCol>
                <a:gridCol w="871375">
                  <a:extLst>
                    <a:ext uri="{9D8B030D-6E8A-4147-A177-3AD203B41FA5}">
                      <a16:colId xmlns:a16="http://schemas.microsoft.com/office/drawing/2014/main" xmlns="" val="162490126"/>
                    </a:ext>
                  </a:extLst>
                </a:gridCol>
                <a:gridCol w="717308">
                  <a:extLst>
                    <a:ext uri="{9D8B030D-6E8A-4147-A177-3AD203B41FA5}">
                      <a16:colId xmlns:a16="http://schemas.microsoft.com/office/drawing/2014/main" xmlns="" val="2504100250"/>
                    </a:ext>
                  </a:extLst>
                </a:gridCol>
                <a:gridCol w="666792">
                  <a:extLst>
                    <a:ext uri="{9D8B030D-6E8A-4147-A177-3AD203B41FA5}">
                      <a16:colId xmlns:a16="http://schemas.microsoft.com/office/drawing/2014/main" xmlns="" val="2592273130"/>
                    </a:ext>
                  </a:extLst>
                </a:gridCol>
                <a:gridCol w="666792">
                  <a:extLst>
                    <a:ext uri="{9D8B030D-6E8A-4147-A177-3AD203B41FA5}">
                      <a16:colId xmlns:a16="http://schemas.microsoft.com/office/drawing/2014/main" xmlns="" val="2528138255"/>
                    </a:ext>
                  </a:extLst>
                </a:gridCol>
                <a:gridCol w="750142">
                  <a:extLst>
                    <a:ext uri="{9D8B030D-6E8A-4147-A177-3AD203B41FA5}">
                      <a16:colId xmlns:a16="http://schemas.microsoft.com/office/drawing/2014/main" xmlns="" val="3527465991"/>
                    </a:ext>
                  </a:extLst>
                </a:gridCol>
                <a:gridCol w="750142">
                  <a:extLst>
                    <a:ext uri="{9D8B030D-6E8A-4147-A177-3AD203B41FA5}">
                      <a16:colId xmlns:a16="http://schemas.microsoft.com/office/drawing/2014/main" xmlns="" val="1032140884"/>
                    </a:ext>
                  </a:extLst>
                </a:gridCol>
              </a:tblGrid>
              <a:tr h="262164">
                <a:tc gridSpan="10">
                  <a:txBody>
                    <a:bodyPr/>
                    <a:lstStyle/>
                    <a:p>
                      <a:pPr algn="ctr" fontAlgn="t"/>
                      <a:r>
                        <a:rPr lang="ru-RU" sz="1800" b="1" u="none" strike="noStrike" dirty="0">
                          <a:effectLst/>
                          <a:latin typeface="+mj-lt"/>
                        </a:rPr>
                        <a:t>ИНФОРМАЦИЯ </a:t>
                      </a:r>
                      <a:endParaRPr lang="ru-RU" sz="1800" b="1" i="0" u="none" strike="noStrike" dirty="0">
                        <a:solidFill>
                          <a:srgbClr val="000000"/>
                        </a:solidFill>
                        <a:effectLst/>
                        <a:latin typeface="+mj-lt"/>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715793392"/>
                  </a:ext>
                </a:extLst>
              </a:tr>
              <a:tr h="576036">
                <a:tc gridSpan="10">
                  <a:txBody>
                    <a:bodyPr/>
                    <a:lstStyle/>
                    <a:p>
                      <a:pPr algn="ctr" fontAlgn="t"/>
                      <a:r>
                        <a:rPr lang="ru-RU" sz="1000" u="none" strike="noStrike" dirty="0">
                          <a:effectLst/>
                          <a:latin typeface="+mj-lt"/>
                        </a:rPr>
                        <a:t>о строительстве (реконструкции, техническом перевооружении) и (или) приобретении общественно значимых объектов Ставропольского края в рамках реализации краевой адресной инвестиционной программы за 2023 год, утвержденной постановлением Правительства Ставропольского края от 25 октября 2022 г. № 635-п</a:t>
                      </a:r>
                      <a:br>
                        <a:rPr lang="ru-RU" sz="1000" u="none" strike="noStrike" dirty="0">
                          <a:effectLst/>
                          <a:latin typeface="+mj-lt"/>
                        </a:rPr>
                      </a:br>
                      <a:r>
                        <a:rPr lang="ru-RU" sz="1000" u="none" strike="noStrike" dirty="0">
                          <a:effectLst/>
                          <a:latin typeface="+mj-lt"/>
                        </a:rPr>
                        <a:t>и перечня объектов капитального строительства, подлежащих строительству, реконструкции (модернизации) в рамках реализации государственной программы Ставропольского края "Развитие сельского хозяйства" за 2023 год, утвержденного постановлением Правительства Ставропольского края от 25 октября 2022 г. № </a:t>
                      </a:r>
                      <a:r>
                        <a:rPr lang="ru-RU" sz="1000" u="none" strike="noStrike" dirty="0" smtClean="0">
                          <a:effectLst/>
                          <a:latin typeface="+mj-lt"/>
                        </a:rPr>
                        <a:t>634-п</a:t>
                      </a:r>
                      <a:endParaRPr lang="ru-RU" sz="1000" b="1" i="0" u="none" strike="noStrike" dirty="0">
                        <a:solidFill>
                          <a:srgbClr val="000000"/>
                        </a:solidFill>
                        <a:effectLst/>
                        <a:latin typeface="+mj-lt"/>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677422602"/>
                  </a:ext>
                </a:extLst>
              </a:tr>
              <a:tr h="150202">
                <a:tc>
                  <a:txBody>
                    <a:bodyPr/>
                    <a:lstStyle/>
                    <a:p>
                      <a:pPr algn="l" fontAlgn="ctr"/>
                      <a:r>
                        <a:rPr lang="ru-RU" sz="900" u="none" strike="noStrike" dirty="0">
                          <a:effectLst/>
                          <a:latin typeface="+mj-lt"/>
                        </a:rPr>
                        <a:t> </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ctr"/>
                      <a:r>
                        <a:rPr lang="ru-RU" sz="900" u="none" strike="noStrike" dirty="0">
                          <a:effectLst/>
                          <a:latin typeface="+mj-lt"/>
                        </a:rPr>
                        <a:t> </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ctr"/>
                      <a:r>
                        <a:rPr lang="ru-RU" sz="900" u="none" strike="noStrike">
                          <a:effectLst/>
                          <a:latin typeface="+mj-lt"/>
                        </a:rPr>
                        <a:t> </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 </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 </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ctr"/>
                      <a:r>
                        <a:rPr lang="ru-RU" sz="900" u="none" strike="noStrike" dirty="0">
                          <a:effectLst/>
                          <a:latin typeface="+mj-lt"/>
                        </a:rPr>
                        <a:t> </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ctr"/>
                      <a:r>
                        <a:rPr lang="ru-RU" sz="900" u="none" strike="noStrike">
                          <a:effectLst/>
                          <a:latin typeface="+mj-lt"/>
                        </a:rPr>
                        <a:t> </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ctr"/>
                      <a:r>
                        <a:rPr lang="ru-RU" sz="900" u="none" strike="noStrike">
                          <a:effectLst/>
                          <a:latin typeface="+mj-lt"/>
                        </a:rPr>
                        <a:t> </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gridSpan="2">
                  <a:txBody>
                    <a:bodyPr/>
                    <a:lstStyle/>
                    <a:p>
                      <a:pPr algn="r" fontAlgn="ctr"/>
                      <a:r>
                        <a:rPr lang="ru-RU" sz="900" u="none" strike="noStrike">
                          <a:effectLst/>
                          <a:latin typeface="+mj-lt"/>
                        </a:rPr>
                        <a:t>тыс. рублей</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ru-RU"/>
                    </a:p>
                  </a:txBody>
                  <a:tcPr/>
                </a:tc>
                <a:extLst>
                  <a:ext uri="{0D108BD9-81ED-4DB2-BD59-A6C34878D82A}">
                    <a16:rowId xmlns:a16="http://schemas.microsoft.com/office/drawing/2014/main" xmlns="" val="619886225"/>
                  </a:ext>
                </a:extLst>
              </a:tr>
              <a:tr h="1409036">
                <a:tc>
                  <a:txBody>
                    <a:bodyPr/>
                    <a:lstStyle/>
                    <a:p>
                      <a:pPr algn="ctr" fontAlgn="ctr"/>
                      <a:r>
                        <a:rPr lang="ru-RU" sz="900" u="none" strike="noStrike">
                          <a:effectLst/>
                          <a:latin typeface="+mj-lt"/>
                        </a:rPr>
                        <a:t>№ п/п</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Наименование объекта капитального строительства, объекта недвижимого имущества (далее - объекты), мероприятия</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Источник финансирования  объекта, мероприятия</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Утвержденный объем бюджетных ассигнований объекта, мероприятия</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Срок планируемого ввода в эксплуатацию (завершения проектных работ) или приобретения объекта, в том числе мощность объекта</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Кассовый расход по объекту</a:t>
                      </a:r>
                      <a:br>
                        <a:rPr lang="ru-RU" sz="900" u="none" strike="noStrike" dirty="0">
                          <a:effectLst/>
                          <a:latin typeface="+mj-lt"/>
                        </a:rPr>
                      </a:b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a:effectLst/>
                          <a:latin typeface="+mj-lt"/>
                        </a:rPr>
                        <a:t>% </a:t>
                      </a:r>
                      <a:br>
                        <a:rPr lang="ru-RU" sz="900" u="none" strike="noStrike">
                          <a:effectLst/>
                          <a:latin typeface="+mj-lt"/>
                        </a:rPr>
                      </a:br>
                      <a:r>
                        <a:rPr lang="ru-RU" sz="900" u="none" strike="noStrike">
                          <a:effectLst/>
                          <a:latin typeface="+mj-lt"/>
                        </a:rPr>
                        <a:t>кассового расхода по объекту (гр. 6 / гр.4 x 100)</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a:effectLst/>
                          <a:latin typeface="+mj-lt"/>
                        </a:rPr>
                        <a:t>Степень технической готовности объекта, %</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a:effectLst/>
                          <a:latin typeface="+mj-lt"/>
                        </a:rPr>
                        <a:t>Дата фактического завершения строительных (проектных) работ на объекте или приобретения объекта, его мощность</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a:effectLst/>
                          <a:latin typeface="+mj-lt"/>
                        </a:rPr>
                        <a:t>Примечание</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247146815"/>
                  </a:ext>
                </a:extLst>
              </a:tr>
              <a:tr h="121592">
                <a:tc>
                  <a:txBody>
                    <a:bodyPr/>
                    <a:lstStyle/>
                    <a:p>
                      <a:pPr algn="ctr" fontAlgn="ctr"/>
                      <a:r>
                        <a:rPr lang="ru-RU" sz="900" u="none" strike="noStrike">
                          <a:effectLst/>
                          <a:latin typeface="+mj-lt"/>
                        </a:rPr>
                        <a:t>1</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2</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3</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4</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a:effectLst/>
                          <a:latin typeface="+mj-lt"/>
                        </a:rPr>
                        <a:t>5</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a:effectLst/>
                          <a:latin typeface="+mj-lt"/>
                        </a:rPr>
                        <a:t>6</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a:effectLst/>
                          <a:latin typeface="+mj-lt"/>
                        </a:rPr>
                        <a:t>7</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a:effectLst/>
                          <a:latin typeface="+mj-lt"/>
                        </a:rPr>
                        <a:t>8</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a:effectLst/>
                          <a:latin typeface="+mj-lt"/>
                        </a:rPr>
                        <a:t>9</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a:effectLst/>
                          <a:latin typeface="+mj-lt"/>
                        </a:rPr>
                        <a:t>10</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80384807"/>
                  </a:ext>
                </a:extLst>
              </a:tr>
              <a:tr h="150202">
                <a:tc>
                  <a:txBody>
                    <a:bodyPr/>
                    <a:lstStyle/>
                    <a:p>
                      <a:pPr algn="ctr" fontAlgn="ctr"/>
                      <a:r>
                        <a:rPr lang="ru-RU" sz="900" u="none" strike="noStrike">
                          <a:effectLst/>
                          <a:latin typeface="+mj-lt"/>
                        </a:rPr>
                        <a:t> </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gridSpan="9">
                  <a:txBody>
                    <a:bodyPr/>
                    <a:lstStyle/>
                    <a:p>
                      <a:pPr algn="ctr" fontAlgn="ctr"/>
                      <a:r>
                        <a:rPr lang="ru-RU" sz="900" b="1" u="none" strike="noStrike" dirty="0">
                          <a:effectLst/>
                          <a:latin typeface="+mj-lt"/>
                        </a:rPr>
                        <a:t>Государственная программа Ставропольского края "Развитие здравоохранения"</a:t>
                      </a:r>
                      <a:endParaRPr lang="ru-RU" sz="900" b="1" i="0" u="none" strike="noStrike" dirty="0">
                        <a:solidFill>
                          <a:srgbClr val="FFFFFF"/>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306541997"/>
                  </a:ext>
                </a:extLst>
              </a:tr>
              <a:tr h="157355">
                <a:tc>
                  <a:txBody>
                    <a:bodyPr/>
                    <a:lstStyle/>
                    <a:p>
                      <a:pPr algn="ctr" fontAlgn="ctr"/>
                      <a:r>
                        <a:rPr lang="ru-RU" sz="900" u="none" strike="noStrike">
                          <a:effectLst/>
                          <a:latin typeface="+mj-lt"/>
                        </a:rPr>
                        <a:t> </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ctr"/>
                      <a:r>
                        <a:rPr lang="ru-RU" sz="900" u="none" strike="noStrike" dirty="0">
                          <a:effectLst/>
                          <a:latin typeface="+mj-lt"/>
                        </a:rPr>
                        <a:t>КУРСКИЙ РАЙОН</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ctr"/>
                      <a:r>
                        <a:rPr lang="ru-RU" sz="900" u="none" strike="noStrike">
                          <a:effectLst/>
                          <a:latin typeface="+mj-lt"/>
                        </a:rPr>
                        <a:t> </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 </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a:effectLst/>
                          <a:latin typeface="+mj-lt"/>
                        </a:rPr>
                        <a:t> </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a:effectLst/>
                          <a:latin typeface="+mj-lt"/>
                        </a:rPr>
                        <a:t> </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a:effectLst/>
                          <a:latin typeface="+mj-lt"/>
                        </a:rPr>
                        <a:t> </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a:effectLst/>
                          <a:latin typeface="+mj-lt"/>
                        </a:rPr>
                        <a:t> </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a:effectLst/>
                          <a:latin typeface="+mj-lt"/>
                        </a:rPr>
                        <a:t> </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a:effectLst/>
                          <a:latin typeface="+mj-lt"/>
                        </a:rPr>
                        <a:t> </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34944350"/>
                  </a:ext>
                </a:extLst>
              </a:tr>
              <a:tr h="236032">
                <a:tc rowSpan="3">
                  <a:txBody>
                    <a:bodyPr/>
                    <a:lstStyle/>
                    <a:p>
                      <a:pPr algn="ctr" fontAlgn="ctr"/>
                      <a:r>
                        <a:rPr lang="ru-RU" sz="900" u="none" strike="noStrike">
                          <a:effectLst/>
                          <a:latin typeface="+mj-lt"/>
                        </a:rPr>
                        <a:t>1</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rowSpan="3">
                  <a:txBody>
                    <a:bodyPr/>
                    <a:lstStyle/>
                    <a:p>
                      <a:pPr algn="l" fontAlgn="ctr"/>
                      <a:r>
                        <a:rPr lang="ru-RU" sz="900" u="none" strike="noStrike" dirty="0">
                          <a:effectLst/>
                          <a:latin typeface="+mj-lt"/>
                        </a:rPr>
                        <a:t>Строительство поликлиники в ст. Курская государственного бюджетного учреждения здравоохранения Ставропольского края «Курская районная больница»</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ctr"/>
                      <a:r>
                        <a:rPr lang="ru-RU" sz="900" u="none" strike="noStrike" dirty="0">
                          <a:effectLst/>
                          <a:latin typeface="+mj-lt"/>
                        </a:rPr>
                        <a:t>Всего:</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215 050,57</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rowSpan="3">
                  <a:txBody>
                    <a:bodyPr/>
                    <a:lstStyle/>
                    <a:p>
                      <a:pPr algn="ctr" fontAlgn="ctr"/>
                      <a:r>
                        <a:rPr lang="ru-RU" sz="900" u="none" strike="noStrike" dirty="0">
                          <a:effectLst/>
                          <a:latin typeface="+mj-lt"/>
                        </a:rPr>
                        <a:t>2023 г.</a:t>
                      </a:r>
                      <a:br>
                        <a:rPr lang="ru-RU" sz="900" u="none" strike="noStrike" dirty="0">
                          <a:effectLst/>
                          <a:latin typeface="+mj-lt"/>
                        </a:rPr>
                      </a:br>
                      <a:r>
                        <a:rPr lang="ru-RU" sz="900" u="none" strike="noStrike" dirty="0">
                          <a:effectLst/>
                          <a:latin typeface="+mj-lt"/>
                        </a:rPr>
                        <a:t>поликлиника - 350 посещений в смену</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214 853,53</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a:effectLst/>
                          <a:latin typeface="+mj-lt"/>
                        </a:rPr>
                        <a:t>99,91</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rowSpan="3">
                  <a:txBody>
                    <a:bodyPr/>
                    <a:lstStyle/>
                    <a:p>
                      <a:pPr algn="ctr" fontAlgn="ctr"/>
                      <a:r>
                        <a:rPr lang="ru-RU" sz="900" u="none" strike="noStrike">
                          <a:effectLst/>
                          <a:latin typeface="+mj-lt"/>
                        </a:rPr>
                        <a:t>100,00</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rowSpan="3">
                  <a:txBody>
                    <a:bodyPr/>
                    <a:lstStyle/>
                    <a:p>
                      <a:pPr algn="ctr" fontAlgn="ctr"/>
                      <a:r>
                        <a:rPr lang="ru-RU" sz="900" u="none" strike="noStrike">
                          <a:effectLst/>
                          <a:latin typeface="+mj-lt"/>
                        </a:rPr>
                        <a:t>03.11.2023 г.</a:t>
                      </a:r>
                      <a:br>
                        <a:rPr lang="ru-RU" sz="900" u="none" strike="noStrike">
                          <a:effectLst/>
                          <a:latin typeface="+mj-lt"/>
                        </a:rPr>
                      </a:br>
                      <a:r>
                        <a:rPr lang="ru-RU" sz="900" u="none" strike="noStrike">
                          <a:effectLst/>
                          <a:latin typeface="+mj-lt"/>
                        </a:rPr>
                        <a:t>поликлиника - 350 посещений в смену</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rowSpan="3">
                  <a:txBody>
                    <a:bodyPr/>
                    <a:lstStyle/>
                    <a:p>
                      <a:pPr algn="ctr" fontAlgn="ctr"/>
                      <a:r>
                        <a:rPr lang="ru-RU" sz="900" u="none" strike="noStrike">
                          <a:effectLst/>
                          <a:latin typeface="+mj-lt"/>
                        </a:rPr>
                        <a:t>Строительство объекта завершено</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279390137"/>
                  </a:ext>
                </a:extLst>
              </a:tr>
              <a:tr h="236032">
                <a:tc vMerge="1">
                  <a:txBody>
                    <a:bodyPr/>
                    <a:lstStyle/>
                    <a:p>
                      <a:endParaRPr lang="ru-RU"/>
                    </a:p>
                  </a:txBody>
                  <a:tcPr/>
                </a:tc>
                <a:tc vMerge="1">
                  <a:txBody>
                    <a:bodyPr/>
                    <a:lstStyle/>
                    <a:p>
                      <a:endParaRPr lang="ru-RU"/>
                    </a:p>
                  </a:txBody>
                  <a:tcPr/>
                </a:tc>
                <a:tc>
                  <a:txBody>
                    <a:bodyPr/>
                    <a:lstStyle/>
                    <a:p>
                      <a:pPr algn="l" fontAlgn="ctr"/>
                      <a:r>
                        <a:rPr lang="ru-RU" sz="900" u="none" strike="noStrike" dirty="0">
                          <a:effectLst/>
                          <a:latin typeface="+mj-lt"/>
                        </a:rPr>
                        <a:t>федеральный бюджет</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193 545,51</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vMerge="1">
                  <a:txBody>
                    <a:bodyPr/>
                    <a:lstStyle/>
                    <a:p>
                      <a:endParaRPr lang="ru-RU"/>
                    </a:p>
                  </a:txBody>
                  <a:tcPr/>
                </a:tc>
                <a:tc>
                  <a:txBody>
                    <a:bodyPr/>
                    <a:lstStyle/>
                    <a:p>
                      <a:pPr algn="ctr" fontAlgn="ctr"/>
                      <a:r>
                        <a:rPr lang="ru-RU" sz="900" u="none" strike="noStrike">
                          <a:effectLst/>
                          <a:latin typeface="+mj-lt"/>
                        </a:rPr>
                        <a:t>193 368,17</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a:effectLst/>
                          <a:latin typeface="+mj-lt"/>
                        </a:rPr>
                        <a:t>99,91</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xmlns="" val="1320451419"/>
                  </a:ext>
                </a:extLst>
              </a:tr>
              <a:tr h="300405">
                <a:tc vMerge="1">
                  <a:txBody>
                    <a:bodyPr/>
                    <a:lstStyle/>
                    <a:p>
                      <a:endParaRPr lang="ru-RU"/>
                    </a:p>
                  </a:txBody>
                  <a:tcPr/>
                </a:tc>
                <a:tc vMerge="1">
                  <a:txBody>
                    <a:bodyPr/>
                    <a:lstStyle/>
                    <a:p>
                      <a:endParaRPr lang="ru-RU"/>
                    </a:p>
                  </a:txBody>
                  <a:tcPr/>
                </a:tc>
                <a:tc>
                  <a:txBody>
                    <a:bodyPr/>
                    <a:lstStyle/>
                    <a:p>
                      <a:pPr algn="l" fontAlgn="ctr"/>
                      <a:r>
                        <a:rPr lang="ru-RU" sz="900" u="none" strike="noStrike" dirty="0">
                          <a:effectLst/>
                          <a:latin typeface="+mj-lt"/>
                        </a:rPr>
                        <a:t>краевой бюджет </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21 505,06</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vMerge="1">
                  <a:txBody>
                    <a:bodyPr/>
                    <a:lstStyle/>
                    <a:p>
                      <a:endParaRPr lang="ru-RU"/>
                    </a:p>
                  </a:txBody>
                  <a:tcPr/>
                </a:tc>
                <a:tc>
                  <a:txBody>
                    <a:bodyPr/>
                    <a:lstStyle/>
                    <a:p>
                      <a:pPr algn="ctr" fontAlgn="ctr"/>
                      <a:r>
                        <a:rPr lang="ru-RU" sz="900" u="none" strike="noStrike">
                          <a:effectLst/>
                          <a:latin typeface="+mj-lt"/>
                        </a:rPr>
                        <a:t>21 485,35</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a:effectLst/>
                          <a:latin typeface="+mj-lt"/>
                        </a:rPr>
                        <a:t>99,91</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xmlns="" val="940814450"/>
                  </a:ext>
                </a:extLst>
              </a:tr>
              <a:tr h="236032">
                <a:tc rowSpan="3">
                  <a:txBody>
                    <a:bodyPr/>
                    <a:lstStyle/>
                    <a:p>
                      <a:pPr algn="ctr" fontAlgn="ctr"/>
                      <a:r>
                        <a:rPr lang="ru-RU" sz="900" u="none" strike="noStrike">
                          <a:effectLst/>
                          <a:latin typeface="+mj-lt"/>
                        </a:rPr>
                        <a:t>2</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rowSpan="3">
                  <a:txBody>
                    <a:bodyPr/>
                    <a:lstStyle/>
                    <a:p>
                      <a:pPr algn="l" fontAlgn="ctr"/>
                      <a:r>
                        <a:rPr lang="ru-RU" sz="900" u="none" strike="noStrike">
                          <a:effectLst/>
                          <a:latin typeface="+mj-lt"/>
                        </a:rPr>
                        <a:t>Строительство врачебной амбулатории в ст. Стодеревская государственного бюджетного учреждения здравоохранения Ставропольского края "Курская районная больница"</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ctr"/>
                      <a:r>
                        <a:rPr lang="ru-RU" sz="900" u="none" strike="noStrike" dirty="0">
                          <a:effectLst/>
                          <a:latin typeface="+mj-lt"/>
                        </a:rPr>
                        <a:t>Всего:</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2 069,17</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rowSpan="3">
                  <a:txBody>
                    <a:bodyPr/>
                    <a:lstStyle/>
                    <a:p>
                      <a:pPr algn="ctr" fontAlgn="ctr"/>
                      <a:r>
                        <a:rPr lang="ru-RU" sz="900" u="none" strike="noStrike" dirty="0">
                          <a:effectLst/>
                          <a:latin typeface="+mj-lt"/>
                        </a:rPr>
                        <a:t> </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a:effectLst/>
                          <a:latin typeface="+mj-lt"/>
                        </a:rPr>
                        <a:t>2 067,35</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a:effectLst/>
                          <a:latin typeface="+mj-lt"/>
                        </a:rPr>
                        <a:t>99,91</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rowSpan="3">
                  <a:txBody>
                    <a:bodyPr/>
                    <a:lstStyle/>
                    <a:p>
                      <a:pPr algn="ctr" fontAlgn="ctr"/>
                      <a:r>
                        <a:rPr lang="ru-RU" sz="900" u="none" strike="noStrike" dirty="0">
                          <a:effectLst/>
                          <a:latin typeface="+mj-lt"/>
                        </a:rPr>
                        <a:t>100,00</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rowSpan="3">
                  <a:txBody>
                    <a:bodyPr/>
                    <a:lstStyle/>
                    <a:p>
                      <a:pPr algn="ctr" fontAlgn="ctr"/>
                      <a:r>
                        <a:rPr lang="ru-RU" sz="900" u="none" strike="noStrike">
                          <a:effectLst/>
                          <a:latin typeface="+mj-lt"/>
                        </a:rPr>
                        <a:t>26.12.2022 г.</a:t>
                      </a:r>
                      <a:br>
                        <a:rPr lang="ru-RU" sz="900" u="none" strike="noStrike">
                          <a:effectLst/>
                          <a:latin typeface="+mj-lt"/>
                        </a:rPr>
                      </a:br>
                      <a:r>
                        <a:rPr lang="ru-RU" sz="900" u="none" strike="noStrike">
                          <a:effectLst/>
                          <a:latin typeface="+mj-lt"/>
                        </a:rPr>
                        <a:t>общая площадь  - 254,9 м2</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rowSpan="3">
                  <a:txBody>
                    <a:bodyPr/>
                    <a:lstStyle/>
                    <a:p>
                      <a:pPr algn="ctr" fontAlgn="ctr"/>
                      <a:r>
                        <a:rPr lang="ru-RU" sz="900" u="none" strike="noStrike">
                          <a:effectLst/>
                          <a:latin typeface="+mj-lt"/>
                        </a:rPr>
                        <a:t>Строительство объекта завершено</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83334104"/>
                  </a:ext>
                </a:extLst>
              </a:tr>
              <a:tr h="236032">
                <a:tc vMerge="1">
                  <a:txBody>
                    <a:bodyPr/>
                    <a:lstStyle/>
                    <a:p>
                      <a:endParaRPr lang="ru-RU"/>
                    </a:p>
                  </a:txBody>
                  <a:tcPr/>
                </a:tc>
                <a:tc vMerge="1">
                  <a:txBody>
                    <a:bodyPr/>
                    <a:lstStyle/>
                    <a:p>
                      <a:endParaRPr lang="ru-RU"/>
                    </a:p>
                  </a:txBody>
                  <a:tcPr/>
                </a:tc>
                <a:tc>
                  <a:txBody>
                    <a:bodyPr/>
                    <a:lstStyle/>
                    <a:p>
                      <a:pPr algn="l" fontAlgn="ctr"/>
                      <a:r>
                        <a:rPr lang="ru-RU" sz="900" u="none" strike="noStrike" dirty="0">
                          <a:effectLst/>
                          <a:latin typeface="+mj-lt"/>
                        </a:rPr>
                        <a:t>федеральный бюджет</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2,60</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vMerge="1">
                  <a:txBody>
                    <a:bodyPr/>
                    <a:lstStyle/>
                    <a:p>
                      <a:endParaRPr lang="ru-RU"/>
                    </a:p>
                  </a:txBody>
                  <a:tcPr/>
                </a:tc>
                <a:tc>
                  <a:txBody>
                    <a:bodyPr/>
                    <a:lstStyle/>
                    <a:p>
                      <a:pPr algn="ctr" fontAlgn="ctr"/>
                      <a:r>
                        <a:rPr lang="ru-RU" sz="900" u="none" strike="noStrike">
                          <a:effectLst/>
                          <a:latin typeface="+mj-lt"/>
                        </a:rPr>
                        <a:t>0,96</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a:effectLst/>
                          <a:latin typeface="+mj-lt"/>
                        </a:rPr>
                        <a:t>36,88</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xmlns="" val="3283999201"/>
                  </a:ext>
                </a:extLst>
              </a:tr>
              <a:tr h="300405">
                <a:tc vMerge="1">
                  <a:txBody>
                    <a:bodyPr/>
                    <a:lstStyle/>
                    <a:p>
                      <a:endParaRPr lang="ru-RU"/>
                    </a:p>
                  </a:txBody>
                  <a:tcPr/>
                </a:tc>
                <a:tc vMerge="1">
                  <a:txBody>
                    <a:bodyPr/>
                    <a:lstStyle/>
                    <a:p>
                      <a:endParaRPr lang="ru-RU"/>
                    </a:p>
                  </a:txBody>
                  <a:tcPr/>
                </a:tc>
                <a:tc>
                  <a:txBody>
                    <a:bodyPr/>
                    <a:lstStyle/>
                    <a:p>
                      <a:pPr algn="l" fontAlgn="ctr"/>
                      <a:r>
                        <a:rPr lang="ru-RU" sz="900" u="none" strike="noStrike" dirty="0">
                          <a:effectLst/>
                          <a:latin typeface="+mj-lt"/>
                        </a:rPr>
                        <a:t>краевой бюджет </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2 066,57</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vMerge="1">
                  <a:txBody>
                    <a:bodyPr/>
                    <a:lstStyle/>
                    <a:p>
                      <a:endParaRPr lang="ru-RU"/>
                    </a:p>
                  </a:txBody>
                  <a:tcPr/>
                </a:tc>
                <a:tc>
                  <a:txBody>
                    <a:bodyPr/>
                    <a:lstStyle/>
                    <a:p>
                      <a:pPr algn="ctr" fontAlgn="ctr"/>
                      <a:r>
                        <a:rPr lang="ru-RU" sz="900" u="none" strike="noStrike">
                          <a:effectLst/>
                          <a:latin typeface="+mj-lt"/>
                        </a:rPr>
                        <a:t>2 066,39</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a:effectLst/>
                          <a:latin typeface="+mj-lt"/>
                        </a:rPr>
                        <a:t>99,99</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xmlns="" val="3687461932"/>
                  </a:ext>
                </a:extLst>
              </a:tr>
              <a:tr h="150202">
                <a:tc>
                  <a:txBody>
                    <a:bodyPr/>
                    <a:lstStyle/>
                    <a:p>
                      <a:pPr algn="ctr" fontAlgn="ctr"/>
                      <a:r>
                        <a:rPr lang="ru-RU" sz="900" u="none" strike="noStrike">
                          <a:effectLst/>
                          <a:latin typeface="+mj-lt"/>
                        </a:rPr>
                        <a:t> </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gridSpan="9">
                  <a:txBody>
                    <a:bodyPr/>
                    <a:lstStyle/>
                    <a:p>
                      <a:pPr algn="ctr" fontAlgn="ctr"/>
                      <a:r>
                        <a:rPr lang="ru-RU" sz="900" b="1" u="none" strike="noStrike" dirty="0">
                          <a:effectLst/>
                          <a:latin typeface="+mj-lt"/>
                        </a:rPr>
                        <a:t>Государственная программа Ставропольского края "Развитие образования"</a:t>
                      </a:r>
                      <a:endParaRPr lang="ru-RU" sz="900" b="1" i="0" u="none" strike="noStrike" dirty="0">
                        <a:solidFill>
                          <a:srgbClr val="FFFFFF"/>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349900210"/>
                  </a:ext>
                </a:extLst>
              </a:tr>
              <a:tr h="150202">
                <a:tc>
                  <a:txBody>
                    <a:bodyPr/>
                    <a:lstStyle/>
                    <a:p>
                      <a:pPr algn="l" fontAlgn="ctr"/>
                      <a:r>
                        <a:rPr lang="ru-RU" sz="900" u="none" strike="noStrike">
                          <a:effectLst/>
                          <a:latin typeface="+mj-lt"/>
                        </a:rPr>
                        <a:t> </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ctr"/>
                      <a:r>
                        <a:rPr lang="ru-RU" sz="900" u="none" strike="noStrike">
                          <a:effectLst/>
                          <a:latin typeface="+mj-lt"/>
                        </a:rPr>
                        <a:t>КУРСКИЙ РАЙОН</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ctr"/>
                      <a:r>
                        <a:rPr lang="ru-RU" sz="900" u="none" strike="noStrike" dirty="0">
                          <a:effectLst/>
                          <a:latin typeface="+mj-lt"/>
                        </a:rPr>
                        <a:t> </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 </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 </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 </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 </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a:effectLst/>
                          <a:latin typeface="+mj-lt"/>
                        </a:rPr>
                        <a:t> </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a:effectLst/>
                          <a:latin typeface="+mj-lt"/>
                        </a:rPr>
                        <a:t> </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a:effectLst/>
                          <a:latin typeface="+mj-lt"/>
                        </a:rPr>
                        <a:t> </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851667138"/>
                  </a:ext>
                </a:extLst>
              </a:tr>
              <a:tr h="343319">
                <a:tc>
                  <a:txBody>
                    <a:bodyPr/>
                    <a:lstStyle/>
                    <a:p>
                      <a:pPr algn="ctr" fontAlgn="ctr"/>
                      <a:r>
                        <a:rPr lang="ru-RU" sz="900" u="none" strike="noStrike">
                          <a:effectLst/>
                          <a:latin typeface="+mj-lt"/>
                        </a:rPr>
                        <a:t>1</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ctr"/>
                      <a:r>
                        <a:rPr lang="ru-RU" sz="900" u="none" strike="noStrike">
                          <a:effectLst/>
                          <a:latin typeface="+mj-lt"/>
                        </a:rPr>
                        <a:t>Строительство дошкольного образовательного учреждения на 160 мест в с. Ростовановском, Курский район</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ctr"/>
                      <a:r>
                        <a:rPr lang="ru-RU" sz="900" u="none" strike="noStrike">
                          <a:effectLst/>
                          <a:latin typeface="+mj-lt"/>
                        </a:rPr>
                        <a:t>краевой бюджет </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235 175,87</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2023 г.</a:t>
                      </a:r>
                      <a:br>
                        <a:rPr lang="ru-RU" sz="900" u="none" strike="noStrike" dirty="0">
                          <a:effectLst/>
                          <a:latin typeface="+mj-lt"/>
                        </a:rPr>
                      </a:br>
                      <a:r>
                        <a:rPr lang="ru-RU" sz="900" u="none" strike="noStrike" dirty="0">
                          <a:effectLst/>
                          <a:latin typeface="+mj-lt"/>
                        </a:rPr>
                        <a:t>количество мест - 160</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80 720,69</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34,32</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61,04</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a:effectLst/>
                          <a:latin typeface="+mj-lt"/>
                        </a:rPr>
                        <a:t> </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Переходящий объект</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536182973"/>
                  </a:ext>
                </a:extLst>
              </a:tr>
              <a:tr h="150202">
                <a:tc>
                  <a:txBody>
                    <a:bodyPr/>
                    <a:lstStyle/>
                    <a:p>
                      <a:pPr algn="ctr" fontAlgn="ctr"/>
                      <a:r>
                        <a:rPr lang="ru-RU" sz="900" u="none" strike="noStrike">
                          <a:effectLst/>
                          <a:latin typeface="+mj-lt"/>
                        </a:rPr>
                        <a:t> </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gridSpan="9">
                  <a:txBody>
                    <a:bodyPr/>
                    <a:lstStyle/>
                    <a:p>
                      <a:pPr algn="ctr" fontAlgn="b"/>
                      <a:r>
                        <a:rPr lang="ru-RU" sz="900" b="1" u="none" strike="noStrike" dirty="0">
                          <a:effectLst/>
                          <a:latin typeface="+mj-lt"/>
                        </a:rPr>
                        <a:t>Государственная программа Ставропольского края «Развитие транспортной системы» </a:t>
                      </a:r>
                      <a:endParaRPr lang="ru-RU" sz="900" b="1" i="0" u="none" strike="noStrike" dirty="0">
                        <a:solidFill>
                          <a:srgbClr val="000000"/>
                        </a:solidFill>
                        <a:effectLst/>
                        <a:latin typeface="+mj-lt"/>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754140848"/>
                  </a:ext>
                </a:extLst>
              </a:tr>
              <a:tr h="150202">
                <a:tc>
                  <a:txBody>
                    <a:bodyPr/>
                    <a:lstStyle/>
                    <a:p>
                      <a:pPr algn="ctr" fontAlgn="ctr"/>
                      <a:r>
                        <a:rPr lang="ru-RU" sz="900" u="none" strike="noStrike">
                          <a:effectLst/>
                          <a:latin typeface="+mj-lt"/>
                        </a:rPr>
                        <a:t> </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t"/>
                      <a:r>
                        <a:rPr lang="ru-RU" sz="900" u="none" strike="noStrike">
                          <a:effectLst/>
                          <a:latin typeface="+mj-lt"/>
                        </a:rPr>
                        <a:t>КУРСКИЙ РАЙОН</a:t>
                      </a:r>
                      <a:endParaRPr lang="ru-RU" sz="900" b="0" i="0" u="none" strike="noStrike">
                        <a:solidFill>
                          <a:srgbClr val="000000"/>
                        </a:solidFill>
                        <a:effectLst/>
                        <a:latin typeface="+mj-lt"/>
                      </a:endParaRPr>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ctr"/>
                      <a:r>
                        <a:rPr lang="ru-RU" sz="900" u="none" strike="noStrike">
                          <a:effectLst/>
                          <a:latin typeface="+mj-lt"/>
                        </a:rPr>
                        <a:t> </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 </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 </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 </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 </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 </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 </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a:effectLst/>
                          <a:latin typeface="+mj-lt"/>
                        </a:rPr>
                        <a:t> </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162390244"/>
                  </a:ext>
                </a:extLst>
              </a:tr>
              <a:tr h="486368">
                <a:tc>
                  <a:txBody>
                    <a:bodyPr/>
                    <a:lstStyle/>
                    <a:p>
                      <a:pPr algn="ctr" fontAlgn="ctr"/>
                      <a:r>
                        <a:rPr lang="ru-RU" sz="900" u="none" strike="noStrike">
                          <a:effectLst/>
                          <a:latin typeface="+mj-lt"/>
                        </a:rPr>
                        <a:t>1</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ctr"/>
                      <a:r>
                        <a:rPr lang="ru-RU" sz="900" u="none" strike="noStrike" dirty="0">
                          <a:effectLst/>
                          <a:latin typeface="+mj-lt"/>
                        </a:rPr>
                        <a:t>Реконструкция автомобильной дороги "Ага-батыр - </a:t>
                      </a:r>
                      <a:r>
                        <a:rPr lang="ru-RU" sz="900" u="none" strike="noStrike" dirty="0" err="1">
                          <a:effectLst/>
                          <a:latin typeface="+mj-lt"/>
                        </a:rPr>
                        <a:t>Дыдымкин</a:t>
                      </a:r>
                      <a:r>
                        <a:rPr lang="ru-RU" sz="900" u="none" strike="noStrike" dirty="0">
                          <a:effectLst/>
                          <a:latin typeface="+mj-lt"/>
                        </a:rPr>
                        <a:t>"</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ctr"/>
                      <a:r>
                        <a:rPr lang="ru-RU" sz="900" u="none" strike="noStrike">
                          <a:effectLst/>
                          <a:latin typeface="+mj-lt"/>
                        </a:rPr>
                        <a:t>краевой бюджет </a:t>
                      </a:r>
                      <a:endParaRPr lang="ru-RU" sz="900" b="0" i="0" u="none" strike="noStrike">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440 634,21</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2023 г.</a:t>
                      </a:r>
                      <a:br>
                        <a:rPr lang="ru-RU" sz="900" u="none" strike="noStrike" dirty="0">
                          <a:effectLst/>
                          <a:latin typeface="+mj-lt"/>
                        </a:rPr>
                      </a:br>
                      <a:r>
                        <a:rPr lang="ru-RU" sz="900" u="none" strike="noStrike" dirty="0">
                          <a:effectLst/>
                          <a:latin typeface="+mj-lt"/>
                        </a:rPr>
                        <a:t>строительная длина участка – 10,43306 км</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309 168,08</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70,16</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70,49</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 </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Переходящий объект</a:t>
                      </a:r>
                      <a:endParaRPr lang="ru-RU" sz="900" b="0" i="0" u="none" strike="noStrike" dirty="0">
                        <a:solidFill>
                          <a:srgbClr val="000000"/>
                        </a:solidFill>
                        <a:effectLst/>
                        <a:latin typeface="+mj-lt"/>
                      </a:endParaRPr>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854011578"/>
                  </a:ext>
                </a:extLst>
              </a:tr>
            </a:tbl>
          </a:graphicData>
        </a:graphic>
      </p:graphicFrame>
      <p:sp>
        <p:nvSpPr>
          <p:cNvPr id="3" name="Text Box 170"/>
          <p:cNvSpPr txBox="1">
            <a:spLocks noChangeArrowheads="1"/>
          </p:cNvSpPr>
          <p:nvPr/>
        </p:nvSpPr>
        <p:spPr bwMode="auto">
          <a:xfrm>
            <a:off x="3921235" y="7952317"/>
            <a:ext cx="121717" cy="216943"/>
          </a:xfrm>
          <a:prstGeom prst="rect">
            <a:avLst/>
          </a:prstGeom>
          <a:noFill/>
          <a:ln w="9525">
            <a:noFill/>
            <a:miter lim="800000"/>
            <a:headEnd/>
            <a:tailEnd/>
          </a:ln>
        </p:spPr>
        <p:txBody>
          <a:bodyPr/>
          <a:lstStyle/>
          <a:p>
            <a:endParaRPr lang="ru-RU">
              <a:latin typeface="+mj-lt"/>
            </a:endParaRPr>
          </a:p>
        </p:txBody>
      </p:sp>
      <p:sp>
        <p:nvSpPr>
          <p:cNvPr id="4" name="Text Box 173"/>
          <p:cNvSpPr txBox="1">
            <a:spLocks noChangeArrowheads="1"/>
          </p:cNvSpPr>
          <p:nvPr/>
        </p:nvSpPr>
        <p:spPr bwMode="auto">
          <a:xfrm>
            <a:off x="3921235" y="7952317"/>
            <a:ext cx="121717" cy="216943"/>
          </a:xfrm>
          <a:prstGeom prst="rect">
            <a:avLst/>
          </a:prstGeom>
          <a:noFill/>
          <a:ln w="9525">
            <a:noFill/>
            <a:miter lim="800000"/>
            <a:headEnd/>
            <a:tailEnd/>
          </a:ln>
        </p:spPr>
        <p:txBody>
          <a:bodyPr/>
          <a:lstStyle/>
          <a:p>
            <a:endParaRPr lang="ru-RU">
              <a:latin typeface="+mj-lt"/>
            </a:endParaRPr>
          </a:p>
        </p:txBody>
      </p:sp>
      <p:sp>
        <p:nvSpPr>
          <p:cNvPr id="5" name="Text Box 170"/>
          <p:cNvSpPr txBox="1">
            <a:spLocks noChangeArrowheads="1"/>
          </p:cNvSpPr>
          <p:nvPr/>
        </p:nvSpPr>
        <p:spPr bwMode="auto">
          <a:xfrm>
            <a:off x="6016735" y="7952317"/>
            <a:ext cx="121717" cy="216943"/>
          </a:xfrm>
          <a:prstGeom prst="rect">
            <a:avLst/>
          </a:prstGeom>
          <a:noFill/>
          <a:ln w="9525">
            <a:noFill/>
            <a:miter lim="800000"/>
            <a:headEnd/>
            <a:tailEnd/>
          </a:ln>
        </p:spPr>
        <p:txBody>
          <a:bodyPr/>
          <a:lstStyle/>
          <a:p>
            <a:endParaRPr lang="ru-RU">
              <a:latin typeface="+mj-lt"/>
            </a:endParaRPr>
          </a:p>
        </p:txBody>
      </p:sp>
      <p:sp>
        <p:nvSpPr>
          <p:cNvPr id="6" name="Text Box 173"/>
          <p:cNvSpPr txBox="1">
            <a:spLocks noChangeArrowheads="1"/>
          </p:cNvSpPr>
          <p:nvPr/>
        </p:nvSpPr>
        <p:spPr bwMode="auto">
          <a:xfrm>
            <a:off x="6016735" y="7952317"/>
            <a:ext cx="121717" cy="216943"/>
          </a:xfrm>
          <a:prstGeom prst="rect">
            <a:avLst/>
          </a:prstGeom>
          <a:noFill/>
          <a:ln w="9525">
            <a:noFill/>
            <a:miter lim="800000"/>
            <a:headEnd/>
            <a:tailEnd/>
          </a:ln>
        </p:spPr>
        <p:txBody>
          <a:bodyPr/>
          <a:lstStyle/>
          <a:p>
            <a:endParaRPr lang="ru-RU">
              <a:latin typeface="+mj-lt"/>
            </a:endParaRPr>
          </a:p>
        </p:txBody>
      </p:sp>
    </p:spTree>
    <p:extLst>
      <p:ext uri="{BB962C8B-B14F-4D97-AF65-F5344CB8AC3E}">
        <p14:creationId xmlns:p14="http://schemas.microsoft.com/office/powerpoint/2010/main" val="428254920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Picture background"/>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Картинки по запросу illustration png благоустройство"/>
          <p:cNvPicPr>
            <a:picLocks noChangeAspect="1" noChangeArrowheads="1"/>
          </p:cNvPicPr>
          <p:nvPr>
            <p:custDataLst>
              <p:tags r:id="rId1"/>
            </p:custDataLst>
          </p:nvPr>
        </p:nvPicPr>
        <p:blipFill>
          <a:blip r:embed="rId9" cstate="email">
            <a:extLst>
              <a:ext uri="{28A0092B-C50C-407E-A947-70E740481C1C}">
                <a14:useLocalDpi xmlns:a14="http://schemas.microsoft.com/office/drawing/2010/main"/>
              </a:ext>
            </a:extLst>
          </a:blip>
          <a:srcRect/>
          <a:stretch>
            <a:fillRect/>
          </a:stretch>
        </p:blipFill>
        <p:spPr bwMode="auto">
          <a:xfrm>
            <a:off x="6655577" y="1437465"/>
            <a:ext cx="2479865" cy="1450599"/>
          </a:xfrm>
          <a:prstGeom prst="rect">
            <a:avLst/>
          </a:prstGeom>
          <a:noFill/>
        </p:spPr>
      </p:pic>
      <p:sp>
        <p:nvSpPr>
          <p:cNvPr id="17" name="Пятиугольник 16"/>
          <p:cNvSpPr/>
          <p:nvPr/>
        </p:nvSpPr>
        <p:spPr>
          <a:xfrm>
            <a:off x="0" y="0"/>
            <a:ext cx="7467600" cy="304800"/>
          </a:xfrm>
          <a:prstGeom prst="homePlate">
            <a:avLst/>
          </a:prstGeom>
          <a:gradFill>
            <a:gsLst>
              <a:gs pos="0">
                <a:srgbClr val="5E9EFF"/>
              </a:gs>
              <a:gs pos="39999">
                <a:srgbClr val="85C2FF"/>
              </a:gs>
              <a:gs pos="70000">
                <a:srgbClr val="C4D6EB"/>
              </a:gs>
              <a:gs pos="100000">
                <a:srgbClr val="FFEBFA"/>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0" y="0"/>
            <a:ext cx="9144000" cy="338554"/>
          </a:xfrm>
          <a:prstGeom prst="rect">
            <a:avLst/>
          </a:prstGeom>
          <a:noFill/>
        </p:spPr>
        <p:txBody>
          <a:bodyPr wrap="square" rtlCol="0">
            <a:spAutoFit/>
          </a:bodyPr>
          <a:lstStyle/>
          <a:p>
            <a:r>
              <a:rPr lang="ru-RU" sz="1600" b="1" dirty="0" smtClean="0">
                <a:latin typeface="Calibri" pitchFamily="34" charset="0"/>
                <a:cs typeface="Calibri" pitchFamily="34" charset="0"/>
              </a:rPr>
              <a:t>Раздел 11</a:t>
            </a:r>
            <a:r>
              <a:rPr lang="ru-RU" sz="1600" dirty="0" smtClean="0">
                <a:latin typeface="Calibri" pitchFamily="34" charset="0"/>
                <a:cs typeface="Calibri" pitchFamily="34" charset="0"/>
              </a:rPr>
              <a:t>. </a:t>
            </a:r>
            <a:r>
              <a:rPr lang="ru-RU" sz="1400" dirty="0" smtClean="0">
                <a:latin typeface="Calibri" pitchFamily="34" charset="0"/>
                <a:cs typeface="Calibri" pitchFamily="34" charset="0"/>
              </a:rPr>
              <a:t>ПОДДЕРЖКА  МЕСТНЫХ  ИНИЦИАТИВ / ИНИЦИАТИВНЫЕ ПРОЕКТЫ</a:t>
            </a:r>
          </a:p>
        </p:txBody>
      </p:sp>
      <p:pic>
        <p:nvPicPr>
          <p:cNvPr id="3" name="Рисунок 11"/>
          <p:cNvPicPr>
            <a:picLocks noChangeAspect="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rcRect r="50658"/>
          <a:stretch>
            <a:fillRect/>
          </a:stretch>
        </p:blipFill>
        <p:spPr bwMode="auto">
          <a:xfrm>
            <a:off x="8137303" y="0"/>
            <a:ext cx="1006697" cy="9144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Диаграмма 4"/>
          <p:cNvGraphicFramePr/>
          <p:nvPr>
            <p:extLst>
              <p:ext uri="{D42A27DB-BD31-4B8C-83A1-F6EECF244321}">
                <p14:modId xmlns:p14="http://schemas.microsoft.com/office/powerpoint/2010/main" val="463524311"/>
              </p:ext>
            </p:extLst>
          </p:nvPr>
        </p:nvGraphicFramePr>
        <p:xfrm>
          <a:off x="-50023" y="1027559"/>
          <a:ext cx="5181600" cy="1828800"/>
        </p:xfrm>
        <a:graphic>
          <a:graphicData uri="http://schemas.openxmlformats.org/drawingml/2006/chart">
            <c:chart xmlns:c="http://schemas.openxmlformats.org/drawingml/2006/chart" xmlns:r="http://schemas.openxmlformats.org/officeDocument/2006/relationships" r:id="rId11"/>
          </a:graphicData>
        </a:graphic>
      </p:graphicFrame>
      <p:sp>
        <p:nvSpPr>
          <p:cNvPr id="6" name="TextBox 5"/>
          <p:cNvSpPr txBox="1"/>
          <p:nvPr/>
        </p:nvSpPr>
        <p:spPr>
          <a:xfrm>
            <a:off x="0" y="285728"/>
            <a:ext cx="8901070" cy="784830"/>
          </a:xfrm>
          <a:prstGeom prst="rect">
            <a:avLst/>
          </a:prstGeom>
          <a:noFill/>
        </p:spPr>
        <p:txBody>
          <a:bodyPr wrap="square" rtlCol="0">
            <a:spAutoFit/>
          </a:bodyPr>
          <a:lstStyle/>
          <a:p>
            <a:r>
              <a:rPr lang="ru-RU" sz="900" dirty="0">
                <a:latin typeface="+mj-lt"/>
              </a:rPr>
              <a:t> </a:t>
            </a:r>
            <a:r>
              <a:rPr lang="ru-RU" sz="900" dirty="0" smtClean="0">
                <a:latin typeface="+mj-lt"/>
              </a:rPr>
              <a:t>    В </a:t>
            </a:r>
            <a:r>
              <a:rPr lang="ru-RU" sz="900" dirty="0">
                <a:latin typeface="+mj-lt"/>
              </a:rPr>
              <a:t>2023 году </a:t>
            </a:r>
            <a:r>
              <a:rPr lang="ru-RU" sz="900" dirty="0" smtClean="0">
                <a:latin typeface="+mj-lt"/>
              </a:rPr>
              <a:t>Курский муниципальный округ Ставропольского края принимал </a:t>
            </a:r>
            <a:r>
              <a:rPr lang="ru-RU" sz="900" dirty="0">
                <a:latin typeface="+mj-lt"/>
              </a:rPr>
              <a:t>активное участие в реализации краевого проекта «Поддержка проектов развития территорий муниципальных образований, основанных на местных инициативах». На конкурс проектов было представлено 21 предложение, из которых было отобрано 13 проектов </a:t>
            </a:r>
            <a:r>
              <a:rPr lang="ru-RU" sz="900" dirty="0" smtClean="0">
                <a:latin typeface="+mj-lt"/>
              </a:rPr>
              <a:t>. </a:t>
            </a:r>
            <a:r>
              <a:rPr lang="ru-RU" sz="900" dirty="0">
                <a:latin typeface="+mj-lt"/>
              </a:rPr>
              <a:t>Своевременно и в полном объеме реализованы 12 проектов. Общая стоимость всех реализованных проектов составила 31 367 918,59 рублей (19 624 226,38 рублей - средства бюджета Ставропольского края, 6 502 908,79 рублей - средства бюджета Курского муниципального округа, 4 547 464,00 рубля - софинансирование гражданами и организациями, оплата услуг строительного контроля - 693 319,42 рублей</a:t>
            </a:r>
            <a:r>
              <a:rPr lang="ru-RU" sz="900" dirty="0" smtClean="0">
                <a:latin typeface="+mj-lt"/>
              </a:rPr>
              <a:t>).</a:t>
            </a:r>
            <a:endParaRPr lang="ru-RU" sz="900" dirty="0">
              <a:latin typeface="+mj-lt"/>
            </a:endParaRPr>
          </a:p>
        </p:txBody>
      </p:sp>
      <p:pic>
        <p:nvPicPr>
          <p:cNvPr id="7" name="Picture 2" descr="D:\Users\krdoas\Desktop\программы\Adobe Photoshop CS3 Lite\УФА photoshop\пазл копия.png"/>
          <p:cNvPicPr>
            <a:picLocks noChangeAspect="1" noChangeArrowheads="1"/>
          </p:cNvPicPr>
          <p:nvPr>
            <p:custDataLst>
              <p:tags r:id="rId2"/>
            </p:custDataLst>
          </p:nvPr>
        </p:nvPicPr>
        <p:blipFill>
          <a:blip r:embed="rId12" cstate="email">
            <a:extLst>
              <a:ext uri="{28A0092B-C50C-407E-A947-70E740481C1C}">
                <a14:useLocalDpi xmlns:a14="http://schemas.microsoft.com/office/drawing/2010/main"/>
              </a:ext>
            </a:extLst>
          </a:blip>
          <a:srcRect/>
          <a:stretch>
            <a:fillRect/>
          </a:stretch>
        </p:blipFill>
        <p:spPr bwMode="auto">
          <a:xfrm flipH="1">
            <a:off x="4724400" y="1295400"/>
            <a:ext cx="929257" cy="838200"/>
          </a:xfrm>
          <a:prstGeom prst="rect">
            <a:avLst/>
          </a:prstGeom>
          <a:noFill/>
        </p:spPr>
      </p:pic>
      <p:sp>
        <p:nvSpPr>
          <p:cNvPr id="8" name="TextBox 7"/>
          <p:cNvSpPr txBox="1"/>
          <p:nvPr>
            <p:custDataLst>
              <p:tags r:id="rId3"/>
            </p:custDataLst>
          </p:nvPr>
        </p:nvSpPr>
        <p:spPr>
          <a:xfrm>
            <a:off x="4648200" y="990600"/>
            <a:ext cx="1428760" cy="299313"/>
          </a:xfrm>
          <a:prstGeom prst="rect">
            <a:avLst/>
          </a:prstGeom>
          <a:noFill/>
          <a:effectLst/>
        </p:spPr>
        <p:txBody>
          <a:bodyPr wrap="square" rtlCol="0">
            <a:spAutoFit/>
          </a:bodyPr>
          <a:lstStyle/>
          <a:p>
            <a:pPr algn="ctr">
              <a:lnSpc>
                <a:spcPts val="1800"/>
              </a:lnSpc>
            </a:pPr>
            <a:r>
              <a:rPr lang="ru-RU" sz="1000" b="1" dirty="0" smtClean="0">
                <a:latin typeface="Calibri" pitchFamily="34" charset="0"/>
                <a:cs typeface="Calibri" pitchFamily="34" charset="0"/>
              </a:rPr>
              <a:t>б</a:t>
            </a:r>
            <a:r>
              <a:rPr lang="ru-RU" sz="1000" b="1" dirty="0" smtClean="0">
                <a:solidFill>
                  <a:schemeClr val="tx1"/>
                </a:solidFill>
                <a:latin typeface="Calibri" pitchFamily="34" charset="0"/>
                <a:cs typeface="Calibri" pitchFamily="34" charset="0"/>
              </a:rPr>
              <a:t>юджет края</a:t>
            </a:r>
            <a:endParaRPr lang="ru-RU" sz="1000" b="1" dirty="0">
              <a:solidFill>
                <a:schemeClr val="tx1"/>
              </a:solidFill>
              <a:latin typeface="Calibri" pitchFamily="34" charset="0"/>
              <a:cs typeface="Calibri" pitchFamily="34" charset="0"/>
            </a:endParaRPr>
          </a:p>
        </p:txBody>
      </p:sp>
      <p:sp>
        <p:nvSpPr>
          <p:cNvPr id="9" name="TextBox 8"/>
          <p:cNvSpPr txBox="1"/>
          <p:nvPr>
            <p:custDataLst>
              <p:tags r:id="rId4"/>
            </p:custDataLst>
          </p:nvPr>
        </p:nvSpPr>
        <p:spPr>
          <a:xfrm>
            <a:off x="3200400" y="1752600"/>
            <a:ext cx="1857388" cy="299313"/>
          </a:xfrm>
          <a:prstGeom prst="rect">
            <a:avLst/>
          </a:prstGeom>
          <a:noFill/>
        </p:spPr>
        <p:txBody>
          <a:bodyPr wrap="square" rtlCol="0">
            <a:spAutoFit/>
          </a:bodyPr>
          <a:lstStyle/>
          <a:p>
            <a:pPr algn="ctr">
              <a:lnSpc>
                <a:spcPts val="1800"/>
              </a:lnSpc>
            </a:pPr>
            <a:r>
              <a:rPr lang="ru-RU" sz="1000" b="1" dirty="0" smtClean="0">
                <a:latin typeface="Calibri" pitchFamily="34" charset="0"/>
                <a:cs typeface="Calibri" pitchFamily="34" charset="0"/>
              </a:rPr>
              <a:t>б</a:t>
            </a:r>
            <a:r>
              <a:rPr lang="ru-RU" sz="1000" b="1" dirty="0" smtClean="0">
                <a:solidFill>
                  <a:schemeClr val="tx1"/>
                </a:solidFill>
                <a:latin typeface="Calibri" pitchFamily="34" charset="0"/>
                <a:cs typeface="Calibri" pitchFamily="34" charset="0"/>
              </a:rPr>
              <a:t>юджет МО</a:t>
            </a:r>
            <a:endParaRPr lang="ru-RU" sz="1000" b="1" dirty="0">
              <a:solidFill>
                <a:schemeClr val="tx1"/>
              </a:solidFill>
              <a:latin typeface="Calibri" pitchFamily="34" charset="0"/>
              <a:cs typeface="Calibri" pitchFamily="34" charset="0"/>
            </a:endParaRPr>
          </a:p>
        </p:txBody>
      </p:sp>
      <p:sp>
        <p:nvSpPr>
          <p:cNvPr id="10" name="TextBox 9"/>
          <p:cNvSpPr txBox="1"/>
          <p:nvPr>
            <p:custDataLst>
              <p:tags r:id="rId5"/>
            </p:custDataLst>
          </p:nvPr>
        </p:nvSpPr>
        <p:spPr>
          <a:xfrm>
            <a:off x="4495800" y="1981200"/>
            <a:ext cx="1285884" cy="299313"/>
          </a:xfrm>
          <a:prstGeom prst="rect">
            <a:avLst/>
          </a:prstGeom>
          <a:noFill/>
        </p:spPr>
        <p:txBody>
          <a:bodyPr wrap="square" rtlCol="0">
            <a:spAutoFit/>
          </a:bodyPr>
          <a:lstStyle/>
          <a:p>
            <a:pPr algn="ctr">
              <a:lnSpc>
                <a:spcPts val="1800"/>
              </a:lnSpc>
            </a:pPr>
            <a:r>
              <a:rPr lang="ru-RU" sz="1000" b="1" dirty="0" smtClean="0">
                <a:latin typeface="Calibri" pitchFamily="34" charset="0"/>
                <a:cs typeface="Calibri" pitchFamily="34" charset="0"/>
              </a:rPr>
              <a:t>н</a:t>
            </a:r>
            <a:r>
              <a:rPr lang="ru-RU" sz="1000" b="1" dirty="0" smtClean="0">
                <a:solidFill>
                  <a:schemeClr val="tx1"/>
                </a:solidFill>
                <a:latin typeface="Calibri" pitchFamily="34" charset="0"/>
                <a:cs typeface="Calibri" pitchFamily="34" charset="0"/>
              </a:rPr>
              <a:t>аселение</a:t>
            </a:r>
            <a:endParaRPr lang="ru-RU" sz="1000" b="1" dirty="0">
              <a:solidFill>
                <a:schemeClr val="tx1"/>
              </a:solidFill>
              <a:latin typeface="Calibri" pitchFamily="34" charset="0"/>
              <a:cs typeface="Calibri" pitchFamily="34" charset="0"/>
            </a:endParaRPr>
          </a:p>
        </p:txBody>
      </p:sp>
      <p:sp>
        <p:nvSpPr>
          <p:cNvPr id="11" name="TextBox 10"/>
          <p:cNvSpPr txBox="1"/>
          <p:nvPr>
            <p:custDataLst>
              <p:tags r:id="rId6"/>
            </p:custDataLst>
          </p:nvPr>
        </p:nvSpPr>
        <p:spPr>
          <a:xfrm>
            <a:off x="5638800" y="1676400"/>
            <a:ext cx="1285884" cy="323165"/>
          </a:xfrm>
          <a:prstGeom prst="rect">
            <a:avLst/>
          </a:prstGeom>
          <a:noFill/>
        </p:spPr>
        <p:txBody>
          <a:bodyPr wrap="square" rtlCol="0">
            <a:spAutoFit/>
          </a:bodyPr>
          <a:lstStyle/>
          <a:p>
            <a:pPr algn="ctr">
              <a:lnSpc>
                <a:spcPts val="1800"/>
              </a:lnSpc>
            </a:pPr>
            <a:r>
              <a:rPr lang="ru-RU" sz="1000" b="1" dirty="0" smtClean="0">
                <a:solidFill>
                  <a:schemeClr val="tx1"/>
                </a:solidFill>
                <a:latin typeface="Calibri" pitchFamily="34" charset="0"/>
                <a:cs typeface="Calibri" pitchFamily="34" charset="0"/>
              </a:rPr>
              <a:t>ИП, организации</a:t>
            </a:r>
            <a:endParaRPr lang="ru-RU" sz="1000" b="1" dirty="0">
              <a:solidFill>
                <a:schemeClr val="tx1"/>
              </a:solidFill>
              <a:latin typeface="Calibri" pitchFamily="34" charset="0"/>
              <a:cs typeface="Calibri" pitchFamily="34" charset="0"/>
            </a:endParaRPr>
          </a:p>
        </p:txBody>
      </p:sp>
      <p:sp>
        <p:nvSpPr>
          <p:cNvPr id="12" name="Прямоугольник 11"/>
          <p:cNvSpPr/>
          <p:nvPr/>
        </p:nvSpPr>
        <p:spPr>
          <a:xfrm>
            <a:off x="6005470" y="889682"/>
            <a:ext cx="2895600" cy="600164"/>
          </a:xfrm>
          <a:prstGeom prst="rect">
            <a:avLst/>
          </a:prstGeom>
        </p:spPr>
        <p:txBody>
          <a:bodyPr wrap="square">
            <a:spAutoFit/>
          </a:bodyPr>
          <a:lstStyle/>
          <a:p>
            <a:r>
              <a:rPr lang="ru-RU" sz="1100" cap="all" dirty="0" smtClean="0"/>
              <a:t>ОСНОВНАЯ ИДЕОЛОГИЯ ПРОГРАММЫ ПОДДЕРЖКИ МЕСТНЫХ ИНИЦИАТИВ – ИНИЦИАТИВА САМИХ ГРАЖДАН</a:t>
            </a:r>
            <a:endParaRPr lang="ru-RU" sz="1100" dirty="0"/>
          </a:p>
        </p:txBody>
      </p:sp>
      <p:sp>
        <p:nvSpPr>
          <p:cNvPr id="13" name="Прямоугольник 12"/>
          <p:cNvSpPr/>
          <p:nvPr/>
        </p:nvSpPr>
        <p:spPr>
          <a:xfrm>
            <a:off x="2590800" y="2627359"/>
            <a:ext cx="4648200" cy="369332"/>
          </a:xfrm>
          <a:prstGeom prst="rect">
            <a:avLst/>
          </a:prstGeom>
        </p:spPr>
        <p:txBody>
          <a:bodyPr wrap="square">
            <a:spAutoFit/>
          </a:bodyPr>
          <a:lstStyle/>
          <a:p>
            <a:pPr algn="ctr"/>
            <a:r>
              <a:rPr lang="ru-RU" dirty="0" smtClean="0">
                <a:latin typeface="Calibri" pitchFamily="34" charset="0"/>
                <a:cs typeface="Calibri" pitchFamily="34" charset="0"/>
              </a:rPr>
              <a:t>РЕАЛИЗАЦИЯ ПРОЕКТОВ В 2023 ГОДУ</a:t>
            </a:r>
          </a:p>
        </p:txBody>
      </p:sp>
      <p:sp>
        <p:nvSpPr>
          <p:cNvPr id="15" name="TextBox 14"/>
          <p:cNvSpPr txBox="1"/>
          <p:nvPr/>
        </p:nvSpPr>
        <p:spPr>
          <a:xfrm>
            <a:off x="8437999" y="2834909"/>
            <a:ext cx="685800" cy="215444"/>
          </a:xfrm>
          <a:prstGeom prst="rect">
            <a:avLst/>
          </a:prstGeom>
          <a:noFill/>
        </p:spPr>
        <p:txBody>
          <a:bodyPr wrap="square" rtlCol="0">
            <a:spAutoFit/>
          </a:bodyPr>
          <a:lstStyle/>
          <a:p>
            <a:r>
              <a:rPr lang="ru-RU" sz="800" dirty="0" smtClean="0">
                <a:latin typeface="+mj-lt"/>
              </a:rPr>
              <a:t>тыс. руб.</a:t>
            </a:r>
            <a:endParaRPr lang="ru-RU" sz="800" dirty="0">
              <a:latin typeface="+mj-lt"/>
            </a:endParaRPr>
          </a:p>
        </p:txBody>
      </p:sp>
      <p:graphicFrame>
        <p:nvGraphicFramePr>
          <p:cNvPr id="18" name="Таблица 17"/>
          <p:cNvGraphicFramePr>
            <a:graphicFrameLocks noGrp="1"/>
          </p:cNvGraphicFramePr>
          <p:nvPr>
            <p:extLst>
              <p:ext uri="{D42A27DB-BD31-4B8C-83A1-F6EECF244321}">
                <p14:modId xmlns:p14="http://schemas.microsoft.com/office/powerpoint/2010/main" val="710145825"/>
              </p:ext>
            </p:extLst>
          </p:nvPr>
        </p:nvGraphicFramePr>
        <p:xfrm>
          <a:off x="0" y="2992052"/>
          <a:ext cx="8991599" cy="3817080"/>
        </p:xfrm>
        <a:graphic>
          <a:graphicData uri="http://schemas.openxmlformats.org/drawingml/2006/table">
            <a:tbl>
              <a:tblPr>
                <a:tableStyleId>{21E4AEA4-8DFA-4A89-87EB-49C32662AFE0}</a:tableStyleId>
              </a:tblPr>
              <a:tblGrid>
                <a:gridCol w="762000">
                  <a:extLst>
                    <a:ext uri="{9D8B030D-6E8A-4147-A177-3AD203B41FA5}">
                      <a16:colId xmlns:a16="http://schemas.microsoft.com/office/drawing/2014/main" xmlns="" val="1569313259"/>
                    </a:ext>
                  </a:extLst>
                </a:gridCol>
                <a:gridCol w="5562600">
                  <a:extLst>
                    <a:ext uri="{9D8B030D-6E8A-4147-A177-3AD203B41FA5}">
                      <a16:colId xmlns:a16="http://schemas.microsoft.com/office/drawing/2014/main" xmlns="" val="2247703703"/>
                    </a:ext>
                  </a:extLst>
                </a:gridCol>
                <a:gridCol w="533400">
                  <a:extLst>
                    <a:ext uri="{9D8B030D-6E8A-4147-A177-3AD203B41FA5}">
                      <a16:colId xmlns:a16="http://schemas.microsoft.com/office/drawing/2014/main" xmlns="" val="1702144394"/>
                    </a:ext>
                  </a:extLst>
                </a:gridCol>
                <a:gridCol w="533400">
                  <a:extLst>
                    <a:ext uri="{9D8B030D-6E8A-4147-A177-3AD203B41FA5}">
                      <a16:colId xmlns:a16="http://schemas.microsoft.com/office/drawing/2014/main" xmlns="" val="899152194"/>
                    </a:ext>
                  </a:extLst>
                </a:gridCol>
                <a:gridCol w="533400">
                  <a:extLst>
                    <a:ext uri="{9D8B030D-6E8A-4147-A177-3AD203B41FA5}">
                      <a16:colId xmlns:a16="http://schemas.microsoft.com/office/drawing/2014/main" xmlns="" val="1388182418"/>
                    </a:ext>
                  </a:extLst>
                </a:gridCol>
                <a:gridCol w="609600">
                  <a:extLst>
                    <a:ext uri="{9D8B030D-6E8A-4147-A177-3AD203B41FA5}">
                      <a16:colId xmlns:a16="http://schemas.microsoft.com/office/drawing/2014/main" xmlns="" val="3471581781"/>
                    </a:ext>
                  </a:extLst>
                </a:gridCol>
                <a:gridCol w="457199">
                  <a:extLst>
                    <a:ext uri="{9D8B030D-6E8A-4147-A177-3AD203B41FA5}">
                      <a16:colId xmlns:a16="http://schemas.microsoft.com/office/drawing/2014/main" xmlns="" val="4159017074"/>
                    </a:ext>
                  </a:extLst>
                </a:gridCol>
              </a:tblGrid>
              <a:tr h="72280">
                <a:tc rowSpan="2">
                  <a:txBody>
                    <a:bodyPr/>
                    <a:lstStyle/>
                    <a:p>
                      <a:pPr algn="l" rtl="0" fontAlgn="t"/>
                      <a:r>
                        <a:rPr lang="ru-RU" sz="800" u="none" strike="noStrike" dirty="0">
                          <a:solidFill>
                            <a:schemeClr val="tx1"/>
                          </a:solidFill>
                          <a:effectLst/>
                          <a:latin typeface="+mj-lt"/>
                        </a:rPr>
                        <a:t> </a:t>
                      </a:r>
                      <a:endParaRPr lang="ru-RU" sz="800" b="0"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ctr"/>
                      <a:r>
                        <a:rPr lang="ru-RU" sz="800" u="none" strike="noStrike">
                          <a:solidFill>
                            <a:schemeClr val="tx1"/>
                          </a:solidFill>
                          <a:effectLst/>
                          <a:latin typeface="+mj-lt"/>
                        </a:rPr>
                        <a:t>2023 год</a:t>
                      </a:r>
                      <a:endParaRPr lang="ru-RU" sz="800" b="0" i="0" u="none" strike="noStrike">
                        <a:solidFill>
                          <a:schemeClr val="tx1"/>
                        </a:solidFill>
                        <a:effectLst/>
                        <a:latin typeface="+mj-lt"/>
                      </a:endParaRPr>
                    </a:p>
                  </a:txBody>
                  <a:tcPr marL="3998" marR="3998" marT="399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rowSpan="2">
                  <a:txBody>
                    <a:bodyPr/>
                    <a:lstStyle/>
                    <a:p>
                      <a:pPr algn="ctr" rtl="0" fontAlgn="t"/>
                      <a:r>
                        <a:rPr lang="ru-RU" sz="800" u="none" strike="noStrike">
                          <a:solidFill>
                            <a:schemeClr val="tx1"/>
                          </a:solidFill>
                          <a:effectLst/>
                          <a:latin typeface="+mj-lt"/>
                        </a:rPr>
                        <a:t>всего</a:t>
                      </a:r>
                      <a:endParaRPr lang="ru-RU" sz="800" b="0" i="0" u="none" strike="noStrike">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rowSpan="2">
                  <a:txBody>
                    <a:bodyPr/>
                    <a:lstStyle/>
                    <a:p>
                      <a:pPr algn="ctr" rtl="0" fontAlgn="t"/>
                      <a:r>
                        <a:rPr lang="ru-RU" sz="800" u="none" strike="noStrike">
                          <a:solidFill>
                            <a:schemeClr val="tx1"/>
                          </a:solidFill>
                          <a:effectLst/>
                          <a:latin typeface="+mj-lt"/>
                        </a:rPr>
                        <a:t>за счет краевого бюджета </a:t>
                      </a:r>
                      <a:endParaRPr lang="ru-RU" sz="800" b="0" i="0" u="none" strike="noStrike">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rowSpan="2">
                  <a:txBody>
                    <a:bodyPr/>
                    <a:lstStyle/>
                    <a:p>
                      <a:pPr algn="ctr" rtl="0" fontAlgn="t"/>
                      <a:r>
                        <a:rPr lang="ru-RU" sz="800" u="none" strike="noStrike">
                          <a:solidFill>
                            <a:schemeClr val="tx1"/>
                          </a:solidFill>
                          <a:effectLst/>
                          <a:latin typeface="+mj-lt"/>
                        </a:rPr>
                        <a:t>за счет местного бюджета </a:t>
                      </a:r>
                      <a:endParaRPr lang="ru-RU" sz="800" b="0" i="0" u="none" strike="noStrike">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gridSpan="2">
                  <a:txBody>
                    <a:bodyPr/>
                    <a:lstStyle/>
                    <a:p>
                      <a:pPr algn="ctr" rtl="0" fontAlgn="t"/>
                      <a:r>
                        <a:rPr lang="ru-RU" sz="800" u="none" strike="noStrike">
                          <a:solidFill>
                            <a:schemeClr val="tx1"/>
                          </a:solidFill>
                          <a:effectLst/>
                          <a:latin typeface="+mj-lt"/>
                        </a:rPr>
                        <a:t>в том числе:</a:t>
                      </a:r>
                      <a:endParaRPr lang="ru-RU" sz="800" b="0" i="0" u="none" strike="noStrike">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hMerge="1">
                  <a:txBody>
                    <a:bodyPr/>
                    <a:lstStyle/>
                    <a:p>
                      <a:endParaRPr lang="ru-RU"/>
                    </a:p>
                  </a:txBody>
                  <a:tcPr/>
                </a:tc>
                <a:extLst>
                  <a:ext uri="{0D108BD9-81ED-4DB2-BD59-A6C34878D82A}">
                    <a16:rowId xmlns:a16="http://schemas.microsoft.com/office/drawing/2014/main" xmlns="" val="391998975"/>
                  </a:ext>
                </a:extLst>
              </a:tr>
              <a:tr h="292733">
                <a:tc vMerge="1">
                  <a:txBody>
                    <a:bodyPr/>
                    <a:lstStyle/>
                    <a:p>
                      <a:endParaRPr lang="ru-RU"/>
                    </a:p>
                  </a:txBody>
                  <a:tcPr/>
                </a:tc>
                <a:tc>
                  <a:txBody>
                    <a:bodyPr/>
                    <a:lstStyle/>
                    <a:p>
                      <a:pPr algn="ctr" rtl="0" fontAlgn="ctr"/>
                      <a:r>
                        <a:rPr lang="ru-RU" sz="800" u="none" strike="noStrike" dirty="0">
                          <a:solidFill>
                            <a:schemeClr val="tx1"/>
                          </a:solidFill>
                          <a:effectLst/>
                          <a:latin typeface="+mj-lt"/>
                        </a:rPr>
                        <a:t>наименование проекта</a:t>
                      </a:r>
                      <a:endParaRPr lang="ru-RU" sz="800" b="1" i="0" u="none" strike="noStrike" dirty="0">
                        <a:solidFill>
                          <a:schemeClr val="tx1"/>
                        </a:solidFill>
                        <a:effectLst/>
                        <a:latin typeface="+mj-lt"/>
                      </a:endParaRPr>
                    </a:p>
                  </a:txBody>
                  <a:tcPr marL="3998" marR="3998" marT="399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rtl="0" fontAlgn="t"/>
                      <a:r>
                        <a:rPr lang="ru-RU" sz="800" u="none" strike="noStrike" dirty="0">
                          <a:solidFill>
                            <a:schemeClr val="tx1"/>
                          </a:solidFill>
                          <a:effectLst/>
                          <a:latin typeface="+mj-lt"/>
                        </a:rPr>
                        <a:t>инициативные платежи (физические лица, ИП, организации)</a:t>
                      </a:r>
                      <a:endParaRPr lang="ru-RU" sz="800" b="0"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rtl="0" fontAlgn="t"/>
                      <a:r>
                        <a:rPr lang="ru-RU" sz="800" u="none" strike="noStrike" dirty="0">
                          <a:solidFill>
                            <a:schemeClr val="tx1"/>
                          </a:solidFill>
                          <a:effectLst/>
                          <a:latin typeface="+mj-lt"/>
                        </a:rPr>
                        <a:t>бюджет </a:t>
                      </a:r>
                      <a:endParaRPr lang="ru-RU" sz="800" u="none" strike="noStrike" dirty="0" smtClean="0">
                        <a:solidFill>
                          <a:schemeClr val="tx1"/>
                        </a:solidFill>
                        <a:effectLst/>
                        <a:latin typeface="+mj-lt"/>
                      </a:endParaRPr>
                    </a:p>
                    <a:p>
                      <a:pPr algn="ctr" rtl="0" fontAlgn="t"/>
                      <a:r>
                        <a:rPr lang="ru-RU" sz="800" u="none" strike="noStrike" dirty="0" smtClean="0">
                          <a:solidFill>
                            <a:schemeClr val="tx1"/>
                          </a:solidFill>
                          <a:effectLst/>
                          <a:latin typeface="+mj-lt"/>
                        </a:rPr>
                        <a:t>МО</a:t>
                      </a:r>
                      <a:endParaRPr lang="ru-RU" sz="800" b="0"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388949058"/>
                  </a:ext>
                </a:extLst>
              </a:tr>
              <a:tr h="206759">
                <a:tc>
                  <a:txBody>
                    <a:bodyPr/>
                    <a:lstStyle/>
                    <a:p>
                      <a:pPr algn="ctr" rtl="0" fontAlgn="ctr"/>
                      <a:r>
                        <a:rPr lang="ru-RU" sz="800" u="none" strike="noStrike">
                          <a:solidFill>
                            <a:schemeClr val="tx1"/>
                          </a:solidFill>
                          <a:effectLst/>
                          <a:latin typeface="+mj-lt"/>
                        </a:rPr>
                        <a:t>АКМР СК</a:t>
                      </a:r>
                      <a:endParaRPr lang="ru-RU" sz="800" b="0" i="0" u="none" strike="noStrike">
                        <a:solidFill>
                          <a:schemeClr val="tx1"/>
                        </a:solidFill>
                        <a:effectLst/>
                        <a:latin typeface="+mj-lt"/>
                      </a:endParaRPr>
                    </a:p>
                  </a:txBody>
                  <a:tcPr marL="3998" marR="3998" marT="399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rtl="0" fontAlgn="ctr"/>
                      <a:r>
                        <a:rPr lang="ru-RU" sz="800" u="none" strike="noStrike" dirty="0">
                          <a:solidFill>
                            <a:schemeClr val="tx1"/>
                          </a:solidFill>
                          <a:effectLst/>
                          <a:latin typeface="+mj-lt"/>
                        </a:rPr>
                        <a:t>«Благоустройство территории, прилегающей к зданию </a:t>
                      </a:r>
                      <a:r>
                        <a:rPr lang="ru-RU" sz="800" u="none" strike="noStrike" dirty="0" err="1">
                          <a:solidFill>
                            <a:schemeClr val="tx1"/>
                          </a:solidFill>
                          <a:effectLst/>
                          <a:latin typeface="+mj-lt"/>
                        </a:rPr>
                        <a:t>Новодеревенского</a:t>
                      </a:r>
                      <a:r>
                        <a:rPr lang="ru-RU" sz="800" u="none" strike="noStrike" dirty="0">
                          <a:solidFill>
                            <a:schemeClr val="tx1"/>
                          </a:solidFill>
                          <a:effectLst/>
                          <a:latin typeface="+mj-lt"/>
                        </a:rPr>
                        <a:t> сельского дома культуры МБУК "Централизованная клубная система" (2 этап) в хуторе Новая Деревня Курского муниципального округа Ставропольского края»</a:t>
                      </a:r>
                      <a:endParaRPr lang="ru-RU" sz="800" b="0" i="0" u="none" strike="noStrike" dirty="0">
                        <a:solidFill>
                          <a:schemeClr val="tx1"/>
                        </a:solidFill>
                        <a:effectLst/>
                        <a:latin typeface="+mj-lt"/>
                      </a:endParaRPr>
                    </a:p>
                  </a:txBody>
                  <a:tcPr marL="3998" marR="3998" marT="399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b="1" u="none" strike="noStrike" dirty="0">
                          <a:solidFill>
                            <a:schemeClr val="tx1"/>
                          </a:solidFill>
                          <a:effectLst/>
                          <a:latin typeface="+mj-lt"/>
                        </a:rPr>
                        <a:t>2 450,50</a:t>
                      </a:r>
                      <a:endParaRPr lang="ru-RU" sz="800" b="1"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a:solidFill>
                            <a:schemeClr val="tx1"/>
                          </a:solidFill>
                          <a:effectLst/>
                          <a:latin typeface="+mj-lt"/>
                        </a:rPr>
                        <a:t>2 320,78</a:t>
                      </a:r>
                      <a:endParaRPr lang="ru-RU" sz="800" b="0" i="0" u="none" strike="noStrike">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a:solidFill>
                            <a:schemeClr val="tx1"/>
                          </a:solidFill>
                          <a:effectLst/>
                          <a:latin typeface="+mj-lt"/>
                        </a:rPr>
                        <a:t>129,72</a:t>
                      </a:r>
                      <a:endParaRPr lang="ru-RU" sz="800" b="1" i="0" u="none" strike="noStrike">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dirty="0" smtClean="0">
                          <a:solidFill>
                            <a:schemeClr val="tx1"/>
                          </a:solidFill>
                          <a:effectLst/>
                          <a:latin typeface="+mj-lt"/>
                        </a:rPr>
                        <a:t>2,90</a:t>
                      </a:r>
                      <a:endParaRPr lang="ru-RU" sz="800" b="0"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a:solidFill>
                            <a:schemeClr val="tx1"/>
                          </a:solidFill>
                          <a:effectLst/>
                          <a:latin typeface="+mj-lt"/>
                        </a:rPr>
                        <a:t>126,82</a:t>
                      </a:r>
                      <a:endParaRPr lang="ru-RU" sz="800" b="0" i="0" u="none" strike="noStrike">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713700"/>
                  </a:ext>
                </a:extLst>
              </a:tr>
              <a:tr h="187521">
                <a:tc>
                  <a:txBody>
                    <a:bodyPr/>
                    <a:lstStyle/>
                    <a:p>
                      <a:pPr algn="ctr" rtl="0" fontAlgn="ctr"/>
                      <a:r>
                        <a:rPr lang="ru-RU" sz="800" u="none" strike="noStrike">
                          <a:solidFill>
                            <a:schemeClr val="tx1"/>
                          </a:solidFill>
                          <a:effectLst/>
                          <a:latin typeface="+mj-lt"/>
                        </a:rPr>
                        <a:t>Галюгаевский ТО</a:t>
                      </a:r>
                      <a:endParaRPr lang="ru-RU" sz="800" b="0" i="0" u="none" strike="noStrike">
                        <a:solidFill>
                          <a:schemeClr val="tx1"/>
                        </a:solidFill>
                        <a:effectLst/>
                        <a:latin typeface="+mj-lt"/>
                      </a:endParaRPr>
                    </a:p>
                  </a:txBody>
                  <a:tcPr marL="3998" marR="3998" marT="399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rtl="0" fontAlgn="ctr"/>
                      <a:r>
                        <a:rPr lang="ru-RU" sz="800" u="none" strike="noStrike" dirty="0">
                          <a:solidFill>
                            <a:schemeClr val="tx1"/>
                          </a:solidFill>
                          <a:effectLst/>
                          <a:latin typeface="+mj-lt"/>
                        </a:rPr>
                        <a:t>«Устройство тротуарной дорожки по ул. Руденко в ст. </a:t>
                      </a:r>
                      <a:r>
                        <a:rPr lang="ru-RU" sz="800" u="none" strike="noStrike" dirty="0" err="1">
                          <a:solidFill>
                            <a:schemeClr val="tx1"/>
                          </a:solidFill>
                          <a:effectLst/>
                          <a:latin typeface="+mj-lt"/>
                        </a:rPr>
                        <a:t>Галюгаевская</a:t>
                      </a:r>
                      <a:r>
                        <a:rPr lang="ru-RU" sz="800" u="none" strike="noStrike" dirty="0">
                          <a:solidFill>
                            <a:schemeClr val="tx1"/>
                          </a:solidFill>
                          <a:effectLst/>
                          <a:latin typeface="+mj-lt"/>
                        </a:rPr>
                        <a:t> Курского муниципального округа Ставропольского края»</a:t>
                      </a:r>
                      <a:endParaRPr lang="ru-RU" sz="800" b="0" i="0" u="none" strike="noStrike" dirty="0">
                        <a:solidFill>
                          <a:schemeClr val="tx1"/>
                        </a:solidFill>
                        <a:effectLst/>
                        <a:latin typeface="+mj-lt"/>
                      </a:endParaRPr>
                    </a:p>
                  </a:txBody>
                  <a:tcPr marL="3998" marR="3998" marT="399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b="1" u="none" strike="noStrike" dirty="0">
                          <a:solidFill>
                            <a:schemeClr val="tx1"/>
                          </a:solidFill>
                          <a:effectLst/>
                          <a:latin typeface="+mj-lt"/>
                        </a:rPr>
                        <a:t>2 604,31</a:t>
                      </a:r>
                      <a:endParaRPr lang="ru-RU" sz="800" b="1"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a:solidFill>
                            <a:schemeClr val="tx1"/>
                          </a:solidFill>
                          <a:effectLst/>
                          <a:latin typeface="+mj-lt"/>
                        </a:rPr>
                        <a:t>1 400,00</a:t>
                      </a:r>
                      <a:endParaRPr lang="ru-RU" sz="800" b="0" i="0" u="none" strike="noStrike">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a:solidFill>
                            <a:schemeClr val="tx1"/>
                          </a:solidFill>
                          <a:effectLst/>
                          <a:latin typeface="+mj-lt"/>
                        </a:rPr>
                        <a:t>1 204,31</a:t>
                      </a:r>
                      <a:endParaRPr lang="ru-RU" sz="800" b="1" i="0" u="none" strike="noStrike">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a:solidFill>
                            <a:schemeClr val="tx1"/>
                          </a:solidFill>
                          <a:effectLst/>
                          <a:latin typeface="+mj-lt"/>
                        </a:rPr>
                        <a:t>724,31</a:t>
                      </a:r>
                      <a:endParaRPr lang="ru-RU" sz="800" b="0" i="0" u="none" strike="noStrike">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dirty="0" smtClean="0">
                          <a:solidFill>
                            <a:schemeClr val="tx1"/>
                          </a:solidFill>
                          <a:effectLst/>
                          <a:latin typeface="+mj-lt"/>
                        </a:rPr>
                        <a:t>480,00</a:t>
                      </a:r>
                      <a:endParaRPr lang="ru-RU" sz="800" b="0"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142785181"/>
                  </a:ext>
                </a:extLst>
              </a:tr>
              <a:tr h="234909">
                <a:tc rowSpan="2">
                  <a:txBody>
                    <a:bodyPr/>
                    <a:lstStyle/>
                    <a:p>
                      <a:pPr algn="ctr" rtl="0" fontAlgn="ctr"/>
                      <a:r>
                        <a:rPr lang="ru-RU" sz="800" u="none" strike="noStrike">
                          <a:solidFill>
                            <a:schemeClr val="tx1"/>
                          </a:solidFill>
                          <a:effectLst/>
                          <a:latin typeface="+mj-lt"/>
                        </a:rPr>
                        <a:t>Кановский ТО</a:t>
                      </a:r>
                      <a:endParaRPr lang="ru-RU" sz="800" b="0" i="0" u="none" strike="noStrike">
                        <a:solidFill>
                          <a:schemeClr val="tx1"/>
                        </a:solidFill>
                        <a:effectLst/>
                        <a:latin typeface="+mj-lt"/>
                      </a:endParaRPr>
                    </a:p>
                  </a:txBody>
                  <a:tcPr marL="3998" marR="3998" marT="399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rtl="0" fontAlgn="ctr"/>
                      <a:r>
                        <a:rPr lang="ru-RU" sz="800" u="none" strike="noStrike" dirty="0">
                          <a:solidFill>
                            <a:schemeClr val="tx1"/>
                          </a:solidFill>
                          <a:effectLst/>
                          <a:latin typeface="+mj-lt"/>
                        </a:rPr>
                        <a:t>«Устройство пешеходных тротуаров по ул. Школьная от дома № 1 до дома № 113 кв. 1 в х. Зайцев Курского муниципального округа Ставропольского края»</a:t>
                      </a:r>
                      <a:endParaRPr lang="ru-RU" sz="800" b="0" i="0" u="none" strike="noStrike" dirty="0">
                        <a:solidFill>
                          <a:schemeClr val="tx1"/>
                        </a:solidFill>
                        <a:effectLst/>
                        <a:latin typeface="+mj-lt"/>
                      </a:endParaRPr>
                    </a:p>
                  </a:txBody>
                  <a:tcPr marL="3998" marR="3998" marT="399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b="1" u="none" strike="noStrike" dirty="0">
                          <a:solidFill>
                            <a:schemeClr val="tx1"/>
                          </a:solidFill>
                          <a:effectLst/>
                          <a:latin typeface="+mj-lt"/>
                        </a:rPr>
                        <a:t>2 125,86</a:t>
                      </a:r>
                      <a:endParaRPr lang="ru-RU" sz="800" b="1"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a:solidFill>
                            <a:schemeClr val="tx1"/>
                          </a:solidFill>
                          <a:effectLst/>
                          <a:latin typeface="+mj-lt"/>
                        </a:rPr>
                        <a:t>1 554,18</a:t>
                      </a:r>
                      <a:endParaRPr lang="ru-RU" sz="800" b="0" i="0" u="none" strike="noStrike">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a:solidFill>
                            <a:schemeClr val="tx1"/>
                          </a:solidFill>
                          <a:effectLst/>
                          <a:latin typeface="+mj-lt"/>
                        </a:rPr>
                        <a:t>571,68</a:t>
                      </a:r>
                      <a:endParaRPr lang="ru-RU" sz="800" b="1" i="0" u="none" strike="noStrike">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dirty="0" smtClean="0">
                          <a:solidFill>
                            <a:schemeClr val="tx1"/>
                          </a:solidFill>
                          <a:effectLst/>
                          <a:latin typeface="+mj-lt"/>
                        </a:rPr>
                        <a:t>201,00</a:t>
                      </a:r>
                      <a:endParaRPr lang="ru-RU" sz="800" b="0"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a:solidFill>
                            <a:schemeClr val="tx1"/>
                          </a:solidFill>
                          <a:effectLst/>
                          <a:latin typeface="+mj-lt"/>
                        </a:rPr>
                        <a:t>370,68</a:t>
                      </a:r>
                      <a:endParaRPr lang="ru-RU" sz="800" b="0" i="0" u="none" strike="noStrike">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82017744"/>
                  </a:ext>
                </a:extLst>
              </a:tr>
              <a:tr h="209362">
                <a:tc vMerge="1">
                  <a:txBody>
                    <a:bodyPr/>
                    <a:lstStyle/>
                    <a:p>
                      <a:endParaRPr lang="ru-RU"/>
                    </a:p>
                  </a:txBody>
                  <a:tcPr/>
                </a:tc>
                <a:tc>
                  <a:txBody>
                    <a:bodyPr/>
                    <a:lstStyle/>
                    <a:p>
                      <a:pPr algn="l" rtl="0" fontAlgn="ctr"/>
                      <a:r>
                        <a:rPr lang="ru-RU" sz="800" u="none" strike="noStrike" dirty="0">
                          <a:solidFill>
                            <a:schemeClr val="tx1"/>
                          </a:solidFill>
                          <a:effectLst/>
                          <a:latin typeface="+mj-lt"/>
                        </a:rPr>
                        <a:t>«Устройство пешеходных тротуаров по улице Ленина от дома №44 до дома №166 в с. </a:t>
                      </a:r>
                      <a:r>
                        <a:rPr lang="ru-RU" sz="800" u="none" strike="noStrike" dirty="0" err="1">
                          <a:solidFill>
                            <a:schemeClr val="tx1"/>
                          </a:solidFill>
                          <a:effectLst/>
                          <a:latin typeface="+mj-lt"/>
                        </a:rPr>
                        <a:t>Каново</a:t>
                      </a:r>
                      <a:r>
                        <a:rPr lang="ru-RU" sz="800" u="none" strike="noStrike" dirty="0">
                          <a:solidFill>
                            <a:schemeClr val="tx1"/>
                          </a:solidFill>
                          <a:effectLst/>
                          <a:latin typeface="+mj-lt"/>
                        </a:rPr>
                        <a:t> Курского муниципального округа Ставропольского края»</a:t>
                      </a:r>
                      <a:endParaRPr lang="ru-RU" sz="800" b="0" i="0" u="none" strike="noStrike" dirty="0">
                        <a:solidFill>
                          <a:schemeClr val="tx1"/>
                        </a:solidFill>
                        <a:effectLst/>
                        <a:latin typeface="+mj-lt"/>
                      </a:endParaRPr>
                    </a:p>
                  </a:txBody>
                  <a:tcPr marL="3998" marR="3998" marT="399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b="1" u="none" strike="noStrike" dirty="0">
                          <a:solidFill>
                            <a:schemeClr val="tx1"/>
                          </a:solidFill>
                          <a:effectLst/>
                          <a:latin typeface="+mj-lt"/>
                        </a:rPr>
                        <a:t>1 688,77</a:t>
                      </a:r>
                      <a:endParaRPr lang="ru-RU" sz="800" b="1"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a:solidFill>
                            <a:schemeClr val="tx1"/>
                          </a:solidFill>
                          <a:effectLst/>
                          <a:latin typeface="+mj-lt"/>
                        </a:rPr>
                        <a:t>1 281,54</a:t>
                      </a:r>
                      <a:endParaRPr lang="ru-RU" sz="800" b="0" i="0" u="none" strike="noStrike">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a:solidFill>
                            <a:schemeClr val="tx1"/>
                          </a:solidFill>
                          <a:effectLst/>
                          <a:latin typeface="+mj-lt"/>
                        </a:rPr>
                        <a:t>407,23</a:t>
                      </a:r>
                      <a:endParaRPr lang="ru-RU" sz="800" b="1" i="0" u="none" strike="noStrike">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dirty="0" smtClean="0">
                          <a:solidFill>
                            <a:schemeClr val="tx1"/>
                          </a:solidFill>
                          <a:effectLst/>
                          <a:latin typeface="+mj-lt"/>
                        </a:rPr>
                        <a:t>142,60</a:t>
                      </a:r>
                      <a:endParaRPr lang="ru-RU" sz="800" b="0"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a:solidFill>
                            <a:schemeClr val="tx1"/>
                          </a:solidFill>
                          <a:effectLst/>
                          <a:latin typeface="+mj-lt"/>
                        </a:rPr>
                        <a:t>264,63</a:t>
                      </a:r>
                      <a:endParaRPr lang="ru-RU" sz="800" b="0" i="0" u="none" strike="noStrike">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693104475"/>
                  </a:ext>
                </a:extLst>
              </a:tr>
              <a:tr h="238065">
                <a:tc>
                  <a:txBody>
                    <a:bodyPr/>
                    <a:lstStyle/>
                    <a:p>
                      <a:pPr algn="ctr" rtl="0" fontAlgn="ctr"/>
                      <a:r>
                        <a:rPr lang="ru-RU" sz="800" u="none" strike="noStrike" dirty="0">
                          <a:solidFill>
                            <a:schemeClr val="tx1"/>
                          </a:solidFill>
                          <a:effectLst/>
                          <a:latin typeface="+mj-lt"/>
                        </a:rPr>
                        <a:t>Полтавский ТО</a:t>
                      </a:r>
                      <a:endParaRPr lang="ru-RU" sz="800" b="0" i="0" u="none" strike="noStrike" dirty="0">
                        <a:solidFill>
                          <a:schemeClr val="tx1"/>
                        </a:solidFill>
                        <a:effectLst/>
                        <a:latin typeface="+mj-lt"/>
                      </a:endParaRPr>
                    </a:p>
                  </a:txBody>
                  <a:tcPr marL="3998" marR="3998" marT="399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rtl="0" fontAlgn="ctr"/>
                      <a:r>
                        <a:rPr lang="ru-RU" sz="800" u="none" strike="noStrike" dirty="0">
                          <a:solidFill>
                            <a:schemeClr val="tx1"/>
                          </a:solidFill>
                          <a:effectLst/>
                          <a:latin typeface="+mj-lt"/>
                        </a:rPr>
                        <a:t>«Устройство спортивной площадки по улице Центральной 32 а в хуторе Привольный Курского муниципального округа Ставропольского края»</a:t>
                      </a:r>
                      <a:endParaRPr lang="ru-RU" sz="800" b="0" i="0" u="none" strike="noStrike" dirty="0">
                        <a:solidFill>
                          <a:schemeClr val="tx1"/>
                        </a:solidFill>
                        <a:effectLst/>
                        <a:latin typeface="+mj-lt"/>
                      </a:endParaRPr>
                    </a:p>
                  </a:txBody>
                  <a:tcPr marL="3998" marR="3998" marT="399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b="1" u="none" strike="noStrike" dirty="0">
                          <a:solidFill>
                            <a:schemeClr val="tx1"/>
                          </a:solidFill>
                          <a:effectLst/>
                          <a:latin typeface="+mj-lt"/>
                        </a:rPr>
                        <a:t>2 160,17</a:t>
                      </a:r>
                      <a:endParaRPr lang="ru-RU" sz="800" b="1"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dirty="0">
                          <a:solidFill>
                            <a:schemeClr val="tx1"/>
                          </a:solidFill>
                          <a:effectLst/>
                          <a:latin typeface="+mj-lt"/>
                        </a:rPr>
                        <a:t>1 694,31</a:t>
                      </a:r>
                      <a:endParaRPr lang="ru-RU" sz="800" b="0"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dirty="0">
                          <a:solidFill>
                            <a:schemeClr val="tx1"/>
                          </a:solidFill>
                          <a:effectLst/>
                          <a:latin typeface="+mj-lt"/>
                        </a:rPr>
                        <a:t>465,86</a:t>
                      </a:r>
                      <a:endParaRPr lang="ru-RU" sz="800" b="1"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dirty="0">
                          <a:solidFill>
                            <a:schemeClr val="tx1"/>
                          </a:solidFill>
                          <a:effectLst/>
                          <a:latin typeface="+mj-lt"/>
                        </a:rPr>
                        <a:t>129,71</a:t>
                      </a:r>
                      <a:endParaRPr lang="ru-RU" sz="800" b="0"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a:solidFill>
                            <a:schemeClr val="tx1"/>
                          </a:solidFill>
                          <a:effectLst/>
                          <a:latin typeface="+mj-lt"/>
                        </a:rPr>
                        <a:t>336,15</a:t>
                      </a:r>
                      <a:endParaRPr lang="ru-RU" sz="800" b="0" i="0" u="none" strike="noStrike">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995490627"/>
                  </a:ext>
                </a:extLst>
              </a:tr>
              <a:tr h="245751">
                <a:tc rowSpan="2">
                  <a:txBody>
                    <a:bodyPr/>
                    <a:lstStyle/>
                    <a:p>
                      <a:pPr algn="ctr" rtl="0" fontAlgn="ctr"/>
                      <a:r>
                        <a:rPr lang="ru-RU" sz="800" u="none" strike="noStrike">
                          <a:solidFill>
                            <a:schemeClr val="tx1"/>
                          </a:solidFill>
                          <a:effectLst/>
                          <a:latin typeface="+mj-lt"/>
                        </a:rPr>
                        <a:t>Ростовановский ТО</a:t>
                      </a:r>
                      <a:endParaRPr lang="ru-RU" sz="800" b="0" i="0" u="none" strike="noStrike">
                        <a:solidFill>
                          <a:schemeClr val="tx1"/>
                        </a:solidFill>
                        <a:effectLst/>
                        <a:latin typeface="+mj-lt"/>
                      </a:endParaRPr>
                    </a:p>
                  </a:txBody>
                  <a:tcPr marL="3998" marR="3998" marT="399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rtl="0" fontAlgn="ctr"/>
                      <a:r>
                        <a:rPr lang="ru-RU" sz="800" u="none" strike="noStrike" dirty="0">
                          <a:solidFill>
                            <a:schemeClr val="tx1"/>
                          </a:solidFill>
                          <a:effectLst/>
                          <a:latin typeface="+mj-lt"/>
                        </a:rPr>
                        <a:t>«Ремонт уличного освещения пешеходной зоны по </a:t>
                      </a:r>
                      <a:r>
                        <a:rPr lang="ru-RU" sz="800" u="none" strike="noStrike" dirty="0" err="1">
                          <a:solidFill>
                            <a:schemeClr val="tx1"/>
                          </a:solidFill>
                          <a:effectLst/>
                          <a:latin typeface="+mj-lt"/>
                        </a:rPr>
                        <a:t>ул.Ленина</a:t>
                      </a:r>
                      <a:r>
                        <a:rPr lang="ru-RU" sz="800" u="none" strike="noStrike" dirty="0">
                          <a:solidFill>
                            <a:schemeClr val="tx1"/>
                          </a:solidFill>
                          <a:effectLst/>
                          <a:latin typeface="+mj-lt"/>
                        </a:rPr>
                        <a:t> и парковой зоны села </a:t>
                      </a:r>
                      <a:r>
                        <a:rPr lang="ru-RU" sz="800" u="none" strike="noStrike" dirty="0" err="1">
                          <a:solidFill>
                            <a:schemeClr val="tx1"/>
                          </a:solidFill>
                          <a:effectLst/>
                          <a:latin typeface="+mj-lt"/>
                        </a:rPr>
                        <a:t>Ростовановское</a:t>
                      </a:r>
                      <a:r>
                        <a:rPr lang="ru-RU" sz="800" u="none" strike="noStrike" dirty="0">
                          <a:solidFill>
                            <a:schemeClr val="tx1"/>
                          </a:solidFill>
                          <a:effectLst/>
                          <a:latin typeface="+mj-lt"/>
                        </a:rPr>
                        <a:t> Курского муниципального округа Ставропольского края»</a:t>
                      </a:r>
                      <a:endParaRPr lang="ru-RU" sz="800" b="0" i="0" u="none" strike="noStrike" dirty="0">
                        <a:solidFill>
                          <a:schemeClr val="tx1"/>
                        </a:solidFill>
                        <a:effectLst/>
                        <a:latin typeface="+mj-lt"/>
                      </a:endParaRPr>
                    </a:p>
                  </a:txBody>
                  <a:tcPr marL="3998" marR="3998" marT="399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b="1" u="none" strike="noStrike" dirty="0">
                          <a:solidFill>
                            <a:schemeClr val="tx1"/>
                          </a:solidFill>
                          <a:effectLst/>
                          <a:latin typeface="+mj-lt"/>
                        </a:rPr>
                        <a:t>996,86</a:t>
                      </a:r>
                      <a:endParaRPr lang="ru-RU" sz="800" b="1"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dirty="0">
                          <a:solidFill>
                            <a:schemeClr val="tx1"/>
                          </a:solidFill>
                          <a:effectLst/>
                          <a:latin typeface="+mj-lt"/>
                        </a:rPr>
                        <a:t>571,10</a:t>
                      </a:r>
                      <a:endParaRPr lang="ru-RU" sz="800" b="0"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dirty="0">
                          <a:solidFill>
                            <a:schemeClr val="tx1"/>
                          </a:solidFill>
                          <a:effectLst/>
                          <a:latin typeface="+mj-lt"/>
                        </a:rPr>
                        <a:t>425,76</a:t>
                      </a:r>
                      <a:endParaRPr lang="ru-RU" sz="800" b="1"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a:solidFill>
                            <a:schemeClr val="tx1"/>
                          </a:solidFill>
                          <a:effectLst/>
                          <a:latin typeface="+mj-lt"/>
                        </a:rPr>
                        <a:t>192,65</a:t>
                      </a:r>
                      <a:endParaRPr lang="ru-RU" sz="800" b="0" i="0" u="none" strike="noStrike">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a:solidFill>
                            <a:schemeClr val="tx1"/>
                          </a:solidFill>
                          <a:effectLst/>
                          <a:latin typeface="+mj-lt"/>
                        </a:rPr>
                        <a:t>233,11</a:t>
                      </a:r>
                      <a:endParaRPr lang="ru-RU" sz="800" b="0" i="0" u="none" strike="noStrike">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134693348"/>
                  </a:ext>
                </a:extLst>
              </a:tr>
              <a:tr h="178130">
                <a:tc vMerge="1">
                  <a:txBody>
                    <a:bodyPr/>
                    <a:lstStyle/>
                    <a:p>
                      <a:endParaRPr lang="ru-RU"/>
                    </a:p>
                  </a:txBody>
                  <a:tcPr/>
                </a:tc>
                <a:tc>
                  <a:txBody>
                    <a:bodyPr/>
                    <a:lstStyle/>
                    <a:p>
                      <a:pPr algn="l" rtl="0" fontAlgn="ctr"/>
                      <a:r>
                        <a:rPr lang="ru-RU" sz="800" u="none" strike="noStrike" dirty="0">
                          <a:solidFill>
                            <a:schemeClr val="tx1"/>
                          </a:solidFill>
                          <a:effectLst/>
                          <a:latin typeface="+mj-lt"/>
                        </a:rPr>
                        <a:t>«Устройство тротуарной дорожки по улице Мира в хуторе Пролетарский Курского муниципального округа Ставропольского края»</a:t>
                      </a:r>
                      <a:endParaRPr lang="ru-RU" sz="800" b="0" i="0" u="none" strike="noStrike" dirty="0">
                        <a:solidFill>
                          <a:schemeClr val="tx1"/>
                        </a:solidFill>
                        <a:effectLst/>
                        <a:latin typeface="+mj-lt"/>
                      </a:endParaRPr>
                    </a:p>
                  </a:txBody>
                  <a:tcPr marL="3998" marR="3998" marT="399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b="1" u="none" strike="noStrike" dirty="0">
                          <a:solidFill>
                            <a:schemeClr val="tx1"/>
                          </a:solidFill>
                          <a:effectLst/>
                          <a:latin typeface="+mj-lt"/>
                        </a:rPr>
                        <a:t>2 183,74</a:t>
                      </a:r>
                      <a:endParaRPr lang="ru-RU" sz="800" b="1"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a:solidFill>
                            <a:schemeClr val="tx1"/>
                          </a:solidFill>
                          <a:effectLst/>
                          <a:latin typeface="+mj-lt"/>
                        </a:rPr>
                        <a:t>1 356,31</a:t>
                      </a:r>
                      <a:endParaRPr lang="ru-RU" sz="800" b="0" i="0" u="none" strike="noStrike">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dirty="0">
                          <a:solidFill>
                            <a:schemeClr val="tx1"/>
                          </a:solidFill>
                          <a:effectLst/>
                          <a:latin typeface="+mj-lt"/>
                        </a:rPr>
                        <a:t>827,43</a:t>
                      </a:r>
                      <a:endParaRPr lang="ru-RU" sz="800" b="1"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dirty="0" smtClean="0">
                          <a:solidFill>
                            <a:schemeClr val="tx1"/>
                          </a:solidFill>
                          <a:effectLst/>
                          <a:latin typeface="+mj-lt"/>
                        </a:rPr>
                        <a:t>291,20</a:t>
                      </a:r>
                      <a:endParaRPr lang="ru-RU" sz="800" b="0"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a:solidFill>
                            <a:schemeClr val="tx1"/>
                          </a:solidFill>
                          <a:effectLst/>
                          <a:latin typeface="+mj-lt"/>
                        </a:rPr>
                        <a:t>536,23</a:t>
                      </a:r>
                      <a:endParaRPr lang="ru-RU" sz="800" b="0" i="0" u="none" strike="noStrike">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105217362"/>
                  </a:ext>
                </a:extLst>
              </a:tr>
              <a:tr h="152400">
                <a:tc>
                  <a:txBody>
                    <a:bodyPr/>
                    <a:lstStyle/>
                    <a:p>
                      <a:pPr algn="ctr" rtl="0" fontAlgn="ctr"/>
                      <a:r>
                        <a:rPr lang="ru-RU" sz="800" u="none" strike="noStrike">
                          <a:solidFill>
                            <a:schemeClr val="tx1"/>
                          </a:solidFill>
                          <a:effectLst/>
                          <a:latin typeface="+mj-lt"/>
                        </a:rPr>
                        <a:t>Рощинский ТО</a:t>
                      </a:r>
                      <a:endParaRPr lang="ru-RU" sz="800" b="0" i="0" u="none" strike="noStrike">
                        <a:solidFill>
                          <a:schemeClr val="tx1"/>
                        </a:solidFill>
                        <a:effectLst/>
                        <a:latin typeface="+mj-lt"/>
                      </a:endParaRPr>
                    </a:p>
                  </a:txBody>
                  <a:tcPr marL="3998" marR="3998" marT="399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rtl="0" fontAlgn="ctr"/>
                      <a:r>
                        <a:rPr lang="ru-RU" sz="800" u="none" strike="noStrike" dirty="0">
                          <a:solidFill>
                            <a:schemeClr val="tx1"/>
                          </a:solidFill>
                          <a:effectLst/>
                          <a:latin typeface="+mj-lt"/>
                        </a:rPr>
                        <a:t>«Устройство детской площадки в парковой зоне (2 этап) пос. Рощино Курского муниципального округа Ставропольского края»</a:t>
                      </a:r>
                      <a:endParaRPr lang="ru-RU" sz="800" b="0" i="0" u="none" strike="noStrike" dirty="0">
                        <a:solidFill>
                          <a:schemeClr val="tx1"/>
                        </a:solidFill>
                        <a:effectLst/>
                        <a:latin typeface="+mj-lt"/>
                      </a:endParaRPr>
                    </a:p>
                  </a:txBody>
                  <a:tcPr marL="3998" marR="3998" marT="399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b="1" u="none" strike="noStrike" dirty="0">
                          <a:solidFill>
                            <a:schemeClr val="tx1"/>
                          </a:solidFill>
                          <a:effectLst/>
                          <a:latin typeface="+mj-lt"/>
                        </a:rPr>
                        <a:t>1 966,49</a:t>
                      </a:r>
                      <a:endParaRPr lang="ru-RU" sz="800" b="1"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a:solidFill>
                            <a:schemeClr val="tx1"/>
                          </a:solidFill>
                          <a:effectLst/>
                          <a:latin typeface="+mj-lt"/>
                        </a:rPr>
                        <a:t>1 048,27</a:t>
                      </a:r>
                      <a:endParaRPr lang="ru-RU" sz="800" b="0" i="0" u="none" strike="noStrike">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dirty="0">
                          <a:solidFill>
                            <a:schemeClr val="tx1"/>
                          </a:solidFill>
                          <a:effectLst/>
                          <a:latin typeface="+mj-lt"/>
                        </a:rPr>
                        <a:t>918,22</a:t>
                      </a:r>
                      <a:endParaRPr lang="ru-RU" sz="800" b="1"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dirty="0" smtClean="0">
                          <a:solidFill>
                            <a:schemeClr val="tx1"/>
                          </a:solidFill>
                          <a:effectLst/>
                          <a:latin typeface="+mj-lt"/>
                        </a:rPr>
                        <a:t>452,10</a:t>
                      </a:r>
                      <a:endParaRPr lang="ru-RU" sz="800" b="0"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a:solidFill>
                            <a:schemeClr val="tx1"/>
                          </a:solidFill>
                          <a:effectLst/>
                          <a:latin typeface="+mj-lt"/>
                        </a:rPr>
                        <a:t>466,12</a:t>
                      </a:r>
                      <a:endParaRPr lang="ru-RU" sz="800" b="0" i="0" u="none" strike="noStrike">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86004970"/>
                  </a:ext>
                </a:extLst>
              </a:tr>
              <a:tr h="133345">
                <a:tc rowSpan="2">
                  <a:txBody>
                    <a:bodyPr/>
                    <a:lstStyle/>
                    <a:p>
                      <a:pPr algn="ctr" rtl="0" fontAlgn="ctr"/>
                      <a:r>
                        <a:rPr lang="ru-RU" sz="800" u="none" strike="noStrike">
                          <a:solidFill>
                            <a:schemeClr val="tx1"/>
                          </a:solidFill>
                          <a:effectLst/>
                          <a:latin typeface="+mj-lt"/>
                        </a:rPr>
                        <a:t>Русский ТО</a:t>
                      </a:r>
                      <a:endParaRPr lang="ru-RU" sz="800" b="0" i="0" u="none" strike="noStrike">
                        <a:solidFill>
                          <a:schemeClr val="tx1"/>
                        </a:solidFill>
                        <a:effectLst/>
                        <a:latin typeface="+mj-lt"/>
                      </a:endParaRPr>
                    </a:p>
                  </a:txBody>
                  <a:tcPr marL="3998" marR="3998" marT="399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rtl="0" fontAlgn="ctr"/>
                      <a:r>
                        <a:rPr lang="ru-RU" sz="800" u="none" strike="noStrike" dirty="0">
                          <a:solidFill>
                            <a:schemeClr val="tx1"/>
                          </a:solidFill>
                          <a:effectLst/>
                          <a:latin typeface="+mj-lt"/>
                        </a:rPr>
                        <a:t>«Устройство пешеходной дорожки по ул. Кооперативная в с. Русское Курского муниципального округа Ставропольского края»</a:t>
                      </a:r>
                      <a:endParaRPr lang="ru-RU" sz="800" b="0" i="0" u="none" strike="noStrike" dirty="0">
                        <a:solidFill>
                          <a:schemeClr val="tx1"/>
                        </a:solidFill>
                        <a:effectLst/>
                        <a:latin typeface="+mj-lt"/>
                      </a:endParaRPr>
                    </a:p>
                  </a:txBody>
                  <a:tcPr marL="3998" marR="3998" marT="399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b="1" u="none" strike="noStrike" dirty="0">
                          <a:solidFill>
                            <a:schemeClr val="tx1"/>
                          </a:solidFill>
                          <a:effectLst/>
                          <a:latin typeface="+mj-lt"/>
                        </a:rPr>
                        <a:t>4 429,12</a:t>
                      </a:r>
                      <a:endParaRPr lang="ru-RU" sz="800" b="1"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dirty="0" smtClean="0">
                          <a:solidFill>
                            <a:schemeClr val="tx1"/>
                          </a:solidFill>
                          <a:effectLst/>
                          <a:latin typeface="+mj-lt"/>
                        </a:rPr>
                        <a:t>2650,00</a:t>
                      </a:r>
                      <a:endParaRPr lang="ru-RU" sz="800" b="0"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dirty="0">
                          <a:solidFill>
                            <a:schemeClr val="tx1"/>
                          </a:solidFill>
                          <a:effectLst/>
                          <a:latin typeface="+mj-lt"/>
                        </a:rPr>
                        <a:t>1 779,12</a:t>
                      </a:r>
                      <a:endParaRPr lang="ru-RU" sz="800" b="1"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dirty="0" smtClean="0">
                          <a:solidFill>
                            <a:schemeClr val="tx1"/>
                          </a:solidFill>
                          <a:effectLst/>
                          <a:latin typeface="+mj-lt"/>
                        </a:rPr>
                        <a:t>621,00</a:t>
                      </a:r>
                      <a:endParaRPr lang="ru-RU" sz="800" b="0"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a:solidFill>
                            <a:schemeClr val="tx1"/>
                          </a:solidFill>
                          <a:effectLst/>
                          <a:latin typeface="+mj-lt"/>
                        </a:rPr>
                        <a:t>1158,12</a:t>
                      </a:r>
                      <a:endParaRPr lang="ru-RU" sz="800" b="0" i="0" u="none" strike="noStrike">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552442852"/>
                  </a:ext>
                </a:extLst>
              </a:tr>
              <a:tr h="76017">
                <a:tc vMerge="1">
                  <a:txBody>
                    <a:bodyPr/>
                    <a:lstStyle/>
                    <a:p>
                      <a:endParaRPr lang="ru-RU"/>
                    </a:p>
                  </a:txBody>
                  <a:tcPr/>
                </a:tc>
                <a:tc>
                  <a:txBody>
                    <a:bodyPr/>
                    <a:lstStyle/>
                    <a:p>
                      <a:pPr algn="l" rtl="0" fontAlgn="ctr"/>
                      <a:r>
                        <a:rPr lang="ru-RU" sz="800" u="none" strike="noStrike" dirty="0">
                          <a:solidFill>
                            <a:schemeClr val="tx1"/>
                          </a:solidFill>
                          <a:effectLst/>
                          <a:latin typeface="+mj-lt"/>
                        </a:rPr>
                        <a:t>«Устройство спортивной площадки по ул. Колхозная 4а в с. </a:t>
                      </a:r>
                      <a:r>
                        <a:rPr lang="ru-RU" sz="800" u="none" strike="noStrike" dirty="0" err="1">
                          <a:solidFill>
                            <a:schemeClr val="tx1"/>
                          </a:solidFill>
                          <a:effectLst/>
                          <a:latin typeface="+mj-lt"/>
                        </a:rPr>
                        <a:t>Уваровское</a:t>
                      </a:r>
                      <a:r>
                        <a:rPr lang="ru-RU" sz="800" u="none" strike="noStrike" dirty="0">
                          <a:solidFill>
                            <a:schemeClr val="tx1"/>
                          </a:solidFill>
                          <a:effectLst/>
                          <a:latin typeface="+mj-lt"/>
                        </a:rPr>
                        <a:t> Курского муниципального округа Ставропольского края»</a:t>
                      </a:r>
                      <a:endParaRPr lang="ru-RU" sz="800" b="0" i="0" u="none" strike="noStrike" dirty="0">
                        <a:solidFill>
                          <a:schemeClr val="tx1"/>
                        </a:solidFill>
                        <a:effectLst/>
                        <a:latin typeface="+mj-lt"/>
                      </a:endParaRPr>
                    </a:p>
                  </a:txBody>
                  <a:tcPr marL="3998" marR="3998" marT="399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b="1" u="none" strike="noStrike" dirty="0">
                          <a:solidFill>
                            <a:schemeClr val="tx1"/>
                          </a:solidFill>
                          <a:effectLst/>
                          <a:latin typeface="+mj-lt"/>
                        </a:rPr>
                        <a:t>4 024,56</a:t>
                      </a:r>
                      <a:endParaRPr lang="ru-RU" sz="800" b="1"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a:solidFill>
                            <a:schemeClr val="tx1"/>
                          </a:solidFill>
                          <a:effectLst/>
                          <a:latin typeface="+mj-lt"/>
                        </a:rPr>
                        <a:t>2 143,52</a:t>
                      </a:r>
                      <a:endParaRPr lang="ru-RU" sz="800" b="0" i="0" u="none" strike="noStrike">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a:solidFill>
                            <a:schemeClr val="tx1"/>
                          </a:solidFill>
                          <a:effectLst/>
                          <a:latin typeface="+mj-lt"/>
                        </a:rPr>
                        <a:t>1 881,04</a:t>
                      </a:r>
                      <a:endParaRPr lang="ru-RU" sz="800" b="1" i="0" u="none" strike="noStrike">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dirty="0" smtClean="0">
                          <a:solidFill>
                            <a:schemeClr val="tx1"/>
                          </a:solidFill>
                          <a:effectLst/>
                          <a:latin typeface="+mj-lt"/>
                        </a:rPr>
                        <a:t>940,00</a:t>
                      </a:r>
                      <a:endParaRPr lang="ru-RU" sz="800" b="0"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a:solidFill>
                            <a:schemeClr val="tx1"/>
                          </a:solidFill>
                          <a:effectLst/>
                          <a:latin typeface="+mj-lt"/>
                        </a:rPr>
                        <a:t>941,04</a:t>
                      </a:r>
                      <a:endParaRPr lang="ru-RU" sz="800" b="0" i="0" u="none" strike="noStrike">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746949125"/>
                  </a:ext>
                </a:extLst>
              </a:tr>
              <a:tr h="234909">
                <a:tc>
                  <a:txBody>
                    <a:bodyPr/>
                    <a:lstStyle/>
                    <a:p>
                      <a:pPr algn="ctr" rtl="0" fontAlgn="ctr"/>
                      <a:r>
                        <a:rPr lang="ru-RU" sz="800" u="none" strike="noStrike">
                          <a:solidFill>
                            <a:schemeClr val="tx1"/>
                          </a:solidFill>
                          <a:effectLst/>
                          <a:latin typeface="+mj-lt"/>
                        </a:rPr>
                        <a:t>Серноводский ТО</a:t>
                      </a:r>
                      <a:endParaRPr lang="ru-RU" sz="800" b="0" i="0" u="none" strike="noStrike">
                        <a:solidFill>
                          <a:schemeClr val="tx1"/>
                        </a:solidFill>
                        <a:effectLst/>
                        <a:latin typeface="+mj-lt"/>
                      </a:endParaRPr>
                    </a:p>
                  </a:txBody>
                  <a:tcPr marL="3998" marR="3998" marT="399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rtl="0" fontAlgn="ctr"/>
                      <a:r>
                        <a:rPr lang="ru-RU" sz="800" u="none" strike="noStrike" dirty="0">
                          <a:solidFill>
                            <a:schemeClr val="tx1"/>
                          </a:solidFill>
                          <a:effectLst/>
                          <a:latin typeface="+mj-lt"/>
                        </a:rPr>
                        <a:t>«Устройство детской игровой площадки по ул. Урожайной в селе </a:t>
                      </a:r>
                      <a:r>
                        <a:rPr lang="ru-RU" sz="800" u="none" strike="noStrike" dirty="0" err="1">
                          <a:solidFill>
                            <a:schemeClr val="tx1"/>
                          </a:solidFill>
                          <a:effectLst/>
                          <a:latin typeface="+mj-lt"/>
                        </a:rPr>
                        <a:t>Серноводское</a:t>
                      </a:r>
                      <a:r>
                        <a:rPr lang="ru-RU" sz="800" u="none" strike="noStrike" dirty="0">
                          <a:solidFill>
                            <a:schemeClr val="tx1"/>
                          </a:solidFill>
                          <a:effectLst/>
                          <a:latin typeface="+mj-lt"/>
                        </a:rPr>
                        <a:t> Курского муниципального округа Ставропольского края»</a:t>
                      </a:r>
                      <a:endParaRPr lang="ru-RU" sz="800" b="0" i="0" u="none" strike="noStrike" dirty="0">
                        <a:solidFill>
                          <a:schemeClr val="tx1"/>
                        </a:solidFill>
                        <a:effectLst/>
                        <a:latin typeface="+mj-lt"/>
                      </a:endParaRPr>
                    </a:p>
                  </a:txBody>
                  <a:tcPr marL="3998" marR="3998" marT="399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b="1" u="none" strike="noStrike" dirty="0">
                          <a:solidFill>
                            <a:schemeClr val="tx1"/>
                          </a:solidFill>
                          <a:effectLst/>
                          <a:latin typeface="+mj-lt"/>
                        </a:rPr>
                        <a:t>3 063,05</a:t>
                      </a:r>
                      <a:endParaRPr lang="ru-RU" sz="800" b="1"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a:solidFill>
                            <a:schemeClr val="tx1"/>
                          </a:solidFill>
                          <a:effectLst/>
                          <a:latin typeface="+mj-lt"/>
                        </a:rPr>
                        <a:t>2033,47</a:t>
                      </a:r>
                      <a:endParaRPr lang="ru-RU" sz="800" b="0" i="0" u="none" strike="noStrike">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a:solidFill>
                            <a:schemeClr val="tx1"/>
                          </a:solidFill>
                          <a:effectLst/>
                          <a:latin typeface="+mj-lt"/>
                        </a:rPr>
                        <a:t>1 029,58</a:t>
                      </a:r>
                      <a:endParaRPr lang="ru-RU" sz="800" b="1" i="0" u="none" strike="noStrike">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dirty="0" smtClean="0">
                          <a:solidFill>
                            <a:schemeClr val="tx1"/>
                          </a:solidFill>
                          <a:effectLst/>
                          <a:latin typeface="+mj-lt"/>
                        </a:rPr>
                        <a:t>350,00</a:t>
                      </a:r>
                      <a:endParaRPr lang="ru-RU" sz="800" b="0"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dirty="0">
                          <a:solidFill>
                            <a:schemeClr val="tx1"/>
                          </a:solidFill>
                          <a:effectLst/>
                          <a:latin typeface="+mj-lt"/>
                        </a:rPr>
                        <a:t>679,58</a:t>
                      </a:r>
                      <a:endParaRPr lang="ru-RU" sz="800" b="0"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726876795"/>
                  </a:ext>
                </a:extLst>
              </a:tr>
              <a:tr h="234909">
                <a:tc>
                  <a:txBody>
                    <a:bodyPr/>
                    <a:lstStyle/>
                    <a:p>
                      <a:pPr algn="ctr" rtl="0" fontAlgn="ctr"/>
                      <a:r>
                        <a:rPr lang="ru-RU" sz="800" u="none" strike="noStrike">
                          <a:solidFill>
                            <a:schemeClr val="tx1"/>
                          </a:solidFill>
                          <a:effectLst/>
                          <a:latin typeface="+mj-lt"/>
                        </a:rPr>
                        <a:t>Стодеревский ТО</a:t>
                      </a:r>
                      <a:endParaRPr lang="ru-RU" sz="800" b="0" i="0" u="none" strike="noStrike">
                        <a:solidFill>
                          <a:schemeClr val="tx1"/>
                        </a:solidFill>
                        <a:effectLst/>
                        <a:latin typeface="+mj-lt"/>
                      </a:endParaRPr>
                    </a:p>
                  </a:txBody>
                  <a:tcPr marL="3998" marR="3998" marT="399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rtl="0" fontAlgn="ctr"/>
                      <a:r>
                        <a:rPr lang="ru-RU" sz="800" u="none" strike="noStrike" dirty="0">
                          <a:solidFill>
                            <a:schemeClr val="tx1"/>
                          </a:solidFill>
                          <a:effectLst/>
                          <a:latin typeface="+mj-lt"/>
                        </a:rPr>
                        <a:t>«Обустройство крытой сцены и зрительских мест в парковой зоне станицы Стодеревская Курского муниципального округа Ставропольского края»</a:t>
                      </a:r>
                      <a:endParaRPr lang="ru-RU" sz="800" b="0" i="0" u="none" strike="noStrike" dirty="0">
                        <a:solidFill>
                          <a:schemeClr val="tx1"/>
                        </a:solidFill>
                        <a:effectLst/>
                        <a:latin typeface="+mj-lt"/>
                      </a:endParaRPr>
                    </a:p>
                  </a:txBody>
                  <a:tcPr marL="3998" marR="3998" marT="399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b="1" u="none" strike="noStrike" dirty="0">
                          <a:solidFill>
                            <a:schemeClr val="tx1"/>
                          </a:solidFill>
                          <a:effectLst/>
                          <a:latin typeface="+mj-lt"/>
                        </a:rPr>
                        <a:t>2 653,74</a:t>
                      </a:r>
                      <a:endParaRPr lang="ru-RU" sz="800" b="1"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a:solidFill>
                            <a:schemeClr val="tx1"/>
                          </a:solidFill>
                          <a:effectLst/>
                          <a:latin typeface="+mj-lt"/>
                        </a:rPr>
                        <a:t>1626,85</a:t>
                      </a:r>
                      <a:endParaRPr lang="ru-RU" sz="800" b="0" i="0" u="none" strike="noStrike">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a:solidFill>
                            <a:schemeClr val="tx1"/>
                          </a:solidFill>
                          <a:effectLst/>
                          <a:latin typeface="+mj-lt"/>
                        </a:rPr>
                        <a:t>1 026,89</a:t>
                      </a:r>
                      <a:endParaRPr lang="ru-RU" sz="800" b="1" i="0" u="none" strike="noStrike">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dirty="0" smtClean="0">
                          <a:solidFill>
                            <a:schemeClr val="tx1"/>
                          </a:solidFill>
                          <a:effectLst/>
                          <a:latin typeface="+mj-lt"/>
                        </a:rPr>
                        <a:t>358,00</a:t>
                      </a:r>
                      <a:endParaRPr lang="ru-RU" sz="800" b="0"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a:solidFill>
                            <a:schemeClr val="tx1"/>
                          </a:solidFill>
                          <a:effectLst/>
                          <a:latin typeface="+mj-lt"/>
                        </a:rPr>
                        <a:t>668,89</a:t>
                      </a:r>
                      <a:endParaRPr lang="ru-RU" sz="800" b="0" i="0" u="none" strike="noStrike">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176134178"/>
                  </a:ext>
                </a:extLst>
              </a:tr>
              <a:tr h="225245">
                <a:tc>
                  <a:txBody>
                    <a:bodyPr/>
                    <a:lstStyle/>
                    <a:p>
                      <a:pPr algn="ctr" rtl="0" fontAlgn="ctr"/>
                      <a:r>
                        <a:rPr lang="ru-RU" sz="800" u="none" strike="noStrike">
                          <a:solidFill>
                            <a:schemeClr val="tx1"/>
                          </a:solidFill>
                          <a:effectLst/>
                          <a:latin typeface="+mj-lt"/>
                        </a:rPr>
                        <a:t>Эдиссийский ТО</a:t>
                      </a:r>
                      <a:endParaRPr lang="ru-RU" sz="800" b="0" i="0" u="none" strike="noStrike">
                        <a:solidFill>
                          <a:schemeClr val="tx1"/>
                        </a:solidFill>
                        <a:effectLst/>
                        <a:latin typeface="+mj-lt"/>
                      </a:endParaRPr>
                    </a:p>
                  </a:txBody>
                  <a:tcPr marL="3998" marR="3998" marT="399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rtl="0" fontAlgn="ctr"/>
                      <a:r>
                        <a:rPr lang="ru-RU" sz="800" u="none" strike="noStrike" dirty="0">
                          <a:solidFill>
                            <a:schemeClr val="tx1"/>
                          </a:solidFill>
                          <a:effectLst/>
                          <a:latin typeface="+mj-lt"/>
                        </a:rPr>
                        <a:t>«Устройство на стадионе открытой спортивной площадки с уличными тренажёрами в селе </a:t>
                      </a:r>
                      <a:r>
                        <a:rPr lang="ru-RU" sz="800" u="none" strike="noStrike" dirty="0" err="1">
                          <a:solidFill>
                            <a:schemeClr val="tx1"/>
                          </a:solidFill>
                          <a:effectLst/>
                          <a:latin typeface="+mj-lt"/>
                        </a:rPr>
                        <a:t>Эдиссия</a:t>
                      </a:r>
                      <a:r>
                        <a:rPr lang="ru-RU" sz="800" u="none" strike="noStrike" dirty="0">
                          <a:solidFill>
                            <a:schemeClr val="tx1"/>
                          </a:solidFill>
                          <a:effectLst/>
                          <a:latin typeface="+mj-lt"/>
                        </a:rPr>
                        <a:t> Курского муниципального округа Ставропольского края»</a:t>
                      </a:r>
                      <a:endParaRPr lang="ru-RU" sz="800" b="0" i="0" u="none" strike="noStrike" dirty="0">
                        <a:solidFill>
                          <a:schemeClr val="tx1"/>
                        </a:solidFill>
                        <a:effectLst/>
                        <a:latin typeface="+mj-lt"/>
                      </a:endParaRPr>
                    </a:p>
                  </a:txBody>
                  <a:tcPr marL="3998" marR="3998" marT="399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b="1" u="none" strike="noStrike" dirty="0">
                          <a:solidFill>
                            <a:schemeClr val="tx1"/>
                          </a:solidFill>
                          <a:effectLst/>
                          <a:latin typeface="+mj-lt"/>
                        </a:rPr>
                        <a:t>2 685,86</a:t>
                      </a:r>
                      <a:endParaRPr lang="ru-RU" sz="800" b="1"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a:solidFill>
                            <a:schemeClr val="tx1"/>
                          </a:solidFill>
                          <a:effectLst/>
                          <a:latin typeface="+mj-lt"/>
                        </a:rPr>
                        <a:t>1570,73</a:t>
                      </a:r>
                      <a:endParaRPr lang="ru-RU" sz="800" b="0" i="0" u="none" strike="noStrike">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a:solidFill>
                            <a:schemeClr val="tx1"/>
                          </a:solidFill>
                          <a:effectLst/>
                          <a:latin typeface="+mj-lt"/>
                        </a:rPr>
                        <a:t>1 115,13</a:t>
                      </a:r>
                      <a:endParaRPr lang="ru-RU" sz="800" b="1" i="0" u="none" strike="noStrike">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dirty="0" smtClean="0">
                          <a:solidFill>
                            <a:schemeClr val="tx1"/>
                          </a:solidFill>
                          <a:effectLst/>
                          <a:latin typeface="+mj-lt"/>
                        </a:rPr>
                        <a:t>500,00</a:t>
                      </a:r>
                      <a:endParaRPr lang="ru-RU" sz="800" b="0"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u="none" strike="noStrike" dirty="0">
                          <a:solidFill>
                            <a:schemeClr val="tx1"/>
                          </a:solidFill>
                          <a:effectLst/>
                          <a:latin typeface="+mj-lt"/>
                        </a:rPr>
                        <a:t>615,13</a:t>
                      </a:r>
                      <a:endParaRPr lang="ru-RU" sz="800" b="0"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752842794"/>
                  </a:ext>
                </a:extLst>
              </a:tr>
              <a:tr h="72280">
                <a:tc>
                  <a:txBody>
                    <a:bodyPr/>
                    <a:lstStyle/>
                    <a:p>
                      <a:pPr algn="ctr" fontAlgn="ctr"/>
                      <a:r>
                        <a:rPr lang="ru-RU" sz="800" u="none" strike="noStrike">
                          <a:solidFill>
                            <a:schemeClr val="tx1"/>
                          </a:solidFill>
                          <a:effectLst/>
                          <a:latin typeface="+mj-lt"/>
                        </a:rPr>
                        <a:t> </a:t>
                      </a:r>
                      <a:endParaRPr lang="ru-RU" sz="800" b="0" i="0" u="none" strike="noStrike">
                        <a:solidFill>
                          <a:schemeClr val="tx1"/>
                        </a:solidFill>
                        <a:effectLst/>
                        <a:latin typeface="+mj-lt"/>
                      </a:endParaRPr>
                    </a:p>
                  </a:txBody>
                  <a:tcPr marL="3998" marR="3998" marT="399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l" fontAlgn="ctr"/>
                      <a:r>
                        <a:rPr lang="ru-RU" sz="800" u="none" strike="noStrike">
                          <a:solidFill>
                            <a:schemeClr val="tx1"/>
                          </a:solidFill>
                          <a:effectLst/>
                          <a:latin typeface="+mj-lt"/>
                        </a:rPr>
                        <a:t> </a:t>
                      </a:r>
                      <a:endParaRPr lang="ru-RU" sz="800" b="0" i="0" u="none" strike="noStrike">
                        <a:solidFill>
                          <a:schemeClr val="tx1"/>
                        </a:solidFill>
                        <a:effectLst/>
                        <a:latin typeface="+mj-lt"/>
                      </a:endParaRPr>
                    </a:p>
                  </a:txBody>
                  <a:tcPr marL="3998" marR="3998" marT="399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b="1" i="0" u="none" strike="noStrike" dirty="0" smtClean="0">
                          <a:solidFill>
                            <a:schemeClr val="tx1"/>
                          </a:solidFill>
                          <a:effectLst/>
                          <a:latin typeface="+mj-lt"/>
                        </a:rPr>
                        <a:t>33 033,03</a:t>
                      </a:r>
                      <a:endParaRPr lang="ru-RU" sz="800" b="1"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b="1" u="none" strike="noStrike" dirty="0">
                          <a:solidFill>
                            <a:schemeClr val="tx1"/>
                          </a:solidFill>
                          <a:effectLst/>
                          <a:latin typeface="+mj-lt"/>
                        </a:rPr>
                        <a:t>21 251,06</a:t>
                      </a:r>
                      <a:endParaRPr lang="ru-RU" sz="800" b="1"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b="1" i="0" u="none" strike="noStrike" dirty="0" smtClean="0">
                          <a:solidFill>
                            <a:schemeClr val="tx1"/>
                          </a:solidFill>
                          <a:effectLst/>
                          <a:latin typeface="+mj-lt"/>
                        </a:rPr>
                        <a:t>11 781,97</a:t>
                      </a:r>
                      <a:endParaRPr lang="ru-RU" sz="800" b="1"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b="1" i="0" u="none" strike="noStrike" dirty="0" smtClean="0">
                          <a:solidFill>
                            <a:schemeClr val="tx1"/>
                          </a:solidFill>
                          <a:effectLst/>
                          <a:latin typeface="+mj-lt"/>
                        </a:rPr>
                        <a:t>4 905,47</a:t>
                      </a:r>
                      <a:endParaRPr lang="ru-RU" sz="800" b="1"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r" rtl="0" fontAlgn="t"/>
                      <a:r>
                        <a:rPr lang="ru-RU" sz="800" b="1" u="none" strike="noStrike" dirty="0">
                          <a:solidFill>
                            <a:schemeClr val="tx1"/>
                          </a:solidFill>
                          <a:effectLst/>
                          <a:latin typeface="+mj-lt"/>
                        </a:rPr>
                        <a:t>6 876,50</a:t>
                      </a:r>
                      <a:endParaRPr lang="ru-RU" sz="800" b="1" i="0" u="none" strike="noStrike" dirty="0">
                        <a:solidFill>
                          <a:schemeClr val="tx1"/>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879508358"/>
                  </a:ext>
                </a:extLst>
              </a:tr>
            </a:tbl>
          </a:graphicData>
        </a:graphic>
      </p:graphicFrame>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Таблица 1"/>
          <p:cNvGraphicFramePr>
            <a:graphicFrameLocks noGrp="1"/>
          </p:cNvGraphicFramePr>
          <p:nvPr>
            <p:extLst>
              <p:ext uri="{D42A27DB-BD31-4B8C-83A1-F6EECF244321}">
                <p14:modId xmlns:p14="http://schemas.microsoft.com/office/powerpoint/2010/main" val="2050431541"/>
              </p:ext>
            </p:extLst>
          </p:nvPr>
        </p:nvGraphicFramePr>
        <p:xfrm>
          <a:off x="173967" y="599420"/>
          <a:ext cx="8817633" cy="2102058"/>
        </p:xfrm>
        <a:graphic>
          <a:graphicData uri="http://schemas.openxmlformats.org/drawingml/2006/table">
            <a:tbl>
              <a:tblPr>
                <a:tableStyleId>{21E4AEA4-8DFA-4A89-87EB-49C32662AFE0}</a:tableStyleId>
              </a:tblPr>
              <a:tblGrid>
                <a:gridCol w="5769633">
                  <a:extLst>
                    <a:ext uri="{9D8B030D-6E8A-4147-A177-3AD203B41FA5}">
                      <a16:colId xmlns:a16="http://schemas.microsoft.com/office/drawing/2014/main" xmlns="" val="2247703703"/>
                    </a:ext>
                  </a:extLst>
                </a:gridCol>
                <a:gridCol w="685800">
                  <a:extLst>
                    <a:ext uri="{9D8B030D-6E8A-4147-A177-3AD203B41FA5}">
                      <a16:colId xmlns:a16="http://schemas.microsoft.com/office/drawing/2014/main" xmlns="" val="1702144394"/>
                    </a:ext>
                  </a:extLst>
                </a:gridCol>
                <a:gridCol w="685800">
                  <a:extLst>
                    <a:ext uri="{9D8B030D-6E8A-4147-A177-3AD203B41FA5}">
                      <a16:colId xmlns:a16="http://schemas.microsoft.com/office/drawing/2014/main" xmlns="" val="1388182418"/>
                    </a:ext>
                  </a:extLst>
                </a:gridCol>
                <a:gridCol w="865962">
                  <a:extLst>
                    <a:ext uri="{9D8B030D-6E8A-4147-A177-3AD203B41FA5}">
                      <a16:colId xmlns:a16="http://schemas.microsoft.com/office/drawing/2014/main" xmlns="" val="3471581781"/>
                    </a:ext>
                  </a:extLst>
                </a:gridCol>
                <a:gridCol w="810438">
                  <a:extLst>
                    <a:ext uri="{9D8B030D-6E8A-4147-A177-3AD203B41FA5}">
                      <a16:colId xmlns:a16="http://schemas.microsoft.com/office/drawing/2014/main" xmlns="" val="4159017074"/>
                    </a:ext>
                  </a:extLst>
                </a:gridCol>
              </a:tblGrid>
              <a:tr h="365013">
                <a:tc>
                  <a:txBody>
                    <a:bodyPr/>
                    <a:lstStyle/>
                    <a:p>
                      <a:pPr algn="ctr" rtl="0" fontAlgn="ctr"/>
                      <a:endParaRPr lang="ru-RU" sz="800" b="0" i="0" u="none" strike="noStrike" dirty="0">
                        <a:solidFill>
                          <a:srgbClr val="000000"/>
                        </a:solidFill>
                        <a:effectLst/>
                        <a:latin typeface="+mj-lt"/>
                      </a:endParaRPr>
                    </a:p>
                    <a:p>
                      <a:pPr algn="ctr" rtl="0" fontAlgn="ctr"/>
                      <a:r>
                        <a:rPr lang="ru-RU" sz="800" u="none" strike="noStrike" dirty="0">
                          <a:effectLst/>
                          <a:latin typeface="+mj-lt"/>
                        </a:rPr>
                        <a:t>наименование проекта</a:t>
                      </a:r>
                      <a:endParaRPr lang="ru-RU" sz="800" b="1" i="0" u="none" strike="noStrike" dirty="0">
                        <a:solidFill>
                          <a:srgbClr val="000000"/>
                        </a:solidFill>
                        <a:effectLst/>
                        <a:latin typeface="+mj-lt"/>
                      </a:endParaRPr>
                    </a:p>
                  </a:txBody>
                  <a:tcPr marL="3998" marR="3998" marT="399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r>
                        <a:rPr lang="ru-RU" sz="800" u="none" strike="noStrike" dirty="0" smtClean="0">
                          <a:effectLst/>
                          <a:latin typeface="+mj-lt"/>
                        </a:rPr>
                        <a:t>ВСЕГО</a:t>
                      </a:r>
                      <a:endParaRPr lang="ru-RU" sz="800" b="0" i="0" u="none" strike="noStrike" dirty="0">
                        <a:solidFill>
                          <a:srgbClr val="000000"/>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r>
                        <a:rPr lang="ru-RU" sz="800" u="none" strike="noStrike" dirty="0">
                          <a:effectLst/>
                          <a:latin typeface="+mj-lt"/>
                        </a:rPr>
                        <a:t>за счет местного бюджета </a:t>
                      </a:r>
                      <a:endParaRPr lang="ru-RU" sz="800" b="0" i="0" u="none" strike="noStrike" dirty="0">
                        <a:solidFill>
                          <a:srgbClr val="000000"/>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r>
                        <a:rPr lang="ru-RU" sz="800" u="none" strike="noStrike" dirty="0" smtClean="0">
                          <a:effectLst/>
                          <a:latin typeface="+mj-lt"/>
                        </a:rPr>
                        <a:t>средства индивидуальных предпринимателей и организаций</a:t>
                      </a:r>
                      <a:endParaRPr lang="ru-RU" sz="800" b="0" i="0" u="none" strike="noStrike" dirty="0">
                        <a:solidFill>
                          <a:srgbClr val="000000"/>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r>
                        <a:rPr lang="ru-RU" sz="800" u="none" strike="noStrike" dirty="0" smtClean="0">
                          <a:effectLst/>
                          <a:latin typeface="+mj-lt"/>
                        </a:rPr>
                        <a:t>средства населения</a:t>
                      </a:r>
                      <a:endParaRPr lang="ru-RU" sz="800" b="0" i="0" u="none" strike="noStrike" dirty="0">
                        <a:solidFill>
                          <a:srgbClr val="000000"/>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91998975"/>
                  </a:ext>
                </a:extLst>
              </a:tr>
              <a:tr h="84087">
                <a:tc>
                  <a:txBody>
                    <a:bodyPr/>
                    <a:lstStyle/>
                    <a:p>
                      <a:pPr marL="0" algn="l" rtl="0" eaLnBrk="1" fontAlgn="ctr" latinLnBrk="0" hangingPunct="1"/>
                      <a:r>
                        <a:rPr kumimoji="0" lang="ru-RU" sz="800" b="1" u="none" strike="noStrike" kern="1200" dirty="0" smtClean="0">
                          <a:solidFill>
                            <a:schemeClr val="dk1"/>
                          </a:solidFill>
                          <a:effectLst/>
                          <a:latin typeface="+mj-lt"/>
                          <a:ea typeface="+mn-ea"/>
                          <a:cs typeface="+mn-cs"/>
                        </a:rPr>
                        <a:t>Обустройство спортивно-игровой площадки в п. Ага-Батыр Курского муниципального округа Ставропольского края.</a:t>
                      </a:r>
                      <a:r>
                        <a:rPr kumimoji="0" lang="ru-RU" sz="800" b="1" u="none" strike="noStrike" kern="1200" baseline="0" dirty="0" smtClean="0">
                          <a:solidFill>
                            <a:schemeClr val="dk1"/>
                          </a:solidFill>
                          <a:effectLst/>
                          <a:latin typeface="+mj-lt"/>
                          <a:ea typeface="+mn-ea"/>
                          <a:cs typeface="+mn-cs"/>
                        </a:rPr>
                        <a:t> </a:t>
                      </a:r>
                      <a:r>
                        <a:rPr kumimoji="0" lang="ru-RU" sz="800" u="none" strike="noStrike" kern="1200" dirty="0" smtClean="0">
                          <a:solidFill>
                            <a:schemeClr val="dk1"/>
                          </a:solidFill>
                          <a:effectLst/>
                          <a:latin typeface="+mj-lt"/>
                          <a:ea typeface="+mn-ea"/>
                          <a:cs typeface="+mn-cs"/>
                        </a:rPr>
                        <a:t>.</a:t>
                      </a:r>
                      <a:endParaRPr kumimoji="0" lang="ru-RU" sz="800" u="none" strike="noStrike" kern="1200" dirty="0">
                        <a:solidFill>
                          <a:schemeClr val="dk1"/>
                        </a:solidFill>
                        <a:effectLst/>
                        <a:latin typeface="+mj-lt"/>
                        <a:ea typeface="+mn-ea"/>
                        <a:cs typeface="+mn-cs"/>
                      </a:endParaRPr>
                    </a:p>
                  </a:txBody>
                  <a:tcPr marL="3998" marR="3998" marT="399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r>
                        <a:rPr lang="ru-RU" sz="800" b="1" u="none" strike="noStrike" dirty="0" smtClean="0">
                          <a:effectLst/>
                          <a:latin typeface="+mj-lt"/>
                        </a:rPr>
                        <a:t>2 467,75</a:t>
                      </a:r>
                      <a:endParaRPr lang="ru-RU" sz="800" b="1" i="0" u="none" strike="noStrike" dirty="0">
                        <a:solidFill>
                          <a:srgbClr val="000000"/>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r>
                        <a:rPr lang="ru-RU" sz="800" u="none" strike="noStrike" dirty="0" smtClean="0">
                          <a:effectLst/>
                          <a:latin typeface="+mj-lt"/>
                        </a:rPr>
                        <a:t>2 336,50</a:t>
                      </a:r>
                      <a:endParaRPr lang="ru-RU" sz="800" b="1" i="0" u="none" strike="noStrike" dirty="0">
                        <a:solidFill>
                          <a:srgbClr val="000000"/>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r>
                        <a:rPr lang="ru-RU" sz="800" u="none" strike="noStrike" dirty="0" smtClean="0">
                          <a:effectLst/>
                          <a:latin typeface="+mj-lt"/>
                        </a:rPr>
                        <a:t>75,00</a:t>
                      </a:r>
                      <a:endParaRPr lang="ru-RU" sz="800" b="0" i="0" u="none" strike="noStrike" dirty="0">
                        <a:solidFill>
                          <a:srgbClr val="000000"/>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r>
                        <a:rPr lang="ru-RU" sz="800" u="none" strike="noStrike" dirty="0" smtClean="0">
                          <a:effectLst/>
                          <a:latin typeface="+mj-lt"/>
                        </a:rPr>
                        <a:t>56,25</a:t>
                      </a:r>
                      <a:endParaRPr lang="ru-RU" sz="800" b="0" i="0" u="none" strike="noStrike" dirty="0">
                        <a:solidFill>
                          <a:srgbClr val="000000"/>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995490627"/>
                  </a:ext>
                </a:extLst>
              </a:tr>
              <a:tr h="444144">
                <a:tc>
                  <a:txBody>
                    <a:bodyPr/>
                    <a:lstStyle/>
                    <a:p>
                      <a:pPr algn="l" rtl="0" fontAlgn="ctr"/>
                      <a:r>
                        <a:rPr kumimoji="0" lang="ru-RU" sz="800" b="1" u="none" strike="noStrike" kern="1200" dirty="0" smtClean="0">
                          <a:solidFill>
                            <a:schemeClr val="dk1"/>
                          </a:solidFill>
                          <a:effectLst/>
                          <a:latin typeface="+mj-lt"/>
                          <a:ea typeface="+mn-ea"/>
                          <a:cs typeface="+mn-cs"/>
                        </a:rPr>
                        <a:t>Благоустройство центрального парка в станице Курской Курского муниципального округа Ставропольского края.</a:t>
                      </a:r>
                      <a:r>
                        <a:rPr kumimoji="0" lang="ru-RU" sz="800" b="1" u="none" strike="noStrike" kern="1200" baseline="0" dirty="0" smtClean="0">
                          <a:solidFill>
                            <a:schemeClr val="dk1"/>
                          </a:solidFill>
                          <a:effectLst/>
                          <a:latin typeface="+mj-lt"/>
                          <a:ea typeface="+mn-ea"/>
                          <a:cs typeface="+mn-cs"/>
                        </a:rPr>
                        <a:t> </a:t>
                      </a:r>
                    </a:p>
                    <a:p>
                      <a:pPr algn="l" rtl="0" fontAlgn="ctr"/>
                      <a:r>
                        <a:rPr kumimoji="0" lang="ru-RU" sz="800" u="none" strike="noStrike" kern="1200" dirty="0" smtClean="0">
                          <a:solidFill>
                            <a:schemeClr val="dk1"/>
                          </a:solidFill>
                          <a:effectLst/>
                          <a:latin typeface="+mj-lt"/>
                          <a:ea typeface="+mn-ea"/>
                          <a:cs typeface="+mn-cs"/>
                        </a:rPr>
                        <a:t>исполнено 2 342 115,26 рублей. Денежные средства освоены не в полном объеме, так как 18 декабря 2023 года администрацией Курского муниципального округа Ставропольского края было принято решение об одностороннем отказе от исполнения муниципального контракта с подрядчиком ООО «СК Фаворит», который нарушил все сроки этапов выполнения работ.</a:t>
                      </a:r>
                      <a:endParaRPr kumimoji="0" lang="ru-RU" sz="800" u="none" strike="noStrike" kern="1200" dirty="0">
                        <a:solidFill>
                          <a:schemeClr val="dk1"/>
                        </a:solidFill>
                        <a:effectLst/>
                        <a:latin typeface="+mj-lt"/>
                        <a:ea typeface="+mn-ea"/>
                        <a:cs typeface="+mn-cs"/>
                      </a:endParaRPr>
                    </a:p>
                  </a:txBody>
                  <a:tcPr marL="3998" marR="3998" marT="399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r>
                        <a:rPr lang="ru-RU" sz="800" b="1" u="none" strike="noStrike" dirty="0" smtClean="0">
                          <a:effectLst/>
                          <a:latin typeface="+mj-lt"/>
                        </a:rPr>
                        <a:t>8 750,00</a:t>
                      </a:r>
                      <a:endParaRPr lang="ru-RU" sz="800" b="1" i="0" u="none" strike="noStrike" dirty="0">
                        <a:solidFill>
                          <a:srgbClr val="000000"/>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r>
                        <a:rPr lang="ru-RU" sz="800" u="none" strike="noStrike" dirty="0" smtClean="0">
                          <a:effectLst/>
                          <a:latin typeface="+mj-lt"/>
                        </a:rPr>
                        <a:t>8 750,00</a:t>
                      </a:r>
                      <a:endParaRPr lang="ru-RU" sz="800" b="1" i="0" u="none" strike="noStrike" dirty="0">
                        <a:solidFill>
                          <a:srgbClr val="000000"/>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r>
                        <a:rPr lang="ru-RU" sz="800" u="none" strike="noStrike" dirty="0" smtClean="0">
                          <a:effectLst/>
                          <a:latin typeface="+mj-lt"/>
                        </a:rPr>
                        <a:t>0,00</a:t>
                      </a:r>
                      <a:endParaRPr lang="ru-RU" sz="800" b="0" i="0" u="none" strike="noStrike" dirty="0">
                        <a:solidFill>
                          <a:srgbClr val="000000"/>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r>
                        <a:rPr lang="ru-RU" sz="800" b="0" i="0" u="none" strike="noStrike" dirty="0" smtClean="0">
                          <a:solidFill>
                            <a:srgbClr val="000000"/>
                          </a:solidFill>
                          <a:effectLst/>
                          <a:latin typeface="+mj-lt"/>
                        </a:rPr>
                        <a:t>0,00</a:t>
                      </a:r>
                      <a:endParaRPr lang="ru-RU" sz="800" b="0" i="0" u="none" strike="noStrike" dirty="0">
                        <a:solidFill>
                          <a:srgbClr val="000000"/>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387320834"/>
                  </a:ext>
                </a:extLst>
              </a:tr>
              <a:tr h="245751">
                <a:tc>
                  <a:txBody>
                    <a:bodyPr/>
                    <a:lstStyle/>
                    <a:p>
                      <a:pPr algn="l" rtl="0" fontAlgn="ctr"/>
                      <a:r>
                        <a:rPr kumimoji="0" lang="ru-RU" sz="800" b="1" u="none" strike="noStrike" kern="1200" dirty="0" smtClean="0">
                          <a:solidFill>
                            <a:schemeClr val="dk1"/>
                          </a:solidFill>
                          <a:effectLst/>
                          <a:latin typeface="+mj-lt"/>
                          <a:ea typeface="+mn-ea"/>
                          <a:cs typeface="+mn-cs"/>
                        </a:rPr>
                        <a:t>Устройство парковки по ул. </a:t>
                      </a:r>
                      <a:r>
                        <a:rPr kumimoji="0" lang="ru-RU" sz="800" b="1" u="none" strike="noStrike" kern="1200" dirty="0" err="1" smtClean="0">
                          <a:solidFill>
                            <a:schemeClr val="dk1"/>
                          </a:solidFill>
                          <a:effectLst/>
                          <a:latin typeface="+mj-lt"/>
                          <a:ea typeface="+mn-ea"/>
                          <a:cs typeface="+mn-cs"/>
                        </a:rPr>
                        <a:t>Ессентукской</a:t>
                      </a:r>
                      <a:r>
                        <a:rPr kumimoji="0" lang="ru-RU" sz="800" b="1" u="none" strike="noStrike" kern="1200" dirty="0" smtClean="0">
                          <a:solidFill>
                            <a:schemeClr val="dk1"/>
                          </a:solidFill>
                          <a:effectLst/>
                          <a:latin typeface="+mj-lt"/>
                          <a:ea typeface="+mn-ea"/>
                          <a:cs typeface="+mn-cs"/>
                        </a:rPr>
                        <a:t> в станице Курской Курского муниципального округа Ставропольского края.</a:t>
                      </a:r>
                    </a:p>
                    <a:p>
                      <a:pPr algn="l" rtl="0" fontAlgn="ctr"/>
                      <a:r>
                        <a:rPr kumimoji="0" lang="ru-RU" sz="800" u="none" strike="noStrike" kern="1200" dirty="0" smtClean="0">
                          <a:solidFill>
                            <a:schemeClr val="dk1"/>
                          </a:solidFill>
                          <a:effectLst/>
                          <a:latin typeface="+mj-lt"/>
                          <a:ea typeface="+mn-ea"/>
                          <a:cs typeface="+mn-cs"/>
                        </a:rPr>
                        <a:t>Исполнено 0,00 рублей. Не исполнение по причине того, что на участке где планировалось размещение парковки находятся линии электропередач, а в охранных зонах запрещается осуществлять любые действия, которые могут нарушить безопасную работу объектов электросетевого хозяйства. Перенос ЛЭП запланирован на 2024 год.</a:t>
                      </a:r>
                      <a:endParaRPr kumimoji="0" lang="ru-RU" sz="800" u="none" strike="noStrike" kern="1200" dirty="0">
                        <a:solidFill>
                          <a:schemeClr val="dk1"/>
                        </a:solidFill>
                        <a:effectLst/>
                        <a:latin typeface="+mj-lt"/>
                        <a:ea typeface="+mn-ea"/>
                        <a:cs typeface="+mn-cs"/>
                      </a:endParaRPr>
                    </a:p>
                  </a:txBody>
                  <a:tcPr marL="3998" marR="3998" marT="399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r>
                        <a:rPr lang="ru-RU" sz="800" b="1" u="none" strike="noStrike" dirty="0" smtClean="0">
                          <a:effectLst/>
                          <a:latin typeface="+mj-lt"/>
                        </a:rPr>
                        <a:t>1 164,23</a:t>
                      </a:r>
                      <a:endParaRPr lang="ru-RU" sz="800" b="1" i="0" u="none" strike="noStrike" dirty="0">
                        <a:solidFill>
                          <a:srgbClr val="000000"/>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rtl="0" eaLnBrk="1" fontAlgn="t" latinLnBrk="0" hangingPunct="1"/>
                      <a:r>
                        <a:rPr kumimoji="0" lang="ru-RU" sz="800" u="none" strike="noStrike" kern="1200" dirty="0" smtClean="0">
                          <a:solidFill>
                            <a:schemeClr val="dk1"/>
                          </a:solidFill>
                          <a:effectLst/>
                          <a:latin typeface="+mj-lt"/>
                          <a:ea typeface="+mn-ea"/>
                          <a:cs typeface="+mn-cs"/>
                        </a:rPr>
                        <a:t>1 164,23</a:t>
                      </a:r>
                      <a:endParaRPr kumimoji="0" lang="ru-RU" sz="800" u="none" strike="noStrike" kern="1200" dirty="0">
                        <a:solidFill>
                          <a:schemeClr val="dk1"/>
                        </a:solidFill>
                        <a:effectLst/>
                        <a:latin typeface="+mj-lt"/>
                        <a:ea typeface="+mn-ea"/>
                        <a:cs typeface="+mn-cs"/>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rtl="0" eaLnBrk="1" fontAlgn="t" latinLnBrk="0" hangingPunct="1"/>
                      <a:r>
                        <a:rPr kumimoji="0" lang="ru-RU" sz="800" u="none" strike="noStrike" kern="1200" dirty="0" smtClean="0">
                          <a:solidFill>
                            <a:schemeClr val="dk1"/>
                          </a:solidFill>
                          <a:effectLst/>
                          <a:latin typeface="+mj-lt"/>
                          <a:ea typeface="+mn-ea"/>
                          <a:cs typeface="+mn-cs"/>
                        </a:rPr>
                        <a:t>0,00</a:t>
                      </a:r>
                      <a:endParaRPr kumimoji="0" lang="ru-RU" sz="800" u="none" strike="noStrike" kern="1200" dirty="0">
                        <a:solidFill>
                          <a:schemeClr val="dk1"/>
                        </a:solidFill>
                        <a:effectLst/>
                        <a:latin typeface="+mj-lt"/>
                        <a:ea typeface="+mn-ea"/>
                        <a:cs typeface="+mn-cs"/>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r>
                        <a:rPr lang="ru-RU" sz="800" b="0" i="0" u="none" strike="noStrike" dirty="0" smtClean="0">
                          <a:solidFill>
                            <a:srgbClr val="000000"/>
                          </a:solidFill>
                          <a:effectLst/>
                          <a:latin typeface="+mj-lt"/>
                        </a:rPr>
                        <a:t>0,00</a:t>
                      </a:r>
                      <a:endParaRPr lang="ru-RU" sz="800" b="0" i="0" u="none" strike="noStrike" dirty="0">
                        <a:solidFill>
                          <a:srgbClr val="000000"/>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134693348"/>
                  </a:ext>
                </a:extLst>
              </a:tr>
              <a:tr h="375188">
                <a:tc>
                  <a:txBody>
                    <a:bodyPr/>
                    <a:lstStyle/>
                    <a:p>
                      <a:pPr algn="l" rtl="0" fontAlgn="ctr"/>
                      <a:r>
                        <a:rPr kumimoji="0" lang="ru-RU" sz="800" b="1" u="none" strike="noStrike" kern="1200" dirty="0" smtClean="0">
                          <a:solidFill>
                            <a:schemeClr val="dk1"/>
                          </a:solidFill>
                          <a:effectLst/>
                          <a:latin typeface="+mj-lt"/>
                          <a:ea typeface="+mn-ea"/>
                          <a:cs typeface="+mn-cs"/>
                        </a:rPr>
                        <a:t>Ремонт здания спортивного комплекса под борцовский и тренажерный залы п. Мирный Курского муниципального округа Ставропольского края </a:t>
                      </a:r>
                      <a:r>
                        <a:rPr kumimoji="0" lang="ru-RU" sz="800" u="none" strike="noStrike" kern="1200" dirty="0" smtClean="0">
                          <a:solidFill>
                            <a:schemeClr val="dk1"/>
                          </a:solidFill>
                          <a:effectLst/>
                          <a:latin typeface="+mj-lt"/>
                          <a:ea typeface="+mn-ea"/>
                          <a:cs typeface="+mn-cs"/>
                        </a:rPr>
                        <a:t>- 1 007 465,68 рублей, оплата услуг по проведению строительного контроля - 19 252,00 рубля. Денежные средства освоены в полном объеме.</a:t>
                      </a:r>
                      <a:endParaRPr kumimoji="0" lang="ru-RU" sz="800" u="none" strike="noStrike" kern="1200" dirty="0">
                        <a:solidFill>
                          <a:schemeClr val="dk1"/>
                        </a:solidFill>
                        <a:effectLst/>
                        <a:latin typeface="+mj-lt"/>
                        <a:ea typeface="+mn-ea"/>
                        <a:cs typeface="+mn-cs"/>
                      </a:endParaRPr>
                    </a:p>
                  </a:txBody>
                  <a:tcPr marL="3998" marR="3998" marT="399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r>
                        <a:rPr lang="ru-RU" sz="800" b="1" u="none" strike="noStrike" dirty="0" smtClean="0">
                          <a:effectLst/>
                          <a:latin typeface="+mj-lt"/>
                        </a:rPr>
                        <a:t>1 026,71</a:t>
                      </a:r>
                      <a:endParaRPr lang="ru-RU" sz="800" b="1" i="0" u="none" strike="noStrike" dirty="0">
                        <a:solidFill>
                          <a:srgbClr val="000000"/>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r>
                        <a:rPr lang="ru-RU" sz="800" u="none" strike="noStrike" dirty="0" smtClean="0">
                          <a:effectLst/>
                          <a:latin typeface="+mj-lt"/>
                        </a:rPr>
                        <a:t>1 026,71</a:t>
                      </a:r>
                      <a:endParaRPr lang="ru-RU" sz="800" b="1" i="0" u="none" strike="noStrike" dirty="0">
                        <a:solidFill>
                          <a:srgbClr val="000000"/>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r>
                        <a:rPr lang="ru-RU" sz="800" b="0" i="0" u="none" strike="noStrike" dirty="0" smtClean="0">
                          <a:solidFill>
                            <a:srgbClr val="000000"/>
                          </a:solidFill>
                          <a:effectLst/>
                          <a:latin typeface="+mj-lt"/>
                        </a:rPr>
                        <a:t>0,00</a:t>
                      </a:r>
                      <a:endParaRPr lang="ru-RU" sz="800" b="0" i="0" u="none" strike="noStrike" dirty="0">
                        <a:solidFill>
                          <a:srgbClr val="000000"/>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r>
                        <a:rPr lang="ru-RU" sz="800" b="0" i="0" u="none" strike="noStrike" dirty="0" smtClean="0">
                          <a:solidFill>
                            <a:srgbClr val="000000"/>
                          </a:solidFill>
                          <a:effectLst/>
                          <a:latin typeface="+mj-lt"/>
                        </a:rPr>
                        <a:t>0,00</a:t>
                      </a:r>
                      <a:endParaRPr lang="ru-RU" sz="800" b="0" i="0" u="none" strike="noStrike" dirty="0">
                        <a:solidFill>
                          <a:srgbClr val="000000"/>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105217362"/>
                  </a:ext>
                </a:extLst>
              </a:tr>
              <a:tr h="72280">
                <a:tc>
                  <a:txBody>
                    <a:bodyPr/>
                    <a:lstStyle/>
                    <a:p>
                      <a:pPr algn="l" fontAlgn="ctr"/>
                      <a:r>
                        <a:rPr lang="ru-RU" sz="800" u="none" strike="noStrike" dirty="0">
                          <a:effectLst/>
                          <a:latin typeface="+mj-lt"/>
                        </a:rPr>
                        <a:t> </a:t>
                      </a:r>
                      <a:endParaRPr lang="ru-RU" sz="800" b="0" i="0" u="none" strike="noStrike" dirty="0">
                        <a:solidFill>
                          <a:srgbClr val="000000"/>
                        </a:solidFill>
                        <a:effectLst/>
                        <a:latin typeface="+mj-lt"/>
                      </a:endParaRPr>
                    </a:p>
                  </a:txBody>
                  <a:tcPr marL="3998" marR="3998" marT="3998"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r>
                        <a:rPr lang="ru-RU" sz="800" b="1" i="0" u="none" strike="noStrike" dirty="0" smtClean="0">
                          <a:solidFill>
                            <a:srgbClr val="000000"/>
                          </a:solidFill>
                          <a:effectLst/>
                          <a:latin typeface="+mj-lt"/>
                        </a:rPr>
                        <a:t>13 408,69</a:t>
                      </a:r>
                      <a:endParaRPr lang="ru-RU" sz="800" b="1" i="0" u="none" strike="noStrike" dirty="0">
                        <a:solidFill>
                          <a:srgbClr val="000000"/>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r>
                        <a:rPr lang="ru-RU" sz="800" b="1" i="0" u="none" strike="noStrike" dirty="0" smtClean="0">
                          <a:solidFill>
                            <a:srgbClr val="000000"/>
                          </a:solidFill>
                          <a:effectLst/>
                          <a:latin typeface="+mj-lt"/>
                        </a:rPr>
                        <a:t>13 277,44</a:t>
                      </a:r>
                      <a:endParaRPr lang="ru-RU" sz="800" b="1" i="0" u="none" strike="noStrike" dirty="0">
                        <a:solidFill>
                          <a:srgbClr val="000000"/>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r>
                        <a:rPr lang="ru-RU" sz="800" b="1" i="0" u="none" strike="noStrike" dirty="0" smtClean="0">
                          <a:solidFill>
                            <a:srgbClr val="000000"/>
                          </a:solidFill>
                          <a:effectLst/>
                          <a:latin typeface="+mj-lt"/>
                        </a:rPr>
                        <a:t>75,00</a:t>
                      </a:r>
                      <a:endParaRPr lang="ru-RU" sz="800" b="1" i="0" u="none" strike="noStrike" dirty="0">
                        <a:solidFill>
                          <a:srgbClr val="000000"/>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rtl="0" fontAlgn="t"/>
                      <a:r>
                        <a:rPr lang="ru-RU" sz="800" b="1" i="0" u="none" strike="noStrike" dirty="0" smtClean="0">
                          <a:solidFill>
                            <a:srgbClr val="000000"/>
                          </a:solidFill>
                          <a:effectLst/>
                          <a:latin typeface="+mj-lt"/>
                        </a:rPr>
                        <a:t>56,25</a:t>
                      </a:r>
                      <a:endParaRPr lang="ru-RU" sz="800" b="1" i="0" u="none" strike="noStrike" dirty="0">
                        <a:solidFill>
                          <a:srgbClr val="000000"/>
                        </a:solidFill>
                        <a:effectLst/>
                        <a:latin typeface="+mj-lt"/>
                      </a:endParaRPr>
                    </a:p>
                  </a:txBody>
                  <a:tcPr marL="3998" marR="3998" marT="3998"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879508358"/>
                  </a:ext>
                </a:extLst>
              </a:tr>
            </a:tbl>
          </a:graphicData>
        </a:graphic>
      </p:graphicFrame>
      <p:sp>
        <p:nvSpPr>
          <p:cNvPr id="3" name="Прямоугольник 2"/>
          <p:cNvSpPr/>
          <p:nvPr/>
        </p:nvSpPr>
        <p:spPr>
          <a:xfrm>
            <a:off x="152401" y="76200"/>
            <a:ext cx="8915399" cy="523220"/>
          </a:xfrm>
          <a:prstGeom prst="rect">
            <a:avLst/>
          </a:prstGeom>
        </p:spPr>
        <p:txBody>
          <a:bodyPr wrap="square">
            <a:spAutoFit/>
          </a:bodyPr>
          <a:lstStyle/>
          <a:p>
            <a:pPr algn="just">
              <a:spcBef>
                <a:spcPts val="950"/>
              </a:spcBef>
              <a:spcAft>
                <a:spcPts val="950"/>
              </a:spcAft>
            </a:pPr>
            <a:r>
              <a:rPr lang="ru-RU" sz="1400" dirty="0" smtClean="0">
                <a:latin typeface="+mj-lt"/>
                <a:ea typeface="Times New Roman" panose="02020603050405020304" pitchFamily="18" charset="0"/>
              </a:rPr>
              <a:t>     На территории </a:t>
            </a:r>
            <a:r>
              <a:rPr lang="ru-RU" sz="1400" dirty="0">
                <a:latin typeface="+mj-lt"/>
                <a:ea typeface="Times New Roman" panose="02020603050405020304" pitchFamily="18" charset="0"/>
              </a:rPr>
              <a:t>Курского муниципального округа реализовывались в 2023 году 4 инициативных проекта за счет средств Курского муниципального округа Ставропольского края:</a:t>
            </a:r>
            <a:endParaRPr lang="ru-RU" sz="1400" dirty="0">
              <a:effectLst/>
              <a:latin typeface="+mj-lt"/>
              <a:ea typeface="Times New Roman" panose="02020603050405020304" pitchFamily="18" charset="0"/>
            </a:endParaRPr>
          </a:p>
        </p:txBody>
      </p:sp>
      <p:sp>
        <p:nvSpPr>
          <p:cNvPr id="4" name="Rectangle 3"/>
          <p:cNvSpPr>
            <a:spLocks noChangeArrowheads="1"/>
          </p:cNvSpPr>
          <p:nvPr/>
        </p:nvSpPr>
        <p:spPr bwMode="auto">
          <a:xfrm>
            <a:off x="5295182" y="3279249"/>
            <a:ext cx="3809999"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rgbClr val="FF0000"/>
                </a:solidFill>
                <a:effectLst/>
                <a:latin typeface="+mj-lt"/>
                <a:ea typeface="Times New Roman" pitchFamily="18" charset="0"/>
                <a:cs typeface="Times New Roman" pitchFamily="18" charset="0"/>
              </a:rPr>
              <a:t>ИСХОДНОЕ СОСТОЯНИЕ ОБЪЕКТА</a:t>
            </a:r>
            <a:endParaRPr kumimoji="0" lang="ru-RU" sz="1400" b="1" i="0" u="none" strike="noStrike" cap="none" normalizeH="0" baseline="0" dirty="0" smtClean="0">
              <a:ln>
                <a:noFill/>
              </a:ln>
              <a:solidFill>
                <a:srgbClr val="FF0000"/>
              </a:solidFill>
              <a:effectLst/>
              <a:latin typeface="+mj-lt"/>
              <a:cs typeface="Arial" pitchFamily="34" charset="0"/>
            </a:endParaRPr>
          </a:p>
        </p:txBody>
      </p:sp>
      <p:sp>
        <p:nvSpPr>
          <p:cNvPr id="5" name="Rectangle 4"/>
          <p:cNvSpPr>
            <a:spLocks noChangeArrowheads="1"/>
          </p:cNvSpPr>
          <p:nvPr/>
        </p:nvSpPr>
        <p:spPr bwMode="auto">
          <a:xfrm>
            <a:off x="43884" y="3279250"/>
            <a:ext cx="40386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accent1">
                    <a:lumMod val="75000"/>
                  </a:schemeClr>
                </a:solidFill>
                <a:effectLst/>
                <a:latin typeface="Calibri" pitchFamily="34" charset="0"/>
                <a:ea typeface="Times New Roman" pitchFamily="18" charset="0"/>
                <a:cs typeface="Calibri" pitchFamily="34" charset="0"/>
              </a:rPr>
              <a:t>РЕЗУЛЬТАТ РЕАЛИЗАЦИИ</a:t>
            </a:r>
            <a:endParaRPr kumimoji="0" lang="ru-RU" sz="1400" b="1" i="0" u="none" strike="noStrike" cap="none" normalizeH="0" baseline="0" dirty="0" smtClean="0">
              <a:ln>
                <a:noFill/>
              </a:ln>
              <a:solidFill>
                <a:schemeClr val="accent1">
                  <a:lumMod val="75000"/>
                </a:schemeClr>
              </a:solidFill>
              <a:effectLst/>
              <a:latin typeface="Calibri" pitchFamily="34" charset="0"/>
              <a:cs typeface="Calibri" pitchFamily="34" charset="0"/>
            </a:endParaRPr>
          </a:p>
        </p:txBody>
      </p:sp>
      <p:pic>
        <p:nvPicPr>
          <p:cNvPr id="6" name="Рисунок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57274" y="3587026"/>
            <a:ext cx="3342640" cy="1761048"/>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1" y="3587025"/>
            <a:ext cx="2621016" cy="2253585"/>
          </a:xfrm>
          <a:prstGeom prst="rect">
            <a:avLst/>
          </a:prstGeom>
          <a:ln>
            <a:noFill/>
          </a:ln>
          <a:effectLst>
            <a:outerShdw blurRad="190500" algn="tl" rotWithShape="0">
              <a:srgbClr val="000000">
                <a:alpha val="70000"/>
              </a:srgbClr>
            </a:outerShdw>
          </a:effectLst>
        </p:spPr>
      </p:pic>
      <p:pic>
        <p:nvPicPr>
          <p:cNvPr id="8" name="Рисунок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97038" y="4495800"/>
            <a:ext cx="2870589" cy="2193991"/>
          </a:xfrm>
          <a:prstGeom prst="rect">
            <a:avLst/>
          </a:prstGeom>
          <a:ln>
            <a:noFill/>
          </a:ln>
          <a:effectLst>
            <a:outerShdw blurRad="190500" algn="tl" rotWithShape="0">
              <a:srgbClr val="000000">
                <a:alpha val="70000"/>
              </a:srgbClr>
            </a:outerShdw>
          </a:effectLst>
        </p:spPr>
      </p:pic>
      <p:sp>
        <p:nvSpPr>
          <p:cNvPr id="9" name="Rectangle 1"/>
          <p:cNvSpPr>
            <a:spLocks noChangeArrowheads="1"/>
          </p:cNvSpPr>
          <p:nvPr/>
        </p:nvSpPr>
        <p:spPr bwMode="auto">
          <a:xfrm>
            <a:off x="0" y="2992121"/>
            <a:ext cx="9144000"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ru-RU" sz="14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«Обустройство спортивной игровой площадки </a:t>
            </a:r>
            <a:r>
              <a:rPr lang="ru-RU" sz="1400" dirty="0" err="1">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п.Ага</a:t>
            </a:r>
            <a:r>
              <a:rPr lang="ru-RU" sz="14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 -Батыр Курского муниципального округа Ставропольского края»</a:t>
            </a:r>
            <a:endParaRPr lang="ru-RU" sz="1400" dirty="0" smtClean="0">
              <a:effectLst>
                <a:outerShdw blurRad="38100" dist="38100" dir="2700000" algn="tl">
                  <a:srgbClr val="000000">
                    <a:alpha val="43137"/>
                  </a:srgbClr>
                </a:outerShdw>
              </a:effectLst>
              <a:latin typeface="Calibri" pitchFamily="34" charset="0"/>
              <a:cs typeface="Calibri" pitchFamily="34" charset="0"/>
            </a:endParaRPr>
          </a:p>
        </p:txBody>
      </p:sp>
      <p:sp>
        <p:nvSpPr>
          <p:cNvPr id="10" name="Rectangle 2"/>
          <p:cNvSpPr>
            <a:spLocks noChangeArrowheads="1"/>
          </p:cNvSpPr>
          <p:nvPr/>
        </p:nvSpPr>
        <p:spPr bwMode="auto">
          <a:xfrm>
            <a:off x="2773417" y="3587026"/>
            <a:ext cx="2883857" cy="130805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accent5">
                    <a:lumMod val="75000"/>
                  </a:schemeClr>
                </a:solidFill>
                <a:effectLst/>
                <a:latin typeface="Calibri" pitchFamily="34" charset="0"/>
                <a:ea typeface="Times New Roman" pitchFamily="18" charset="0"/>
                <a:cs typeface="Calibri" pitchFamily="34" charset="0"/>
              </a:rPr>
              <a:t>ИСТОЧНИКИ ФИНАНСИРОВАНИЯ</a:t>
            </a:r>
          </a:p>
          <a:p>
            <a:pPr lvl="0" eaLnBrk="0" fontAlgn="base" hangingPunct="0">
              <a:spcBef>
                <a:spcPct val="0"/>
              </a:spcBef>
              <a:spcAft>
                <a:spcPct val="0"/>
              </a:spcAft>
              <a:buFontTx/>
              <a:buChar char="•"/>
            </a:pPr>
            <a:r>
              <a:rPr lang="ru-RU" sz="1000" dirty="0" smtClean="0">
                <a:solidFill>
                  <a:srgbClr val="000000"/>
                </a:solidFill>
                <a:latin typeface="Calibri" pitchFamily="34" charset="0"/>
                <a:ea typeface="Times New Roman" pitchFamily="18" charset="0"/>
                <a:cs typeface="Calibri" pitchFamily="34" charset="0"/>
              </a:rPr>
              <a:t>инициативные платежи (физ. лица, ИП, организации): 131,25  тыс. руб.</a:t>
            </a:r>
          </a:p>
          <a:p>
            <a:pPr lvl="0" eaLnBrk="0" hangingPunct="0">
              <a:buFontTx/>
              <a:buChar char="•"/>
            </a:pPr>
            <a:r>
              <a:rPr lang="ru-RU" sz="1000" dirty="0">
                <a:solidFill>
                  <a:srgbClr val="000000"/>
                </a:solidFill>
                <a:latin typeface="Calibri" pitchFamily="34" charset="0"/>
                <a:ea typeface="Times New Roman" pitchFamily="18" charset="0"/>
                <a:cs typeface="Calibri" pitchFamily="34" charset="0"/>
              </a:rPr>
              <a:t>бюджет муниципального </a:t>
            </a:r>
            <a:r>
              <a:rPr lang="ru-RU" sz="1000" dirty="0">
                <a:latin typeface="Calibri" pitchFamily="34" charset="0"/>
                <a:ea typeface="Times New Roman" pitchFamily="18" charset="0"/>
                <a:cs typeface="Calibri" pitchFamily="34" charset="0"/>
              </a:rPr>
              <a:t>образования: </a:t>
            </a:r>
            <a:r>
              <a:rPr lang="ru-RU" sz="1000" dirty="0" smtClean="0">
                <a:latin typeface="Calibri" pitchFamily="34" charset="0"/>
                <a:ea typeface="Times New Roman" pitchFamily="18" charset="0"/>
                <a:cs typeface="Calibri" pitchFamily="34" charset="0"/>
              </a:rPr>
              <a:t>2 336,50 </a:t>
            </a:r>
            <a:r>
              <a:rPr lang="ru-RU" sz="900" dirty="0">
                <a:latin typeface="Calibri" pitchFamily="34" charset="0"/>
                <a:ea typeface="Times New Roman" pitchFamily="18" charset="0"/>
                <a:cs typeface="Calibri" pitchFamily="34" charset="0"/>
              </a:rPr>
              <a:t>тыс</a:t>
            </a:r>
            <a:r>
              <a:rPr lang="ru-RU" sz="900" dirty="0">
                <a:solidFill>
                  <a:srgbClr val="000000"/>
                </a:solidFill>
                <a:latin typeface="Calibri" pitchFamily="34" charset="0"/>
                <a:ea typeface="Times New Roman" pitchFamily="18" charset="0"/>
                <a:cs typeface="Calibri" pitchFamily="34" charset="0"/>
              </a:rPr>
              <a:t>. </a:t>
            </a:r>
            <a:r>
              <a:rPr lang="ru-RU" sz="900" dirty="0" smtClean="0">
                <a:solidFill>
                  <a:srgbClr val="000000"/>
                </a:solidFill>
                <a:latin typeface="Calibri" pitchFamily="34" charset="0"/>
                <a:ea typeface="Times New Roman" pitchFamily="18" charset="0"/>
                <a:cs typeface="Calibri" pitchFamily="34" charset="0"/>
              </a:rPr>
              <a:t>руб.</a:t>
            </a:r>
            <a:endParaRPr lang="ru-RU" sz="1000" dirty="0" smtClean="0">
              <a:latin typeface="Calibri" pitchFamily="34" charset="0"/>
              <a:cs typeface="Calibri" pitchFamily="34" charset="0"/>
            </a:endParaRPr>
          </a:p>
          <a:p>
            <a:pPr lvl="0" eaLnBrk="0" fontAlgn="base" hangingPunct="0">
              <a:spcBef>
                <a:spcPct val="0"/>
              </a:spcBef>
              <a:spcAft>
                <a:spcPct val="0"/>
              </a:spcAft>
              <a:buFontTx/>
              <a:buChar char="•"/>
            </a:pPr>
            <a:endParaRPr lang="ru-RU" sz="1000" dirty="0" smtClean="0">
              <a:latin typeface="Calibri" pitchFamily="34" charset="0"/>
              <a:cs typeface="Calibri" pitchFamily="34" charset="0"/>
            </a:endParaRPr>
          </a:p>
          <a:p>
            <a:pPr eaLnBrk="0" fontAlgn="base" hangingPunct="0">
              <a:spcBef>
                <a:spcPct val="0"/>
              </a:spcBef>
              <a:spcAft>
                <a:spcPct val="0"/>
              </a:spcAft>
            </a:pPr>
            <a:endParaRPr lang="ru-RU" sz="1000" dirty="0" smtClean="0">
              <a:solidFill>
                <a:srgbClr val="000000"/>
              </a:solidFill>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000" b="0" i="0" u="none" strike="noStrike" cap="none" normalizeH="0" baseline="0" dirty="0" smtClean="0">
              <a:ln>
                <a:noFill/>
              </a:ln>
              <a:solidFill>
                <a:schemeClr val="tx1"/>
              </a:solidFill>
              <a:effectLst/>
              <a:latin typeface="Calibri" pitchFamily="34" charset="0"/>
              <a:cs typeface="Calibri" pitchFamily="34" charset="0"/>
            </a:endParaRPr>
          </a:p>
        </p:txBody>
      </p:sp>
    </p:spTree>
    <p:extLst>
      <p:ext uri="{BB962C8B-B14F-4D97-AF65-F5344CB8AC3E}">
        <p14:creationId xmlns:p14="http://schemas.microsoft.com/office/powerpoint/2010/main" val="181816414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
          <p:cNvSpPr>
            <a:spLocks noChangeArrowheads="1"/>
          </p:cNvSpPr>
          <p:nvPr/>
        </p:nvSpPr>
        <p:spPr bwMode="auto">
          <a:xfrm>
            <a:off x="-11502" y="-63163"/>
            <a:ext cx="914400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ru-RU" sz="20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«Благоустройство территории, прилегающей к зданию </a:t>
            </a:r>
            <a:r>
              <a:rPr lang="ru-RU" sz="2000" dirty="0" err="1">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Новодеревенского</a:t>
            </a:r>
            <a:r>
              <a:rPr lang="ru-RU" sz="20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 сельского дома культуры МБУК "Централизованная клубная система" (2 этап) в хуторе Новая Деревня Курского муниципального округа Ставропольского края»</a:t>
            </a:r>
            <a:endParaRPr lang="ru-RU" sz="2000" dirty="0" smtClean="0">
              <a:effectLst>
                <a:outerShdw blurRad="38100" dist="38100" dir="2700000" algn="tl">
                  <a:srgbClr val="000000">
                    <a:alpha val="43137"/>
                  </a:srgbClr>
                </a:outerShdw>
              </a:effectLst>
              <a:latin typeface="Calibri" pitchFamily="34" charset="0"/>
              <a:cs typeface="Calibri" pitchFamily="34" charset="0"/>
            </a:endParaRPr>
          </a:p>
        </p:txBody>
      </p:sp>
      <p:sp>
        <p:nvSpPr>
          <p:cNvPr id="12" name="Rectangle 2"/>
          <p:cNvSpPr>
            <a:spLocks noChangeArrowheads="1"/>
          </p:cNvSpPr>
          <p:nvPr/>
        </p:nvSpPr>
        <p:spPr bwMode="auto">
          <a:xfrm>
            <a:off x="228600" y="1028700"/>
            <a:ext cx="8903898"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accent5">
                    <a:lumMod val="75000"/>
                  </a:schemeClr>
                </a:solidFill>
                <a:effectLst/>
                <a:latin typeface="Calibri" pitchFamily="34" charset="0"/>
                <a:ea typeface="Times New Roman" pitchFamily="18" charset="0"/>
                <a:cs typeface="Calibri" pitchFamily="34" charset="0"/>
              </a:rPr>
              <a:t>ИСТОЧНИКИ ФИНАНСИРОВАНИЯ</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600" b="0" i="0" u="none" strike="noStrike" cap="none" normalizeH="0" baseline="0" dirty="0" smtClean="0">
              <a:ln>
                <a:noFill/>
              </a:ln>
              <a:solidFill>
                <a:schemeClr val="tx1"/>
              </a:solidFill>
              <a:effectLst/>
              <a:latin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краевой бюджет: 2 320,78 </a:t>
            </a:r>
            <a:r>
              <a:rPr lang="ru-RU" sz="1400" dirty="0" smtClean="0">
                <a:solidFill>
                  <a:srgbClr val="000000"/>
                </a:solidFill>
                <a:latin typeface="Calibri" pitchFamily="34" charset="0"/>
                <a:ea typeface="Times New Roman" pitchFamily="18" charset="0"/>
                <a:cs typeface="Calibri" pitchFamily="34" charset="0"/>
              </a:rPr>
              <a:t>тыс. руб.</a:t>
            </a:r>
            <a:endParaRPr lang="ru-RU" sz="1400" dirty="0" smtClean="0">
              <a:solidFill>
                <a:srgbClr val="000000"/>
              </a:solidFill>
              <a:latin typeface="Calibri" pitchFamily="34" charset="0"/>
              <a:ea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бюджет муниципального </a:t>
            </a:r>
            <a:r>
              <a:rPr lang="ru-RU" sz="1600" dirty="0" smtClean="0">
                <a:latin typeface="Calibri" pitchFamily="34" charset="0"/>
                <a:ea typeface="Times New Roman" pitchFamily="18" charset="0"/>
                <a:cs typeface="Calibri" pitchFamily="34" charset="0"/>
              </a:rPr>
              <a:t>образования: 126,82 </a:t>
            </a:r>
            <a:r>
              <a:rPr lang="ru-RU" sz="1400" dirty="0" smtClean="0">
                <a:latin typeface="Calibri" pitchFamily="34" charset="0"/>
                <a:ea typeface="Times New Roman" pitchFamily="18" charset="0"/>
                <a:cs typeface="Calibri" pitchFamily="34" charset="0"/>
              </a:rPr>
              <a:t>тыс</a:t>
            </a:r>
            <a:r>
              <a:rPr lang="ru-RU" sz="1400" dirty="0" smtClean="0">
                <a:solidFill>
                  <a:srgbClr val="000000"/>
                </a:solidFill>
                <a:latin typeface="Calibri" pitchFamily="34" charset="0"/>
                <a:ea typeface="Times New Roman" pitchFamily="18" charset="0"/>
                <a:cs typeface="Calibri" pitchFamily="34" charset="0"/>
              </a:rPr>
              <a:t>. руб.</a:t>
            </a:r>
            <a:endParaRPr lang="ru-RU" sz="1400" dirty="0" smtClean="0">
              <a:solidFill>
                <a:srgbClr val="000000"/>
              </a:solidFill>
              <a:latin typeface="Calibri" pitchFamily="34" charset="0"/>
              <a:ea typeface="Calibri" pitchFamily="34" charset="0"/>
              <a:cs typeface="Calibri" pitchFamily="34" charset="0"/>
            </a:endParaRPr>
          </a:p>
          <a:p>
            <a:pPr lvl="0" eaLnBrk="0" fontAlgn="base" hangingPunct="0">
              <a:spcBef>
                <a:spcPct val="0"/>
              </a:spcBef>
              <a:spcAft>
                <a:spcPct val="0"/>
              </a:spcAft>
              <a:buFontTx/>
              <a:buChar char="•"/>
            </a:pPr>
            <a:r>
              <a:rPr lang="ru-RU" sz="1600" dirty="0" smtClean="0">
                <a:solidFill>
                  <a:srgbClr val="000000"/>
                </a:solidFill>
                <a:latin typeface="Calibri" pitchFamily="34" charset="0"/>
                <a:ea typeface="Times New Roman" pitchFamily="18" charset="0"/>
                <a:cs typeface="Calibri" pitchFamily="34" charset="0"/>
              </a:rPr>
              <a:t>инициативные платежи (физ. лица, ИП, </a:t>
            </a:r>
          </a:p>
          <a:p>
            <a:pPr lvl="0" eaLnBrk="0" fontAlgn="base" hangingPunct="0">
              <a:spcBef>
                <a:spcPct val="0"/>
              </a:spcBef>
              <a:spcAft>
                <a:spcPct val="0"/>
              </a:spcAft>
              <a:buFontTx/>
              <a:buChar char="•"/>
            </a:pPr>
            <a:r>
              <a:rPr lang="ru-RU" sz="1600" dirty="0" smtClean="0">
                <a:solidFill>
                  <a:srgbClr val="000000"/>
                </a:solidFill>
                <a:latin typeface="Calibri" pitchFamily="34" charset="0"/>
                <a:ea typeface="Times New Roman" pitchFamily="18" charset="0"/>
                <a:cs typeface="Calibri" pitchFamily="34" charset="0"/>
              </a:rPr>
              <a:t>организации): 2,90 тыс. руб.</a:t>
            </a:r>
            <a:endParaRPr lang="ru-RU" sz="800" dirty="0" smtClean="0">
              <a:latin typeface="Calibri" pitchFamily="34" charset="0"/>
              <a:cs typeface="Calibri" pitchFamily="34" charset="0"/>
            </a:endParaRPr>
          </a:p>
          <a:p>
            <a:pPr lvl="0" eaLnBrk="0" fontAlgn="base" hangingPunct="0">
              <a:spcBef>
                <a:spcPct val="0"/>
              </a:spcBef>
              <a:spcAft>
                <a:spcPct val="0"/>
              </a:spcAft>
              <a:buFontTx/>
              <a:buChar char="•"/>
            </a:pPr>
            <a:endParaRPr lang="ru-RU" sz="800" dirty="0" smtClean="0">
              <a:latin typeface="Calibri" pitchFamily="34" charset="0"/>
              <a:cs typeface="Calibri" pitchFamily="34" charset="0"/>
            </a:endParaRPr>
          </a:p>
          <a:p>
            <a:pPr eaLnBrk="0" fontAlgn="base" hangingPunct="0">
              <a:spcBef>
                <a:spcPct val="0"/>
              </a:spcBef>
              <a:spcAft>
                <a:spcPct val="0"/>
              </a:spcAft>
            </a:pPr>
            <a:endParaRPr lang="ru-RU" sz="1600" dirty="0" smtClean="0">
              <a:solidFill>
                <a:srgbClr val="000000"/>
              </a:solidFill>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Calibri" pitchFamily="34" charset="0"/>
              <a:cs typeface="Calibri" pitchFamily="34" charset="0"/>
            </a:endParaRPr>
          </a:p>
        </p:txBody>
      </p:sp>
      <p:sp>
        <p:nvSpPr>
          <p:cNvPr id="11" name="Rectangle 4"/>
          <p:cNvSpPr>
            <a:spLocks noChangeArrowheads="1"/>
          </p:cNvSpPr>
          <p:nvPr/>
        </p:nvSpPr>
        <p:spPr bwMode="auto">
          <a:xfrm>
            <a:off x="76200" y="2362200"/>
            <a:ext cx="421481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accent1">
                    <a:lumMod val="75000"/>
                  </a:schemeClr>
                </a:solidFill>
                <a:effectLst/>
                <a:latin typeface="Calibri" pitchFamily="34" charset="0"/>
                <a:ea typeface="Times New Roman" pitchFamily="18" charset="0"/>
                <a:cs typeface="Calibri" pitchFamily="34" charset="0"/>
              </a:rPr>
              <a:t>РЕЗУЛЬТАТЫ РЕАЛИЗАЦИИ</a:t>
            </a:r>
            <a:endParaRPr kumimoji="0" lang="ru-RU" b="1" i="0" u="none" strike="noStrike" cap="none" normalizeH="0" baseline="0" dirty="0" smtClean="0">
              <a:ln>
                <a:noFill/>
              </a:ln>
              <a:solidFill>
                <a:schemeClr val="accent1">
                  <a:lumMod val="75000"/>
                </a:schemeClr>
              </a:solidFill>
              <a:effectLst/>
              <a:latin typeface="Calibri" pitchFamily="34" charset="0"/>
              <a:cs typeface="Calibri" pitchFamily="34" charset="0"/>
            </a:endParaRPr>
          </a:p>
        </p:txBody>
      </p:sp>
      <p:pic>
        <p:nvPicPr>
          <p:cNvPr id="6"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075713" y="4414628"/>
            <a:ext cx="3172687" cy="213734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http://lk.pmisk.ru/uploads/1111/vD1j71dJlV_j7VwXKDYNUCVVOBycsZ-D.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4000" y="1524000"/>
            <a:ext cx="34544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lk.pmisk.ru/uploads/1111/YeY5cNnw8XBvdGu9YPvTahlLQwOIQTAM.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2765" y="2731532"/>
            <a:ext cx="2938080" cy="220356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a:spLocks noChangeArrowheads="1"/>
          </p:cNvSpPr>
          <p:nvPr/>
        </p:nvSpPr>
        <p:spPr bwMode="auto">
          <a:xfrm>
            <a:off x="5181600" y="997119"/>
            <a:ext cx="39624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FF0000"/>
                </a:solidFill>
                <a:effectLst/>
                <a:latin typeface="Semibold" charset="0"/>
                <a:ea typeface="Times New Roman" pitchFamily="18" charset="0"/>
                <a:cs typeface="Times New Roman" pitchFamily="18" charset="0"/>
              </a:rPr>
              <a:t>ИСХОДНОЕ СОСТОЯНИЕ ОБЪЕКТА</a:t>
            </a:r>
            <a:endParaRPr kumimoji="0" lang="ru-RU" sz="1600" b="1" i="0" u="none" strike="noStrike" cap="none" normalizeH="0" baseline="0" dirty="0" smtClean="0">
              <a:ln>
                <a:noFill/>
              </a:ln>
              <a:solidFill>
                <a:srgbClr val="FF0000"/>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Таблица 3"/>
          <p:cNvGraphicFramePr>
            <a:graphicFrameLocks noGrp="1"/>
          </p:cNvGraphicFramePr>
          <p:nvPr>
            <p:extLst>
              <p:ext uri="{D42A27DB-BD31-4B8C-83A1-F6EECF244321}">
                <p14:modId xmlns:p14="http://schemas.microsoft.com/office/powerpoint/2010/main" val="654597280"/>
              </p:ext>
            </p:extLst>
          </p:nvPr>
        </p:nvGraphicFramePr>
        <p:xfrm>
          <a:off x="152400" y="76201"/>
          <a:ext cx="8915401" cy="6641331"/>
        </p:xfrm>
        <a:graphic>
          <a:graphicData uri="http://schemas.openxmlformats.org/drawingml/2006/table">
            <a:tbl>
              <a:tblPr>
                <a:tableStyleId>{5C22544A-7EE6-4342-B048-85BDC9FD1C3A}</a:tableStyleId>
              </a:tblPr>
              <a:tblGrid>
                <a:gridCol w="2209800">
                  <a:extLst>
                    <a:ext uri="{9D8B030D-6E8A-4147-A177-3AD203B41FA5}">
                      <a16:colId xmlns:a16="http://schemas.microsoft.com/office/drawing/2014/main" xmlns="" val="624288598"/>
                    </a:ext>
                  </a:extLst>
                </a:gridCol>
                <a:gridCol w="914400">
                  <a:extLst>
                    <a:ext uri="{9D8B030D-6E8A-4147-A177-3AD203B41FA5}">
                      <a16:colId xmlns:a16="http://schemas.microsoft.com/office/drawing/2014/main" xmlns="" val="1195610165"/>
                    </a:ext>
                  </a:extLst>
                </a:gridCol>
                <a:gridCol w="533400">
                  <a:extLst>
                    <a:ext uri="{9D8B030D-6E8A-4147-A177-3AD203B41FA5}">
                      <a16:colId xmlns:a16="http://schemas.microsoft.com/office/drawing/2014/main" xmlns="" val="2859072345"/>
                    </a:ext>
                  </a:extLst>
                </a:gridCol>
                <a:gridCol w="533400">
                  <a:extLst>
                    <a:ext uri="{9D8B030D-6E8A-4147-A177-3AD203B41FA5}">
                      <a16:colId xmlns:a16="http://schemas.microsoft.com/office/drawing/2014/main" xmlns="" val="4233927843"/>
                    </a:ext>
                  </a:extLst>
                </a:gridCol>
                <a:gridCol w="533400">
                  <a:extLst>
                    <a:ext uri="{9D8B030D-6E8A-4147-A177-3AD203B41FA5}">
                      <a16:colId xmlns:a16="http://schemas.microsoft.com/office/drawing/2014/main" xmlns="" val="1166799405"/>
                    </a:ext>
                  </a:extLst>
                </a:gridCol>
                <a:gridCol w="685800">
                  <a:extLst>
                    <a:ext uri="{9D8B030D-6E8A-4147-A177-3AD203B41FA5}">
                      <a16:colId xmlns:a16="http://schemas.microsoft.com/office/drawing/2014/main" xmlns="" val="3593723097"/>
                    </a:ext>
                  </a:extLst>
                </a:gridCol>
                <a:gridCol w="762000">
                  <a:extLst>
                    <a:ext uri="{9D8B030D-6E8A-4147-A177-3AD203B41FA5}">
                      <a16:colId xmlns:a16="http://schemas.microsoft.com/office/drawing/2014/main" xmlns="" val="4121547928"/>
                    </a:ext>
                  </a:extLst>
                </a:gridCol>
                <a:gridCol w="685800">
                  <a:extLst>
                    <a:ext uri="{9D8B030D-6E8A-4147-A177-3AD203B41FA5}">
                      <a16:colId xmlns:a16="http://schemas.microsoft.com/office/drawing/2014/main" xmlns="" val="3806671636"/>
                    </a:ext>
                  </a:extLst>
                </a:gridCol>
                <a:gridCol w="615557">
                  <a:extLst>
                    <a:ext uri="{9D8B030D-6E8A-4147-A177-3AD203B41FA5}">
                      <a16:colId xmlns:a16="http://schemas.microsoft.com/office/drawing/2014/main" xmlns="" val="804312546"/>
                    </a:ext>
                  </a:extLst>
                </a:gridCol>
                <a:gridCol w="720922">
                  <a:extLst>
                    <a:ext uri="{9D8B030D-6E8A-4147-A177-3AD203B41FA5}">
                      <a16:colId xmlns:a16="http://schemas.microsoft.com/office/drawing/2014/main" xmlns="" val="2185895723"/>
                    </a:ext>
                  </a:extLst>
                </a:gridCol>
                <a:gridCol w="720922">
                  <a:extLst>
                    <a:ext uri="{9D8B030D-6E8A-4147-A177-3AD203B41FA5}">
                      <a16:colId xmlns:a16="http://schemas.microsoft.com/office/drawing/2014/main" xmlns="" val="337808277"/>
                    </a:ext>
                  </a:extLst>
                </a:gridCol>
              </a:tblGrid>
              <a:tr h="136968">
                <a:tc rowSpan="3">
                  <a:txBody>
                    <a:bodyPr/>
                    <a:lstStyle/>
                    <a:p>
                      <a:pPr algn="ctr" fontAlgn="ctr"/>
                      <a:r>
                        <a:rPr lang="ru-RU" sz="900" u="none" strike="noStrike" dirty="0">
                          <a:effectLst/>
                          <a:latin typeface="+mj-lt"/>
                        </a:rPr>
                        <a:t>Показатели</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pPr algn="ctr" fontAlgn="ctr"/>
                      <a:r>
                        <a:rPr lang="ru-RU" sz="900" u="none" strike="noStrike" dirty="0">
                          <a:effectLst/>
                          <a:latin typeface="+mj-lt"/>
                        </a:rPr>
                        <a:t>Единица измерения</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Отчет</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ru-RU" sz="900" u="none" strike="noStrike" dirty="0">
                          <a:effectLst/>
                          <a:latin typeface="+mj-lt"/>
                        </a:rPr>
                        <a:t>Отчет</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ru-RU" sz="900" u="none" strike="noStrike" dirty="0">
                          <a:effectLst/>
                          <a:latin typeface="+mj-lt"/>
                        </a:rPr>
                        <a:t>Оценка</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6">
                  <a:txBody>
                    <a:bodyPr/>
                    <a:lstStyle/>
                    <a:p>
                      <a:pPr algn="ctr" fontAlgn="ctr"/>
                      <a:r>
                        <a:rPr lang="ru-RU" sz="900" u="none" strike="noStrike" dirty="0">
                          <a:effectLst/>
                          <a:latin typeface="+mj-lt"/>
                        </a:rPr>
                        <a:t>Прогноз</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624850653"/>
                  </a:ext>
                </a:extLst>
              </a:tr>
              <a:tr h="136968">
                <a:tc vMerge="1">
                  <a:txBody>
                    <a:bodyPr/>
                    <a:lstStyle/>
                    <a:p>
                      <a:endParaRPr lang="ru-RU"/>
                    </a:p>
                  </a:txBody>
                  <a:tcPr/>
                </a:tc>
                <a:tc vMerge="1">
                  <a:txBody>
                    <a:bodyPr/>
                    <a:lstStyle/>
                    <a:p>
                      <a:endParaRPr lang="ru-RU"/>
                    </a:p>
                  </a:txBody>
                  <a:tcPr/>
                </a:tc>
                <a:tc rowSpan="2">
                  <a:txBody>
                    <a:bodyPr/>
                    <a:lstStyle/>
                    <a:p>
                      <a:pPr algn="ctr" fontAlgn="ctr"/>
                      <a:r>
                        <a:rPr lang="ru-RU" sz="900" u="none" strike="noStrike">
                          <a:effectLst/>
                          <a:latin typeface="+mj-lt"/>
                        </a:rPr>
                        <a:t>2021</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r>
                        <a:rPr lang="ru-RU" sz="900" u="none" strike="noStrike">
                          <a:effectLst/>
                          <a:latin typeface="+mj-lt"/>
                        </a:rPr>
                        <a:t>2022</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algn="ctr" fontAlgn="ctr"/>
                      <a:r>
                        <a:rPr lang="ru-RU" sz="900" u="none" strike="noStrike">
                          <a:effectLst/>
                          <a:latin typeface="+mj-lt"/>
                        </a:rPr>
                        <a:t>2023</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r>
                        <a:rPr lang="ru-RU" sz="900" u="none" strike="noStrike">
                          <a:effectLst/>
                          <a:latin typeface="+mj-lt"/>
                        </a:rPr>
                        <a:t>2024</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gridSpan="2">
                  <a:txBody>
                    <a:bodyPr/>
                    <a:lstStyle/>
                    <a:p>
                      <a:pPr algn="ctr" fontAlgn="ctr"/>
                      <a:r>
                        <a:rPr lang="ru-RU" sz="900" u="none" strike="noStrike" dirty="0">
                          <a:effectLst/>
                          <a:latin typeface="+mj-lt"/>
                        </a:rPr>
                        <a:t>2025</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gridSpan="2">
                  <a:txBody>
                    <a:bodyPr/>
                    <a:lstStyle/>
                    <a:p>
                      <a:pPr algn="ctr" fontAlgn="ctr"/>
                      <a:r>
                        <a:rPr lang="ru-RU" sz="900" u="none" strike="noStrike">
                          <a:effectLst/>
                          <a:latin typeface="+mj-lt"/>
                        </a:rPr>
                        <a:t>2026</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extLst>
                  <a:ext uri="{0D108BD9-81ED-4DB2-BD59-A6C34878D82A}">
                    <a16:rowId xmlns:a16="http://schemas.microsoft.com/office/drawing/2014/main" xmlns="" val="3781623502"/>
                  </a:ext>
                </a:extLst>
              </a:tr>
              <a:tr h="270487">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900" u="none" strike="noStrike" dirty="0" err="1" smtClean="0">
                          <a:effectLst/>
                          <a:latin typeface="+mj-lt"/>
                        </a:rPr>
                        <a:t>Консерватив-ный</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базовый</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err="1" smtClean="0">
                          <a:effectLst/>
                          <a:latin typeface="+mj-lt"/>
                        </a:rPr>
                        <a:t>Консерватив-ный</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базовый</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err="1" smtClean="0">
                          <a:effectLst/>
                          <a:latin typeface="+mj-lt"/>
                        </a:rPr>
                        <a:t>Консерватив-ный</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базовый</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608033231"/>
                  </a:ext>
                </a:extLst>
              </a:tr>
              <a:tr h="136968">
                <a:tc>
                  <a:txBody>
                    <a:bodyPr/>
                    <a:lstStyle/>
                    <a:p>
                      <a:pPr algn="ctr" fontAlgn="ctr"/>
                      <a:r>
                        <a:rPr lang="ru-RU" sz="900" u="none" strike="noStrike" dirty="0">
                          <a:effectLst/>
                          <a:latin typeface="+mj-lt"/>
                        </a:rPr>
                        <a:t>1</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2</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3</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4</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5</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6</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7</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8</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9</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10</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11</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005415835"/>
                  </a:ext>
                </a:extLst>
              </a:tr>
              <a:tr h="136968">
                <a:tc gridSpan="11">
                  <a:txBody>
                    <a:bodyPr/>
                    <a:lstStyle/>
                    <a:p>
                      <a:pPr algn="l" fontAlgn="ctr"/>
                      <a:r>
                        <a:rPr lang="ru-RU" sz="900" b="1" u="none" strike="noStrike" dirty="0">
                          <a:effectLst/>
                          <a:latin typeface="+mj-lt"/>
                        </a:rPr>
                        <a:t>Население</a:t>
                      </a:r>
                      <a:endParaRPr lang="ru-RU" sz="900" b="1"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764657096"/>
                  </a:ext>
                </a:extLst>
              </a:tr>
              <a:tr h="270487">
                <a:tc>
                  <a:txBody>
                    <a:bodyPr/>
                    <a:lstStyle/>
                    <a:p>
                      <a:pPr algn="just" fontAlgn="ctr"/>
                      <a:r>
                        <a:rPr lang="ru-RU" sz="900" u="none" strike="noStrike">
                          <a:effectLst/>
                          <a:latin typeface="+mj-lt"/>
                        </a:rPr>
                        <a:t>Численность населения (в среднегодовом исчислении)</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тыс. чел.</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54,07</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52,55</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52,55</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52,54</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52,57</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52,55</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52,58</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52,56</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52,59</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398014482"/>
                  </a:ext>
                </a:extLst>
              </a:tr>
              <a:tr h="270487">
                <a:tc>
                  <a:txBody>
                    <a:bodyPr/>
                    <a:lstStyle/>
                    <a:p>
                      <a:pPr algn="just" fontAlgn="ctr"/>
                      <a:r>
                        <a:rPr lang="ru-RU" sz="900" u="none" strike="noStrike" dirty="0">
                          <a:effectLst/>
                          <a:latin typeface="+mj-lt"/>
                        </a:rPr>
                        <a:t>Численность населения трудоспособного возраста (на 1 января года)</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тыс. чел.</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32,17</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31,3</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31,4</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31,3</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31,5</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31,4</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31,6</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31,5</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31,7</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209472080"/>
                  </a:ext>
                </a:extLst>
              </a:tr>
              <a:tr h="404006">
                <a:tc>
                  <a:txBody>
                    <a:bodyPr/>
                    <a:lstStyle/>
                    <a:p>
                      <a:pPr algn="just" fontAlgn="ctr"/>
                      <a:r>
                        <a:rPr lang="ru-RU" sz="900" u="none" strike="noStrike" dirty="0">
                          <a:effectLst/>
                          <a:latin typeface="+mj-lt"/>
                        </a:rPr>
                        <a:t>Численность населения старше трудоспособного возраста (на 1 января года)</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тыс. чел.</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9,71</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9,5</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9,5</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9,4</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9,5</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9,35</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9,4</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9,34</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9,39</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047518844"/>
                  </a:ext>
                </a:extLst>
              </a:tr>
              <a:tr h="270487">
                <a:tc>
                  <a:txBody>
                    <a:bodyPr/>
                    <a:lstStyle/>
                    <a:p>
                      <a:pPr algn="just" fontAlgn="ctr"/>
                      <a:r>
                        <a:rPr lang="ru-RU" sz="900" u="none" strike="noStrike" dirty="0">
                          <a:effectLst/>
                          <a:latin typeface="+mj-lt"/>
                        </a:rPr>
                        <a:t>Ожидаемая   продолжи-</a:t>
                      </a:r>
                      <a:r>
                        <a:rPr lang="ru-RU" sz="900" u="none" strike="noStrike" dirty="0" err="1">
                          <a:effectLst/>
                          <a:latin typeface="+mj-lt"/>
                        </a:rPr>
                        <a:t>тельность</a:t>
                      </a:r>
                      <a:r>
                        <a:rPr lang="ru-RU" sz="900" u="none" strike="noStrike" dirty="0">
                          <a:effectLst/>
                          <a:latin typeface="+mj-lt"/>
                        </a:rPr>
                        <a:t> жизни при рождении</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число лет</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70</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70</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70</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70</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70</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70</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70</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70</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70</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649155818"/>
                  </a:ext>
                </a:extLst>
              </a:tr>
              <a:tr h="537525">
                <a:tc>
                  <a:txBody>
                    <a:bodyPr/>
                    <a:lstStyle/>
                    <a:p>
                      <a:pPr algn="just" fontAlgn="ctr"/>
                      <a:r>
                        <a:rPr lang="ru-RU" sz="900" u="none" strike="noStrike" dirty="0">
                          <a:effectLst/>
                          <a:latin typeface="+mj-lt"/>
                        </a:rPr>
                        <a:t>Общий коэффициент рождаемости</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число родившихся живыми</a:t>
                      </a:r>
                      <a:endParaRPr lang="ru-RU" sz="900" b="0" i="0" u="none" strike="noStrike" dirty="0">
                        <a:solidFill>
                          <a:srgbClr val="000000"/>
                        </a:solidFill>
                        <a:effectLst/>
                        <a:latin typeface="+mj-lt"/>
                      </a:endParaRPr>
                    </a:p>
                    <a:p>
                      <a:pPr algn="ctr" fontAlgn="ctr"/>
                      <a:r>
                        <a:rPr lang="ru-RU" sz="900" u="none" strike="noStrike" dirty="0">
                          <a:effectLst/>
                          <a:latin typeface="+mj-lt"/>
                        </a:rPr>
                        <a:t>на 1000 человек населения</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10,6</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9,9</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10,1</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9,9</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10</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9,9</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10</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9,92</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10,02</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2573609"/>
                  </a:ext>
                </a:extLst>
              </a:tr>
              <a:tr h="404006">
                <a:tc>
                  <a:txBody>
                    <a:bodyPr/>
                    <a:lstStyle/>
                    <a:p>
                      <a:pPr algn="just" fontAlgn="ctr"/>
                      <a:r>
                        <a:rPr lang="ru-RU" sz="900" u="none" strike="noStrike">
                          <a:effectLst/>
                          <a:latin typeface="+mj-lt"/>
                        </a:rPr>
                        <a:t>Общий коэффициент смертности</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число умерших на 1000 человек населения</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11,5</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9,6</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10,79</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10,58</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10,68</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10,58</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10,68</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10,6</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10,7</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327938677"/>
                  </a:ext>
                </a:extLst>
              </a:tr>
              <a:tr h="270487">
                <a:tc>
                  <a:txBody>
                    <a:bodyPr/>
                    <a:lstStyle/>
                    <a:p>
                      <a:pPr algn="just" fontAlgn="ctr"/>
                      <a:r>
                        <a:rPr lang="ru-RU" sz="900" u="none" strike="noStrike">
                          <a:effectLst/>
                          <a:latin typeface="+mj-lt"/>
                        </a:rPr>
                        <a:t>Коэффициент естественного прироста населения</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на 1000 человек населения</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-0,9</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-0,2</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-0,2</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-0,19</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-0,2</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-0,19</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-0,2</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-0,19</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-0,2</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970062957"/>
                  </a:ext>
                </a:extLst>
              </a:tr>
              <a:tr h="170843">
                <a:tc>
                  <a:txBody>
                    <a:bodyPr/>
                    <a:lstStyle/>
                    <a:p>
                      <a:pPr algn="just" fontAlgn="ctr"/>
                      <a:r>
                        <a:rPr lang="ru-RU" sz="900" u="none" strike="noStrike" dirty="0">
                          <a:effectLst/>
                          <a:latin typeface="+mj-lt"/>
                        </a:rPr>
                        <a:t>Миграционный прирост (убыль)</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тыс. чел.</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0,03</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-0,06</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0</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0</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0</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0</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0</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0</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0</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210972751"/>
                  </a:ext>
                </a:extLst>
              </a:tr>
              <a:tr h="136968">
                <a:tc gridSpan="11">
                  <a:txBody>
                    <a:bodyPr/>
                    <a:lstStyle/>
                    <a:p>
                      <a:pPr algn="l" fontAlgn="ctr"/>
                      <a:r>
                        <a:rPr lang="ru-RU" sz="900" b="1" u="none" strike="noStrike" dirty="0">
                          <a:effectLst/>
                          <a:latin typeface="+mj-lt"/>
                        </a:rPr>
                        <a:t>Промышленное производство</a:t>
                      </a:r>
                      <a:endParaRPr lang="ru-RU" sz="900" b="1"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78045760"/>
                  </a:ext>
                </a:extLst>
              </a:tr>
              <a:tr h="537525">
                <a:tc>
                  <a:txBody>
                    <a:bodyPr/>
                    <a:lstStyle/>
                    <a:p>
                      <a:pPr algn="just" fontAlgn="ctr"/>
                      <a:r>
                        <a:rPr lang="ru-RU" sz="900" u="none" strike="noStrike" dirty="0">
                          <a:effectLst/>
                          <a:latin typeface="+mj-lt"/>
                        </a:rPr>
                        <a:t>Объем отгруженных товаров собственного производства, выполненных работ и услуг собственными силами по промышленным видам экономической деятельности </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млн. руб.</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1678,3</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2159,6</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1600</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1641,7</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1675,2</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1704,08</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1738,86</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1767,13</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1803,2</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582783206"/>
                  </a:ext>
                </a:extLst>
              </a:tr>
              <a:tr h="671044">
                <a:tc>
                  <a:txBody>
                    <a:bodyPr/>
                    <a:lstStyle/>
                    <a:p>
                      <a:pPr algn="just" fontAlgn="ctr"/>
                      <a:r>
                        <a:rPr lang="ru-RU" sz="900" u="none" strike="noStrike" dirty="0">
                          <a:effectLst/>
                          <a:latin typeface="+mj-lt"/>
                        </a:rPr>
                        <a:t>Темп роста отгрузки товаров собственного производства,     выполненных работ и услуг собственными силами по промышленным видам экономической деятельности </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 к предыдущему году в действующих ценах</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105,9</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128,7</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74,1</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102,61</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104,7</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103,8</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103,8</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103,7</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103,7</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317587058"/>
                  </a:ext>
                </a:extLst>
              </a:tr>
              <a:tr h="404006">
                <a:tc>
                  <a:txBody>
                    <a:bodyPr/>
                    <a:lstStyle/>
                    <a:p>
                      <a:pPr algn="just" fontAlgn="ctr"/>
                      <a:r>
                        <a:rPr lang="ru-RU" sz="900" u="none" strike="noStrike">
                          <a:effectLst/>
                          <a:latin typeface="+mj-lt"/>
                        </a:rPr>
                        <a:t>Объем отгруженных товаров собственного производства, выполненных работ и услуг собственными силами </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млн. руб.</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54,05</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258,48</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112</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115,14</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117,49</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119,74</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122,19</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124,41</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126,95</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780796195"/>
                  </a:ext>
                </a:extLst>
              </a:tr>
              <a:tr h="537525">
                <a:tc>
                  <a:txBody>
                    <a:bodyPr/>
                    <a:lstStyle/>
                    <a:p>
                      <a:pPr algn="just" fontAlgn="ctr"/>
                      <a:r>
                        <a:rPr lang="ru-RU" sz="900" u="none" strike="noStrike" dirty="0">
                          <a:effectLst/>
                          <a:latin typeface="+mj-lt"/>
                        </a:rPr>
                        <a:t>Темп роста отгрузки товаров собственного производства, выполненных работ и услуг собственными силами по промышленным видам экономической деятельности</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 к предыдущему году в действующих ценах</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57,2</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478,2</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a:effectLst/>
                          <a:latin typeface="+mj-lt"/>
                        </a:rPr>
                        <a:t>43,33</a:t>
                      </a:r>
                      <a:endParaRPr lang="ru-RU" sz="900" b="0" i="0" u="none" strike="noStrike">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102,8</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104,9</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104</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104</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a:effectLst/>
                          <a:latin typeface="+mj-lt"/>
                        </a:rPr>
                        <a:t>103,9</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900" u="none" strike="noStrike" dirty="0" smtClean="0">
                          <a:effectLst/>
                          <a:latin typeface="+mj-lt"/>
                        </a:rPr>
                        <a:t>103,9</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353329688"/>
                  </a:ext>
                </a:extLst>
              </a:tr>
              <a:tr h="179847">
                <a:tc gridSpan="11">
                  <a:txBody>
                    <a:bodyPr/>
                    <a:lstStyle/>
                    <a:p>
                      <a:pPr algn="l" fontAlgn="ctr"/>
                      <a:r>
                        <a:rPr kumimoji="0" lang="ru-RU" sz="900" b="1" u="none" strike="noStrike" kern="1200" dirty="0">
                          <a:solidFill>
                            <a:schemeClr val="dk1"/>
                          </a:solidFill>
                          <a:effectLst/>
                          <a:latin typeface="+mj-lt"/>
                          <a:ea typeface="+mn-ea"/>
                          <a:cs typeface="+mn-cs"/>
                        </a:rPr>
                        <a:t>Сельское хозяйство</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hMerge="1">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082127238"/>
                  </a:ext>
                </a:extLst>
              </a:tr>
              <a:tr h="215454">
                <a:tc>
                  <a:txBody>
                    <a:bodyPr/>
                    <a:lstStyle/>
                    <a:p>
                      <a:pPr algn="just" fontAlgn="ctr"/>
                      <a:r>
                        <a:rPr kumimoji="0" lang="ru-RU" sz="900" u="none" strike="noStrike" kern="1200" dirty="0">
                          <a:solidFill>
                            <a:schemeClr val="dk1"/>
                          </a:solidFill>
                          <a:effectLst/>
                          <a:latin typeface="+mj-lt"/>
                          <a:ea typeface="+mn-ea"/>
                          <a:cs typeface="+mn-cs"/>
                        </a:rPr>
                        <a:t>Продукция сельского хозяйства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ru-RU" sz="900" u="none" strike="noStrike" kern="1200" dirty="0">
                          <a:solidFill>
                            <a:schemeClr val="dk1"/>
                          </a:solidFill>
                          <a:effectLst/>
                          <a:latin typeface="+mj-lt"/>
                          <a:ea typeface="+mn-ea"/>
                          <a:cs typeface="+mn-cs"/>
                        </a:rPr>
                        <a:t>млн. руб.</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ru-RU" sz="900" u="none" strike="noStrike" kern="1200">
                          <a:solidFill>
                            <a:schemeClr val="dk1"/>
                          </a:solidFill>
                          <a:effectLst/>
                          <a:latin typeface="+mj-lt"/>
                          <a:ea typeface="+mn-ea"/>
                          <a:cs typeface="+mn-cs"/>
                        </a:rPr>
                        <a:t>5694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ru-RU" sz="900" u="none" strike="noStrike" kern="1200">
                          <a:solidFill>
                            <a:schemeClr val="dk1"/>
                          </a:solidFill>
                          <a:effectLst/>
                          <a:latin typeface="+mj-lt"/>
                          <a:ea typeface="+mn-ea"/>
                          <a:cs typeface="+mn-cs"/>
                        </a:rPr>
                        <a:t>5898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ru-RU" sz="900" u="none" strike="noStrike" kern="1200">
                          <a:solidFill>
                            <a:schemeClr val="dk1"/>
                          </a:solidFill>
                          <a:effectLst/>
                          <a:latin typeface="+mj-lt"/>
                          <a:ea typeface="+mn-ea"/>
                          <a:cs typeface="+mn-cs"/>
                        </a:rPr>
                        <a:t>5980,57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ru-RU" sz="900" u="none" strike="noStrike" kern="1200">
                          <a:solidFill>
                            <a:schemeClr val="dk1"/>
                          </a:solidFill>
                          <a:effectLst/>
                          <a:latin typeface="+mj-lt"/>
                          <a:ea typeface="+mn-ea"/>
                          <a:cs typeface="+mn-cs"/>
                        </a:rPr>
                        <a:t>6130,56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ru-RU" sz="900" u="none" strike="noStrike" kern="1200">
                          <a:solidFill>
                            <a:schemeClr val="dk1"/>
                          </a:solidFill>
                          <a:effectLst/>
                          <a:latin typeface="+mj-lt"/>
                          <a:ea typeface="+mn-ea"/>
                          <a:cs typeface="+mn-cs"/>
                        </a:rPr>
                        <a:t>6255,68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ru-RU" sz="900" u="none" strike="noStrike" kern="1200">
                          <a:solidFill>
                            <a:schemeClr val="dk1"/>
                          </a:solidFill>
                          <a:effectLst/>
                          <a:latin typeface="+mj-lt"/>
                          <a:ea typeface="+mn-ea"/>
                          <a:cs typeface="+mn-cs"/>
                        </a:rPr>
                        <a:t>6388,05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ru-RU" sz="900" u="none" strike="noStrike" kern="1200">
                          <a:solidFill>
                            <a:schemeClr val="dk1"/>
                          </a:solidFill>
                          <a:effectLst/>
                          <a:latin typeface="+mj-lt"/>
                          <a:ea typeface="+mn-ea"/>
                          <a:cs typeface="+mn-cs"/>
                        </a:rPr>
                        <a:t>6518,42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ru-RU" sz="900" u="none" strike="noStrike" kern="1200">
                          <a:solidFill>
                            <a:schemeClr val="dk1"/>
                          </a:solidFill>
                          <a:effectLst/>
                          <a:latin typeface="+mj-lt"/>
                          <a:ea typeface="+mn-ea"/>
                          <a:cs typeface="+mn-cs"/>
                        </a:rPr>
                        <a:t>6649,96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ru-RU" sz="900" u="none" strike="noStrike" kern="1200">
                          <a:solidFill>
                            <a:schemeClr val="dk1"/>
                          </a:solidFill>
                          <a:effectLst/>
                          <a:latin typeface="+mj-lt"/>
                          <a:ea typeface="+mn-ea"/>
                          <a:cs typeface="+mn-cs"/>
                        </a:rPr>
                        <a:t>6785,67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494753064"/>
                  </a:ext>
                </a:extLst>
              </a:tr>
              <a:tr h="420712">
                <a:tc>
                  <a:txBody>
                    <a:bodyPr/>
                    <a:lstStyle/>
                    <a:p>
                      <a:pPr algn="just" fontAlgn="ctr"/>
                      <a:r>
                        <a:rPr kumimoji="0" lang="ru-RU" sz="900" u="none" strike="noStrike" kern="1200" dirty="0">
                          <a:solidFill>
                            <a:schemeClr val="dk1"/>
                          </a:solidFill>
                          <a:effectLst/>
                          <a:latin typeface="+mj-lt"/>
                          <a:ea typeface="+mn-ea"/>
                          <a:cs typeface="+mn-cs"/>
                        </a:rPr>
                        <a:t>Индекс производства продукции сельского хозяйства</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ru-RU" sz="900" u="none" strike="noStrike" kern="1200" dirty="0">
                          <a:solidFill>
                            <a:schemeClr val="dk1"/>
                          </a:solidFill>
                          <a:effectLst/>
                          <a:latin typeface="+mj-lt"/>
                          <a:ea typeface="+mn-ea"/>
                          <a:cs typeface="+mn-cs"/>
                        </a:rPr>
                        <a:t>% к пред. году</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ru-RU" sz="900" u="none" strike="noStrike" kern="1200" dirty="0">
                          <a:solidFill>
                            <a:schemeClr val="dk1"/>
                          </a:solidFill>
                          <a:effectLst/>
                          <a:latin typeface="+mj-lt"/>
                          <a:ea typeface="+mn-ea"/>
                          <a:cs typeface="+mn-cs"/>
                        </a:rPr>
                        <a:t>105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ru-RU" sz="900" u="none" strike="noStrike" kern="1200" dirty="0">
                          <a:solidFill>
                            <a:schemeClr val="dk1"/>
                          </a:solidFill>
                          <a:effectLst/>
                          <a:latin typeface="+mj-lt"/>
                          <a:ea typeface="+mn-ea"/>
                          <a:cs typeface="+mn-cs"/>
                        </a:rPr>
                        <a:t>103,6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ru-RU" sz="900" u="none" strike="noStrike" kern="1200" dirty="0">
                          <a:solidFill>
                            <a:schemeClr val="dk1"/>
                          </a:solidFill>
                          <a:effectLst/>
                          <a:latin typeface="+mj-lt"/>
                          <a:ea typeface="+mn-ea"/>
                          <a:cs typeface="+mn-cs"/>
                        </a:rPr>
                        <a:t>101,4</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ru-RU" sz="900" u="none" strike="noStrike" kern="1200" dirty="0">
                          <a:solidFill>
                            <a:schemeClr val="dk1"/>
                          </a:solidFill>
                          <a:effectLst/>
                          <a:latin typeface="+mj-lt"/>
                          <a:ea typeface="+mn-ea"/>
                          <a:cs typeface="+mn-cs"/>
                        </a:rPr>
                        <a:t>102,51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ru-RU" sz="900" u="none" strike="noStrike" kern="1200" dirty="0">
                          <a:solidFill>
                            <a:schemeClr val="dk1"/>
                          </a:solidFill>
                          <a:effectLst/>
                          <a:latin typeface="+mj-lt"/>
                          <a:ea typeface="+mn-ea"/>
                          <a:cs typeface="+mn-cs"/>
                        </a:rPr>
                        <a:t>104,6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ru-RU" sz="900" u="none" strike="noStrike" kern="1200" dirty="0">
                          <a:solidFill>
                            <a:schemeClr val="dk1"/>
                          </a:solidFill>
                          <a:effectLst/>
                          <a:latin typeface="+mj-lt"/>
                          <a:ea typeface="+mn-ea"/>
                          <a:cs typeface="+mn-cs"/>
                        </a:rPr>
                        <a:t>104,2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ru-RU" sz="900" u="none" strike="noStrike" kern="1200" dirty="0">
                          <a:solidFill>
                            <a:schemeClr val="dk1"/>
                          </a:solidFill>
                          <a:effectLst/>
                          <a:latin typeface="+mj-lt"/>
                          <a:ea typeface="+mn-ea"/>
                          <a:cs typeface="+mn-cs"/>
                        </a:rPr>
                        <a:t>104,2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ru-RU" sz="900" u="none" strike="noStrike" kern="1200" dirty="0">
                          <a:solidFill>
                            <a:schemeClr val="dk1"/>
                          </a:solidFill>
                          <a:effectLst/>
                          <a:latin typeface="+mj-lt"/>
                          <a:ea typeface="+mn-ea"/>
                          <a:cs typeface="+mn-cs"/>
                        </a:rPr>
                        <a:t>104,1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kumimoji="0" lang="ru-RU" sz="900" u="none" strike="noStrike" kern="1200" dirty="0">
                          <a:solidFill>
                            <a:schemeClr val="dk1"/>
                          </a:solidFill>
                          <a:effectLst/>
                          <a:latin typeface="+mj-lt"/>
                          <a:ea typeface="+mn-ea"/>
                          <a:cs typeface="+mn-cs"/>
                        </a:rPr>
                        <a:t>104,1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861558221"/>
                  </a:ext>
                </a:extLst>
              </a:tr>
            </a:tbl>
          </a:graphicData>
        </a:graphic>
      </p:graphicFrame>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
          <p:cNvSpPr>
            <a:spLocks noChangeArrowheads="1"/>
          </p:cNvSpPr>
          <p:nvPr/>
        </p:nvSpPr>
        <p:spPr bwMode="auto">
          <a:xfrm>
            <a:off x="0" y="0"/>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ru-RU" sz="20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«Устройство тротуарной дорожки по ул. Руденко в ст. </a:t>
            </a:r>
            <a:r>
              <a:rPr lang="ru-RU" sz="2000" dirty="0" err="1">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Галюгаевская</a:t>
            </a:r>
            <a:r>
              <a:rPr lang="ru-RU" sz="20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 Курского муниципального округа Ставропольского края»</a:t>
            </a:r>
            <a:endParaRPr lang="ru-RU" sz="2000" dirty="0" smtClean="0">
              <a:effectLst>
                <a:outerShdw blurRad="38100" dist="38100" dir="2700000" algn="tl">
                  <a:srgbClr val="000000">
                    <a:alpha val="43137"/>
                  </a:srgbClr>
                </a:outerShdw>
              </a:effectLst>
              <a:latin typeface="Calibri" pitchFamily="34" charset="0"/>
              <a:cs typeface="Calibri" pitchFamily="34" charset="0"/>
            </a:endParaRPr>
          </a:p>
        </p:txBody>
      </p:sp>
      <p:sp>
        <p:nvSpPr>
          <p:cNvPr id="12" name="Rectangle 2"/>
          <p:cNvSpPr>
            <a:spLocks noChangeArrowheads="1"/>
          </p:cNvSpPr>
          <p:nvPr/>
        </p:nvSpPr>
        <p:spPr bwMode="auto">
          <a:xfrm>
            <a:off x="152400" y="762000"/>
            <a:ext cx="5210172"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accent5">
                    <a:lumMod val="75000"/>
                  </a:schemeClr>
                </a:solidFill>
                <a:effectLst/>
                <a:latin typeface="Calibri" pitchFamily="34" charset="0"/>
                <a:ea typeface="Times New Roman" pitchFamily="18" charset="0"/>
                <a:cs typeface="Calibri" pitchFamily="34" charset="0"/>
              </a:rPr>
              <a:t>ИСТОЧНИКИ ФИНАНСИРОВАНИЯ</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600" b="0" i="0" u="none" strike="noStrike" cap="none" normalizeH="0" baseline="0" dirty="0" smtClean="0">
              <a:ln>
                <a:noFill/>
              </a:ln>
              <a:solidFill>
                <a:schemeClr val="tx1"/>
              </a:solidFill>
              <a:effectLst/>
              <a:latin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краевой бюджет:  1 400,00 </a:t>
            </a:r>
            <a:r>
              <a:rPr lang="ru-RU" sz="1400" dirty="0" smtClean="0">
                <a:solidFill>
                  <a:srgbClr val="000000"/>
                </a:solidFill>
                <a:latin typeface="Calibri" pitchFamily="34" charset="0"/>
                <a:ea typeface="Times New Roman" pitchFamily="18" charset="0"/>
                <a:cs typeface="Calibri" pitchFamily="34" charset="0"/>
              </a:rPr>
              <a:t>тыс. руб.</a:t>
            </a:r>
            <a:endParaRPr lang="ru-RU" sz="1400" dirty="0" smtClean="0">
              <a:solidFill>
                <a:srgbClr val="000000"/>
              </a:solidFill>
              <a:latin typeface="Calibri" pitchFamily="34" charset="0"/>
              <a:ea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бюджет муниципального </a:t>
            </a:r>
            <a:r>
              <a:rPr lang="ru-RU" sz="1600" dirty="0" smtClean="0">
                <a:latin typeface="Calibri" pitchFamily="34" charset="0"/>
                <a:ea typeface="Times New Roman" pitchFamily="18" charset="0"/>
                <a:cs typeface="Calibri" pitchFamily="34" charset="0"/>
              </a:rPr>
              <a:t>образования: 480,00 </a:t>
            </a:r>
            <a:r>
              <a:rPr lang="ru-RU" sz="1400" dirty="0" smtClean="0">
                <a:latin typeface="Calibri" pitchFamily="34" charset="0"/>
                <a:ea typeface="Times New Roman" pitchFamily="18" charset="0"/>
                <a:cs typeface="Calibri" pitchFamily="34" charset="0"/>
              </a:rPr>
              <a:t>тыс</a:t>
            </a:r>
            <a:r>
              <a:rPr lang="ru-RU" sz="1400" dirty="0" smtClean="0">
                <a:solidFill>
                  <a:srgbClr val="000000"/>
                </a:solidFill>
                <a:latin typeface="Calibri" pitchFamily="34" charset="0"/>
                <a:ea typeface="Times New Roman" pitchFamily="18" charset="0"/>
                <a:cs typeface="Calibri" pitchFamily="34" charset="0"/>
              </a:rPr>
              <a:t>. руб.</a:t>
            </a:r>
            <a:endParaRPr lang="ru-RU" sz="1400" dirty="0" smtClean="0">
              <a:solidFill>
                <a:srgbClr val="000000"/>
              </a:solidFill>
              <a:latin typeface="Calibri" pitchFamily="34" charset="0"/>
              <a:ea typeface="Calibri" pitchFamily="34" charset="0"/>
              <a:cs typeface="Calibri" pitchFamily="34" charset="0"/>
            </a:endParaRPr>
          </a:p>
          <a:p>
            <a:pPr lvl="0" eaLnBrk="0" fontAlgn="base" hangingPunct="0">
              <a:spcBef>
                <a:spcPct val="0"/>
              </a:spcBef>
              <a:spcAft>
                <a:spcPct val="0"/>
              </a:spcAft>
              <a:buFontTx/>
              <a:buChar char="•"/>
            </a:pPr>
            <a:r>
              <a:rPr lang="ru-RU" sz="1600" dirty="0" smtClean="0">
                <a:solidFill>
                  <a:srgbClr val="000000"/>
                </a:solidFill>
                <a:latin typeface="Calibri" pitchFamily="34" charset="0"/>
                <a:ea typeface="Times New Roman" pitchFamily="18" charset="0"/>
                <a:cs typeface="Calibri" pitchFamily="34" charset="0"/>
              </a:rPr>
              <a:t>инициативные платежи (физ. лица, ИП, организации): 724,31 тыс. руб.</a:t>
            </a:r>
            <a:endParaRPr lang="ru-RU" sz="800" dirty="0" smtClean="0">
              <a:latin typeface="Calibri" pitchFamily="34" charset="0"/>
              <a:cs typeface="Calibri" pitchFamily="34" charset="0"/>
            </a:endParaRPr>
          </a:p>
          <a:p>
            <a:pPr lvl="0" eaLnBrk="0" fontAlgn="base" hangingPunct="0">
              <a:spcBef>
                <a:spcPct val="0"/>
              </a:spcBef>
              <a:spcAft>
                <a:spcPct val="0"/>
              </a:spcAft>
              <a:buFontTx/>
              <a:buChar char="•"/>
            </a:pPr>
            <a:endParaRPr lang="ru-RU" sz="800" dirty="0" smtClean="0">
              <a:latin typeface="Calibri" pitchFamily="34" charset="0"/>
              <a:cs typeface="Calibri" pitchFamily="34" charset="0"/>
            </a:endParaRPr>
          </a:p>
          <a:p>
            <a:pPr eaLnBrk="0" fontAlgn="base" hangingPunct="0">
              <a:spcBef>
                <a:spcPct val="0"/>
              </a:spcBef>
              <a:spcAft>
                <a:spcPct val="0"/>
              </a:spcAft>
            </a:pPr>
            <a:endParaRPr lang="ru-RU" sz="1600" dirty="0" smtClean="0">
              <a:solidFill>
                <a:srgbClr val="000000"/>
              </a:solidFill>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Calibri" pitchFamily="34" charset="0"/>
              <a:cs typeface="Calibri" pitchFamily="34" charset="0"/>
            </a:endParaRPr>
          </a:p>
        </p:txBody>
      </p:sp>
      <p:sp>
        <p:nvSpPr>
          <p:cNvPr id="10" name="Rectangle 3"/>
          <p:cNvSpPr>
            <a:spLocks noChangeArrowheads="1"/>
          </p:cNvSpPr>
          <p:nvPr/>
        </p:nvSpPr>
        <p:spPr bwMode="auto">
          <a:xfrm>
            <a:off x="5181600" y="762000"/>
            <a:ext cx="39624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FF0000"/>
                </a:solidFill>
                <a:effectLst/>
                <a:latin typeface="Semibold" charset="0"/>
                <a:ea typeface="Times New Roman" pitchFamily="18" charset="0"/>
                <a:cs typeface="Times New Roman" pitchFamily="18" charset="0"/>
              </a:rPr>
              <a:t>ИСХОДНОЕ СОСТОЯНИЕ ОБЪЕКТА</a:t>
            </a:r>
            <a:endParaRPr kumimoji="0" lang="ru-RU" sz="1600" b="1" i="0" u="none" strike="noStrike" cap="none" normalizeH="0" baseline="0" dirty="0" smtClean="0">
              <a:ln>
                <a:noFill/>
              </a:ln>
              <a:solidFill>
                <a:srgbClr val="FF0000"/>
              </a:solidFill>
              <a:effectLst/>
              <a:latin typeface="Arial" pitchFamily="34" charset="0"/>
              <a:cs typeface="Arial" pitchFamily="34" charset="0"/>
            </a:endParaRPr>
          </a:p>
        </p:txBody>
      </p:sp>
      <p:sp>
        <p:nvSpPr>
          <p:cNvPr id="11" name="Rectangle 4"/>
          <p:cNvSpPr>
            <a:spLocks noChangeArrowheads="1"/>
          </p:cNvSpPr>
          <p:nvPr/>
        </p:nvSpPr>
        <p:spPr bwMode="auto">
          <a:xfrm>
            <a:off x="762000" y="2125753"/>
            <a:ext cx="421481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accent1">
                    <a:lumMod val="75000"/>
                  </a:schemeClr>
                </a:solidFill>
                <a:effectLst/>
                <a:latin typeface="Calibri" pitchFamily="34" charset="0"/>
                <a:ea typeface="Times New Roman" pitchFamily="18" charset="0"/>
                <a:cs typeface="Calibri" pitchFamily="34" charset="0"/>
              </a:rPr>
              <a:t>РЕЗУЛЬТАТЫ РЕАЛИЗАЦИИ</a:t>
            </a:r>
            <a:endParaRPr kumimoji="0" lang="ru-RU" b="1" i="0" u="none" strike="noStrike" cap="none" normalizeH="0" baseline="0" dirty="0" smtClean="0">
              <a:ln>
                <a:noFill/>
              </a:ln>
              <a:solidFill>
                <a:schemeClr val="accent1">
                  <a:lumMod val="75000"/>
                </a:schemeClr>
              </a:solidFill>
              <a:effectLst/>
              <a:latin typeface="Calibri" pitchFamily="34" charset="0"/>
              <a:cs typeface="Calibri" pitchFamily="34" charset="0"/>
            </a:endParaRPr>
          </a:p>
        </p:txBody>
      </p:sp>
      <p:pic>
        <p:nvPicPr>
          <p:cNvPr id="2" name="Рисунок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36140" y="1245632"/>
            <a:ext cx="2686050" cy="3581400"/>
          </a:xfrm>
          <a:prstGeom prst="rect">
            <a:avLst/>
          </a:prstGeom>
        </p:spPr>
      </p:pic>
      <p:pic>
        <p:nvPicPr>
          <p:cNvPr id="3" name="Рисунок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0679" y="2495085"/>
            <a:ext cx="2398232" cy="3944970"/>
          </a:xfrm>
          <a:prstGeom prst="rect">
            <a:avLst/>
          </a:prstGeom>
        </p:spPr>
      </p:pic>
      <p:pic>
        <p:nvPicPr>
          <p:cNvPr id="4" name="Рисунок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93244" y="2495085"/>
            <a:ext cx="2390772" cy="3959347"/>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
          <p:cNvSpPr>
            <a:spLocks noChangeArrowheads="1"/>
          </p:cNvSpPr>
          <p:nvPr/>
        </p:nvSpPr>
        <p:spPr bwMode="auto">
          <a:xfrm>
            <a:off x="0" y="0"/>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ru-RU" sz="20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«Устройство пешеходных тротуаров по ул. Школьная от дома № 1 до дома № 113 кв. 1 в х. Зайцев Курского муниципального округа Ставропольского </a:t>
            </a:r>
            <a:r>
              <a:rPr lang="ru-RU" sz="2000" dirty="0" smtClean="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края»</a:t>
            </a:r>
            <a:endParaRPr lang="ru-RU" sz="2000" dirty="0" smtClean="0">
              <a:effectLst>
                <a:outerShdw blurRad="38100" dist="38100" dir="2700000" algn="tl">
                  <a:srgbClr val="000000">
                    <a:alpha val="43137"/>
                  </a:srgbClr>
                </a:outerShdw>
              </a:effectLst>
              <a:latin typeface="Calibri" pitchFamily="34" charset="0"/>
              <a:cs typeface="Calibri" pitchFamily="34" charset="0"/>
            </a:endParaRPr>
          </a:p>
        </p:txBody>
      </p:sp>
      <p:sp>
        <p:nvSpPr>
          <p:cNvPr id="12" name="Rectangle 2"/>
          <p:cNvSpPr>
            <a:spLocks noChangeArrowheads="1"/>
          </p:cNvSpPr>
          <p:nvPr/>
        </p:nvSpPr>
        <p:spPr bwMode="auto">
          <a:xfrm>
            <a:off x="251604" y="719388"/>
            <a:ext cx="5029200"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accent5">
                    <a:lumMod val="75000"/>
                  </a:schemeClr>
                </a:solidFill>
                <a:effectLst/>
                <a:latin typeface="Calibri" pitchFamily="34" charset="0"/>
                <a:ea typeface="Times New Roman" pitchFamily="18" charset="0"/>
                <a:cs typeface="Calibri" pitchFamily="34" charset="0"/>
              </a:rPr>
              <a:t>ИСТОЧНИКИ ФИНАНСИРОВАНИЯ</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600" b="0" i="0" u="none" strike="noStrike" cap="none" normalizeH="0" baseline="0" dirty="0" smtClean="0">
              <a:ln>
                <a:noFill/>
              </a:ln>
              <a:solidFill>
                <a:schemeClr val="tx1"/>
              </a:solidFill>
              <a:effectLst/>
              <a:latin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краевой бюджет: 1 554,18 </a:t>
            </a:r>
            <a:r>
              <a:rPr lang="ru-RU" sz="1400" dirty="0" smtClean="0">
                <a:solidFill>
                  <a:srgbClr val="000000"/>
                </a:solidFill>
                <a:latin typeface="Calibri" pitchFamily="34" charset="0"/>
                <a:ea typeface="Times New Roman" pitchFamily="18" charset="0"/>
                <a:cs typeface="Calibri" pitchFamily="34" charset="0"/>
              </a:rPr>
              <a:t>тыс. руб.</a:t>
            </a:r>
            <a:endParaRPr lang="ru-RU" sz="1400" dirty="0" smtClean="0">
              <a:solidFill>
                <a:srgbClr val="000000"/>
              </a:solidFill>
              <a:latin typeface="Calibri" pitchFamily="34" charset="0"/>
              <a:ea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бюджет муниципального образования: </a:t>
            </a:r>
            <a:r>
              <a:rPr lang="ru-RU" sz="1600" dirty="0" smtClean="0">
                <a:latin typeface="Calibri" pitchFamily="34" charset="0"/>
                <a:ea typeface="Times New Roman" pitchFamily="18" charset="0"/>
                <a:cs typeface="Calibri" pitchFamily="34" charset="0"/>
              </a:rPr>
              <a:t>370,68 </a:t>
            </a:r>
            <a:r>
              <a:rPr lang="ru-RU" sz="1400" dirty="0" smtClean="0">
                <a:latin typeface="Calibri" pitchFamily="34" charset="0"/>
                <a:ea typeface="Times New Roman" pitchFamily="18" charset="0"/>
                <a:cs typeface="Calibri" pitchFamily="34" charset="0"/>
              </a:rPr>
              <a:t>тыс</a:t>
            </a:r>
            <a:r>
              <a:rPr lang="ru-RU" sz="1400" dirty="0" smtClean="0">
                <a:solidFill>
                  <a:srgbClr val="000000"/>
                </a:solidFill>
                <a:latin typeface="Calibri" pitchFamily="34" charset="0"/>
                <a:ea typeface="Times New Roman" pitchFamily="18" charset="0"/>
                <a:cs typeface="Calibri" pitchFamily="34" charset="0"/>
              </a:rPr>
              <a:t>. руб.</a:t>
            </a:r>
            <a:endParaRPr lang="ru-RU" sz="1400" dirty="0" smtClean="0">
              <a:solidFill>
                <a:srgbClr val="000000"/>
              </a:solidFill>
              <a:latin typeface="Calibri" pitchFamily="34" charset="0"/>
              <a:ea typeface="Calibri" pitchFamily="34" charset="0"/>
              <a:cs typeface="Calibri" pitchFamily="34" charset="0"/>
            </a:endParaRPr>
          </a:p>
          <a:p>
            <a:pPr lvl="0" eaLnBrk="0" fontAlgn="base" hangingPunct="0">
              <a:spcBef>
                <a:spcPct val="0"/>
              </a:spcBef>
              <a:spcAft>
                <a:spcPct val="0"/>
              </a:spcAft>
              <a:buFontTx/>
              <a:buChar char="•"/>
            </a:pPr>
            <a:r>
              <a:rPr lang="ru-RU" sz="1600" dirty="0" smtClean="0">
                <a:solidFill>
                  <a:srgbClr val="000000"/>
                </a:solidFill>
                <a:latin typeface="Calibri" pitchFamily="34" charset="0"/>
                <a:ea typeface="Times New Roman" pitchFamily="18" charset="0"/>
                <a:cs typeface="Calibri" pitchFamily="34" charset="0"/>
              </a:rPr>
              <a:t>инициативные платежи (физ. лица, ИП, организации): 201,00 тыс. руб.</a:t>
            </a:r>
            <a:endParaRPr lang="ru-RU" sz="800" dirty="0" smtClean="0">
              <a:latin typeface="Calibri" pitchFamily="34" charset="0"/>
              <a:cs typeface="Calibri" pitchFamily="34" charset="0"/>
            </a:endParaRPr>
          </a:p>
          <a:p>
            <a:pPr lvl="0" eaLnBrk="0" fontAlgn="base" hangingPunct="0">
              <a:spcBef>
                <a:spcPct val="0"/>
              </a:spcBef>
              <a:spcAft>
                <a:spcPct val="0"/>
              </a:spcAft>
              <a:buFontTx/>
              <a:buChar char="•"/>
            </a:pPr>
            <a:endParaRPr lang="ru-RU" sz="800" dirty="0" smtClean="0">
              <a:latin typeface="Calibri" pitchFamily="34" charset="0"/>
              <a:cs typeface="Calibri" pitchFamily="34" charset="0"/>
            </a:endParaRPr>
          </a:p>
          <a:p>
            <a:pPr eaLnBrk="0" fontAlgn="base" hangingPunct="0">
              <a:spcBef>
                <a:spcPct val="0"/>
              </a:spcBef>
              <a:spcAft>
                <a:spcPct val="0"/>
              </a:spcAft>
            </a:pPr>
            <a:endParaRPr lang="ru-RU" sz="1600" dirty="0" smtClean="0">
              <a:solidFill>
                <a:srgbClr val="000000"/>
              </a:solidFill>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Calibri" pitchFamily="34" charset="0"/>
              <a:cs typeface="Calibri" pitchFamily="34" charset="0"/>
            </a:endParaRPr>
          </a:p>
        </p:txBody>
      </p:sp>
      <p:sp>
        <p:nvSpPr>
          <p:cNvPr id="10" name="Rectangle 3"/>
          <p:cNvSpPr>
            <a:spLocks noChangeArrowheads="1"/>
          </p:cNvSpPr>
          <p:nvPr/>
        </p:nvSpPr>
        <p:spPr bwMode="auto">
          <a:xfrm>
            <a:off x="5181600" y="838200"/>
            <a:ext cx="39624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FF0000"/>
                </a:solidFill>
                <a:effectLst/>
                <a:latin typeface="Semibold" charset="0"/>
                <a:ea typeface="Times New Roman" pitchFamily="18" charset="0"/>
                <a:cs typeface="Times New Roman" pitchFamily="18" charset="0"/>
              </a:rPr>
              <a:t>ИСХОДНОЕ СОСТОЯНИЕ ОБЪЕКТА</a:t>
            </a:r>
            <a:endParaRPr kumimoji="0" lang="ru-RU" sz="1600" b="1" i="0" u="none" strike="noStrike" cap="none" normalizeH="0" baseline="0" dirty="0" smtClean="0">
              <a:ln>
                <a:noFill/>
              </a:ln>
              <a:solidFill>
                <a:srgbClr val="FF0000"/>
              </a:solidFill>
              <a:effectLst/>
              <a:latin typeface="Arial" pitchFamily="34" charset="0"/>
              <a:cs typeface="Arial" pitchFamily="34" charset="0"/>
            </a:endParaRPr>
          </a:p>
        </p:txBody>
      </p:sp>
      <p:sp>
        <p:nvSpPr>
          <p:cNvPr id="11" name="Rectangle 4"/>
          <p:cNvSpPr>
            <a:spLocks noChangeArrowheads="1"/>
          </p:cNvSpPr>
          <p:nvPr/>
        </p:nvSpPr>
        <p:spPr bwMode="auto">
          <a:xfrm>
            <a:off x="658799" y="2124338"/>
            <a:ext cx="421481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accent1">
                    <a:lumMod val="75000"/>
                  </a:schemeClr>
                </a:solidFill>
                <a:effectLst/>
                <a:latin typeface="Calibri" pitchFamily="34" charset="0"/>
                <a:ea typeface="Times New Roman" pitchFamily="18" charset="0"/>
                <a:cs typeface="Calibri" pitchFamily="34" charset="0"/>
              </a:rPr>
              <a:t>РЕЗУЛЬТАТ РЕАЛИЗАЦИИ</a:t>
            </a:r>
            <a:endParaRPr kumimoji="0" lang="ru-RU" b="1" i="0" u="none" strike="noStrike" cap="none" normalizeH="0" baseline="0" dirty="0" smtClean="0">
              <a:ln>
                <a:noFill/>
              </a:ln>
              <a:solidFill>
                <a:schemeClr val="accent1">
                  <a:lumMod val="75000"/>
                </a:schemeClr>
              </a:solidFill>
              <a:effectLst/>
              <a:latin typeface="Calibri" pitchFamily="34" charset="0"/>
              <a:cs typeface="Calibri" pitchFamily="34" charset="0"/>
            </a:endParaRPr>
          </a:p>
        </p:txBody>
      </p:sp>
      <p:pic>
        <p:nvPicPr>
          <p:cNvPr id="2" name="Рисунок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3600" y="1176754"/>
            <a:ext cx="2509902" cy="4462046"/>
          </a:xfrm>
          <a:prstGeom prst="rect">
            <a:avLst/>
          </a:prstGeom>
        </p:spPr>
      </p:pic>
      <p:pic>
        <p:nvPicPr>
          <p:cNvPr id="3" name="Рисунок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1604" y="2493670"/>
            <a:ext cx="2438400" cy="3954114"/>
          </a:xfrm>
          <a:prstGeom prst="rect">
            <a:avLst/>
          </a:prstGeom>
        </p:spPr>
      </p:pic>
      <p:pic>
        <p:nvPicPr>
          <p:cNvPr id="4" name="Рисунок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94079" y="2493670"/>
            <a:ext cx="2454750" cy="3954114"/>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
          <p:cNvSpPr>
            <a:spLocks noChangeArrowheads="1"/>
          </p:cNvSpPr>
          <p:nvPr/>
        </p:nvSpPr>
        <p:spPr bwMode="auto">
          <a:xfrm>
            <a:off x="0" y="153888"/>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ru-RU" sz="20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«Устройство пешеходных тротуаров по улице Ленина от дома №44 до дома №166 в с. </a:t>
            </a:r>
            <a:r>
              <a:rPr lang="ru-RU" sz="2000" dirty="0" err="1">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Каново</a:t>
            </a:r>
            <a:r>
              <a:rPr lang="ru-RU" sz="20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 Курского муниципального округа Ставропольского края»</a:t>
            </a:r>
            <a:endParaRPr lang="ru-RU" sz="2000" dirty="0" smtClean="0">
              <a:effectLst>
                <a:outerShdw blurRad="38100" dist="38100" dir="2700000" algn="tl">
                  <a:srgbClr val="000000">
                    <a:alpha val="43137"/>
                  </a:srgbClr>
                </a:outerShdw>
              </a:effectLst>
              <a:latin typeface="Calibri" pitchFamily="34" charset="0"/>
              <a:cs typeface="Calibri" pitchFamily="34" charset="0"/>
            </a:endParaRPr>
          </a:p>
        </p:txBody>
      </p:sp>
      <p:sp>
        <p:nvSpPr>
          <p:cNvPr id="12" name="Rectangle 2"/>
          <p:cNvSpPr>
            <a:spLocks noChangeArrowheads="1"/>
          </p:cNvSpPr>
          <p:nvPr/>
        </p:nvSpPr>
        <p:spPr bwMode="auto">
          <a:xfrm>
            <a:off x="228600" y="990600"/>
            <a:ext cx="5029200"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accent5">
                    <a:lumMod val="75000"/>
                  </a:schemeClr>
                </a:solidFill>
                <a:effectLst/>
                <a:latin typeface="Calibri" pitchFamily="34" charset="0"/>
                <a:ea typeface="Times New Roman" pitchFamily="18" charset="0"/>
                <a:cs typeface="Calibri" pitchFamily="34" charset="0"/>
              </a:rPr>
              <a:t>ИСТОЧНИКИ ФИНАНСИРОВАНИЯ</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600" b="0" i="0" u="none" strike="noStrike" cap="none" normalizeH="0" baseline="0" dirty="0" smtClean="0">
              <a:ln>
                <a:noFill/>
              </a:ln>
              <a:solidFill>
                <a:schemeClr val="tx1"/>
              </a:solidFill>
              <a:effectLst/>
              <a:latin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краевой бюджет: 1 281,54 </a:t>
            </a:r>
            <a:r>
              <a:rPr lang="ru-RU" sz="1400" dirty="0" smtClean="0">
                <a:solidFill>
                  <a:srgbClr val="000000"/>
                </a:solidFill>
                <a:latin typeface="Calibri" pitchFamily="34" charset="0"/>
                <a:ea typeface="Times New Roman" pitchFamily="18" charset="0"/>
                <a:cs typeface="Calibri" pitchFamily="34" charset="0"/>
              </a:rPr>
              <a:t>тыс. руб.</a:t>
            </a:r>
            <a:endParaRPr lang="ru-RU" sz="1400" dirty="0" smtClean="0">
              <a:solidFill>
                <a:srgbClr val="000000"/>
              </a:solidFill>
              <a:latin typeface="Calibri" pitchFamily="34" charset="0"/>
              <a:ea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бюджет муниципального </a:t>
            </a:r>
            <a:r>
              <a:rPr lang="ru-RU" sz="1600" dirty="0" smtClean="0">
                <a:latin typeface="Calibri" pitchFamily="34" charset="0"/>
                <a:ea typeface="Times New Roman" pitchFamily="18" charset="0"/>
                <a:cs typeface="Calibri" pitchFamily="34" charset="0"/>
              </a:rPr>
              <a:t>образования: 264,63 </a:t>
            </a:r>
            <a:r>
              <a:rPr lang="ru-RU" sz="1400" dirty="0" smtClean="0">
                <a:solidFill>
                  <a:srgbClr val="000000"/>
                </a:solidFill>
                <a:latin typeface="Calibri" pitchFamily="34" charset="0"/>
                <a:ea typeface="Times New Roman" pitchFamily="18" charset="0"/>
                <a:cs typeface="Calibri" pitchFamily="34" charset="0"/>
              </a:rPr>
              <a:t>тыс. руб.</a:t>
            </a:r>
            <a:endParaRPr lang="ru-RU" sz="1400" dirty="0" smtClean="0">
              <a:solidFill>
                <a:srgbClr val="000000"/>
              </a:solidFill>
              <a:latin typeface="Calibri" pitchFamily="34" charset="0"/>
              <a:ea typeface="Calibri" pitchFamily="34" charset="0"/>
              <a:cs typeface="Calibri" pitchFamily="34" charset="0"/>
            </a:endParaRPr>
          </a:p>
          <a:p>
            <a:pPr lvl="0" eaLnBrk="0" fontAlgn="base" hangingPunct="0">
              <a:spcBef>
                <a:spcPct val="0"/>
              </a:spcBef>
              <a:spcAft>
                <a:spcPct val="0"/>
              </a:spcAft>
              <a:buFontTx/>
              <a:buChar char="•"/>
            </a:pPr>
            <a:r>
              <a:rPr lang="ru-RU" sz="1600" dirty="0" smtClean="0">
                <a:solidFill>
                  <a:srgbClr val="000000"/>
                </a:solidFill>
                <a:latin typeface="Calibri" pitchFamily="34" charset="0"/>
                <a:ea typeface="Times New Roman" pitchFamily="18" charset="0"/>
                <a:cs typeface="Calibri" pitchFamily="34" charset="0"/>
              </a:rPr>
              <a:t>инициативные платежи (физ. лица, ИП, организации): 142,60  тыс. руб.</a:t>
            </a:r>
            <a:endParaRPr lang="ru-RU" sz="800" dirty="0" smtClean="0">
              <a:latin typeface="Calibri" pitchFamily="34" charset="0"/>
              <a:cs typeface="Calibri" pitchFamily="34" charset="0"/>
            </a:endParaRPr>
          </a:p>
          <a:p>
            <a:pPr lvl="0" eaLnBrk="0" fontAlgn="base" hangingPunct="0">
              <a:spcBef>
                <a:spcPct val="0"/>
              </a:spcBef>
              <a:spcAft>
                <a:spcPct val="0"/>
              </a:spcAft>
              <a:buFontTx/>
              <a:buChar char="•"/>
            </a:pPr>
            <a:endParaRPr lang="ru-RU" sz="800" dirty="0" smtClean="0">
              <a:latin typeface="Calibri" pitchFamily="34" charset="0"/>
              <a:cs typeface="Calibri" pitchFamily="34" charset="0"/>
            </a:endParaRPr>
          </a:p>
          <a:p>
            <a:pPr eaLnBrk="0" fontAlgn="base" hangingPunct="0">
              <a:spcBef>
                <a:spcPct val="0"/>
              </a:spcBef>
              <a:spcAft>
                <a:spcPct val="0"/>
              </a:spcAft>
            </a:pPr>
            <a:endParaRPr lang="ru-RU" sz="1600" dirty="0" smtClean="0">
              <a:solidFill>
                <a:srgbClr val="000000"/>
              </a:solidFill>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Calibri" pitchFamily="34" charset="0"/>
              <a:cs typeface="Calibri" pitchFamily="34" charset="0"/>
            </a:endParaRPr>
          </a:p>
        </p:txBody>
      </p:sp>
      <p:sp>
        <p:nvSpPr>
          <p:cNvPr id="10" name="Rectangle 3"/>
          <p:cNvSpPr>
            <a:spLocks noChangeArrowheads="1"/>
          </p:cNvSpPr>
          <p:nvPr/>
        </p:nvSpPr>
        <p:spPr bwMode="auto">
          <a:xfrm>
            <a:off x="5410200" y="990600"/>
            <a:ext cx="38862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FF0000"/>
                </a:solidFill>
                <a:effectLst/>
                <a:latin typeface="Semibold" charset="0"/>
                <a:ea typeface="Times New Roman" pitchFamily="18" charset="0"/>
                <a:cs typeface="Times New Roman" pitchFamily="18" charset="0"/>
              </a:rPr>
              <a:t>ИСХОДНОЕ СОСТОЯНИЕ ОБЪЕКТА</a:t>
            </a:r>
            <a:endParaRPr kumimoji="0" lang="ru-RU" sz="1600" b="1" i="0" u="none" strike="noStrike" cap="none" normalizeH="0" baseline="0" dirty="0" smtClean="0">
              <a:ln>
                <a:noFill/>
              </a:ln>
              <a:solidFill>
                <a:srgbClr val="FF0000"/>
              </a:solidFill>
              <a:effectLst/>
              <a:latin typeface="Arial" pitchFamily="34" charset="0"/>
              <a:cs typeface="Arial" pitchFamily="34" charset="0"/>
            </a:endParaRPr>
          </a:p>
        </p:txBody>
      </p:sp>
      <p:sp>
        <p:nvSpPr>
          <p:cNvPr id="11" name="Rectangle 4"/>
          <p:cNvSpPr>
            <a:spLocks noChangeArrowheads="1"/>
          </p:cNvSpPr>
          <p:nvPr/>
        </p:nvSpPr>
        <p:spPr bwMode="auto">
          <a:xfrm>
            <a:off x="914400" y="2362200"/>
            <a:ext cx="421481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accent1">
                    <a:lumMod val="75000"/>
                  </a:schemeClr>
                </a:solidFill>
                <a:effectLst/>
                <a:latin typeface="Calibri" pitchFamily="34" charset="0"/>
                <a:ea typeface="Times New Roman" pitchFamily="18" charset="0"/>
                <a:cs typeface="Calibri" pitchFamily="34" charset="0"/>
              </a:rPr>
              <a:t>РЕЗУЛЬТАТ РЕАЛИЗАЦИИ</a:t>
            </a:r>
            <a:endParaRPr kumimoji="0" lang="ru-RU" b="1" i="0" u="none" strike="noStrike" cap="none" normalizeH="0" baseline="0" dirty="0" smtClean="0">
              <a:ln>
                <a:noFill/>
              </a:ln>
              <a:solidFill>
                <a:schemeClr val="accent1">
                  <a:lumMod val="75000"/>
                </a:schemeClr>
              </a:solidFill>
              <a:effectLst/>
              <a:latin typeface="Calibri" pitchFamily="34" charset="0"/>
              <a:cs typeface="Calibri" pitchFamily="34" charset="0"/>
            </a:endParaRPr>
          </a:p>
        </p:txBody>
      </p:sp>
      <p:pic>
        <p:nvPicPr>
          <p:cNvPr id="2" name="Рисунок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895975" y="1427788"/>
            <a:ext cx="2914650" cy="4439612"/>
          </a:xfrm>
          <a:prstGeom prst="rect">
            <a:avLst/>
          </a:prstGeom>
        </p:spPr>
      </p:pic>
      <p:pic>
        <p:nvPicPr>
          <p:cNvPr id="3" name="Рисунок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2734" y="2768913"/>
            <a:ext cx="2506666" cy="3834932"/>
          </a:xfrm>
          <a:prstGeom prst="rect">
            <a:avLst/>
          </a:prstGeom>
        </p:spPr>
      </p:pic>
      <p:pic>
        <p:nvPicPr>
          <p:cNvPr id="4" name="Рисунок 3"/>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173414" y="2768913"/>
            <a:ext cx="2007396" cy="3800306"/>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
          <p:cNvSpPr>
            <a:spLocks noChangeArrowheads="1"/>
          </p:cNvSpPr>
          <p:nvPr/>
        </p:nvSpPr>
        <p:spPr bwMode="auto">
          <a:xfrm>
            <a:off x="0" y="0"/>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ru-RU" sz="20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«Устройство спортивной площадки по улице Центральной 32 а в хуторе Привольный Курского муниципального округа Ставропольского края»</a:t>
            </a:r>
            <a:endParaRPr lang="ru-RU" sz="2000" dirty="0" smtClean="0">
              <a:effectLst>
                <a:outerShdw blurRad="38100" dist="38100" dir="2700000" algn="tl">
                  <a:srgbClr val="000000">
                    <a:alpha val="43137"/>
                  </a:srgbClr>
                </a:outerShdw>
              </a:effectLst>
              <a:latin typeface="Calibri" pitchFamily="34" charset="0"/>
              <a:cs typeface="Calibri" pitchFamily="34" charset="0"/>
            </a:endParaRPr>
          </a:p>
        </p:txBody>
      </p:sp>
      <p:sp>
        <p:nvSpPr>
          <p:cNvPr id="12" name="Rectangle 2"/>
          <p:cNvSpPr>
            <a:spLocks noChangeArrowheads="1"/>
          </p:cNvSpPr>
          <p:nvPr/>
        </p:nvSpPr>
        <p:spPr bwMode="auto">
          <a:xfrm>
            <a:off x="152400" y="762000"/>
            <a:ext cx="5181600"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accent5">
                    <a:lumMod val="75000"/>
                  </a:schemeClr>
                </a:solidFill>
                <a:effectLst/>
                <a:latin typeface="Calibri" pitchFamily="34" charset="0"/>
                <a:ea typeface="Times New Roman" pitchFamily="18" charset="0"/>
                <a:cs typeface="Calibri" pitchFamily="34" charset="0"/>
              </a:rPr>
              <a:t>ИСТОЧНИКИ ФИНАНСИРОВАНИЯ</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600" b="0" i="0" u="none" strike="noStrike" cap="none" normalizeH="0" baseline="0" dirty="0" smtClean="0">
              <a:ln>
                <a:noFill/>
              </a:ln>
              <a:solidFill>
                <a:schemeClr val="tx1"/>
              </a:solidFill>
              <a:effectLst/>
              <a:latin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краевой бюджет: 1 694,31 </a:t>
            </a:r>
            <a:r>
              <a:rPr lang="ru-RU" sz="1400" dirty="0" smtClean="0">
                <a:solidFill>
                  <a:srgbClr val="000000"/>
                </a:solidFill>
                <a:latin typeface="Calibri" pitchFamily="34" charset="0"/>
                <a:ea typeface="Times New Roman" pitchFamily="18" charset="0"/>
                <a:cs typeface="Calibri" pitchFamily="34" charset="0"/>
              </a:rPr>
              <a:t>тыс. руб.</a:t>
            </a:r>
            <a:endParaRPr lang="ru-RU" sz="1400" dirty="0" smtClean="0">
              <a:solidFill>
                <a:srgbClr val="000000"/>
              </a:solidFill>
              <a:latin typeface="Calibri" pitchFamily="34" charset="0"/>
              <a:ea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бюджет муниципального </a:t>
            </a:r>
            <a:r>
              <a:rPr lang="ru-RU" sz="1600" dirty="0" smtClean="0">
                <a:latin typeface="Calibri" pitchFamily="34" charset="0"/>
                <a:ea typeface="Times New Roman" pitchFamily="18" charset="0"/>
                <a:cs typeface="Calibri" pitchFamily="34" charset="0"/>
              </a:rPr>
              <a:t>образования: 336,15 </a:t>
            </a:r>
            <a:r>
              <a:rPr lang="ru-RU" sz="1400" dirty="0" smtClean="0">
                <a:solidFill>
                  <a:srgbClr val="000000"/>
                </a:solidFill>
                <a:latin typeface="Calibri" pitchFamily="34" charset="0"/>
                <a:ea typeface="Times New Roman" pitchFamily="18" charset="0"/>
                <a:cs typeface="Calibri" pitchFamily="34" charset="0"/>
              </a:rPr>
              <a:t>тыс. руб.</a:t>
            </a:r>
            <a:endParaRPr lang="ru-RU" sz="1400" dirty="0" smtClean="0">
              <a:solidFill>
                <a:srgbClr val="000000"/>
              </a:solidFill>
              <a:latin typeface="Calibri" pitchFamily="34" charset="0"/>
              <a:ea typeface="Calibri" pitchFamily="34" charset="0"/>
              <a:cs typeface="Calibri" pitchFamily="34" charset="0"/>
            </a:endParaRPr>
          </a:p>
          <a:p>
            <a:pPr lvl="0" eaLnBrk="0" fontAlgn="base" hangingPunct="0">
              <a:spcBef>
                <a:spcPct val="0"/>
              </a:spcBef>
              <a:spcAft>
                <a:spcPct val="0"/>
              </a:spcAft>
              <a:buFontTx/>
              <a:buChar char="•"/>
            </a:pPr>
            <a:r>
              <a:rPr lang="ru-RU" sz="1600" dirty="0" smtClean="0">
                <a:solidFill>
                  <a:srgbClr val="000000"/>
                </a:solidFill>
                <a:latin typeface="Calibri" pitchFamily="34" charset="0"/>
                <a:ea typeface="Times New Roman" pitchFamily="18" charset="0"/>
                <a:cs typeface="Calibri" pitchFamily="34" charset="0"/>
              </a:rPr>
              <a:t>инициативные платежи (физ. лица, ИП, организации): 129,71 тыс. руб.</a:t>
            </a:r>
            <a:endParaRPr lang="ru-RU" sz="800" dirty="0" smtClean="0">
              <a:latin typeface="Calibri" pitchFamily="34" charset="0"/>
              <a:cs typeface="Calibri" pitchFamily="34" charset="0"/>
            </a:endParaRPr>
          </a:p>
          <a:p>
            <a:pPr lvl="0" eaLnBrk="0" fontAlgn="base" hangingPunct="0">
              <a:spcBef>
                <a:spcPct val="0"/>
              </a:spcBef>
              <a:spcAft>
                <a:spcPct val="0"/>
              </a:spcAft>
              <a:buFontTx/>
              <a:buChar char="•"/>
            </a:pPr>
            <a:endParaRPr lang="ru-RU" sz="800" dirty="0" smtClean="0">
              <a:latin typeface="Calibri" pitchFamily="34" charset="0"/>
              <a:cs typeface="Calibri" pitchFamily="34" charset="0"/>
            </a:endParaRPr>
          </a:p>
          <a:p>
            <a:pPr eaLnBrk="0" fontAlgn="base" hangingPunct="0">
              <a:spcBef>
                <a:spcPct val="0"/>
              </a:spcBef>
              <a:spcAft>
                <a:spcPct val="0"/>
              </a:spcAft>
            </a:pPr>
            <a:endParaRPr lang="ru-RU" sz="1600" dirty="0" smtClean="0">
              <a:solidFill>
                <a:srgbClr val="000000"/>
              </a:solidFill>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Calibri" pitchFamily="34" charset="0"/>
              <a:cs typeface="Calibri" pitchFamily="34" charset="0"/>
            </a:endParaRPr>
          </a:p>
        </p:txBody>
      </p:sp>
      <p:sp>
        <p:nvSpPr>
          <p:cNvPr id="10" name="Rectangle 3"/>
          <p:cNvSpPr>
            <a:spLocks noChangeArrowheads="1"/>
          </p:cNvSpPr>
          <p:nvPr/>
        </p:nvSpPr>
        <p:spPr bwMode="auto">
          <a:xfrm>
            <a:off x="5334000" y="685800"/>
            <a:ext cx="38100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FF0000"/>
                </a:solidFill>
                <a:effectLst/>
                <a:latin typeface="Semibold" charset="0"/>
                <a:ea typeface="Times New Roman" pitchFamily="18" charset="0"/>
                <a:cs typeface="Times New Roman" pitchFamily="18" charset="0"/>
              </a:rPr>
              <a:t>ИСХОДНОЕ СОСТОЯНИЕ ОБЪЕКТА</a:t>
            </a:r>
            <a:endParaRPr kumimoji="0" lang="ru-RU" sz="1600" b="1" i="0" u="none" strike="noStrike" cap="none" normalizeH="0" baseline="0" dirty="0" smtClean="0">
              <a:ln>
                <a:noFill/>
              </a:ln>
              <a:solidFill>
                <a:srgbClr val="FF0000"/>
              </a:solidFill>
              <a:effectLst/>
              <a:latin typeface="Arial" pitchFamily="34" charset="0"/>
              <a:cs typeface="Arial" pitchFamily="34" charset="0"/>
            </a:endParaRPr>
          </a:p>
        </p:txBody>
      </p:sp>
      <p:sp>
        <p:nvSpPr>
          <p:cNvPr id="11" name="Rectangle 4"/>
          <p:cNvSpPr>
            <a:spLocks noChangeArrowheads="1"/>
          </p:cNvSpPr>
          <p:nvPr/>
        </p:nvSpPr>
        <p:spPr bwMode="auto">
          <a:xfrm>
            <a:off x="990600" y="2046387"/>
            <a:ext cx="421481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accent1">
                    <a:lumMod val="75000"/>
                  </a:schemeClr>
                </a:solidFill>
                <a:effectLst/>
                <a:latin typeface="Calibri" pitchFamily="34" charset="0"/>
                <a:ea typeface="Times New Roman" pitchFamily="18" charset="0"/>
                <a:cs typeface="Calibri" pitchFamily="34" charset="0"/>
              </a:rPr>
              <a:t>РЕЗУЛЬТАТ РЕАЛИЗАЦИИ</a:t>
            </a:r>
            <a:endParaRPr kumimoji="0" lang="ru-RU" b="1" i="0" u="none" strike="noStrike" cap="none" normalizeH="0" baseline="0" dirty="0" smtClean="0">
              <a:ln>
                <a:noFill/>
              </a:ln>
              <a:solidFill>
                <a:schemeClr val="accent1">
                  <a:lumMod val="75000"/>
                </a:schemeClr>
              </a:solidFill>
              <a:effectLst/>
              <a:latin typeface="Calibri" pitchFamily="34" charset="0"/>
              <a:cs typeface="Calibri" pitchFamily="34" charset="0"/>
            </a:endParaRPr>
          </a:p>
        </p:txBody>
      </p:sp>
      <p:pic>
        <p:nvPicPr>
          <p:cNvPr id="2" name="Рисунок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57105" y="1024354"/>
            <a:ext cx="2676724" cy="3547646"/>
          </a:xfrm>
          <a:prstGeom prst="rect">
            <a:avLst/>
          </a:prstGeom>
        </p:spPr>
      </p:pic>
      <p:pic>
        <p:nvPicPr>
          <p:cNvPr id="3" name="Рисунок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2469833"/>
            <a:ext cx="2739869" cy="2711768"/>
          </a:xfrm>
          <a:prstGeom prst="rect">
            <a:avLst/>
          </a:prstGeom>
        </p:spPr>
      </p:pic>
      <p:pic>
        <p:nvPicPr>
          <p:cNvPr id="5" name="Рисунок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93035" y="2878217"/>
            <a:ext cx="2921795" cy="2876844"/>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
          <p:cNvSpPr>
            <a:spLocks noChangeArrowheads="1"/>
          </p:cNvSpPr>
          <p:nvPr/>
        </p:nvSpPr>
        <p:spPr bwMode="auto">
          <a:xfrm>
            <a:off x="0" y="0"/>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ru-RU" sz="20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«Ремонт уличного освещения пешеходной зоны по </a:t>
            </a:r>
            <a:r>
              <a:rPr lang="ru-RU" sz="2000" dirty="0" err="1">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ул.Ленина</a:t>
            </a:r>
            <a:r>
              <a:rPr lang="ru-RU" sz="20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 и парковой зоны села </a:t>
            </a:r>
            <a:r>
              <a:rPr lang="ru-RU" sz="2000" dirty="0" err="1">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Ростовановское</a:t>
            </a:r>
            <a:r>
              <a:rPr lang="ru-RU" sz="20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 Курского муниципального округа Ставропольского края»</a:t>
            </a:r>
            <a:endParaRPr lang="ru-RU" sz="2000" dirty="0" smtClean="0">
              <a:effectLst>
                <a:outerShdw blurRad="38100" dist="38100" dir="2700000" algn="tl">
                  <a:srgbClr val="000000">
                    <a:alpha val="43137"/>
                  </a:srgbClr>
                </a:outerShdw>
              </a:effectLst>
              <a:latin typeface="Calibri" pitchFamily="34" charset="0"/>
              <a:cs typeface="Calibri" pitchFamily="34" charset="0"/>
            </a:endParaRPr>
          </a:p>
        </p:txBody>
      </p:sp>
      <p:sp>
        <p:nvSpPr>
          <p:cNvPr id="12" name="Rectangle 2"/>
          <p:cNvSpPr>
            <a:spLocks noChangeArrowheads="1"/>
          </p:cNvSpPr>
          <p:nvPr/>
        </p:nvSpPr>
        <p:spPr bwMode="auto">
          <a:xfrm>
            <a:off x="152400" y="707886"/>
            <a:ext cx="5334000"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accent5">
                    <a:lumMod val="75000"/>
                  </a:schemeClr>
                </a:solidFill>
                <a:effectLst/>
                <a:latin typeface="Calibri" pitchFamily="34" charset="0"/>
                <a:ea typeface="Times New Roman" pitchFamily="18" charset="0"/>
                <a:cs typeface="Calibri" pitchFamily="34" charset="0"/>
              </a:rPr>
              <a:t>ИСТОЧНИКИ ФИНАНСИРОВАНИЯ</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600" b="0" i="0" u="none" strike="noStrike" cap="none" normalizeH="0" baseline="0" dirty="0" smtClean="0">
              <a:ln>
                <a:noFill/>
              </a:ln>
              <a:solidFill>
                <a:schemeClr val="tx1"/>
              </a:solidFill>
              <a:effectLst/>
              <a:latin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краевой бюджет: 571,10 </a:t>
            </a:r>
            <a:r>
              <a:rPr lang="ru-RU" sz="1400" dirty="0" smtClean="0">
                <a:solidFill>
                  <a:srgbClr val="000000"/>
                </a:solidFill>
                <a:latin typeface="Calibri" pitchFamily="34" charset="0"/>
                <a:ea typeface="Times New Roman" pitchFamily="18" charset="0"/>
                <a:cs typeface="Calibri" pitchFamily="34" charset="0"/>
              </a:rPr>
              <a:t>тыс. руб.</a:t>
            </a:r>
            <a:endParaRPr lang="ru-RU" sz="1400" dirty="0" smtClean="0">
              <a:solidFill>
                <a:srgbClr val="000000"/>
              </a:solidFill>
              <a:latin typeface="Calibri" pitchFamily="34" charset="0"/>
              <a:ea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бюджет муниципального </a:t>
            </a:r>
            <a:r>
              <a:rPr lang="ru-RU" sz="1600" dirty="0" smtClean="0">
                <a:latin typeface="Calibri" pitchFamily="34" charset="0"/>
                <a:ea typeface="Times New Roman" pitchFamily="18" charset="0"/>
                <a:cs typeface="Calibri" pitchFamily="34" charset="0"/>
              </a:rPr>
              <a:t>образования: 233,11 </a:t>
            </a:r>
            <a:r>
              <a:rPr lang="ru-RU" sz="1400" dirty="0" smtClean="0">
                <a:solidFill>
                  <a:srgbClr val="000000"/>
                </a:solidFill>
                <a:latin typeface="Calibri" pitchFamily="34" charset="0"/>
                <a:ea typeface="Times New Roman" pitchFamily="18" charset="0"/>
                <a:cs typeface="Calibri" pitchFamily="34" charset="0"/>
              </a:rPr>
              <a:t>тыс. руб.</a:t>
            </a:r>
            <a:endParaRPr lang="ru-RU" sz="1400" dirty="0" smtClean="0">
              <a:solidFill>
                <a:srgbClr val="000000"/>
              </a:solidFill>
              <a:latin typeface="Calibri" pitchFamily="34" charset="0"/>
              <a:ea typeface="Calibri" pitchFamily="34" charset="0"/>
              <a:cs typeface="Calibri" pitchFamily="34" charset="0"/>
            </a:endParaRPr>
          </a:p>
          <a:p>
            <a:pPr lvl="0" eaLnBrk="0" fontAlgn="base" hangingPunct="0">
              <a:spcBef>
                <a:spcPct val="0"/>
              </a:spcBef>
              <a:spcAft>
                <a:spcPct val="0"/>
              </a:spcAft>
              <a:buFontTx/>
              <a:buChar char="•"/>
            </a:pPr>
            <a:r>
              <a:rPr lang="ru-RU" sz="1600" dirty="0" smtClean="0">
                <a:solidFill>
                  <a:srgbClr val="000000"/>
                </a:solidFill>
                <a:latin typeface="Calibri" pitchFamily="34" charset="0"/>
                <a:ea typeface="Times New Roman" pitchFamily="18" charset="0"/>
                <a:cs typeface="Calibri" pitchFamily="34" charset="0"/>
              </a:rPr>
              <a:t>инициативные платежи (физ. лица, ИП, организации): 192,65 тыс. руб.</a:t>
            </a:r>
            <a:endParaRPr lang="ru-RU" sz="800" dirty="0" smtClean="0">
              <a:latin typeface="Calibri" pitchFamily="34" charset="0"/>
              <a:cs typeface="Calibri" pitchFamily="34" charset="0"/>
            </a:endParaRPr>
          </a:p>
          <a:p>
            <a:pPr lvl="0" eaLnBrk="0" fontAlgn="base" hangingPunct="0">
              <a:spcBef>
                <a:spcPct val="0"/>
              </a:spcBef>
              <a:spcAft>
                <a:spcPct val="0"/>
              </a:spcAft>
              <a:buFontTx/>
              <a:buChar char="•"/>
            </a:pPr>
            <a:endParaRPr lang="ru-RU" sz="800" dirty="0" smtClean="0">
              <a:latin typeface="Calibri" pitchFamily="34" charset="0"/>
              <a:cs typeface="Calibri" pitchFamily="34" charset="0"/>
            </a:endParaRPr>
          </a:p>
          <a:p>
            <a:pPr eaLnBrk="0" fontAlgn="base" hangingPunct="0">
              <a:spcBef>
                <a:spcPct val="0"/>
              </a:spcBef>
              <a:spcAft>
                <a:spcPct val="0"/>
              </a:spcAft>
            </a:pPr>
            <a:endParaRPr lang="ru-RU" sz="1600" dirty="0" smtClean="0">
              <a:solidFill>
                <a:srgbClr val="000000"/>
              </a:solidFill>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Calibri" pitchFamily="34" charset="0"/>
              <a:cs typeface="Calibri" pitchFamily="34" charset="0"/>
            </a:endParaRPr>
          </a:p>
        </p:txBody>
      </p:sp>
      <p:sp>
        <p:nvSpPr>
          <p:cNvPr id="10" name="Rectangle 3"/>
          <p:cNvSpPr>
            <a:spLocks noChangeArrowheads="1"/>
          </p:cNvSpPr>
          <p:nvPr/>
        </p:nvSpPr>
        <p:spPr bwMode="auto">
          <a:xfrm>
            <a:off x="5410200" y="685800"/>
            <a:ext cx="39624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FF0000"/>
                </a:solidFill>
                <a:effectLst/>
                <a:latin typeface="Semibold" charset="0"/>
                <a:ea typeface="Times New Roman" pitchFamily="18" charset="0"/>
                <a:cs typeface="Times New Roman" pitchFamily="18" charset="0"/>
              </a:rPr>
              <a:t>ИСХОДНОЕ СОСТОЯНИЕ ОБЪЕКТА</a:t>
            </a:r>
            <a:endParaRPr kumimoji="0" lang="ru-RU" sz="1600" b="1" i="0" u="none" strike="noStrike" cap="none" normalizeH="0" baseline="0" dirty="0" smtClean="0">
              <a:ln>
                <a:noFill/>
              </a:ln>
              <a:solidFill>
                <a:srgbClr val="FF0000"/>
              </a:solidFill>
              <a:effectLst/>
              <a:latin typeface="Arial" pitchFamily="34" charset="0"/>
              <a:cs typeface="Arial" pitchFamily="34" charset="0"/>
            </a:endParaRPr>
          </a:p>
        </p:txBody>
      </p:sp>
      <p:sp>
        <p:nvSpPr>
          <p:cNvPr id="11" name="Rectangle 4"/>
          <p:cNvSpPr>
            <a:spLocks noChangeArrowheads="1"/>
          </p:cNvSpPr>
          <p:nvPr/>
        </p:nvSpPr>
        <p:spPr bwMode="auto">
          <a:xfrm>
            <a:off x="838200" y="2057400"/>
            <a:ext cx="421481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accent1">
                    <a:lumMod val="75000"/>
                  </a:schemeClr>
                </a:solidFill>
                <a:effectLst/>
                <a:latin typeface="Calibri" pitchFamily="34" charset="0"/>
                <a:ea typeface="Times New Roman" pitchFamily="18" charset="0"/>
                <a:cs typeface="Calibri" pitchFamily="34" charset="0"/>
              </a:rPr>
              <a:t>РЕЗУЛЬТАТ  РЕАЛИЗАЦИИ</a:t>
            </a:r>
            <a:endParaRPr kumimoji="0" lang="ru-RU" b="1" i="0" u="none" strike="noStrike" cap="none" normalizeH="0" baseline="0" dirty="0" smtClean="0">
              <a:ln>
                <a:noFill/>
              </a:ln>
              <a:solidFill>
                <a:schemeClr val="accent1">
                  <a:lumMod val="75000"/>
                </a:schemeClr>
              </a:solidFill>
              <a:effectLst/>
              <a:latin typeface="Calibri" pitchFamily="34" charset="0"/>
              <a:cs typeface="Calibri" pitchFamily="34" charset="0"/>
            </a:endParaRPr>
          </a:p>
        </p:txBody>
      </p:sp>
      <p:pic>
        <p:nvPicPr>
          <p:cNvPr id="3" name="Рисунок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315126" y="1983758"/>
            <a:ext cx="4385846" cy="2467038"/>
          </a:xfrm>
          <a:prstGeom prst="rect">
            <a:avLst/>
          </a:prstGeom>
        </p:spPr>
      </p:pic>
      <p:pic>
        <p:nvPicPr>
          <p:cNvPr id="4" name="Рисунок 3"/>
          <p:cNvPicPr>
            <a:picLocks noChangeAspect="1"/>
          </p:cNvPicPr>
          <p:nvPr/>
        </p:nvPicPr>
        <p:blipFill rotWithShape="1">
          <a:blip r:embed="rId4" cstate="email">
            <a:extLst>
              <a:ext uri="{28A0092B-C50C-407E-A947-70E740481C1C}">
                <a14:useLocalDpi xmlns:a14="http://schemas.microsoft.com/office/drawing/2010/main"/>
              </a:ext>
            </a:extLst>
          </a:blip>
          <a:srcRect b="-2631"/>
          <a:stretch/>
        </p:blipFill>
        <p:spPr>
          <a:xfrm>
            <a:off x="139460" y="2425294"/>
            <a:ext cx="2753783" cy="2754868"/>
          </a:xfrm>
          <a:prstGeom prst="rect">
            <a:avLst/>
          </a:prstGeom>
        </p:spPr>
      </p:pic>
      <p:pic>
        <p:nvPicPr>
          <p:cNvPr id="5" name="Рисунок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945605" y="3477875"/>
            <a:ext cx="2954706" cy="2413342"/>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
          <p:cNvSpPr>
            <a:spLocks noChangeArrowheads="1"/>
          </p:cNvSpPr>
          <p:nvPr/>
        </p:nvSpPr>
        <p:spPr bwMode="auto">
          <a:xfrm>
            <a:off x="0" y="0"/>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ru-RU" sz="20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«Устройство тротуарной дорожки по улице Мира в хуторе Пролетарский Курского муниципального округа Ставропольского края»</a:t>
            </a:r>
            <a:endParaRPr lang="ru-RU" sz="2000" dirty="0" smtClean="0">
              <a:effectLst>
                <a:outerShdw blurRad="38100" dist="38100" dir="2700000" algn="tl">
                  <a:srgbClr val="000000">
                    <a:alpha val="43137"/>
                  </a:srgbClr>
                </a:outerShdw>
              </a:effectLst>
              <a:latin typeface="Calibri" pitchFamily="34" charset="0"/>
              <a:cs typeface="Calibri" pitchFamily="34" charset="0"/>
            </a:endParaRPr>
          </a:p>
        </p:txBody>
      </p:sp>
      <p:sp>
        <p:nvSpPr>
          <p:cNvPr id="12" name="Rectangle 2"/>
          <p:cNvSpPr>
            <a:spLocks noChangeArrowheads="1"/>
          </p:cNvSpPr>
          <p:nvPr/>
        </p:nvSpPr>
        <p:spPr bwMode="auto">
          <a:xfrm>
            <a:off x="261668" y="692765"/>
            <a:ext cx="5257800"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accent5">
                    <a:lumMod val="75000"/>
                  </a:schemeClr>
                </a:solidFill>
                <a:effectLst/>
                <a:latin typeface="Calibri" pitchFamily="34" charset="0"/>
                <a:ea typeface="Times New Roman" pitchFamily="18" charset="0"/>
                <a:cs typeface="Calibri" pitchFamily="34" charset="0"/>
              </a:rPr>
              <a:t>ИСТОЧНИКИ ФИНАНСИРОВАНИЯ</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600" b="0" i="0" u="none" strike="noStrike" cap="none" normalizeH="0" baseline="0" dirty="0" smtClean="0">
              <a:ln>
                <a:noFill/>
              </a:ln>
              <a:solidFill>
                <a:schemeClr val="tx1"/>
              </a:solidFill>
              <a:effectLst/>
              <a:latin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краевой бюджет: 1 356,31 </a:t>
            </a:r>
            <a:r>
              <a:rPr lang="ru-RU" sz="1400" dirty="0" smtClean="0">
                <a:solidFill>
                  <a:srgbClr val="000000"/>
                </a:solidFill>
                <a:latin typeface="Calibri" pitchFamily="34" charset="0"/>
                <a:ea typeface="Times New Roman" pitchFamily="18" charset="0"/>
                <a:cs typeface="Calibri" pitchFamily="34" charset="0"/>
              </a:rPr>
              <a:t>тыс. руб.</a:t>
            </a:r>
            <a:endParaRPr lang="ru-RU" sz="1400" dirty="0" smtClean="0">
              <a:solidFill>
                <a:srgbClr val="000000"/>
              </a:solidFill>
              <a:latin typeface="Calibri" pitchFamily="34" charset="0"/>
              <a:ea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бюджет муниципального </a:t>
            </a:r>
            <a:r>
              <a:rPr lang="ru-RU" sz="1600" dirty="0" smtClean="0">
                <a:latin typeface="Calibri" pitchFamily="34" charset="0"/>
                <a:ea typeface="Times New Roman" pitchFamily="18" charset="0"/>
                <a:cs typeface="Calibri" pitchFamily="34" charset="0"/>
              </a:rPr>
              <a:t>образования: 536,23 </a:t>
            </a:r>
            <a:r>
              <a:rPr lang="ru-RU" sz="1400" dirty="0" smtClean="0">
                <a:latin typeface="Calibri" pitchFamily="34" charset="0"/>
                <a:ea typeface="Times New Roman" pitchFamily="18" charset="0"/>
                <a:cs typeface="Calibri" pitchFamily="34" charset="0"/>
              </a:rPr>
              <a:t>тыс</a:t>
            </a:r>
            <a:r>
              <a:rPr lang="ru-RU" sz="1400" dirty="0" smtClean="0">
                <a:solidFill>
                  <a:srgbClr val="000000"/>
                </a:solidFill>
                <a:latin typeface="Calibri" pitchFamily="34" charset="0"/>
                <a:ea typeface="Times New Roman" pitchFamily="18" charset="0"/>
                <a:cs typeface="Calibri" pitchFamily="34" charset="0"/>
              </a:rPr>
              <a:t>. руб.</a:t>
            </a:r>
            <a:endParaRPr lang="ru-RU" sz="1400" dirty="0" smtClean="0">
              <a:solidFill>
                <a:srgbClr val="000000"/>
              </a:solidFill>
              <a:latin typeface="Calibri" pitchFamily="34" charset="0"/>
              <a:ea typeface="Calibri" pitchFamily="34" charset="0"/>
              <a:cs typeface="Calibri" pitchFamily="34" charset="0"/>
            </a:endParaRPr>
          </a:p>
          <a:p>
            <a:pPr lvl="0" eaLnBrk="0" fontAlgn="base" hangingPunct="0">
              <a:spcBef>
                <a:spcPct val="0"/>
              </a:spcBef>
              <a:spcAft>
                <a:spcPct val="0"/>
              </a:spcAft>
              <a:buFontTx/>
              <a:buChar char="•"/>
            </a:pPr>
            <a:r>
              <a:rPr lang="ru-RU" sz="1600" dirty="0" smtClean="0">
                <a:solidFill>
                  <a:srgbClr val="000000"/>
                </a:solidFill>
                <a:latin typeface="Calibri" pitchFamily="34" charset="0"/>
                <a:ea typeface="Times New Roman" pitchFamily="18" charset="0"/>
                <a:cs typeface="Calibri" pitchFamily="34" charset="0"/>
              </a:rPr>
              <a:t>инициативные платежи (физ. лица, ИП, организации): 291,20 тыс. руб.</a:t>
            </a:r>
            <a:endParaRPr lang="ru-RU" sz="800" dirty="0" smtClean="0">
              <a:latin typeface="Calibri" pitchFamily="34" charset="0"/>
              <a:cs typeface="Calibri" pitchFamily="34" charset="0"/>
            </a:endParaRPr>
          </a:p>
          <a:p>
            <a:pPr lvl="0" eaLnBrk="0" fontAlgn="base" hangingPunct="0">
              <a:spcBef>
                <a:spcPct val="0"/>
              </a:spcBef>
              <a:spcAft>
                <a:spcPct val="0"/>
              </a:spcAft>
              <a:buFontTx/>
              <a:buChar char="•"/>
            </a:pPr>
            <a:endParaRPr lang="ru-RU" sz="800" dirty="0" smtClean="0">
              <a:latin typeface="Calibri" pitchFamily="34" charset="0"/>
              <a:cs typeface="Calibri" pitchFamily="34" charset="0"/>
            </a:endParaRPr>
          </a:p>
          <a:p>
            <a:pPr eaLnBrk="0" fontAlgn="base" hangingPunct="0">
              <a:spcBef>
                <a:spcPct val="0"/>
              </a:spcBef>
              <a:spcAft>
                <a:spcPct val="0"/>
              </a:spcAft>
            </a:pPr>
            <a:endParaRPr lang="ru-RU" sz="1600" dirty="0" smtClean="0">
              <a:solidFill>
                <a:srgbClr val="000000"/>
              </a:solidFill>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Calibri" pitchFamily="34" charset="0"/>
              <a:cs typeface="Calibri" pitchFamily="34" charset="0"/>
            </a:endParaRPr>
          </a:p>
        </p:txBody>
      </p:sp>
      <p:sp>
        <p:nvSpPr>
          <p:cNvPr id="10" name="Rectangle 3"/>
          <p:cNvSpPr>
            <a:spLocks noChangeArrowheads="1"/>
          </p:cNvSpPr>
          <p:nvPr/>
        </p:nvSpPr>
        <p:spPr bwMode="auto">
          <a:xfrm>
            <a:off x="5410200" y="685800"/>
            <a:ext cx="39624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FF0000"/>
                </a:solidFill>
                <a:effectLst/>
                <a:latin typeface="Semibold" charset="0"/>
                <a:ea typeface="Times New Roman" pitchFamily="18" charset="0"/>
                <a:cs typeface="Times New Roman" pitchFamily="18" charset="0"/>
              </a:rPr>
              <a:t>ИСХОДНОЕ СОСТОЯНИЕ ОБЪЕКТА</a:t>
            </a:r>
            <a:endParaRPr kumimoji="0" lang="ru-RU" sz="1600" b="1" i="0" u="none" strike="noStrike" cap="none" normalizeH="0" baseline="0" dirty="0" smtClean="0">
              <a:ln>
                <a:noFill/>
              </a:ln>
              <a:solidFill>
                <a:srgbClr val="FF0000"/>
              </a:solidFill>
              <a:effectLst/>
              <a:latin typeface="Arial" pitchFamily="34" charset="0"/>
              <a:cs typeface="Arial" pitchFamily="34" charset="0"/>
            </a:endParaRPr>
          </a:p>
        </p:txBody>
      </p:sp>
      <p:sp>
        <p:nvSpPr>
          <p:cNvPr id="11" name="Rectangle 4"/>
          <p:cNvSpPr>
            <a:spLocks noChangeArrowheads="1"/>
          </p:cNvSpPr>
          <p:nvPr/>
        </p:nvSpPr>
        <p:spPr bwMode="auto">
          <a:xfrm>
            <a:off x="250166" y="2057400"/>
            <a:ext cx="421481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accent1">
                    <a:lumMod val="75000"/>
                  </a:schemeClr>
                </a:solidFill>
                <a:effectLst/>
                <a:latin typeface="Calibri" pitchFamily="34" charset="0"/>
                <a:ea typeface="Times New Roman" pitchFamily="18" charset="0"/>
                <a:cs typeface="Calibri" pitchFamily="34" charset="0"/>
              </a:rPr>
              <a:t>РЕЗУЛЬТАТ  РЕАЛИЗАЦИИ</a:t>
            </a:r>
            <a:endParaRPr kumimoji="0" lang="ru-RU" b="1" i="0" u="none" strike="noStrike" cap="none" normalizeH="0" baseline="0" dirty="0" smtClean="0">
              <a:ln>
                <a:noFill/>
              </a:ln>
              <a:solidFill>
                <a:schemeClr val="accent1">
                  <a:lumMod val="75000"/>
                </a:schemeClr>
              </a:solidFill>
              <a:effectLst/>
              <a:latin typeface="Calibri" pitchFamily="34" charset="0"/>
              <a:cs typeface="Calibri" pitchFamily="34" charset="0"/>
            </a:endParaRPr>
          </a:p>
        </p:txBody>
      </p:sp>
      <p:pic>
        <p:nvPicPr>
          <p:cNvPr id="2" name="Рисунок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160352" y="1981882"/>
            <a:ext cx="4377270" cy="2462214"/>
          </a:xfrm>
          <a:prstGeom prst="rect">
            <a:avLst/>
          </a:prstGeom>
        </p:spPr>
      </p:pic>
      <p:pic>
        <p:nvPicPr>
          <p:cNvPr id="3" name="Рисунок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8856" y="2462675"/>
            <a:ext cx="2474344" cy="4191000"/>
          </a:xfrm>
          <a:prstGeom prst="rect">
            <a:avLst/>
          </a:prstGeom>
        </p:spPr>
      </p:pic>
      <p:pic>
        <p:nvPicPr>
          <p:cNvPr id="4" name="Рисунок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21561" y="2464113"/>
            <a:ext cx="2297907" cy="4191000"/>
          </a:xfrm>
          <a:prstGeom prst="rect">
            <a:avLst/>
          </a:prstGeom>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
          <p:cNvSpPr>
            <a:spLocks noChangeArrowheads="1"/>
          </p:cNvSpPr>
          <p:nvPr/>
        </p:nvSpPr>
        <p:spPr bwMode="auto">
          <a:xfrm>
            <a:off x="0" y="0"/>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ru-RU" sz="20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«Устройство детской площадки в парковой зоне (2 этап) пос. Рощино Курского муниципального округа Ставропольского </a:t>
            </a:r>
            <a:r>
              <a:rPr lang="ru-RU" sz="2000" dirty="0" smtClean="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края»</a:t>
            </a:r>
          </a:p>
        </p:txBody>
      </p:sp>
      <p:sp>
        <p:nvSpPr>
          <p:cNvPr id="10" name="Rectangle 3"/>
          <p:cNvSpPr>
            <a:spLocks noChangeArrowheads="1"/>
          </p:cNvSpPr>
          <p:nvPr/>
        </p:nvSpPr>
        <p:spPr bwMode="auto">
          <a:xfrm>
            <a:off x="5410200" y="685800"/>
            <a:ext cx="39624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FF0000"/>
                </a:solidFill>
                <a:effectLst/>
                <a:latin typeface="Semibold" charset="0"/>
                <a:ea typeface="Times New Roman" pitchFamily="18" charset="0"/>
                <a:cs typeface="Times New Roman" pitchFamily="18" charset="0"/>
              </a:rPr>
              <a:t>ИСХОДНОЕ СОСТОЯНИЕ ОБЪЕКТА</a:t>
            </a:r>
            <a:endParaRPr kumimoji="0" lang="ru-RU" sz="1600" b="1" i="0" u="none" strike="noStrike" cap="none" normalizeH="0" baseline="0" dirty="0" smtClean="0">
              <a:ln>
                <a:noFill/>
              </a:ln>
              <a:solidFill>
                <a:srgbClr val="FF0000"/>
              </a:solidFill>
              <a:effectLst/>
              <a:latin typeface="Arial" pitchFamily="34" charset="0"/>
              <a:cs typeface="Arial" pitchFamily="34" charset="0"/>
            </a:endParaRPr>
          </a:p>
        </p:txBody>
      </p:sp>
      <p:sp>
        <p:nvSpPr>
          <p:cNvPr id="11" name="Rectangle 4"/>
          <p:cNvSpPr>
            <a:spLocks noChangeArrowheads="1"/>
          </p:cNvSpPr>
          <p:nvPr/>
        </p:nvSpPr>
        <p:spPr bwMode="auto">
          <a:xfrm>
            <a:off x="650169" y="2013468"/>
            <a:ext cx="421481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accent1">
                    <a:lumMod val="75000"/>
                  </a:schemeClr>
                </a:solidFill>
                <a:effectLst/>
                <a:latin typeface="Calibri" pitchFamily="34" charset="0"/>
                <a:ea typeface="Times New Roman" pitchFamily="18" charset="0"/>
                <a:cs typeface="Calibri" pitchFamily="34" charset="0"/>
              </a:rPr>
              <a:t>РЕЗУЛЬТАТ  РЕАЛИЗАЦИИ</a:t>
            </a:r>
            <a:endParaRPr kumimoji="0" lang="ru-RU" b="1" i="0" u="none" strike="noStrike" cap="none" normalizeH="0" baseline="0" dirty="0" smtClean="0">
              <a:ln>
                <a:noFill/>
              </a:ln>
              <a:solidFill>
                <a:schemeClr val="accent1">
                  <a:lumMod val="75000"/>
                </a:schemeClr>
              </a:solidFill>
              <a:effectLst/>
              <a:latin typeface="Calibri" pitchFamily="34" charset="0"/>
              <a:cs typeface="Calibri" pitchFamily="34" charset="0"/>
            </a:endParaRPr>
          </a:p>
        </p:txBody>
      </p:sp>
      <p:sp>
        <p:nvSpPr>
          <p:cNvPr id="9" name="Rectangle 2"/>
          <p:cNvSpPr>
            <a:spLocks noChangeArrowheads="1"/>
          </p:cNvSpPr>
          <p:nvPr/>
        </p:nvSpPr>
        <p:spPr bwMode="auto">
          <a:xfrm>
            <a:off x="181155" y="707886"/>
            <a:ext cx="5257800" cy="15388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accent5">
                    <a:lumMod val="75000"/>
                  </a:schemeClr>
                </a:solidFill>
                <a:effectLst/>
                <a:latin typeface="Calibri" pitchFamily="34" charset="0"/>
                <a:ea typeface="Times New Roman" pitchFamily="18" charset="0"/>
                <a:cs typeface="Calibri" pitchFamily="34" charset="0"/>
              </a:rPr>
              <a:t>ИСТОЧНИКИ ФИНАНСИРОВАНИЯ</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600" b="0" i="0" u="none" strike="noStrike" cap="none" normalizeH="0" baseline="0" dirty="0" smtClean="0">
              <a:ln>
                <a:noFill/>
              </a:ln>
              <a:solidFill>
                <a:schemeClr val="tx1"/>
              </a:solidFill>
              <a:effectLst/>
              <a:latin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краевой бюджет: 1 048,27 </a:t>
            </a:r>
            <a:r>
              <a:rPr lang="ru-RU" sz="1400" dirty="0" smtClean="0">
                <a:solidFill>
                  <a:srgbClr val="000000"/>
                </a:solidFill>
                <a:latin typeface="Calibri" pitchFamily="34" charset="0"/>
                <a:ea typeface="Times New Roman" pitchFamily="18" charset="0"/>
                <a:cs typeface="Calibri" pitchFamily="34" charset="0"/>
              </a:rPr>
              <a:t>тыс. руб.</a:t>
            </a:r>
            <a:endParaRPr lang="ru-RU" sz="1400" dirty="0" smtClean="0">
              <a:solidFill>
                <a:srgbClr val="000000"/>
              </a:solidFill>
              <a:latin typeface="Calibri" pitchFamily="34" charset="0"/>
              <a:ea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бюджет муниципального </a:t>
            </a:r>
            <a:r>
              <a:rPr lang="ru-RU" sz="1600" dirty="0" smtClean="0">
                <a:latin typeface="Calibri" pitchFamily="34" charset="0"/>
                <a:ea typeface="Times New Roman" pitchFamily="18" charset="0"/>
                <a:cs typeface="Calibri" pitchFamily="34" charset="0"/>
              </a:rPr>
              <a:t>образования: 466,12 </a:t>
            </a:r>
            <a:r>
              <a:rPr lang="ru-RU" sz="1400" dirty="0" smtClean="0">
                <a:latin typeface="Calibri" pitchFamily="34" charset="0"/>
                <a:ea typeface="Times New Roman" pitchFamily="18" charset="0"/>
                <a:cs typeface="Calibri" pitchFamily="34" charset="0"/>
              </a:rPr>
              <a:t>тыс</a:t>
            </a:r>
            <a:r>
              <a:rPr lang="ru-RU" sz="1400" dirty="0" smtClean="0">
                <a:solidFill>
                  <a:srgbClr val="000000"/>
                </a:solidFill>
                <a:latin typeface="Calibri" pitchFamily="34" charset="0"/>
                <a:ea typeface="Times New Roman" pitchFamily="18" charset="0"/>
                <a:cs typeface="Calibri" pitchFamily="34" charset="0"/>
              </a:rPr>
              <a:t>. руб.</a:t>
            </a:r>
            <a:endParaRPr lang="ru-RU" sz="1400" dirty="0" smtClean="0">
              <a:solidFill>
                <a:srgbClr val="000000"/>
              </a:solidFill>
              <a:latin typeface="Calibri" pitchFamily="34" charset="0"/>
              <a:ea typeface="Calibri" pitchFamily="34" charset="0"/>
              <a:cs typeface="Calibri" pitchFamily="34" charset="0"/>
            </a:endParaRPr>
          </a:p>
          <a:p>
            <a:pPr lvl="0" eaLnBrk="0" fontAlgn="base" hangingPunct="0">
              <a:spcBef>
                <a:spcPct val="0"/>
              </a:spcBef>
              <a:spcAft>
                <a:spcPct val="0"/>
              </a:spcAft>
              <a:buFontTx/>
              <a:buChar char="•"/>
            </a:pPr>
            <a:r>
              <a:rPr lang="ru-RU" sz="1600" dirty="0" smtClean="0">
                <a:solidFill>
                  <a:srgbClr val="000000"/>
                </a:solidFill>
                <a:latin typeface="Calibri" pitchFamily="34" charset="0"/>
                <a:ea typeface="Times New Roman" pitchFamily="18" charset="0"/>
                <a:cs typeface="Calibri" pitchFamily="34" charset="0"/>
              </a:rPr>
              <a:t>инициативные платежи (физ. лица, ИП, организации): 452,10 тыс. руб.</a:t>
            </a:r>
            <a:endParaRPr lang="ru-RU" sz="800" dirty="0" smtClean="0">
              <a:latin typeface="Calibri" pitchFamily="34" charset="0"/>
              <a:cs typeface="Calibri" pitchFamily="34" charset="0"/>
            </a:endParaRPr>
          </a:p>
          <a:p>
            <a:pPr lvl="0" eaLnBrk="0" fontAlgn="base" hangingPunct="0">
              <a:spcBef>
                <a:spcPct val="0"/>
              </a:spcBef>
              <a:spcAft>
                <a:spcPct val="0"/>
              </a:spcAft>
              <a:buFontTx/>
              <a:buChar char="•"/>
            </a:pPr>
            <a:endParaRPr lang="ru-RU" sz="800" dirty="0" smtClean="0">
              <a:latin typeface="Calibri" pitchFamily="34" charset="0"/>
              <a:cs typeface="Calibri" pitchFamily="34" charset="0"/>
            </a:endParaRPr>
          </a:p>
        </p:txBody>
      </p:sp>
      <p:pic>
        <p:nvPicPr>
          <p:cNvPr id="2" name="Рисунок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97105" y="1024354"/>
            <a:ext cx="3417399" cy="2514600"/>
          </a:xfrm>
          <a:prstGeom prst="rect">
            <a:avLst/>
          </a:prstGeom>
        </p:spPr>
      </p:pic>
      <p:pic>
        <p:nvPicPr>
          <p:cNvPr id="3" name="Рисунок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1586" y="2402928"/>
            <a:ext cx="2440782" cy="4186768"/>
          </a:xfrm>
          <a:prstGeom prst="rect">
            <a:avLst/>
          </a:prstGeom>
        </p:spPr>
      </p:pic>
      <p:pic>
        <p:nvPicPr>
          <p:cNvPr id="4" name="Рисунок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56695" y="2418743"/>
            <a:ext cx="2462213" cy="4170953"/>
          </a:xfrm>
          <a:prstGeom prst="rect">
            <a:avLst/>
          </a:prstGeom>
        </p:spPr>
      </p:pic>
      <p:pic>
        <p:nvPicPr>
          <p:cNvPr id="5" name="Рисунок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97106" y="3733800"/>
            <a:ext cx="3417399" cy="2563049"/>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
          <p:cNvSpPr>
            <a:spLocks noChangeArrowheads="1"/>
          </p:cNvSpPr>
          <p:nvPr/>
        </p:nvSpPr>
        <p:spPr bwMode="auto">
          <a:xfrm>
            <a:off x="0" y="0"/>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ru-RU" sz="20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«Устройство пешеходной дорожки по ул. Кооперативная в с. Русское Курского муниципального округа Ставропольского края»</a:t>
            </a:r>
            <a:endParaRPr lang="ru-RU" sz="2000" dirty="0" smtClean="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endParaRPr>
          </a:p>
        </p:txBody>
      </p:sp>
      <p:sp>
        <p:nvSpPr>
          <p:cNvPr id="10" name="Rectangle 3"/>
          <p:cNvSpPr>
            <a:spLocks noChangeArrowheads="1"/>
          </p:cNvSpPr>
          <p:nvPr/>
        </p:nvSpPr>
        <p:spPr bwMode="auto">
          <a:xfrm>
            <a:off x="5410200" y="685800"/>
            <a:ext cx="39624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FF0000"/>
                </a:solidFill>
                <a:effectLst/>
                <a:latin typeface="Semibold" charset="0"/>
                <a:ea typeface="Times New Roman" pitchFamily="18" charset="0"/>
                <a:cs typeface="Times New Roman" pitchFamily="18" charset="0"/>
              </a:rPr>
              <a:t>ИСХОДНОЕ СОСТОЯНИЕ ОБЪЕКТА</a:t>
            </a:r>
            <a:endParaRPr kumimoji="0" lang="ru-RU" sz="1600" b="1" i="0" u="none" strike="noStrike" cap="none" normalizeH="0" baseline="0" dirty="0" smtClean="0">
              <a:ln>
                <a:noFill/>
              </a:ln>
              <a:solidFill>
                <a:srgbClr val="FF0000"/>
              </a:solidFill>
              <a:effectLst/>
              <a:latin typeface="Arial" pitchFamily="34" charset="0"/>
              <a:cs typeface="Arial" pitchFamily="34" charset="0"/>
            </a:endParaRPr>
          </a:p>
        </p:txBody>
      </p:sp>
      <p:sp>
        <p:nvSpPr>
          <p:cNvPr id="11" name="Rectangle 4"/>
          <p:cNvSpPr>
            <a:spLocks noChangeArrowheads="1"/>
          </p:cNvSpPr>
          <p:nvPr/>
        </p:nvSpPr>
        <p:spPr bwMode="auto">
          <a:xfrm>
            <a:off x="609600" y="2047660"/>
            <a:ext cx="421481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accent1">
                    <a:lumMod val="75000"/>
                  </a:schemeClr>
                </a:solidFill>
                <a:effectLst/>
                <a:latin typeface="Calibri" pitchFamily="34" charset="0"/>
                <a:ea typeface="Times New Roman" pitchFamily="18" charset="0"/>
                <a:cs typeface="Calibri" pitchFamily="34" charset="0"/>
              </a:rPr>
              <a:t>РЕЗУЛЬТАТ  РЕАЛИЗАЦИИ</a:t>
            </a:r>
            <a:endParaRPr kumimoji="0" lang="ru-RU" b="1" i="0" u="none" strike="noStrike" cap="none" normalizeH="0" baseline="0" dirty="0" smtClean="0">
              <a:ln>
                <a:noFill/>
              </a:ln>
              <a:solidFill>
                <a:schemeClr val="accent1">
                  <a:lumMod val="75000"/>
                </a:schemeClr>
              </a:solidFill>
              <a:effectLst/>
              <a:latin typeface="Calibri" pitchFamily="34" charset="0"/>
              <a:cs typeface="Calibri" pitchFamily="34" charset="0"/>
            </a:endParaRPr>
          </a:p>
        </p:txBody>
      </p:sp>
      <p:sp>
        <p:nvSpPr>
          <p:cNvPr id="9" name="Rectangle 2"/>
          <p:cNvSpPr>
            <a:spLocks noChangeArrowheads="1"/>
          </p:cNvSpPr>
          <p:nvPr/>
        </p:nvSpPr>
        <p:spPr bwMode="auto">
          <a:xfrm>
            <a:off x="228600" y="707886"/>
            <a:ext cx="5257800" cy="16927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accent5">
                    <a:lumMod val="75000"/>
                  </a:schemeClr>
                </a:solidFill>
                <a:effectLst/>
                <a:latin typeface="Calibri" pitchFamily="34" charset="0"/>
                <a:ea typeface="Times New Roman" pitchFamily="18" charset="0"/>
                <a:cs typeface="Calibri" pitchFamily="34" charset="0"/>
              </a:rPr>
              <a:t>ИСТОЧНИКИ ФИНАНСИРОВАНИЯ</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600" b="0" i="0" u="none" strike="noStrike" cap="none" normalizeH="0" baseline="0" dirty="0" smtClean="0">
              <a:ln>
                <a:noFill/>
              </a:ln>
              <a:solidFill>
                <a:schemeClr val="tx1"/>
              </a:solidFill>
              <a:effectLst/>
              <a:latin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краевой бюджет: 1 779,12 </a:t>
            </a:r>
            <a:r>
              <a:rPr lang="ru-RU" sz="1400" dirty="0" smtClean="0">
                <a:solidFill>
                  <a:srgbClr val="000000"/>
                </a:solidFill>
                <a:latin typeface="Calibri" pitchFamily="34" charset="0"/>
                <a:ea typeface="Times New Roman" pitchFamily="18" charset="0"/>
                <a:cs typeface="Calibri" pitchFamily="34" charset="0"/>
              </a:rPr>
              <a:t>тыс. руб.</a:t>
            </a:r>
            <a:endParaRPr lang="ru-RU" sz="1400" dirty="0" smtClean="0">
              <a:solidFill>
                <a:srgbClr val="000000"/>
              </a:solidFill>
              <a:latin typeface="Calibri" pitchFamily="34" charset="0"/>
              <a:ea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бюджет муниципального </a:t>
            </a:r>
            <a:r>
              <a:rPr lang="ru-RU" sz="1600" dirty="0" smtClean="0">
                <a:latin typeface="Calibri" pitchFamily="34" charset="0"/>
                <a:ea typeface="Times New Roman" pitchFamily="18" charset="0"/>
                <a:cs typeface="Calibri" pitchFamily="34" charset="0"/>
              </a:rPr>
              <a:t>образования: 1 158,12 </a:t>
            </a:r>
            <a:r>
              <a:rPr lang="ru-RU" sz="1400" dirty="0" smtClean="0">
                <a:latin typeface="Calibri" pitchFamily="34" charset="0"/>
                <a:ea typeface="Times New Roman" pitchFamily="18" charset="0"/>
                <a:cs typeface="Calibri" pitchFamily="34" charset="0"/>
              </a:rPr>
              <a:t>тыс</a:t>
            </a:r>
            <a:r>
              <a:rPr lang="ru-RU" sz="1400" dirty="0" smtClean="0">
                <a:solidFill>
                  <a:srgbClr val="000000"/>
                </a:solidFill>
                <a:latin typeface="Calibri" pitchFamily="34" charset="0"/>
                <a:ea typeface="Times New Roman" pitchFamily="18" charset="0"/>
                <a:cs typeface="Calibri" pitchFamily="34" charset="0"/>
              </a:rPr>
              <a:t>. руб.</a:t>
            </a:r>
            <a:endParaRPr lang="ru-RU" sz="1400" dirty="0" smtClean="0">
              <a:solidFill>
                <a:srgbClr val="000000"/>
              </a:solidFill>
              <a:latin typeface="Calibri" pitchFamily="34" charset="0"/>
              <a:ea typeface="Calibri" pitchFamily="34" charset="0"/>
              <a:cs typeface="Calibri" pitchFamily="34" charset="0"/>
            </a:endParaRPr>
          </a:p>
          <a:p>
            <a:pPr lvl="0" eaLnBrk="0" fontAlgn="base" hangingPunct="0">
              <a:spcBef>
                <a:spcPct val="0"/>
              </a:spcBef>
              <a:spcAft>
                <a:spcPct val="0"/>
              </a:spcAft>
              <a:buFontTx/>
              <a:buChar char="•"/>
            </a:pPr>
            <a:r>
              <a:rPr lang="ru-RU" sz="1600" dirty="0" smtClean="0">
                <a:solidFill>
                  <a:srgbClr val="000000"/>
                </a:solidFill>
                <a:latin typeface="Calibri" pitchFamily="34" charset="0"/>
                <a:ea typeface="Times New Roman" pitchFamily="18" charset="0"/>
                <a:cs typeface="Calibri" pitchFamily="34" charset="0"/>
              </a:rPr>
              <a:t>инициативные платежи (физ. лица, ИП, организации): 621,00 тыс. руб.</a:t>
            </a:r>
            <a:endParaRPr lang="ru-RU" sz="1600" dirty="0" smtClean="0">
              <a:solidFill>
                <a:srgbClr val="000000"/>
              </a:solidFill>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Calibri" pitchFamily="34" charset="0"/>
              <a:cs typeface="Calibri" pitchFamily="34" charset="0"/>
            </a:endParaRPr>
          </a:p>
        </p:txBody>
      </p:sp>
      <p:pic>
        <p:nvPicPr>
          <p:cNvPr id="2" name="Рисунок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5465176" y="1505910"/>
            <a:ext cx="3852446" cy="2889335"/>
          </a:xfrm>
          <a:prstGeom prst="rect">
            <a:avLst/>
          </a:prstGeom>
        </p:spPr>
      </p:pic>
      <p:pic>
        <p:nvPicPr>
          <p:cNvPr id="3" name="Рисунок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801" y="2415556"/>
            <a:ext cx="2743200" cy="4038600"/>
          </a:xfrm>
          <a:prstGeom prst="rect">
            <a:avLst/>
          </a:prstGeom>
        </p:spPr>
      </p:pic>
      <p:pic>
        <p:nvPicPr>
          <p:cNvPr id="4" name="Рисунок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081322" y="2415556"/>
            <a:ext cx="2632071" cy="4038795"/>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
          <p:cNvSpPr>
            <a:spLocks noChangeArrowheads="1"/>
          </p:cNvSpPr>
          <p:nvPr/>
        </p:nvSpPr>
        <p:spPr bwMode="auto">
          <a:xfrm>
            <a:off x="0" y="0"/>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ru-RU" sz="20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«Устройство спортивной площадки по ул. Колхозная 4а в с. </a:t>
            </a:r>
            <a:r>
              <a:rPr lang="ru-RU" sz="2000" dirty="0" err="1">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Уваровское</a:t>
            </a:r>
            <a:r>
              <a:rPr lang="ru-RU" sz="20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 Курского муниципального округа Ставропольского края»</a:t>
            </a:r>
            <a:endParaRPr lang="ru-RU" sz="2000" dirty="0" smtClean="0">
              <a:effectLst>
                <a:outerShdw blurRad="38100" dist="38100" dir="2700000" algn="tl">
                  <a:srgbClr val="000000">
                    <a:alpha val="43137"/>
                  </a:srgbClr>
                </a:outerShdw>
              </a:effectLst>
              <a:latin typeface="Calibri" pitchFamily="34" charset="0"/>
              <a:cs typeface="Calibri" pitchFamily="34" charset="0"/>
            </a:endParaRPr>
          </a:p>
        </p:txBody>
      </p:sp>
      <p:sp>
        <p:nvSpPr>
          <p:cNvPr id="10" name="Rectangle 3"/>
          <p:cNvSpPr>
            <a:spLocks noChangeArrowheads="1"/>
          </p:cNvSpPr>
          <p:nvPr/>
        </p:nvSpPr>
        <p:spPr bwMode="auto">
          <a:xfrm>
            <a:off x="5410200" y="685800"/>
            <a:ext cx="39624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FF0000"/>
                </a:solidFill>
                <a:effectLst/>
                <a:latin typeface="Semibold" charset="0"/>
                <a:ea typeface="Times New Roman" pitchFamily="18" charset="0"/>
                <a:cs typeface="Times New Roman" pitchFamily="18" charset="0"/>
              </a:rPr>
              <a:t>ИСХОДНОЕ СОСТОЯНИЕ ОБЪЕКТА</a:t>
            </a:r>
            <a:endParaRPr kumimoji="0" lang="ru-RU" sz="1600" b="1" i="0" u="none" strike="noStrike" cap="none" normalizeH="0" baseline="0" dirty="0" smtClean="0">
              <a:ln>
                <a:noFill/>
              </a:ln>
              <a:solidFill>
                <a:srgbClr val="FF0000"/>
              </a:solidFill>
              <a:effectLst/>
              <a:latin typeface="Arial" pitchFamily="34" charset="0"/>
              <a:cs typeface="Arial" pitchFamily="34" charset="0"/>
            </a:endParaRPr>
          </a:p>
        </p:txBody>
      </p:sp>
      <p:sp>
        <p:nvSpPr>
          <p:cNvPr id="11" name="Rectangle 4"/>
          <p:cNvSpPr>
            <a:spLocks noChangeArrowheads="1"/>
          </p:cNvSpPr>
          <p:nvPr/>
        </p:nvSpPr>
        <p:spPr bwMode="auto">
          <a:xfrm>
            <a:off x="597695" y="1969740"/>
            <a:ext cx="421481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accent1">
                    <a:lumMod val="75000"/>
                  </a:schemeClr>
                </a:solidFill>
                <a:effectLst/>
                <a:latin typeface="Calibri" pitchFamily="34" charset="0"/>
                <a:ea typeface="Times New Roman" pitchFamily="18" charset="0"/>
                <a:cs typeface="Calibri" pitchFamily="34" charset="0"/>
              </a:rPr>
              <a:t>РЕЗУЛЬТАТ  РЕАЛИЗАЦИИ</a:t>
            </a:r>
            <a:endParaRPr kumimoji="0" lang="ru-RU" b="1" i="0" u="none" strike="noStrike" cap="none" normalizeH="0" baseline="0" dirty="0" smtClean="0">
              <a:ln>
                <a:noFill/>
              </a:ln>
              <a:solidFill>
                <a:schemeClr val="accent1">
                  <a:lumMod val="75000"/>
                </a:schemeClr>
              </a:solidFill>
              <a:effectLst/>
              <a:latin typeface="Calibri" pitchFamily="34" charset="0"/>
              <a:cs typeface="Calibri" pitchFamily="34" charset="0"/>
            </a:endParaRPr>
          </a:p>
        </p:txBody>
      </p:sp>
      <p:sp>
        <p:nvSpPr>
          <p:cNvPr id="9" name="Rectangle 2"/>
          <p:cNvSpPr>
            <a:spLocks noChangeArrowheads="1"/>
          </p:cNvSpPr>
          <p:nvPr/>
        </p:nvSpPr>
        <p:spPr bwMode="auto">
          <a:xfrm>
            <a:off x="228600" y="720938"/>
            <a:ext cx="5257800" cy="16927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accent5">
                    <a:lumMod val="75000"/>
                  </a:schemeClr>
                </a:solidFill>
                <a:effectLst/>
                <a:latin typeface="Calibri" pitchFamily="34" charset="0"/>
                <a:ea typeface="Times New Roman" pitchFamily="18" charset="0"/>
                <a:cs typeface="Calibri" pitchFamily="34" charset="0"/>
              </a:rPr>
              <a:t>ИСТОЧНИКИ ФИНАНСИРОВАНИЯ</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600" b="0" i="0" u="none" strike="noStrike" cap="none" normalizeH="0" baseline="0" dirty="0" smtClean="0">
              <a:ln>
                <a:noFill/>
              </a:ln>
              <a:solidFill>
                <a:schemeClr val="tx1"/>
              </a:solidFill>
              <a:effectLst/>
              <a:latin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краевой бюджет: 1 881,04 </a:t>
            </a:r>
            <a:r>
              <a:rPr lang="ru-RU" sz="1400" dirty="0" smtClean="0">
                <a:solidFill>
                  <a:srgbClr val="000000"/>
                </a:solidFill>
                <a:latin typeface="Calibri" pitchFamily="34" charset="0"/>
                <a:ea typeface="Times New Roman" pitchFamily="18" charset="0"/>
                <a:cs typeface="Calibri" pitchFamily="34" charset="0"/>
              </a:rPr>
              <a:t>тыс. руб.</a:t>
            </a:r>
            <a:endParaRPr lang="ru-RU" sz="1400" dirty="0" smtClean="0">
              <a:solidFill>
                <a:srgbClr val="000000"/>
              </a:solidFill>
              <a:latin typeface="Calibri" pitchFamily="34" charset="0"/>
              <a:ea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бюджет муниципального </a:t>
            </a:r>
            <a:r>
              <a:rPr lang="ru-RU" sz="1600" dirty="0" smtClean="0">
                <a:latin typeface="Calibri" pitchFamily="34" charset="0"/>
                <a:ea typeface="Times New Roman" pitchFamily="18" charset="0"/>
                <a:cs typeface="Calibri" pitchFamily="34" charset="0"/>
              </a:rPr>
              <a:t>образования: 941,04 </a:t>
            </a:r>
            <a:r>
              <a:rPr lang="ru-RU" sz="1400" dirty="0" smtClean="0">
                <a:latin typeface="Calibri" pitchFamily="34" charset="0"/>
                <a:ea typeface="Times New Roman" pitchFamily="18" charset="0"/>
                <a:cs typeface="Calibri" pitchFamily="34" charset="0"/>
              </a:rPr>
              <a:t>тыс</a:t>
            </a:r>
            <a:r>
              <a:rPr lang="ru-RU" sz="1400" dirty="0" smtClean="0">
                <a:solidFill>
                  <a:srgbClr val="000000"/>
                </a:solidFill>
                <a:latin typeface="Calibri" pitchFamily="34" charset="0"/>
                <a:ea typeface="Times New Roman" pitchFamily="18" charset="0"/>
                <a:cs typeface="Calibri" pitchFamily="34" charset="0"/>
              </a:rPr>
              <a:t>. руб.</a:t>
            </a:r>
            <a:endParaRPr lang="ru-RU" sz="1400" dirty="0" smtClean="0">
              <a:solidFill>
                <a:srgbClr val="000000"/>
              </a:solidFill>
              <a:latin typeface="Calibri" pitchFamily="34" charset="0"/>
              <a:ea typeface="Calibri" pitchFamily="34" charset="0"/>
              <a:cs typeface="Calibri" pitchFamily="34" charset="0"/>
            </a:endParaRPr>
          </a:p>
          <a:p>
            <a:pPr lvl="0" eaLnBrk="0" fontAlgn="base" hangingPunct="0">
              <a:spcBef>
                <a:spcPct val="0"/>
              </a:spcBef>
              <a:spcAft>
                <a:spcPct val="0"/>
              </a:spcAft>
              <a:buFontTx/>
              <a:buChar char="•"/>
            </a:pPr>
            <a:r>
              <a:rPr lang="ru-RU" sz="1600" dirty="0" smtClean="0">
                <a:solidFill>
                  <a:srgbClr val="000000"/>
                </a:solidFill>
                <a:latin typeface="Calibri" pitchFamily="34" charset="0"/>
                <a:ea typeface="Times New Roman" pitchFamily="18" charset="0"/>
                <a:cs typeface="Calibri" pitchFamily="34" charset="0"/>
              </a:rPr>
              <a:t>инициативные платежи (физ. лица, ИП, организации): 940,00 тыс. руб.</a:t>
            </a:r>
            <a:endParaRPr lang="ru-RU" sz="1600" dirty="0" smtClean="0">
              <a:solidFill>
                <a:srgbClr val="000000"/>
              </a:solidFill>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Calibri" pitchFamily="34" charset="0"/>
              <a:cs typeface="Calibri" pitchFamily="34" charset="0"/>
            </a:endParaRPr>
          </a:p>
        </p:txBody>
      </p:sp>
      <p:pic>
        <p:nvPicPr>
          <p:cNvPr id="2" name="Рисунок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53181" y="1037406"/>
            <a:ext cx="3495437" cy="2621578"/>
          </a:xfrm>
          <a:prstGeom prst="rect">
            <a:avLst/>
          </a:prstGeom>
        </p:spPr>
      </p:pic>
      <p:pic>
        <p:nvPicPr>
          <p:cNvPr id="3" name="Рисунок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6949" y="4495800"/>
            <a:ext cx="4585556" cy="2064396"/>
          </a:xfrm>
          <a:prstGeom prst="rect">
            <a:avLst/>
          </a:prstGeom>
        </p:spPr>
      </p:pic>
      <p:pic>
        <p:nvPicPr>
          <p:cNvPr id="4" name="Рисунок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6950" y="2339072"/>
            <a:ext cx="4585555" cy="2064395"/>
          </a:xfrm>
          <a:prstGeom prst="rect">
            <a:avLst/>
          </a:prstGeom>
        </p:spPr>
      </p:pic>
      <p:pic>
        <p:nvPicPr>
          <p:cNvPr id="5" name="Рисунок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53180" y="3810000"/>
            <a:ext cx="3495437" cy="2362200"/>
          </a:xfrm>
          <a:prstGeom prst="rect">
            <a:avLst/>
          </a:prstGeo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0" y="0"/>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ru-RU" sz="20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«Устройство детской игровой площадки по ул. Урожайной в селе </a:t>
            </a:r>
            <a:r>
              <a:rPr lang="ru-RU" sz="2000" dirty="0" err="1">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Серноводское</a:t>
            </a:r>
            <a:r>
              <a:rPr lang="ru-RU" sz="20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 Курского муниципального округа Ставропольского края»</a:t>
            </a:r>
            <a:endParaRPr lang="ru-RU" sz="2000" dirty="0" smtClean="0">
              <a:effectLst>
                <a:outerShdw blurRad="38100" dist="38100" dir="2700000" algn="tl">
                  <a:srgbClr val="000000">
                    <a:alpha val="43137"/>
                  </a:srgbClr>
                </a:outerShdw>
              </a:effectLst>
              <a:latin typeface="Calibri" pitchFamily="34" charset="0"/>
              <a:cs typeface="Calibri" pitchFamily="34" charset="0"/>
            </a:endParaRPr>
          </a:p>
        </p:txBody>
      </p:sp>
      <p:sp>
        <p:nvSpPr>
          <p:cNvPr id="4" name="Rectangle 3"/>
          <p:cNvSpPr>
            <a:spLocks noChangeArrowheads="1"/>
          </p:cNvSpPr>
          <p:nvPr/>
        </p:nvSpPr>
        <p:spPr bwMode="auto">
          <a:xfrm>
            <a:off x="5292924" y="681747"/>
            <a:ext cx="3851076"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FF0000"/>
                </a:solidFill>
                <a:effectLst/>
                <a:latin typeface="Semibold" charset="0"/>
                <a:ea typeface="Times New Roman" pitchFamily="18" charset="0"/>
                <a:cs typeface="Times New Roman" pitchFamily="18" charset="0"/>
              </a:rPr>
              <a:t>ИСХОДНОЕ СОСТОЯНИЕ ОБЪЕКТА</a:t>
            </a:r>
            <a:endParaRPr kumimoji="0" lang="ru-RU" sz="1600" b="1" i="0" u="none" strike="noStrike" cap="none" normalizeH="0" baseline="0" dirty="0" smtClean="0">
              <a:ln>
                <a:noFill/>
              </a:ln>
              <a:solidFill>
                <a:srgbClr val="FF0000"/>
              </a:solidFill>
              <a:effectLst/>
              <a:latin typeface="Arial" pitchFamily="34" charset="0"/>
              <a:cs typeface="Arial" pitchFamily="34" charset="0"/>
            </a:endParaRPr>
          </a:p>
        </p:txBody>
      </p:sp>
      <p:sp>
        <p:nvSpPr>
          <p:cNvPr id="5" name="Rectangle 2"/>
          <p:cNvSpPr>
            <a:spLocks noChangeArrowheads="1"/>
          </p:cNvSpPr>
          <p:nvPr/>
        </p:nvSpPr>
        <p:spPr bwMode="auto">
          <a:xfrm>
            <a:off x="228600" y="656647"/>
            <a:ext cx="5257800"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accent5">
                    <a:lumMod val="75000"/>
                  </a:schemeClr>
                </a:solidFill>
                <a:effectLst/>
                <a:latin typeface="Calibri" pitchFamily="34" charset="0"/>
                <a:ea typeface="Times New Roman" pitchFamily="18" charset="0"/>
                <a:cs typeface="Calibri" pitchFamily="34" charset="0"/>
              </a:rPr>
              <a:t>ИСТОЧНИКИ ФИНАНСИРОВАНИЯ</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600" b="0" i="0" u="none" strike="noStrike" cap="none" normalizeH="0" baseline="0" dirty="0" smtClean="0">
              <a:ln>
                <a:noFill/>
              </a:ln>
              <a:solidFill>
                <a:schemeClr val="tx1"/>
              </a:solidFill>
              <a:effectLst/>
              <a:latin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краевой бюджет: 1 029,58 </a:t>
            </a:r>
            <a:r>
              <a:rPr lang="ru-RU" sz="1400" dirty="0" smtClean="0">
                <a:solidFill>
                  <a:srgbClr val="000000"/>
                </a:solidFill>
                <a:latin typeface="Calibri" pitchFamily="34" charset="0"/>
                <a:ea typeface="Times New Roman" pitchFamily="18" charset="0"/>
                <a:cs typeface="Calibri" pitchFamily="34" charset="0"/>
              </a:rPr>
              <a:t>тыс. руб.</a:t>
            </a:r>
            <a:endParaRPr lang="ru-RU" sz="1400" dirty="0" smtClean="0">
              <a:solidFill>
                <a:srgbClr val="000000"/>
              </a:solidFill>
              <a:latin typeface="Calibri" pitchFamily="34" charset="0"/>
              <a:ea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бюджет муниципального </a:t>
            </a:r>
            <a:r>
              <a:rPr lang="ru-RU" sz="1600" dirty="0" smtClean="0">
                <a:latin typeface="Calibri" pitchFamily="34" charset="0"/>
                <a:ea typeface="Times New Roman" pitchFamily="18" charset="0"/>
                <a:cs typeface="Calibri" pitchFamily="34" charset="0"/>
              </a:rPr>
              <a:t>образования: 679,58 </a:t>
            </a:r>
            <a:r>
              <a:rPr lang="ru-RU" sz="1400" dirty="0" smtClean="0">
                <a:latin typeface="Calibri" pitchFamily="34" charset="0"/>
                <a:ea typeface="Times New Roman" pitchFamily="18" charset="0"/>
                <a:cs typeface="Calibri" pitchFamily="34" charset="0"/>
              </a:rPr>
              <a:t>тыс</a:t>
            </a:r>
            <a:r>
              <a:rPr lang="ru-RU" sz="1400" dirty="0" smtClean="0">
                <a:solidFill>
                  <a:srgbClr val="000000"/>
                </a:solidFill>
                <a:latin typeface="Calibri" pitchFamily="34" charset="0"/>
                <a:ea typeface="Times New Roman" pitchFamily="18" charset="0"/>
                <a:cs typeface="Calibri" pitchFamily="34" charset="0"/>
              </a:rPr>
              <a:t>. руб.</a:t>
            </a:r>
            <a:endParaRPr lang="ru-RU" sz="1400" dirty="0" smtClean="0">
              <a:solidFill>
                <a:srgbClr val="000000"/>
              </a:solidFill>
              <a:latin typeface="Calibri" pitchFamily="34" charset="0"/>
              <a:ea typeface="Calibri" pitchFamily="34" charset="0"/>
              <a:cs typeface="Calibri" pitchFamily="34" charset="0"/>
            </a:endParaRPr>
          </a:p>
          <a:p>
            <a:pPr lvl="0" eaLnBrk="0" fontAlgn="base" hangingPunct="0">
              <a:spcBef>
                <a:spcPct val="0"/>
              </a:spcBef>
              <a:spcAft>
                <a:spcPct val="0"/>
              </a:spcAft>
              <a:buFontTx/>
              <a:buChar char="•"/>
            </a:pPr>
            <a:r>
              <a:rPr lang="ru-RU" sz="1600" dirty="0" smtClean="0">
                <a:solidFill>
                  <a:srgbClr val="000000"/>
                </a:solidFill>
                <a:latin typeface="Calibri" pitchFamily="34" charset="0"/>
                <a:ea typeface="Times New Roman" pitchFamily="18" charset="0"/>
                <a:cs typeface="Calibri" pitchFamily="34" charset="0"/>
              </a:rPr>
              <a:t>инициативные платежи (физ. лица, ИП, организации): 350,00 тыс. руб.</a:t>
            </a:r>
            <a:endParaRPr lang="ru-RU" sz="800" dirty="0" smtClean="0">
              <a:latin typeface="Calibri" pitchFamily="34" charset="0"/>
              <a:cs typeface="Calibri" pitchFamily="34" charset="0"/>
            </a:endParaRPr>
          </a:p>
          <a:p>
            <a:pPr lvl="0" eaLnBrk="0" fontAlgn="base" hangingPunct="0">
              <a:spcBef>
                <a:spcPct val="0"/>
              </a:spcBef>
              <a:spcAft>
                <a:spcPct val="0"/>
              </a:spcAft>
              <a:buFontTx/>
              <a:buChar char="•"/>
            </a:pPr>
            <a:endParaRPr lang="ru-RU" sz="800" dirty="0" smtClean="0">
              <a:latin typeface="Calibri" pitchFamily="34" charset="0"/>
              <a:cs typeface="Calibri" pitchFamily="34" charset="0"/>
            </a:endParaRPr>
          </a:p>
          <a:p>
            <a:pPr eaLnBrk="0" fontAlgn="base" hangingPunct="0">
              <a:spcBef>
                <a:spcPct val="0"/>
              </a:spcBef>
              <a:spcAft>
                <a:spcPct val="0"/>
              </a:spcAft>
            </a:pPr>
            <a:endParaRPr lang="ru-RU" sz="1600" dirty="0" smtClean="0">
              <a:solidFill>
                <a:srgbClr val="000000"/>
              </a:solidFill>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Calibri" pitchFamily="34" charset="0"/>
              <a:cs typeface="Calibri" pitchFamily="34" charset="0"/>
            </a:endParaRPr>
          </a:p>
        </p:txBody>
      </p:sp>
      <p:sp>
        <p:nvSpPr>
          <p:cNvPr id="7" name="Rectangle 4"/>
          <p:cNvSpPr>
            <a:spLocks noChangeArrowheads="1"/>
          </p:cNvSpPr>
          <p:nvPr/>
        </p:nvSpPr>
        <p:spPr bwMode="auto">
          <a:xfrm>
            <a:off x="299049" y="2025134"/>
            <a:ext cx="4050101"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accent1">
                    <a:lumMod val="75000"/>
                  </a:schemeClr>
                </a:solidFill>
                <a:effectLst/>
                <a:latin typeface="Calibri" pitchFamily="34" charset="0"/>
                <a:ea typeface="Times New Roman" pitchFamily="18" charset="0"/>
                <a:cs typeface="Calibri" pitchFamily="34" charset="0"/>
              </a:rPr>
              <a:t>РЕЗУЛЬТАТ  РЕАЛИЗАЦИИ</a:t>
            </a:r>
            <a:endParaRPr kumimoji="0" lang="ru-RU" b="1" i="0" u="none" strike="noStrike" cap="none" normalizeH="0" baseline="0" dirty="0" smtClean="0">
              <a:ln>
                <a:noFill/>
              </a:ln>
              <a:solidFill>
                <a:schemeClr val="accent1">
                  <a:lumMod val="75000"/>
                </a:schemeClr>
              </a:solidFill>
              <a:effectLst/>
              <a:latin typeface="Calibri" pitchFamily="34" charset="0"/>
              <a:cs typeface="Calibri" pitchFamily="34" charset="0"/>
            </a:endParaRPr>
          </a:p>
        </p:txBody>
      </p:sp>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81600" y="1021660"/>
            <a:ext cx="3856438" cy="2376280"/>
          </a:xfrm>
          <a:prstGeom prst="rect">
            <a:avLst/>
          </a:prstGeom>
        </p:spPr>
      </p:pic>
      <p:pic>
        <p:nvPicPr>
          <p:cNvPr id="6" name="Рисунок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799" y="4572111"/>
            <a:ext cx="4044351" cy="2133600"/>
          </a:xfrm>
          <a:prstGeom prst="rect">
            <a:avLst/>
          </a:prstGeom>
        </p:spPr>
      </p:pic>
      <p:pic>
        <p:nvPicPr>
          <p:cNvPr id="8" name="Рисунок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4800" y="2326370"/>
            <a:ext cx="4044351" cy="2143139"/>
          </a:xfrm>
          <a:prstGeom prst="rect">
            <a:avLst/>
          </a:prstGeom>
        </p:spPr>
      </p:pic>
      <p:pic>
        <p:nvPicPr>
          <p:cNvPr id="11" name="Рисунок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81600" y="3505200"/>
            <a:ext cx="3856438" cy="2489260"/>
          </a:xfrm>
          <a:prstGeom prst="rect">
            <a:avLst/>
          </a:prstGeom>
        </p:spPr>
      </p:pic>
    </p:spTree>
    <p:extLst>
      <p:ext uri="{BB962C8B-B14F-4D97-AF65-F5344CB8AC3E}">
        <p14:creationId xmlns:p14="http://schemas.microsoft.com/office/powerpoint/2010/main" val="19188979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Таблица 2"/>
          <p:cNvGraphicFramePr>
            <a:graphicFrameLocks noGrp="1"/>
          </p:cNvGraphicFramePr>
          <p:nvPr>
            <p:extLst>
              <p:ext uri="{D42A27DB-BD31-4B8C-83A1-F6EECF244321}">
                <p14:modId xmlns:p14="http://schemas.microsoft.com/office/powerpoint/2010/main" val="856269678"/>
              </p:ext>
            </p:extLst>
          </p:nvPr>
        </p:nvGraphicFramePr>
        <p:xfrm>
          <a:off x="152400" y="152400"/>
          <a:ext cx="8839200" cy="6530752"/>
        </p:xfrm>
        <a:graphic>
          <a:graphicData uri="http://schemas.openxmlformats.org/drawingml/2006/table">
            <a:tbl>
              <a:tblPr>
                <a:tableStyleId>{5C22544A-7EE6-4342-B048-85BDC9FD1C3A}</a:tableStyleId>
              </a:tblPr>
              <a:tblGrid>
                <a:gridCol w="2133600">
                  <a:extLst>
                    <a:ext uri="{9D8B030D-6E8A-4147-A177-3AD203B41FA5}">
                      <a16:colId xmlns:a16="http://schemas.microsoft.com/office/drawing/2014/main" xmlns="" val="158588412"/>
                    </a:ext>
                  </a:extLst>
                </a:gridCol>
                <a:gridCol w="1143000">
                  <a:extLst>
                    <a:ext uri="{9D8B030D-6E8A-4147-A177-3AD203B41FA5}">
                      <a16:colId xmlns:a16="http://schemas.microsoft.com/office/drawing/2014/main" xmlns="" val="2324485601"/>
                    </a:ext>
                  </a:extLst>
                </a:gridCol>
                <a:gridCol w="457200">
                  <a:extLst>
                    <a:ext uri="{9D8B030D-6E8A-4147-A177-3AD203B41FA5}">
                      <a16:colId xmlns:a16="http://schemas.microsoft.com/office/drawing/2014/main" xmlns="" val="4229594167"/>
                    </a:ext>
                  </a:extLst>
                </a:gridCol>
                <a:gridCol w="457200">
                  <a:extLst>
                    <a:ext uri="{9D8B030D-6E8A-4147-A177-3AD203B41FA5}">
                      <a16:colId xmlns:a16="http://schemas.microsoft.com/office/drawing/2014/main" xmlns="" val="3679832202"/>
                    </a:ext>
                  </a:extLst>
                </a:gridCol>
                <a:gridCol w="533400">
                  <a:extLst>
                    <a:ext uri="{9D8B030D-6E8A-4147-A177-3AD203B41FA5}">
                      <a16:colId xmlns:a16="http://schemas.microsoft.com/office/drawing/2014/main" xmlns="" val="195957799"/>
                    </a:ext>
                  </a:extLst>
                </a:gridCol>
                <a:gridCol w="685800">
                  <a:extLst>
                    <a:ext uri="{9D8B030D-6E8A-4147-A177-3AD203B41FA5}">
                      <a16:colId xmlns:a16="http://schemas.microsoft.com/office/drawing/2014/main" xmlns="" val="1682692772"/>
                    </a:ext>
                  </a:extLst>
                </a:gridCol>
                <a:gridCol w="685800">
                  <a:extLst>
                    <a:ext uri="{9D8B030D-6E8A-4147-A177-3AD203B41FA5}">
                      <a16:colId xmlns:a16="http://schemas.microsoft.com/office/drawing/2014/main" xmlns="" val="307522673"/>
                    </a:ext>
                  </a:extLst>
                </a:gridCol>
                <a:gridCol w="685800">
                  <a:extLst>
                    <a:ext uri="{9D8B030D-6E8A-4147-A177-3AD203B41FA5}">
                      <a16:colId xmlns:a16="http://schemas.microsoft.com/office/drawing/2014/main" xmlns="" val="4089345313"/>
                    </a:ext>
                  </a:extLst>
                </a:gridCol>
                <a:gridCol w="762000">
                  <a:extLst>
                    <a:ext uri="{9D8B030D-6E8A-4147-A177-3AD203B41FA5}">
                      <a16:colId xmlns:a16="http://schemas.microsoft.com/office/drawing/2014/main" xmlns="" val="4046648291"/>
                    </a:ext>
                  </a:extLst>
                </a:gridCol>
                <a:gridCol w="580640">
                  <a:extLst>
                    <a:ext uri="{9D8B030D-6E8A-4147-A177-3AD203B41FA5}">
                      <a16:colId xmlns:a16="http://schemas.microsoft.com/office/drawing/2014/main" xmlns="" val="2260994752"/>
                    </a:ext>
                  </a:extLst>
                </a:gridCol>
                <a:gridCol w="714760">
                  <a:extLst>
                    <a:ext uri="{9D8B030D-6E8A-4147-A177-3AD203B41FA5}">
                      <a16:colId xmlns:a16="http://schemas.microsoft.com/office/drawing/2014/main" xmlns="" val="1372055897"/>
                    </a:ext>
                  </a:extLst>
                </a:gridCol>
              </a:tblGrid>
              <a:tr h="49372">
                <a:tc>
                  <a:txBody>
                    <a:bodyPr/>
                    <a:lstStyle/>
                    <a:p>
                      <a:pPr algn="ctr" fontAlgn="ctr"/>
                      <a:r>
                        <a:rPr lang="ru-RU" sz="900" u="none" strike="noStrike" dirty="0">
                          <a:effectLst/>
                          <a:latin typeface="+mj-lt"/>
                        </a:rPr>
                        <a:t>1</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2</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3</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4</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5</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6</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7</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8</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9</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10</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ru-RU" sz="900" u="none" strike="noStrike" dirty="0">
                          <a:effectLst/>
                          <a:latin typeface="+mj-lt"/>
                        </a:rPr>
                        <a:t>11</a:t>
                      </a:r>
                      <a:endParaRPr lang="ru-RU" sz="900" b="0" i="0" u="none" strike="noStrike" dirty="0">
                        <a:solidFill>
                          <a:srgbClr val="000000"/>
                        </a:solidFill>
                        <a:effectLst/>
                        <a:latin typeface="+mj-lt"/>
                      </a:endParaRPr>
                    </a:p>
                  </a:txBody>
                  <a:tcPr marL="3543" marR="3543" marT="35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924409608"/>
                  </a:ext>
                </a:extLst>
              </a:tr>
              <a:tr h="49372">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Продукция растениеводства</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млн руб.</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4359,37</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4485,8</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4553,09</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4671,74</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4767,08</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4867,95</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4967,3</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5072,41</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5175,93</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808438382"/>
                  </a:ext>
                </a:extLst>
              </a:tr>
              <a:tr h="293883">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Индекс производства продукции растениеводства</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 к пред. году</a:t>
                      </a:r>
                    </a:p>
                    <a:p>
                      <a:pPr marL="0" algn="ctr" rtl="0" eaLnBrk="1" fontAlgn="ctr" latinLnBrk="0" hangingPunct="1"/>
                      <a:r>
                        <a:rPr kumimoji="0" lang="ru-RU" sz="900" u="none" strike="noStrike" kern="1200" dirty="0">
                          <a:solidFill>
                            <a:schemeClr val="dk1"/>
                          </a:solidFill>
                          <a:effectLst/>
                          <a:latin typeface="+mj-lt"/>
                          <a:ea typeface="+mn-ea"/>
                          <a:cs typeface="+mn-cs"/>
                        </a:rPr>
                        <a:t> </a:t>
                      </a:r>
                    </a:p>
                    <a:p>
                      <a:pPr marL="0" algn="ctr" rtl="0" eaLnBrk="1" fontAlgn="ctr" latinLnBrk="0" hangingPunct="1"/>
                      <a:r>
                        <a:rPr kumimoji="0" lang="ru-RU" sz="900" u="none" strike="noStrike" kern="1200" dirty="0">
                          <a:solidFill>
                            <a:schemeClr val="dk1"/>
                          </a:solidFill>
                          <a:effectLst/>
                          <a:latin typeface="+mj-lt"/>
                          <a:ea typeface="+mn-ea"/>
                          <a:cs typeface="+mn-cs"/>
                        </a:rPr>
                        <a:t>в </a:t>
                      </a:r>
                      <a:r>
                        <a:rPr kumimoji="0" lang="ru-RU" sz="900" u="none" strike="noStrike" kern="1200" dirty="0" err="1">
                          <a:solidFill>
                            <a:schemeClr val="dk1"/>
                          </a:solidFill>
                          <a:effectLst/>
                          <a:latin typeface="+mj-lt"/>
                          <a:ea typeface="+mn-ea"/>
                          <a:cs typeface="+mn-cs"/>
                        </a:rPr>
                        <a:t>сопост</a:t>
                      </a:r>
                      <a:r>
                        <a:rPr kumimoji="0" lang="ru-RU" sz="900" u="none" strike="noStrike" kern="1200" dirty="0">
                          <a:solidFill>
                            <a:schemeClr val="dk1"/>
                          </a:solidFill>
                          <a:effectLst/>
                          <a:latin typeface="+mj-lt"/>
                          <a:ea typeface="+mn-ea"/>
                          <a:cs typeface="+mn-cs"/>
                        </a:rPr>
                        <a:t>. ценах</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109,7</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102,9</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101,5</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102,61</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104,7</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104,2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104,2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104,2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104,2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855916111"/>
                  </a:ext>
                </a:extLst>
              </a:tr>
              <a:tr h="49372">
                <a:tc>
                  <a:txBody>
                    <a:bodyPr/>
                    <a:lstStyle/>
                    <a:p>
                      <a:pPr marL="0" algn="l" rtl="0" eaLnBrk="1" fontAlgn="ctr" latinLnBrk="0" hangingPunct="1"/>
                      <a:r>
                        <a:rPr kumimoji="0" lang="ru-RU" sz="900" u="none" strike="noStrike" kern="1200">
                          <a:solidFill>
                            <a:schemeClr val="dk1"/>
                          </a:solidFill>
                          <a:effectLst/>
                          <a:latin typeface="+mj-lt"/>
                          <a:ea typeface="+mn-ea"/>
                          <a:cs typeface="+mn-cs"/>
                        </a:rPr>
                        <a:t>Продукция животноводства</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млн руб.</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1334,64</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1412,2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1430,56</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1463,63</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1493,5</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1523,64</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1554,74</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1586,11</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1618,48</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940179512"/>
                  </a:ext>
                </a:extLst>
              </a:tr>
              <a:tr h="316472">
                <a:tc>
                  <a:txBody>
                    <a:bodyPr/>
                    <a:lstStyle/>
                    <a:p>
                      <a:pPr marL="0" algn="l" rtl="0" eaLnBrk="1" fontAlgn="ctr" latinLnBrk="0" hangingPunct="1"/>
                      <a:r>
                        <a:rPr kumimoji="0" lang="ru-RU" sz="900" u="none" strike="noStrike" kern="1200">
                          <a:solidFill>
                            <a:schemeClr val="dk1"/>
                          </a:solidFill>
                          <a:effectLst/>
                          <a:latin typeface="+mj-lt"/>
                          <a:ea typeface="+mn-ea"/>
                          <a:cs typeface="+mn-cs"/>
                        </a:rPr>
                        <a:t>Индекс производства продукции животноводства</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 к пред. году</a:t>
                      </a:r>
                    </a:p>
                    <a:p>
                      <a:pPr marL="0" algn="ctr" rtl="0" eaLnBrk="1" fontAlgn="ctr" latinLnBrk="0" hangingPunct="1"/>
                      <a:r>
                        <a:rPr kumimoji="0" lang="ru-RU" sz="900" u="none" strike="noStrike" kern="1200" dirty="0">
                          <a:solidFill>
                            <a:schemeClr val="dk1"/>
                          </a:solidFill>
                          <a:effectLst/>
                          <a:latin typeface="+mj-lt"/>
                          <a:ea typeface="+mn-ea"/>
                          <a:cs typeface="+mn-cs"/>
                        </a:rPr>
                        <a:t> </a:t>
                      </a:r>
                    </a:p>
                    <a:p>
                      <a:pPr marL="0" algn="ctr" rtl="0" eaLnBrk="1" fontAlgn="ctr" latinLnBrk="0" hangingPunct="1"/>
                      <a:r>
                        <a:rPr kumimoji="0" lang="ru-RU" sz="900" u="none" strike="noStrike" kern="1200" dirty="0">
                          <a:solidFill>
                            <a:schemeClr val="dk1"/>
                          </a:solidFill>
                          <a:effectLst/>
                          <a:latin typeface="+mj-lt"/>
                          <a:ea typeface="+mn-ea"/>
                          <a:cs typeface="+mn-cs"/>
                        </a:rPr>
                        <a:t>в </a:t>
                      </a:r>
                      <a:r>
                        <a:rPr kumimoji="0" lang="ru-RU" sz="900" u="none" strike="noStrike" kern="1200" dirty="0" err="1">
                          <a:solidFill>
                            <a:schemeClr val="dk1"/>
                          </a:solidFill>
                          <a:effectLst/>
                          <a:latin typeface="+mj-lt"/>
                          <a:ea typeface="+mn-ea"/>
                          <a:cs typeface="+mn-cs"/>
                        </a:rPr>
                        <a:t>сопост</a:t>
                      </a:r>
                      <a:r>
                        <a:rPr kumimoji="0" lang="ru-RU" sz="900" u="none" strike="noStrike" kern="1200" dirty="0">
                          <a:solidFill>
                            <a:schemeClr val="dk1"/>
                          </a:solidFill>
                          <a:effectLst/>
                          <a:latin typeface="+mj-lt"/>
                          <a:ea typeface="+mn-ea"/>
                          <a:cs typeface="+mn-cs"/>
                        </a:rPr>
                        <a:t>. ценах</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92,4</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105,8</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101,3</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102,31</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104,4</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104,1</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104,1</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104,1</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104,1</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275082850"/>
                  </a:ext>
                </a:extLst>
              </a:tr>
              <a:tr h="49372">
                <a:tc gridSpan="11">
                  <a:txBody>
                    <a:bodyPr/>
                    <a:lstStyle/>
                    <a:p>
                      <a:pPr marL="0" algn="l" rtl="0" eaLnBrk="1" fontAlgn="ctr" latinLnBrk="0" hangingPunct="1"/>
                      <a:r>
                        <a:rPr kumimoji="0" lang="ru-RU" sz="900" b="1" u="none" strike="noStrike" kern="1200" dirty="0">
                          <a:solidFill>
                            <a:schemeClr val="dk1"/>
                          </a:solidFill>
                          <a:effectLst/>
                          <a:latin typeface="+mj-lt"/>
                          <a:ea typeface="+mn-ea"/>
                          <a:cs typeface="+mn-cs"/>
                        </a:rPr>
                        <a:t>Производство важнейших видов продукции в натуральном выражении </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403685567"/>
                  </a:ext>
                </a:extLst>
              </a:tr>
              <a:tr h="98745">
                <a:tc>
                  <a:txBody>
                    <a:bodyPr/>
                    <a:lstStyle/>
                    <a:p>
                      <a:pPr marL="0" algn="l" rtl="0" eaLnBrk="1" fontAlgn="ctr" latinLnBrk="0" hangingPunct="1"/>
                      <a:r>
                        <a:rPr kumimoji="0" lang="ru-RU" sz="900" u="none" strike="noStrike" kern="1200">
                          <a:solidFill>
                            <a:schemeClr val="dk1"/>
                          </a:solidFill>
                          <a:effectLst/>
                          <a:latin typeface="+mj-lt"/>
                          <a:ea typeface="+mn-ea"/>
                          <a:cs typeface="+mn-cs"/>
                        </a:rPr>
                        <a:t>Валовой сбор зерна (в весе после доработки)</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тыс. тонн</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220,05</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189,15</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150</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148,47</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151,5</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149,95</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153,02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151,45</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154,55</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453806269"/>
                  </a:ext>
                </a:extLst>
              </a:tr>
              <a:tr h="98745">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Валовой сбор семян масличных культур, всего</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тыс. тонн</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31,19</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47,35</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33,33</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32,99</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33,66</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33,32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34</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33,65</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34,34</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215090451"/>
                  </a:ext>
                </a:extLst>
              </a:tr>
              <a:tr h="49372">
                <a:tc>
                  <a:txBody>
                    <a:bodyPr/>
                    <a:lstStyle/>
                    <a:p>
                      <a:pPr marL="0" algn="l" rtl="0" eaLnBrk="1" fontAlgn="ctr" latinLnBrk="0" hangingPunct="1"/>
                      <a:r>
                        <a:rPr kumimoji="0" lang="ru-RU" sz="900" u="none" strike="noStrike" kern="1200">
                          <a:solidFill>
                            <a:schemeClr val="dk1"/>
                          </a:solidFill>
                          <a:effectLst/>
                          <a:latin typeface="+mj-lt"/>
                          <a:ea typeface="+mn-ea"/>
                          <a:cs typeface="+mn-cs"/>
                        </a:rPr>
                        <a:t>в том числе подсолнечника</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тыс. тонн</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6,7</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3,9</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3,07</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3,04</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3,1</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3,07</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3,13</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3,1</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3,16</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710000768"/>
                  </a:ext>
                </a:extLst>
              </a:tr>
              <a:tr h="49372">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Валовой сбор картофеля</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тыс. тонн</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1,75</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1,72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1,7</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1,73</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1,72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1,75</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1,73</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1,77</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093626059"/>
                  </a:ext>
                </a:extLst>
              </a:tr>
              <a:tr h="49372">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Валовой сбор овощей</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тыс. тонн</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3,4</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3,08</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3,64</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3,6</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3,67</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3,63</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3,71</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3,67</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3,75</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995374725"/>
                  </a:ext>
                </a:extLst>
              </a:tr>
              <a:tr h="98745">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Скот и птица на убой (в живом весе)</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тыс. тонн</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5,06</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6,2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5,56</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5,5</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5,61</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5,55</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5,67</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5,61</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5,72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7854281"/>
                  </a:ext>
                </a:extLst>
              </a:tr>
              <a:tr h="49372">
                <a:tc>
                  <a:txBody>
                    <a:bodyPr/>
                    <a:lstStyle/>
                    <a:p>
                      <a:pPr marL="0" algn="l" rtl="0" eaLnBrk="1" fontAlgn="ctr" latinLnBrk="0" hangingPunct="1"/>
                      <a:r>
                        <a:rPr kumimoji="0" lang="ru-RU" sz="900" u="none" strike="noStrike" kern="1200">
                          <a:solidFill>
                            <a:schemeClr val="dk1"/>
                          </a:solidFill>
                          <a:effectLst/>
                          <a:latin typeface="+mj-lt"/>
                          <a:ea typeface="+mn-ea"/>
                          <a:cs typeface="+mn-cs"/>
                        </a:rPr>
                        <a:t>Молоко</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тыс. тонн</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16,99</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15</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17,98</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17,8</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18,16</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17,97</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18,34</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18,15</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18,52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643220874"/>
                  </a:ext>
                </a:extLst>
              </a:tr>
              <a:tr h="49372">
                <a:tc>
                  <a:txBody>
                    <a:bodyPr/>
                    <a:lstStyle/>
                    <a:p>
                      <a:pPr marL="0" algn="l" rtl="0" eaLnBrk="1" fontAlgn="ctr" latinLnBrk="0" hangingPunct="1"/>
                      <a:r>
                        <a:rPr kumimoji="0" lang="ru-RU" sz="900" u="none" strike="noStrike" kern="1200">
                          <a:solidFill>
                            <a:schemeClr val="dk1"/>
                          </a:solidFill>
                          <a:effectLst/>
                          <a:latin typeface="+mj-lt"/>
                          <a:ea typeface="+mn-ea"/>
                          <a:cs typeface="+mn-cs"/>
                        </a:rPr>
                        <a:t>Яйца</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тыс. шт.</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16104,3</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19211</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16261</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16095,14</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16423,61</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16256,09</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16587,85</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16418,65</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16753,72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996856705"/>
                  </a:ext>
                </a:extLst>
              </a:tr>
              <a:tr h="49372">
                <a:tc gridSpan="11">
                  <a:txBody>
                    <a:bodyPr/>
                    <a:lstStyle/>
                    <a:p>
                      <a:pPr marL="0" algn="l" rtl="0" eaLnBrk="1" fontAlgn="ctr" latinLnBrk="0" hangingPunct="1"/>
                      <a:r>
                        <a:rPr kumimoji="0" lang="ru-RU" sz="900" b="1" u="none" strike="noStrike" kern="1200" dirty="0">
                          <a:solidFill>
                            <a:schemeClr val="dk1"/>
                          </a:solidFill>
                          <a:effectLst/>
                          <a:latin typeface="+mj-lt"/>
                          <a:ea typeface="+mn-ea"/>
                          <a:cs typeface="+mn-cs"/>
                        </a:rPr>
                        <a:t>Строительство</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256440932"/>
                  </a:ext>
                </a:extLst>
              </a:tr>
              <a:tr h="197489">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Объем работ, выполненных по виду деятельности «Строительство»</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в ценах соответствующих лет; млн руб.</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2285,18</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2300</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2346</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2368,99</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2392,92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2416,37</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2440,78</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2464,7</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2489,59</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13175369"/>
                  </a:ext>
                </a:extLst>
              </a:tr>
              <a:tr h="296234">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Индекс физического объема работ, выполненных по виду деятельности «Строительство»</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 к предыдущему году</a:t>
                      </a:r>
                    </a:p>
                    <a:p>
                      <a:pPr marL="0" algn="ctr" rtl="0" eaLnBrk="1" fontAlgn="ctr" latinLnBrk="0" hangingPunct="1"/>
                      <a:r>
                        <a:rPr kumimoji="0" lang="ru-RU" sz="900" u="none" strike="noStrike" kern="1200" dirty="0">
                          <a:solidFill>
                            <a:schemeClr val="dk1"/>
                          </a:solidFill>
                          <a:effectLst/>
                          <a:latin typeface="+mj-lt"/>
                          <a:ea typeface="+mn-ea"/>
                          <a:cs typeface="+mn-cs"/>
                        </a:rPr>
                        <a:t>в сопоставимых ценах</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69,8</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100,6</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102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100,98</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234022833"/>
                  </a:ext>
                </a:extLst>
              </a:tr>
              <a:tr h="148117">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Ввод в действие жилых домов</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тыс. кв. м общей площади</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6,15</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8,93</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6,26</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6,2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6,32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6,26</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6,39</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6,32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6,45</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638851218"/>
                  </a:ext>
                </a:extLst>
              </a:tr>
              <a:tr h="49372">
                <a:tc gridSpan="11">
                  <a:txBody>
                    <a:bodyPr/>
                    <a:lstStyle/>
                    <a:p>
                      <a:pPr marL="0" algn="l" rtl="0" eaLnBrk="1" fontAlgn="ctr" latinLnBrk="0" hangingPunct="1"/>
                      <a:r>
                        <a:rPr kumimoji="0" lang="ru-RU" sz="900" b="1" u="none" strike="noStrike" kern="1200" dirty="0">
                          <a:solidFill>
                            <a:schemeClr val="dk1"/>
                          </a:solidFill>
                          <a:effectLst/>
                          <a:latin typeface="+mj-lt"/>
                          <a:ea typeface="+mn-ea"/>
                          <a:cs typeface="+mn-cs"/>
                        </a:rPr>
                        <a:t>Торговля и услуги населению</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2811027150"/>
                  </a:ext>
                </a:extLst>
              </a:tr>
              <a:tr h="49372">
                <a:tc>
                  <a:txBody>
                    <a:bodyPr/>
                    <a:lstStyle/>
                    <a:p>
                      <a:pPr marL="0" algn="l" rtl="0" eaLnBrk="1" fontAlgn="ctr" latinLnBrk="0" hangingPunct="1"/>
                      <a:r>
                        <a:rPr kumimoji="0" lang="ru-RU" sz="900" u="none" strike="noStrike" kern="1200">
                          <a:solidFill>
                            <a:schemeClr val="dk1"/>
                          </a:solidFill>
                          <a:effectLst/>
                          <a:latin typeface="+mj-lt"/>
                          <a:ea typeface="+mn-ea"/>
                          <a:cs typeface="+mn-cs"/>
                        </a:rPr>
                        <a:t>Оборот розничной торговли</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млн рублей</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624,86</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679,98</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728</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735,13</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742,56</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749,84</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757,41</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764,83</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772,56</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934105929"/>
                  </a:ext>
                </a:extLst>
              </a:tr>
              <a:tr h="296234">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Индекс физического объема оборота розничной торговли</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 к предыдущему году</a:t>
                      </a:r>
                    </a:p>
                    <a:p>
                      <a:pPr marL="0" algn="ctr" rtl="0" eaLnBrk="1" fontAlgn="ctr" latinLnBrk="0" hangingPunct="1"/>
                      <a:r>
                        <a:rPr kumimoji="0" lang="ru-RU" sz="900" u="none" strike="noStrike" kern="1200" dirty="0">
                          <a:solidFill>
                            <a:schemeClr val="dk1"/>
                          </a:solidFill>
                          <a:effectLst/>
                          <a:latin typeface="+mj-lt"/>
                          <a:ea typeface="+mn-ea"/>
                          <a:cs typeface="+mn-cs"/>
                        </a:rPr>
                        <a:t>в сопоставимых ценах</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120,7</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108,8</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107,1</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100,98</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596975583"/>
                  </a:ext>
                </a:extLst>
              </a:tr>
              <a:tr h="98745">
                <a:tc>
                  <a:txBody>
                    <a:bodyPr/>
                    <a:lstStyle/>
                    <a:p>
                      <a:pPr marL="0" algn="l" rtl="0" eaLnBrk="1" fontAlgn="ctr" latinLnBrk="0" hangingPunct="1"/>
                      <a:r>
                        <a:rPr kumimoji="0" lang="ru-RU" sz="900" u="none" strike="noStrike" kern="1200">
                          <a:solidFill>
                            <a:schemeClr val="dk1"/>
                          </a:solidFill>
                          <a:effectLst/>
                          <a:latin typeface="+mj-lt"/>
                          <a:ea typeface="+mn-ea"/>
                          <a:cs typeface="+mn-cs"/>
                        </a:rPr>
                        <a:t>Объем платных услуг населению</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млн. рублей</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516,6</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599,6</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611,59</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617,59</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623,82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629,94</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636,3</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642,54</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649,03</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413055569"/>
                  </a:ext>
                </a:extLst>
              </a:tr>
              <a:tr h="246862">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Индекс       физического объема платных услуг населению</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 к предыдущему году в сопоставимых ценах</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102,6</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107,8</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118,39</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100,98</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102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102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862862933"/>
                  </a:ext>
                </a:extLst>
              </a:tr>
              <a:tr h="49372">
                <a:tc gridSpan="11">
                  <a:txBody>
                    <a:bodyPr/>
                    <a:lstStyle/>
                    <a:p>
                      <a:pPr marL="0" algn="l" rtl="0" eaLnBrk="1" fontAlgn="ctr" latinLnBrk="0" hangingPunct="1"/>
                      <a:r>
                        <a:rPr kumimoji="0" lang="ru-RU" sz="900" b="1" u="none" strike="noStrike" kern="1200" dirty="0">
                          <a:solidFill>
                            <a:schemeClr val="dk1"/>
                          </a:solidFill>
                          <a:effectLst/>
                          <a:latin typeface="+mj-lt"/>
                          <a:ea typeface="+mn-ea"/>
                          <a:cs typeface="+mn-cs"/>
                        </a:rPr>
                        <a:t>Малое и среднее предпринимательство, включая </a:t>
                      </a:r>
                      <a:r>
                        <a:rPr kumimoji="0" lang="ru-RU" sz="900" b="1" u="none" strike="noStrike" kern="1200" dirty="0" err="1">
                          <a:solidFill>
                            <a:schemeClr val="dk1"/>
                          </a:solidFill>
                          <a:effectLst/>
                          <a:latin typeface="+mj-lt"/>
                          <a:ea typeface="+mn-ea"/>
                          <a:cs typeface="+mn-cs"/>
                        </a:rPr>
                        <a:t>микропредприятия</a:t>
                      </a:r>
                      <a:r>
                        <a:rPr kumimoji="0" lang="ru-RU" sz="900" b="1" u="none" strike="noStrike" kern="1200" dirty="0">
                          <a:solidFill>
                            <a:schemeClr val="dk1"/>
                          </a:solidFill>
                          <a:effectLst/>
                          <a:latin typeface="+mj-lt"/>
                          <a:ea typeface="+mn-ea"/>
                          <a:cs typeface="+mn-cs"/>
                        </a:rPr>
                        <a:t> (без учета индивидуальных предпринимателей)</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2957423247"/>
                  </a:ext>
                </a:extLst>
              </a:tr>
              <a:tr h="399584">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Количество малых и средних предприятий, включая </a:t>
                      </a:r>
                      <a:r>
                        <a:rPr kumimoji="0" lang="ru-RU" sz="900" u="none" strike="noStrike" kern="1200" dirty="0" err="1">
                          <a:solidFill>
                            <a:schemeClr val="dk1"/>
                          </a:solidFill>
                          <a:effectLst/>
                          <a:latin typeface="+mj-lt"/>
                          <a:ea typeface="+mn-ea"/>
                          <a:cs typeface="+mn-cs"/>
                        </a:rPr>
                        <a:t>микропредприятия</a:t>
                      </a:r>
                      <a:r>
                        <a:rPr kumimoji="0" lang="ru-RU" sz="900" u="none" strike="noStrike" kern="1200" dirty="0">
                          <a:solidFill>
                            <a:schemeClr val="dk1"/>
                          </a:solidFill>
                          <a:effectLst/>
                          <a:latin typeface="+mj-lt"/>
                          <a:ea typeface="+mn-ea"/>
                          <a:cs typeface="+mn-cs"/>
                        </a:rPr>
                        <a:t> (на конец года)</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единиц</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1352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1353</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1354</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1340</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1368</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1354</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1381</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1367</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1395</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732188009"/>
                  </a:ext>
                </a:extLst>
              </a:tr>
              <a:tr h="345606">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Среднесписочная численность работников на предприятиях малого и среднего предпринимательства (включая </a:t>
                      </a:r>
                      <a:r>
                        <a:rPr kumimoji="0" lang="ru-RU" sz="900" u="none" strike="noStrike" kern="1200" dirty="0" err="1">
                          <a:solidFill>
                            <a:schemeClr val="dk1"/>
                          </a:solidFill>
                          <a:effectLst/>
                          <a:latin typeface="+mj-lt"/>
                          <a:ea typeface="+mn-ea"/>
                          <a:cs typeface="+mn-cs"/>
                        </a:rPr>
                        <a:t>микропредприятия</a:t>
                      </a:r>
                      <a:r>
                        <a:rPr kumimoji="0" lang="ru-RU" sz="900" u="none" strike="noStrike" kern="1200" dirty="0">
                          <a:solidFill>
                            <a:schemeClr val="dk1"/>
                          </a:solidFill>
                          <a:effectLst/>
                          <a:latin typeface="+mj-lt"/>
                          <a:ea typeface="+mn-ea"/>
                          <a:cs typeface="+mn-cs"/>
                        </a:rPr>
                        <a:t>) (без внешних совместителей)</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тыс. чел.</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1,36</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1,34</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1,35</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1,34</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1,37</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1,35</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1,38</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1,37</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1,39</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762602432"/>
                  </a:ext>
                </a:extLst>
              </a:tr>
              <a:tr h="148117">
                <a:tc>
                  <a:txBody>
                    <a:bodyPr/>
                    <a:lstStyle/>
                    <a:p>
                      <a:pPr marL="0" algn="l" rtl="0" eaLnBrk="1" fontAlgn="ctr" latinLnBrk="0" hangingPunct="1"/>
                      <a:r>
                        <a:rPr kumimoji="0" lang="ru-RU" sz="900" u="none" strike="noStrike" kern="1200">
                          <a:solidFill>
                            <a:schemeClr val="dk1"/>
                          </a:solidFill>
                          <a:effectLst/>
                          <a:latin typeface="+mj-lt"/>
                          <a:ea typeface="+mn-ea"/>
                          <a:cs typeface="+mn-cs"/>
                        </a:rPr>
                        <a:t>Оборот малых и средних предприятий, включая микропредприятия</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млрд. руб.</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8,81</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8,79</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9,04</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8,95</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9,13</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9,04</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9,22</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9,13</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9,31</a:t>
                      </a:r>
                    </a:p>
                  </a:txBody>
                  <a:tcPr marL="2351" marR="2351" marT="235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578537055"/>
                  </a:ext>
                </a:extLst>
              </a:tr>
            </a:tbl>
          </a:graphicData>
        </a:graphic>
      </p:graphicFrame>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0" y="0"/>
            <a:ext cx="914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ru-RU" sz="20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«Обустройство крытой сцены и зрительских мест в парковой зоне станицы Стодеревская Курского муниципального округа Ставропольского края»</a:t>
            </a:r>
            <a:endParaRPr lang="ru-RU" sz="2000" dirty="0" smtClean="0">
              <a:effectLst>
                <a:outerShdw blurRad="38100" dist="38100" dir="2700000" algn="tl">
                  <a:srgbClr val="000000">
                    <a:alpha val="43137"/>
                  </a:srgbClr>
                </a:outerShdw>
              </a:effectLst>
              <a:latin typeface="Calibri" pitchFamily="34" charset="0"/>
              <a:cs typeface="Calibri" pitchFamily="34" charset="0"/>
            </a:endParaRPr>
          </a:p>
        </p:txBody>
      </p:sp>
      <p:sp>
        <p:nvSpPr>
          <p:cNvPr id="4" name="Rectangle 3"/>
          <p:cNvSpPr>
            <a:spLocks noChangeArrowheads="1"/>
          </p:cNvSpPr>
          <p:nvPr/>
        </p:nvSpPr>
        <p:spPr bwMode="auto">
          <a:xfrm>
            <a:off x="5410200" y="685800"/>
            <a:ext cx="39624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FF0000"/>
                </a:solidFill>
                <a:effectLst/>
                <a:latin typeface="Semibold" charset="0"/>
                <a:ea typeface="Times New Roman" pitchFamily="18" charset="0"/>
                <a:cs typeface="Times New Roman" pitchFamily="18" charset="0"/>
              </a:rPr>
              <a:t>ИСХОДНОЕ СОСТОЯНИЕ ОБЪЕКТА</a:t>
            </a:r>
            <a:endParaRPr kumimoji="0" lang="ru-RU" sz="1600" b="1" i="0" u="none" strike="noStrike" cap="none" normalizeH="0" baseline="0" dirty="0" smtClean="0">
              <a:ln>
                <a:noFill/>
              </a:ln>
              <a:solidFill>
                <a:srgbClr val="FF0000"/>
              </a:solidFill>
              <a:effectLst/>
              <a:latin typeface="Arial" pitchFamily="34" charset="0"/>
              <a:cs typeface="Arial" pitchFamily="34" charset="0"/>
            </a:endParaRPr>
          </a:p>
        </p:txBody>
      </p:sp>
      <p:sp>
        <p:nvSpPr>
          <p:cNvPr id="5" name="Rectangle 2"/>
          <p:cNvSpPr>
            <a:spLocks noChangeArrowheads="1"/>
          </p:cNvSpPr>
          <p:nvPr/>
        </p:nvSpPr>
        <p:spPr bwMode="auto">
          <a:xfrm>
            <a:off x="188720" y="685800"/>
            <a:ext cx="5257800"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accent5">
                    <a:lumMod val="75000"/>
                  </a:schemeClr>
                </a:solidFill>
                <a:effectLst/>
                <a:latin typeface="Calibri" pitchFamily="34" charset="0"/>
                <a:ea typeface="Times New Roman" pitchFamily="18" charset="0"/>
                <a:cs typeface="Calibri" pitchFamily="34" charset="0"/>
              </a:rPr>
              <a:t>ИСТОЧНИКИ ФИНАНСИРОВАНИЯ</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600" b="0" i="0" u="none" strike="noStrike" cap="none" normalizeH="0" baseline="0" dirty="0" smtClean="0">
              <a:ln>
                <a:noFill/>
              </a:ln>
              <a:solidFill>
                <a:schemeClr val="tx1"/>
              </a:solidFill>
              <a:effectLst/>
              <a:latin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краевой бюджет: 1 026,89 </a:t>
            </a:r>
            <a:r>
              <a:rPr lang="ru-RU" sz="1400" dirty="0" smtClean="0">
                <a:solidFill>
                  <a:srgbClr val="000000"/>
                </a:solidFill>
                <a:latin typeface="Calibri" pitchFamily="34" charset="0"/>
                <a:ea typeface="Times New Roman" pitchFamily="18" charset="0"/>
                <a:cs typeface="Calibri" pitchFamily="34" charset="0"/>
              </a:rPr>
              <a:t>тыс. руб.</a:t>
            </a:r>
            <a:endParaRPr lang="ru-RU" sz="1400" dirty="0" smtClean="0">
              <a:solidFill>
                <a:srgbClr val="000000"/>
              </a:solidFill>
              <a:latin typeface="Calibri" pitchFamily="34" charset="0"/>
              <a:ea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бюджет муниципального </a:t>
            </a:r>
            <a:r>
              <a:rPr lang="ru-RU" sz="1600" dirty="0" smtClean="0">
                <a:latin typeface="Calibri" pitchFamily="34" charset="0"/>
                <a:ea typeface="Times New Roman" pitchFamily="18" charset="0"/>
                <a:cs typeface="Calibri" pitchFamily="34" charset="0"/>
              </a:rPr>
              <a:t>образования: 668,89 </a:t>
            </a:r>
            <a:r>
              <a:rPr lang="ru-RU" sz="1400" dirty="0" smtClean="0">
                <a:latin typeface="Calibri" pitchFamily="34" charset="0"/>
                <a:ea typeface="Times New Roman" pitchFamily="18" charset="0"/>
                <a:cs typeface="Calibri" pitchFamily="34" charset="0"/>
              </a:rPr>
              <a:t>тыс</a:t>
            </a:r>
            <a:r>
              <a:rPr lang="ru-RU" sz="1400" dirty="0" smtClean="0">
                <a:solidFill>
                  <a:srgbClr val="000000"/>
                </a:solidFill>
                <a:latin typeface="Calibri" pitchFamily="34" charset="0"/>
                <a:ea typeface="Times New Roman" pitchFamily="18" charset="0"/>
                <a:cs typeface="Calibri" pitchFamily="34" charset="0"/>
              </a:rPr>
              <a:t>. руб.</a:t>
            </a:r>
            <a:endParaRPr lang="ru-RU" sz="1400" dirty="0" smtClean="0">
              <a:solidFill>
                <a:srgbClr val="000000"/>
              </a:solidFill>
              <a:latin typeface="Calibri" pitchFamily="34" charset="0"/>
              <a:ea typeface="Calibri" pitchFamily="34" charset="0"/>
              <a:cs typeface="Calibri" pitchFamily="34" charset="0"/>
            </a:endParaRPr>
          </a:p>
          <a:p>
            <a:pPr lvl="0" eaLnBrk="0" fontAlgn="base" hangingPunct="0">
              <a:spcBef>
                <a:spcPct val="0"/>
              </a:spcBef>
              <a:spcAft>
                <a:spcPct val="0"/>
              </a:spcAft>
              <a:buFontTx/>
              <a:buChar char="•"/>
            </a:pPr>
            <a:r>
              <a:rPr lang="ru-RU" sz="1600" dirty="0" smtClean="0">
                <a:solidFill>
                  <a:srgbClr val="000000"/>
                </a:solidFill>
                <a:latin typeface="Calibri" pitchFamily="34" charset="0"/>
                <a:ea typeface="Times New Roman" pitchFamily="18" charset="0"/>
                <a:cs typeface="Calibri" pitchFamily="34" charset="0"/>
              </a:rPr>
              <a:t>инициативные платежи (физ. лица, ИП, организации): 358,00 тыс. руб.</a:t>
            </a:r>
            <a:endParaRPr lang="ru-RU" sz="800" dirty="0" smtClean="0">
              <a:latin typeface="Calibri" pitchFamily="34" charset="0"/>
              <a:cs typeface="Calibri" pitchFamily="34" charset="0"/>
            </a:endParaRPr>
          </a:p>
          <a:p>
            <a:pPr lvl="0" eaLnBrk="0" fontAlgn="base" hangingPunct="0">
              <a:spcBef>
                <a:spcPct val="0"/>
              </a:spcBef>
              <a:spcAft>
                <a:spcPct val="0"/>
              </a:spcAft>
              <a:buFontTx/>
              <a:buChar char="•"/>
            </a:pPr>
            <a:endParaRPr lang="ru-RU" sz="800" dirty="0" smtClean="0">
              <a:latin typeface="Calibri" pitchFamily="34" charset="0"/>
              <a:cs typeface="Calibri" pitchFamily="34" charset="0"/>
            </a:endParaRPr>
          </a:p>
          <a:p>
            <a:pPr eaLnBrk="0" fontAlgn="base" hangingPunct="0">
              <a:spcBef>
                <a:spcPct val="0"/>
              </a:spcBef>
              <a:spcAft>
                <a:spcPct val="0"/>
              </a:spcAft>
            </a:pPr>
            <a:endParaRPr lang="ru-RU" sz="1600" dirty="0" smtClean="0">
              <a:solidFill>
                <a:srgbClr val="000000"/>
              </a:solidFill>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Calibri" pitchFamily="34" charset="0"/>
              <a:cs typeface="Calibri" pitchFamily="34" charset="0"/>
            </a:endParaRPr>
          </a:p>
        </p:txBody>
      </p:sp>
      <p:sp>
        <p:nvSpPr>
          <p:cNvPr id="7" name="Rectangle 4"/>
          <p:cNvSpPr>
            <a:spLocks noChangeArrowheads="1"/>
          </p:cNvSpPr>
          <p:nvPr/>
        </p:nvSpPr>
        <p:spPr bwMode="auto">
          <a:xfrm>
            <a:off x="668458" y="2040064"/>
            <a:ext cx="421481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accent1">
                    <a:lumMod val="75000"/>
                  </a:schemeClr>
                </a:solidFill>
                <a:effectLst/>
                <a:latin typeface="Calibri" pitchFamily="34" charset="0"/>
                <a:ea typeface="Times New Roman" pitchFamily="18" charset="0"/>
                <a:cs typeface="Calibri" pitchFamily="34" charset="0"/>
              </a:rPr>
              <a:t>РЕЗУЛЬТАТ  РЕАЛИЗАЦИИ</a:t>
            </a:r>
            <a:endParaRPr kumimoji="0" lang="ru-RU" b="1" i="0" u="none" strike="noStrike" cap="none" normalizeH="0" baseline="0" dirty="0" smtClean="0">
              <a:ln>
                <a:noFill/>
              </a:ln>
              <a:solidFill>
                <a:schemeClr val="accent1">
                  <a:lumMod val="75000"/>
                </a:schemeClr>
              </a:solidFill>
              <a:effectLst/>
              <a:latin typeface="Calibri" pitchFamily="34" charset="0"/>
              <a:cs typeface="Calibri" pitchFamily="34" charset="0"/>
            </a:endParaRPr>
          </a:p>
        </p:txBody>
      </p:sp>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95431" y="1121068"/>
            <a:ext cx="3829878" cy="1837992"/>
          </a:xfrm>
          <a:prstGeom prst="rect">
            <a:avLst/>
          </a:prstGeom>
        </p:spPr>
      </p:pic>
      <p:pic>
        <p:nvPicPr>
          <p:cNvPr id="6" name="Рисунок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2000" y="4584810"/>
            <a:ext cx="3621280" cy="2098881"/>
          </a:xfrm>
          <a:prstGeom prst="rect">
            <a:avLst/>
          </a:prstGeom>
        </p:spPr>
      </p:pic>
      <p:pic>
        <p:nvPicPr>
          <p:cNvPr id="8" name="Рисунок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2000" y="2409396"/>
            <a:ext cx="3621280" cy="1981200"/>
          </a:xfrm>
          <a:prstGeom prst="rect">
            <a:avLst/>
          </a:prstGeom>
        </p:spPr>
      </p:pic>
      <p:pic>
        <p:nvPicPr>
          <p:cNvPr id="10" name="Рисунок 9"/>
          <p:cNvPicPr>
            <a:picLocks noChangeAspect="1"/>
          </p:cNvPicPr>
          <p:nvPr/>
        </p:nvPicPr>
        <p:blipFill rotWithShape="1">
          <a:blip r:embed="rId5" cstate="email">
            <a:extLst>
              <a:ext uri="{28A0092B-C50C-407E-A947-70E740481C1C}">
                <a14:useLocalDpi xmlns:a14="http://schemas.microsoft.com/office/drawing/2010/main"/>
              </a:ext>
            </a:extLst>
          </a:blip>
          <a:srcRect l="-51113" t="-1447"/>
          <a:stretch/>
        </p:blipFill>
        <p:spPr>
          <a:xfrm>
            <a:off x="3352800" y="3176407"/>
            <a:ext cx="5746630" cy="2816806"/>
          </a:xfrm>
          <a:prstGeom prst="rect">
            <a:avLst/>
          </a:prstGeom>
        </p:spPr>
      </p:pic>
    </p:spTree>
    <p:extLst>
      <p:ext uri="{BB962C8B-B14F-4D97-AF65-F5344CB8AC3E}">
        <p14:creationId xmlns:p14="http://schemas.microsoft.com/office/powerpoint/2010/main" val="156588492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28755" y="-40943"/>
            <a:ext cx="9144000"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a:r>
              <a:rPr lang="ru-RU" sz="20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«Устройство на стадионе открытой спортивной площадки с уличными тренажёрами в селе </a:t>
            </a:r>
            <a:r>
              <a:rPr lang="ru-RU" sz="2000" dirty="0" err="1">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Эдиссия</a:t>
            </a:r>
            <a:r>
              <a:rPr lang="ru-RU" sz="20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 Курского муниципального округа </a:t>
            </a:r>
            <a:endParaRPr lang="ru-RU" sz="2000" dirty="0" smtClean="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endParaRPr>
          </a:p>
          <a:p>
            <a:pPr algn="ctr"/>
            <a:r>
              <a:rPr lang="ru-RU" sz="2000" dirty="0" smtClean="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Ставропольского </a:t>
            </a:r>
            <a:r>
              <a:rPr lang="ru-RU" sz="2000"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края»</a:t>
            </a:r>
            <a:endParaRPr lang="ru-RU" sz="2000" dirty="0" smtClean="0">
              <a:effectLst>
                <a:outerShdw blurRad="38100" dist="38100" dir="2700000" algn="tl">
                  <a:srgbClr val="000000">
                    <a:alpha val="43137"/>
                  </a:srgbClr>
                </a:outerShdw>
              </a:effectLst>
              <a:latin typeface="Calibri" pitchFamily="34" charset="0"/>
              <a:cs typeface="Calibri" pitchFamily="34" charset="0"/>
            </a:endParaRPr>
          </a:p>
        </p:txBody>
      </p:sp>
      <p:sp>
        <p:nvSpPr>
          <p:cNvPr id="4" name="Rectangle 3"/>
          <p:cNvSpPr>
            <a:spLocks noChangeArrowheads="1"/>
          </p:cNvSpPr>
          <p:nvPr/>
        </p:nvSpPr>
        <p:spPr bwMode="auto">
          <a:xfrm>
            <a:off x="5272896" y="914400"/>
            <a:ext cx="39624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FF0000"/>
                </a:solidFill>
                <a:effectLst/>
                <a:latin typeface="Semibold" charset="0"/>
                <a:ea typeface="Times New Roman" pitchFamily="18" charset="0"/>
                <a:cs typeface="Times New Roman" pitchFamily="18" charset="0"/>
              </a:rPr>
              <a:t>ИСХОДНОЕ СОСТОЯНИЕ ОБЪЕКТА</a:t>
            </a:r>
            <a:endParaRPr kumimoji="0" lang="ru-RU" sz="1600" b="1" i="0" u="none" strike="noStrike" cap="none" normalizeH="0" baseline="0" dirty="0" smtClean="0">
              <a:ln>
                <a:noFill/>
              </a:ln>
              <a:solidFill>
                <a:srgbClr val="FF0000"/>
              </a:solidFill>
              <a:effectLst/>
              <a:latin typeface="Arial" pitchFamily="34" charset="0"/>
              <a:cs typeface="Arial" pitchFamily="34" charset="0"/>
            </a:endParaRPr>
          </a:p>
        </p:txBody>
      </p:sp>
      <p:sp>
        <p:nvSpPr>
          <p:cNvPr id="5" name="Rectangle 2"/>
          <p:cNvSpPr>
            <a:spLocks noChangeArrowheads="1"/>
          </p:cNvSpPr>
          <p:nvPr/>
        </p:nvSpPr>
        <p:spPr bwMode="auto">
          <a:xfrm>
            <a:off x="228599" y="914400"/>
            <a:ext cx="5257800" cy="169277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accent5">
                    <a:lumMod val="75000"/>
                  </a:schemeClr>
                </a:solidFill>
                <a:effectLst/>
                <a:latin typeface="Calibri" pitchFamily="34" charset="0"/>
                <a:ea typeface="Times New Roman" pitchFamily="18" charset="0"/>
                <a:cs typeface="Calibri" pitchFamily="34" charset="0"/>
              </a:rPr>
              <a:t>ИСТОЧНИКИ ФИНАНСИРОВАНИЯ</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600" b="0" i="0" u="none" strike="noStrike" cap="none" normalizeH="0" baseline="0" dirty="0" smtClean="0">
              <a:ln>
                <a:noFill/>
              </a:ln>
              <a:solidFill>
                <a:schemeClr val="tx1"/>
              </a:solidFill>
              <a:effectLst/>
              <a:latin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краевой бюджет: 1 115,13 </a:t>
            </a:r>
            <a:r>
              <a:rPr lang="ru-RU" sz="1400" dirty="0" smtClean="0">
                <a:solidFill>
                  <a:srgbClr val="000000"/>
                </a:solidFill>
                <a:latin typeface="Calibri" pitchFamily="34" charset="0"/>
                <a:ea typeface="Times New Roman" pitchFamily="18" charset="0"/>
                <a:cs typeface="Calibri" pitchFamily="34" charset="0"/>
              </a:rPr>
              <a:t>тыс. руб.</a:t>
            </a:r>
            <a:endParaRPr lang="ru-RU" sz="1400" dirty="0" smtClean="0">
              <a:solidFill>
                <a:srgbClr val="000000"/>
              </a:solidFill>
              <a:latin typeface="Calibri" pitchFamily="34" charset="0"/>
              <a:ea typeface="Calibri" pitchFamily="34" charset="0"/>
              <a:cs typeface="Calibri" pitchFamily="34" charset="0"/>
            </a:endParaRPr>
          </a:p>
          <a:p>
            <a:pPr lvl="0" eaLnBrk="0" hangingPunct="0">
              <a:buFontTx/>
              <a:buChar char="•"/>
            </a:pPr>
            <a:r>
              <a:rPr lang="ru-RU" sz="1600" dirty="0" smtClean="0">
                <a:solidFill>
                  <a:srgbClr val="000000"/>
                </a:solidFill>
                <a:latin typeface="Calibri" pitchFamily="34" charset="0"/>
                <a:ea typeface="Times New Roman" pitchFamily="18" charset="0"/>
                <a:cs typeface="Calibri" pitchFamily="34" charset="0"/>
              </a:rPr>
              <a:t>бюджет муниципального </a:t>
            </a:r>
            <a:r>
              <a:rPr lang="ru-RU" sz="1600" dirty="0" smtClean="0">
                <a:latin typeface="Calibri" pitchFamily="34" charset="0"/>
                <a:ea typeface="Times New Roman" pitchFamily="18" charset="0"/>
                <a:cs typeface="Calibri" pitchFamily="34" charset="0"/>
              </a:rPr>
              <a:t>образования: 615,13 </a:t>
            </a:r>
            <a:r>
              <a:rPr lang="ru-RU" sz="1400" dirty="0" smtClean="0">
                <a:latin typeface="Calibri" pitchFamily="34" charset="0"/>
                <a:ea typeface="Times New Roman" pitchFamily="18" charset="0"/>
                <a:cs typeface="Calibri" pitchFamily="34" charset="0"/>
              </a:rPr>
              <a:t>тыс</a:t>
            </a:r>
            <a:r>
              <a:rPr lang="ru-RU" sz="1400" dirty="0" smtClean="0">
                <a:solidFill>
                  <a:srgbClr val="000000"/>
                </a:solidFill>
                <a:latin typeface="Calibri" pitchFamily="34" charset="0"/>
                <a:ea typeface="Times New Roman" pitchFamily="18" charset="0"/>
                <a:cs typeface="Calibri" pitchFamily="34" charset="0"/>
              </a:rPr>
              <a:t>. руб.</a:t>
            </a:r>
            <a:endParaRPr lang="ru-RU" sz="1400" dirty="0" smtClean="0">
              <a:solidFill>
                <a:srgbClr val="000000"/>
              </a:solidFill>
              <a:latin typeface="Calibri" pitchFamily="34" charset="0"/>
              <a:ea typeface="Calibri" pitchFamily="34" charset="0"/>
              <a:cs typeface="Calibri" pitchFamily="34" charset="0"/>
            </a:endParaRPr>
          </a:p>
          <a:p>
            <a:pPr lvl="0" eaLnBrk="0" fontAlgn="base" hangingPunct="0">
              <a:spcBef>
                <a:spcPct val="0"/>
              </a:spcBef>
              <a:spcAft>
                <a:spcPct val="0"/>
              </a:spcAft>
              <a:buFontTx/>
              <a:buChar char="•"/>
            </a:pPr>
            <a:r>
              <a:rPr lang="ru-RU" sz="1600" dirty="0" smtClean="0">
                <a:solidFill>
                  <a:srgbClr val="000000"/>
                </a:solidFill>
                <a:latin typeface="Calibri" pitchFamily="34" charset="0"/>
                <a:ea typeface="Times New Roman" pitchFamily="18" charset="0"/>
                <a:cs typeface="Calibri" pitchFamily="34" charset="0"/>
              </a:rPr>
              <a:t>инициативные платежи (физ. лица, ИП, организации): 500,00 тыс. руб.</a:t>
            </a:r>
            <a:endParaRPr lang="ru-RU" sz="1600" dirty="0" smtClean="0">
              <a:solidFill>
                <a:srgbClr val="000000"/>
              </a:solidFill>
              <a:latin typeface="Calibri" pitchFamily="34" charset="0"/>
              <a:cs typeface="Calibri"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Calibri" pitchFamily="34" charset="0"/>
              <a:cs typeface="Calibri" pitchFamily="34" charset="0"/>
            </a:endParaRPr>
          </a:p>
        </p:txBody>
      </p:sp>
      <p:sp>
        <p:nvSpPr>
          <p:cNvPr id="7" name="Rectangle 4"/>
          <p:cNvSpPr>
            <a:spLocks noChangeArrowheads="1"/>
          </p:cNvSpPr>
          <p:nvPr/>
        </p:nvSpPr>
        <p:spPr bwMode="auto">
          <a:xfrm>
            <a:off x="479042" y="2286000"/>
            <a:ext cx="421481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accent1">
                    <a:lumMod val="75000"/>
                  </a:schemeClr>
                </a:solidFill>
                <a:effectLst/>
                <a:latin typeface="Calibri" pitchFamily="34" charset="0"/>
                <a:ea typeface="Times New Roman" pitchFamily="18" charset="0"/>
                <a:cs typeface="Calibri" pitchFamily="34" charset="0"/>
              </a:rPr>
              <a:t>РЕЗУЛЬТАТ  РЕАЛИЗАЦИИ</a:t>
            </a:r>
            <a:endParaRPr kumimoji="0" lang="ru-RU" b="1" i="0" u="none" strike="noStrike" cap="none" normalizeH="0" baseline="0" dirty="0" smtClean="0">
              <a:ln>
                <a:noFill/>
              </a:ln>
              <a:solidFill>
                <a:schemeClr val="accent1">
                  <a:lumMod val="75000"/>
                </a:schemeClr>
              </a:solidFill>
              <a:effectLst/>
              <a:latin typeface="Calibri" pitchFamily="34" charset="0"/>
              <a:cs typeface="Calibri" pitchFamily="34" charset="0"/>
            </a:endParaRPr>
          </a:p>
        </p:txBody>
      </p:sp>
      <p:pic>
        <p:nvPicPr>
          <p:cNvPr id="2" name="Рисунок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34165" y="1252954"/>
            <a:ext cx="3833635" cy="2252246"/>
          </a:xfrm>
          <a:prstGeom prst="rect">
            <a:avLst/>
          </a:prstGeom>
        </p:spPr>
      </p:pic>
      <p:pic>
        <p:nvPicPr>
          <p:cNvPr id="6" name="Рисунок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0" y="4648200"/>
            <a:ext cx="4551751" cy="2048288"/>
          </a:xfrm>
          <a:prstGeom prst="rect">
            <a:avLst/>
          </a:prstGeom>
        </p:spPr>
      </p:pic>
      <p:pic>
        <p:nvPicPr>
          <p:cNvPr id="8" name="Рисунок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4037" y="2619539"/>
            <a:ext cx="4584819" cy="1885950"/>
          </a:xfrm>
          <a:prstGeom prst="rect">
            <a:avLst/>
          </a:prstGeom>
        </p:spPr>
      </p:pic>
    </p:spTree>
    <p:extLst>
      <p:ext uri="{BB962C8B-B14F-4D97-AF65-F5344CB8AC3E}">
        <p14:creationId xmlns:p14="http://schemas.microsoft.com/office/powerpoint/2010/main" val="167619154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Пятиугольник 8"/>
          <p:cNvSpPr/>
          <p:nvPr/>
        </p:nvSpPr>
        <p:spPr>
          <a:xfrm>
            <a:off x="0" y="0"/>
            <a:ext cx="8915400" cy="381000"/>
          </a:xfrm>
          <a:prstGeom prst="homePlat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0" y="0"/>
            <a:ext cx="9144000" cy="338554"/>
          </a:xfrm>
          <a:prstGeom prst="rect">
            <a:avLst/>
          </a:prstGeom>
          <a:noFill/>
        </p:spPr>
        <p:txBody>
          <a:bodyPr wrap="square" rtlCol="0">
            <a:spAutoFit/>
          </a:bodyPr>
          <a:lstStyle/>
          <a:p>
            <a:r>
              <a:rPr lang="ru-RU" sz="1600" b="1" dirty="0" smtClean="0">
                <a:latin typeface="Calibri" pitchFamily="34" charset="0"/>
                <a:cs typeface="Calibri" pitchFamily="34" charset="0"/>
              </a:rPr>
              <a:t>Раздел 12. </a:t>
            </a:r>
            <a:r>
              <a:rPr lang="ru-RU" sz="1400" b="1" dirty="0" smtClean="0">
                <a:latin typeface="Calibri" pitchFamily="34" charset="0"/>
                <a:cs typeface="Calibri" pitchFamily="34" charset="0"/>
              </a:rPr>
              <a:t>ДОРОЖНЫЙ ФОНД (дорожное хозяйство)</a:t>
            </a:r>
          </a:p>
        </p:txBody>
      </p:sp>
      <p:sp>
        <p:nvSpPr>
          <p:cNvPr id="4" name="Прямоугольник 3"/>
          <p:cNvSpPr/>
          <p:nvPr/>
        </p:nvSpPr>
        <p:spPr>
          <a:xfrm>
            <a:off x="76200" y="2209800"/>
            <a:ext cx="8991600" cy="4647426"/>
          </a:xfrm>
          <a:prstGeom prst="rect">
            <a:avLst/>
          </a:prstGeom>
        </p:spPr>
        <p:txBody>
          <a:bodyPr wrap="square">
            <a:spAutoFit/>
          </a:bodyPr>
          <a:lstStyle/>
          <a:p>
            <a:pPr algn="just"/>
            <a:r>
              <a:rPr lang="ru-RU" sz="800" dirty="0" smtClean="0">
                <a:latin typeface="+mj-lt"/>
                <a:cs typeface="Calibri" pitchFamily="34" charset="0"/>
              </a:rPr>
              <a:t>     </a:t>
            </a:r>
            <a:r>
              <a:rPr lang="ru-RU" sz="800" b="1" dirty="0" smtClean="0">
                <a:latin typeface="+mj-lt"/>
                <a:cs typeface="Calibri" pitchFamily="34" charset="0"/>
              </a:rPr>
              <a:t>По отрасли «Дорожное хозяйство (дорожные фонды)» </a:t>
            </a:r>
            <a:r>
              <a:rPr lang="ru-RU" sz="800" dirty="0" smtClean="0">
                <a:latin typeface="+mj-lt"/>
                <a:cs typeface="Calibri" pitchFamily="34" charset="0"/>
              </a:rPr>
              <a:t>в  бюджете Курского муниципального округа предусматривались расходы на осуществление дорожной деятельности в рамках муниципальных дорожных фондов в размере не менее прогнозируемого объема доходов от акцизов на автомобильный бензин, прямогонный бензин, дизельное топливо, моторные масла для дизельных и (или) карбюраторных (инжекторных) двигателей, производимые на территории Российской Федерации, подлежащих зачислению в бюджеты муниципальных образований, а также иных доходов, определенных нормативными правовыми актами муниципальных образований о создании муниципальных дорожных фондов. </a:t>
            </a:r>
          </a:p>
          <a:p>
            <a:pPr algn="just"/>
            <a:r>
              <a:rPr lang="ru-RU" sz="800" dirty="0" smtClean="0">
                <a:latin typeface="+mj-lt"/>
                <a:cs typeface="Calibri" pitchFamily="34" charset="0"/>
              </a:rPr>
              <a:t>     В 2023 году исполнение  по разделу «Дорожное хозяйство (дорожные фонды)» составило – 633 508,47 тыс. рублей, в том числе за счет  краевого бюджета – 576 255,21 тыс. рублей.</a:t>
            </a:r>
          </a:p>
          <a:p>
            <a:pPr algn="just"/>
            <a:r>
              <a:rPr lang="ru-RU" sz="800" dirty="0" smtClean="0">
                <a:latin typeface="+mj-lt"/>
                <a:cs typeface="Calibri" pitchFamily="34" charset="0"/>
              </a:rPr>
              <a:t>     В </a:t>
            </a:r>
            <a:r>
              <a:rPr lang="ru-RU" sz="800" dirty="0">
                <a:latin typeface="+mj-lt"/>
                <a:cs typeface="Calibri" pitchFamily="34" charset="0"/>
              </a:rPr>
              <a:t>2023 году на территории Курского муниципального округа Ставропольского края выполнен ремонт 35-ти автомобильных дорог общего пользования местного значения в асфальтобетонном исполнении общей протяженностью 30,753 км, на сумму 287 496 659,83 рублей, из них:</a:t>
            </a:r>
          </a:p>
          <a:p>
            <a:r>
              <a:rPr lang="ru-RU" sz="800" dirty="0">
                <a:latin typeface="+mj-lt"/>
                <a:cs typeface="Calibri" pitchFamily="34" charset="0"/>
              </a:rPr>
              <a:t>районного значения:</a:t>
            </a:r>
          </a:p>
          <a:p>
            <a:r>
              <a:rPr lang="ru-RU" sz="800" dirty="0">
                <a:latin typeface="+mj-lt"/>
                <a:cs typeface="Calibri" pitchFamily="34" charset="0"/>
              </a:rPr>
              <a:t>подъезд к хутору Привольный от автомобильной дороги «Моздок – Курская»;</a:t>
            </a:r>
          </a:p>
          <a:p>
            <a:r>
              <a:rPr lang="ru-RU" sz="800" dirty="0">
                <a:latin typeface="+mj-lt"/>
                <a:cs typeface="Calibri" pitchFamily="34" charset="0"/>
              </a:rPr>
              <a:t>подъезд к поселку Ровный от автомобильной дороги «Моздок - Курская»;</a:t>
            </a:r>
          </a:p>
          <a:p>
            <a:r>
              <a:rPr lang="ru-RU" sz="800" dirty="0">
                <a:latin typeface="+mj-lt"/>
                <a:cs typeface="Calibri" pitchFamily="34" charset="0"/>
              </a:rPr>
              <a:t>подъезд к пос. Трудовой</a:t>
            </a:r>
            <a:r>
              <a:rPr lang="ru-RU" sz="800" dirty="0">
                <a:latin typeface="+mj-lt"/>
              </a:rPr>
              <a:t>;</a:t>
            </a:r>
          </a:p>
          <a:p>
            <a:r>
              <a:rPr lang="ru-RU" sz="800" b="1" dirty="0" err="1">
                <a:latin typeface="+mj-lt"/>
              </a:rPr>
              <a:t>ст-ца</a:t>
            </a:r>
            <a:r>
              <a:rPr lang="ru-RU" sz="800" b="1" dirty="0">
                <a:latin typeface="+mj-lt"/>
              </a:rPr>
              <a:t> Курская:</a:t>
            </a:r>
            <a:endParaRPr lang="ru-RU" sz="800" dirty="0">
              <a:latin typeface="+mj-lt"/>
            </a:endParaRPr>
          </a:p>
          <a:p>
            <a:r>
              <a:rPr lang="ru-RU" sz="800" dirty="0">
                <a:latin typeface="+mj-lt"/>
              </a:rPr>
              <a:t>ул. </a:t>
            </a:r>
            <a:r>
              <a:rPr lang="ru-RU" sz="800" dirty="0" err="1">
                <a:latin typeface="+mj-lt"/>
              </a:rPr>
              <a:t>Халецкого</a:t>
            </a:r>
            <a:r>
              <a:rPr lang="ru-RU" sz="800" dirty="0">
                <a:latin typeface="+mj-lt"/>
              </a:rPr>
              <a:t> (от ул. Новая до ул.  Березовая); </a:t>
            </a:r>
          </a:p>
          <a:p>
            <a:r>
              <a:rPr lang="ru-RU" sz="800" dirty="0">
                <a:latin typeface="+mj-lt"/>
              </a:rPr>
              <a:t>пер. Майский (от ул. Калинина до ул. Балтийская);</a:t>
            </a:r>
          </a:p>
          <a:p>
            <a:r>
              <a:rPr lang="ru-RU" sz="800" dirty="0">
                <a:latin typeface="+mj-lt"/>
              </a:rPr>
              <a:t>ул. Восточная(от ул. Речная);</a:t>
            </a:r>
          </a:p>
          <a:p>
            <a:r>
              <a:rPr lang="ru-RU" sz="800" dirty="0">
                <a:latin typeface="+mj-lt"/>
              </a:rPr>
              <a:t>ул. Подгорная (от ул. Буденного до ул. Промышленная);</a:t>
            </a:r>
          </a:p>
          <a:p>
            <a:r>
              <a:rPr lang="ru-RU" sz="800" dirty="0">
                <a:latin typeface="+mj-lt"/>
              </a:rPr>
              <a:t>ул. Акулова (от пер. Октябрьский до ул. Щербакова);</a:t>
            </a:r>
          </a:p>
          <a:p>
            <a:r>
              <a:rPr lang="ru-RU" sz="800" dirty="0">
                <a:latin typeface="+mj-lt"/>
              </a:rPr>
              <a:t>ул. Интернациональная (от дома № 2 до пер. Свободный);</a:t>
            </a:r>
          </a:p>
          <a:p>
            <a:r>
              <a:rPr lang="ru-RU" sz="800" dirty="0">
                <a:latin typeface="+mj-lt"/>
              </a:rPr>
              <a:t>ул. Интернациональная (от ул. Щербакова до ул. Березовая);</a:t>
            </a:r>
          </a:p>
          <a:p>
            <a:r>
              <a:rPr lang="ru-RU" sz="800" dirty="0">
                <a:latin typeface="+mj-lt"/>
              </a:rPr>
              <a:t>по пер. Пролетарский (от № 1а до дома № 6);</a:t>
            </a:r>
          </a:p>
          <a:p>
            <a:r>
              <a:rPr lang="ru-RU" sz="800" dirty="0">
                <a:latin typeface="+mj-lt"/>
              </a:rPr>
              <a:t>ул. Комарова (от дома № 1б до ул. Подгорная);</a:t>
            </a:r>
          </a:p>
          <a:p>
            <a:r>
              <a:rPr lang="ru-RU" sz="800" dirty="0">
                <a:latin typeface="+mj-lt"/>
              </a:rPr>
              <a:t>ул. Маяковского (от улицы Калинина);</a:t>
            </a:r>
          </a:p>
          <a:p>
            <a:r>
              <a:rPr lang="ru-RU" sz="800" dirty="0">
                <a:latin typeface="+mj-lt"/>
              </a:rPr>
              <a:t>пер. Пролетарский (от ул. </a:t>
            </a:r>
            <a:r>
              <a:rPr lang="ru-RU" sz="800" dirty="0" err="1">
                <a:latin typeface="+mj-lt"/>
              </a:rPr>
              <a:t>Халецкого</a:t>
            </a:r>
            <a:r>
              <a:rPr lang="ru-RU" sz="800" dirty="0">
                <a:latin typeface="+mj-lt"/>
              </a:rPr>
              <a:t> до дома № 65);</a:t>
            </a:r>
          </a:p>
          <a:p>
            <a:r>
              <a:rPr lang="ru-RU" sz="800" dirty="0">
                <a:latin typeface="+mj-lt"/>
              </a:rPr>
              <a:t>ул. Льва Толстого;</a:t>
            </a:r>
          </a:p>
          <a:p>
            <a:r>
              <a:rPr lang="ru-RU" sz="800" dirty="0">
                <a:latin typeface="+mj-lt"/>
              </a:rPr>
              <a:t>ул. Виноградная (от ул. Восточная до </a:t>
            </a:r>
            <a:r>
              <a:rPr lang="ru-RU" sz="800" dirty="0" err="1">
                <a:latin typeface="+mj-lt"/>
              </a:rPr>
              <a:t>ул.Льва</a:t>
            </a:r>
            <a:r>
              <a:rPr lang="ru-RU" sz="800" dirty="0">
                <a:latin typeface="+mj-lt"/>
              </a:rPr>
              <a:t> Толстого</a:t>
            </a:r>
            <a:r>
              <a:rPr lang="ru-RU" sz="800" dirty="0" smtClean="0">
                <a:latin typeface="+mj-lt"/>
              </a:rPr>
              <a:t>);</a:t>
            </a:r>
          </a:p>
          <a:p>
            <a:r>
              <a:rPr lang="ru-RU" sz="800" b="1" dirty="0" err="1">
                <a:latin typeface="+mj-lt"/>
              </a:rPr>
              <a:t>ст-ца</a:t>
            </a:r>
            <a:r>
              <a:rPr lang="ru-RU" sz="800" b="1" dirty="0">
                <a:latin typeface="+mj-lt"/>
              </a:rPr>
              <a:t> Стодеревская:</a:t>
            </a:r>
            <a:endParaRPr lang="ru-RU" sz="800" dirty="0">
              <a:latin typeface="+mj-lt"/>
            </a:endParaRPr>
          </a:p>
          <a:p>
            <a:r>
              <a:rPr lang="ru-RU" sz="800" dirty="0" err="1">
                <a:latin typeface="+mj-lt"/>
              </a:rPr>
              <a:t>ул.Советская</a:t>
            </a:r>
            <a:r>
              <a:rPr lang="ru-RU" sz="800" dirty="0">
                <a:latin typeface="+mj-lt"/>
              </a:rPr>
              <a:t> (от «Дома культуры»);</a:t>
            </a:r>
          </a:p>
          <a:p>
            <a:r>
              <a:rPr lang="ru-RU" sz="800" dirty="0">
                <a:latin typeface="+mj-lt"/>
              </a:rPr>
              <a:t>ул. Щербакова (от ул. Гагарина до ул. </a:t>
            </a:r>
            <a:r>
              <a:rPr lang="ru-RU" sz="800" dirty="0" err="1">
                <a:latin typeface="+mj-lt"/>
              </a:rPr>
              <a:t>Каюшникова</a:t>
            </a:r>
            <a:r>
              <a:rPr lang="ru-RU" sz="800" dirty="0">
                <a:latin typeface="+mj-lt"/>
              </a:rPr>
              <a:t>);</a:t>
            </a:r>
          </a:p>
          <a:p>
            <a:r>
              <a:rPr lang="ru-RU" sz="800" dirty="0">
                <a:latin typeface="+mj-lt"/>
              </a:rPr>
              <a:t>ул. Терешковой (от ул. Щербакова);</a:t>
            </a:r>
          </a:p>
          <a:p>
            <a:r>
              <a:rPr lang="ru-RU" sz="800" dirty="0">
                <a:latin typeface="+mj-lt"/>
              </a:rPr>
              <a:t>пер. Титова (от ул. Гагарина</a:t>
            </a:r>
            <a:r>
              <a:rPr lang="ru-RU" sz="800" dirty="0" smtClean="0">
                <a:latin typeface="+mj-lt"/>
              </a:rPr>
              <a:t>);</a:t>
            </a:r>
          </a:p>
          <a:p>
            <a:r>
              <a:rPr lang="ru-RU" sz="800" b="1" dirty="0">
                <a:latin typeface="+mj-lt"/>
              </a:rPr>
              <a:t>с. </a:t>
            </a:r>
            <a:r>
              <a:rPr lang="ru-RU" sz="800" b="1" dirty="0" err="1">
                <a:latin typeface="+mj-lt"/>
              </a:rPr>
              <a:t>Ростовановское</a:t>
            </a:r>
            <a:r>
              <a:rPr lang="ru-RU" sz="800" b="1" dirty="0">
                <a:latin typeface="+mj-lt"/>
              </a:rPr>
              <a:t>:</a:t>
            </a:r>
            <a:endParaRPr lang="ru-RU" sz="800" dirty="0">
              <a:latin typeface="+mj-lt"/>
            </a:endParaRPr>
          </a:p>
          <a:p>
            <a:r>
              <a:rPr lang="ru-RU" sz="800" dirty="0">
                <a:latin typeface="+mj-lt"/>
              </a:rPr>
              <a:t>ул. Ленина (от автодороги «Подъезд к с. </a:t>
            </a:r>
            <a:r>
              <a:rPr lang="ru-RU" sz="800" dirty="0" err="1">
                <a:latin typeface="+mj-lt"/>
              </a:rPr>
              <a:t>Ростовановское</a:t>
            </a:r>
            <a:r>
              <a:rPr lang="ru-RU" sz="800" dirty="0">
                <a:latin typeface="+mj-lt"/>
              </a:rPr>
              <a:t> от автодороги </a:t>
            </a:r>
            <a:r>
              <a:rPr lang="ru-RU" sz="800" dirty="0" err="1">
                <a:latin typeface="+mj-lt"/>
              </a:rPr>
              <a:t>Новопавловск</a:t>
            </a:r>
            <a:r>
              <a:rPr lang="ru-RU" sz="800" dirty="0">
                <a:latin typeface="+mj-lt"/>
              </a:rPr>
              <a:t>-Курская»);</a:t>
            </a:r>
          </a:p>
          <a:p>
            <a:endParaRPr lang="ru-RU" sz="800" dirty="0">
              <a:latin typeface="+mj-lt"/>
            </a:endParaRPr>
          </a:p>
          <a:p>
            <a:pPr algn="just"/>
            <a:r>
              <a:rPr lang="ru-RU" sz="800" dirty="0" smtClean="0">
                <a:latin typeface="+mj-lt"/>
              </a:rPr>
              <a:t>     В </a:t>
            </a:r>
            <a:r>
              <a:rPr lang="ru-RU" sz="800" dirty="0">
                <a:latin typeface="+mj-lt"/>
              </a:rPr>
              <a:t>2023 году на округа выполнялись работы по реконструкции автомобильной дороги Ага-Батыр </a:t>
            </a:r>
            <a:r>
              <a:rPr lang="ru-RU" sz="800" dirty="0" err="1">
                <a:latin typeface="+mj-lt"/>
              </a:rPr>
              <a:t>Дыдымкин</a:t>
            </a:r>
            <a:r>
              <a:rPr lang="ru-RU" sz="800" dirty="0">
                <a:latin typeface="+mj-lt"/>
              </a:rPr>
              <a:t> протяженностью 10,43306 км, на сумму 445 085,06 тыс. рублей. По итогу за 2023 год реконструировано 8,58306 км дороги с учетом строительного контроля и авторского надзора на сумму 312 290,99 тыс. рублей.</a:t>
            </a:r>
          </a:p>
          <a:p>
            <a:r>
              <a:rPr lang="ru-RU" sz="800" dirty="0">
                <a:latin typeface="+mj-lt"/>
              </a:rPr>
              <a:t>На территории округа предоставлены субсидии на обеспечение пассажирских перевозок по 4 муниципальным маршрутам на общую сумму 2 677,48 тыс. рублей.</a:t>
            </a:r>
          </a:p>
          <a:p>
            <a:pPr algn="just"/>
            <a:endParaRPr lang="ru-RU" sz="800" dirty="0" smtClean="0">
              <a:solidFill>
                <a:srgbClr val="FF0000"/>
              </a:solidFill>
              <a:latin typeface="+mj-lt"/>
              <a:cs typeface="Calibri" pitchFamily="34" charset="0"/>
            </a:endParaRPr>
          </a:p>
        </p:txBody>
      </p:sp>
      <p:graphicFrame>
        <p:nvGraphicFramePr>
          <p:cNvPr id="10" name="Диаграмма 9"/>
          <p:cNvGraphicFramePr/>
          <p:nvPr>
            <p:extLst>
              <p:ext uri="{D42A27DB-BD31-4B8C-83A1-F6EECF244321}">
                <p14:modId xmlns:p14="http://schemas.microsoft.com/office/powerpoint/2010/main" val="89795840"/>
              </p:ext>
            </p:extLst>
          </p:nvPr>
        </p:nvGraphicFramePr>
        <p:xfrm>
          <a:off x="5943600" y="228600"/>
          <a:ext cx="3200400" cy="2133600"/>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
          <p:cNvSpPr>
            <a:spLocks noChangeArrowheads="1"/>
          </p:cNvSpPr>
          <p:nvPr/>
        </p:nvSpPr>
        <p:spPr bwMode="auto">
          <a:xfrm>
            <a:off x="0" y="4495800"/>
            <a:ext cx="8686800" cy="2462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ru-RU" sz="1000" dirty="0" smtClean="0">
                <a:latin typeface="+mj-lt"/>
              </a:rPr>
              <a:t>     </a:t>
            </a:r>
          </a:p>
        </p:txBody>
      </p:sp>
      <p:graphicFrame>
        <p:nvGraphicFramePr>
          <p:cNvPr id="12" name="Диаграмма 11"/>
          <p:cNvGraphicFramePr/>
          <p:nvPr>
            <p:extLst>
              <p:ext uri="{D42A27DB-BD31-4B8C-83A1-F6EECF244321}">
                <p14:modId xmlns:p14="http://schemas.microsoft.com/office/powerpoint/2010/main" val="912636078"/>
              </p:ext>
            </p:extLst>
          </p:nvPr>
        </p:nvGraphicFramePr>
        <p:xfrm>
          <a:off x="94891" y="181498"/>
          <a:ext cx="3200400" cy="2133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Диаграмма 12"/>
          <p:cNvGraphicFramePr/>
          <p:nvPr>
            <p:extLst>
              <p:ext uri="{D42A27DB-BD31-4B8C-83A1-F6EECF244321}">
                <p14:modId xmlns:p14="http://schemas.microsoft.com/office/powerpoint/2010/main" val="1329408824"/>
              </p:ext>
            </p:extLst>
          </p:nvPr>
        </p:nvGraphicFramePr>
        <p:xfrm>
          <a:off x="3124200" y="219790"/>
          <a:ext cx="3200400" cy="2133600"/>
        </p:xfrm>
        <a:graphic>
          <a:graphicData uri="http://schemas.openxmlformats.org/drawingml/2006/chart">
            <c:chart xmlns:c="http://schemas.openxmlformats.org/drawingml/2006/chart" xmlns:r="http://schemas.openxmlformats.org/officeDocument/2006/relationships" r:id="rId5"/>
          </a:graphicData>
        </a:graphic>
      </p:graphicFrame>
      <p:sp>
        <p:nvSpPr>
          <p:cNvPr id="3" name="Прямоугольник 2"/>
          <p:cNvSpPr/>
          <p:nvPr/>
        </p:nvSpPr>
        <p:spPr>
          <a:xfrm>
            <a:off x="5181599" y="3229457"/>
            <a:ext cx="3903453" cy="2800767"/>
          </a:xfrm>
          <a:prstGeom prst="rect">
            <a:avLst/>
          </a:prstGeom>
        </p:spPr>
        <p:txBody>
          <a:bodyPr wrap="square">
            <a:spAutoFit/>
          </a:bodyPr>
          <a:lstStyle/>
          <a:p>
            <a:r>
              <a:rPr lang="ru-RU" sz="800" dirty="0" smtClean="0">
                <a:latin typeface="+mj-lt"/>
              </a:rPr>
              <a:t>ул</a:t>
            </a:r>
            <a:r>
              <a:rPr lang="ru-RU" sz="800" dirty="0">
                <a:latin typeface="+mj-lt"/>
              </a:rPr>
              <a:t>. Береговая (от дома №1 до дома № 19);</a:t>
            </a:r>
          </a:p>
          <a:p>
            <a:r>
              <a:rPr lang="ru-RU" sz="800" dirty="0">
                <a:latin typeface="+mj-lt"/>
              </a:rPr>
              <a:t>ул. Ленина (от дома №16 до дома №38</a:t>
            </a:r>
            <a:r>
              <a:rPr lang="ru-RU" sz="800" dirty="0" smtClean="0">
                <a:latin typeface="+mj-lt"/>
              </a:rPr>
              <a:t>);</a:t>
            </a:r>
            <a:endParaRPr lang="ru-RU" sz="800" dirty="0">
              <a:latin typeface="+mj-lt"/>
            </a:endParaRPr>
          </a:p>
          <a:p>
            <a:r>
              <a:rPr lang="ru-RU" sz="800" b="1" dirty="0">
                <a:latin typeface="+mj-lt"/>
              </a:rPr>
              <a:t>с. </a:t>
            </a:r>
            <a:r>
              <a:rPr lang="ru-RU" sz="800" b="1" dirty="0" err="1">
                <a:latin typeface="+mj-lt"/>
              </a:rPr>
              <a:t>Эдиссия</a:t>
            </a:r>
            <a:r>
              <a:rPr lang="ru-RU" sz="800" b="1" dirty="0">
                <a:latin typeface="+mj-lt"/>
              </a:rPr>
              <a:t>:</a:t>
            </a:r>
            <a:endParaRPr lang="ru-RU" sz="800" dirty="0">
              <a:latin typeface="+mj-lt"/>
            </a:endParaRPr>
          </a:p>
          <a:p>
            <a:r>
              <a:rPr lang="ru-RU" sz="800" dirty="0">
                <a:latin typeface="+mj-lt"/>
              </a:rPr>
              <a:t>ул. Степная (от дома № 175 по ул. Миронова до поворота на ул. Рубена </a:t>
            </a:r>
            <a:r>
              <a:rPr lang="ru-RU" sz="800" dirty="0" err="1">
                <a:latin typeface="+mj-lt"/>
              </a:rPr>
              <a:t>Атанасова</a:t>
            </a:r>
            <a:r>
              <a:rPr lang="ru-RU" sz="800" dirty="0">
                <a:latin typeface="+mj-lt"/>
              </a:rPr>
              <a:t>);</a:t>
            </a:r>
          </a:p>
          <a:p>
            <a:r>
              <a:rPr lang="ru-RU" sz="800" dirty="0">
                <a:latin typeface="+mj-lt"/>
              </a:rPr>
              <a:t>ул. Пушкина (от ул. Свердлова) и часть ул. Степная (от ул. Ленина до ул. Миронова);</a:t>
            </a:r>
          </a:p>
          <a:p>
            <a:r>
              <a:rPr lang="ru-RU" sz="800" dirty="0">
                <a:latin typeface="+mj-lt"/>
              </a:rPr>
              <a:t>ул. Комсомольская (от автомобильной дороги «Курская-</a:t>
            </a:r>
            <a:r>
              <a:rPr lang="ru-RU" sz="800" dirty="0" err="1">
                <a:latin typeface="+mj-lt"/>
              </a:rPr>
              <a:t>Каясула</a:t>
            </a:r>
            <a:r>
              <a:rPr lang="ru-RU" sz="800" dirty="0">
                <a:latin typeface="+mj-lt"/>
              </a:rPr>
              <a:t>»);</a:t>
            </a:r>
          </a:p>
          <a:p>
            <a:r>
              <a:rPr lang="ru-RU" sz="800" b="1" dirty="0">
                <a:latin typeface="+mj-lt"/>
              </a:rPr>
              <a:t>п. Ага-Батыр:</a:t>
            </a:r>
            <a:endParaRPr lang="ru-RU" sz="800" dirty="0">
              <a:latin typeface="+mj-lt"/>
            </a:endParaRPr>
          </a:p>
          <a:p>
            <a:r>
              <a:rPr lang="ru-RU" sz="800" dirty="0">
                <a:latin typeface="+mj-lt"/>
              </a:rPr>
              <a:t>ул. Школьная (от ул. Гагарина);</a:t>
            </a:r>
          </a:p>
          <a:p>
            <a:r>
              <a:rPr lang="ru-RU" sz="800" dirty="0">
                <a:latin typeface="+mj-lt"/>
              </a:rPr>
              <a:t>ул. Ленина в п. Ага-Батыр (от ул. Комсомольской до ул. Южная);</a:t>
            </a:r>
          </a:p>
          <a:p>
            <a:r>
              <a:rPr lang="ru-RU" sz="800" b="1" dirty="0">
                <a:latin typeface="+mj-lt"/>
              </a:rPr>
              <a:t>п. Балтийский:</a:t>
            </a:r>
            <a:endParaRPr lang="ru-RU" sz="800" dirty="0">
              <a:latin typeface="+mj-lt"/>
            </a:endParaRPr>
          </a:p>
          <a:p>
            <a:r>
              <a:rPr lang="ru-RU" sz="800" dirty="0">
                <a:latin typeface="+mj-lt"/>
              </a:rPr>
              <a:t>ул. Урожайная;</a:t>
            </a:r>
          </a:p>
          <a:p>
            <a:r>
              <a:rPr lang="ru-RU" sz="800" dirty="0">
                <a:latin typeface="+mj-lt"/>
              </a:rPr>
              <a:t>ул. Никулиной (от ул. Черемушки);</a:t>
            </a:r>
          </a:p>
          <a:p>
            <a:r>
              <a:rPr lang="ru-RU" sz="800" b="1" dirty="0">
                <a:latin typeface="+mj-lt"/>
              </a:rPr>
              <a:t>с. Русское:</a:t>
            </a:r>
            <a:endParaRPr lang="ru-RU" sz="800" dirty="0">
              <a:latin typeface="+mj-lt"/>
            </a:endParaRPr>
          </a:p>
          <a:p>
            <a:r>
              <a:rPr lang="ru-RU" sz="800" dirty="0">
                <a:latin typeface="+mj-lt"/>
              </a:rPr>
              <a:t>ул. Новая (от ул. Школьная до ул. Новая, 30а) (этап 2);</a:t>
            </a:r>
          </a:p>
          <a:p>
            <a:r>
              <a:rPr lang="ru-RU" sz="800" dirty="0">
                <a:latin typeface="+mj-lt"/>
              </a:rPr>
              <a:t>ул. Степная;</a:t>
            </a:r>
          </a:p>
          <a:p>
            <a:r>
              <a:rPr lang="ru-RU" sz="800" b="1" dirty="0">
                <a:latin typeface="+mj-lt"/>
              </a:rPr>
              <a:t>с. </a:t>
            </a:r>
            <a:r>
              <a:rPr lang="ru-RU" sz="800" b="1" dirty="0" err="1">
                <a:latin typeface="+mj-lt"/>
              </a:rPr>
              <a:t>Серноводское</a:t>
            </a:r>
            <a:r>
              <a:rPr lang="ru-RU" sz="800" b="1" dirty="0">
                <a:latin typeface="+mj-lt"/>
              </a:rPr>
              <a:t>:</a:t>
            </a:r>
            <a:endParaRPr lang="ru-RU" sz="800" dirty="0">
              <a:latin typeface="+mj-lt"/>
            </a:endParaRPr>
          </a:p>
          <a:p>
            <a:r>
              <a:rPr lang="ru-RU" sz="800" dirty="0">
                <a:latin typeface="+mj-lt"/>
              </a:rPr>
              <a:t>ул. им. А.Т. </a:t>
            </a:r>
            <a:r>
              <a:rPr lang="ru-RU" sz="800" dirty="0" err="1">
                <a:latin typeface="+mj-lt"/>
              </a:rPr>
              <a:t>Туркинова</a:t>
            </a:r>
            <a:r>
              <a:rPr lang="ru-RU" sz="800" dirty="0">
                <a:latin typeface="+mj-lt"/>
              </a:rPr>
              <a:t>;</a:t>
            </a:r>
          </a:p>
          <a:p>
            <a:r>
              <a:rPr lang="ru-RU" sz="800" b="1" dirty="0" err="1">
                <a:latin typeface="+mj-lt"/>
              </a:rPr>
              <a:t>ст-ца</a:t>
            </a:r>
            <a:r>
              <a:rPr lang="ru-RU" sz="800" b="1" dirty="0">
                <a:latin typeface="+mj-lt"/>
              </a:rPr>
              <a:t> </a:t>
            </a:r>
            <a:r>
              <a:rPr lang="ru-RU" sz="800" b="1" dirty="0" err="1">
                <a:latin typeface="+mj-lt"/>
              </a:rPr>
              <a:t>Галюгаевская</a:t>
            </a:r>
            <a:r>
              <a:rPr lang="ru-RU" sz="800" b="1" dirty="0">
                <a:latin typeface="+mj-lt"/>
              </a:rPr>
              <a:t>:</a:t>
            </a:r>
            <a:endParaRPr lang="ru-RU" sz="800" dirty="0">
              <a:latin typeface="+mj-lt"/>
            </a:endParaRPr>
          </a:p>
          <a:p>
            <a:r>
              <a:rPr lang="ru-RU" sz="800" dirty="0">
                <a:latin typeface="+mj-lt"/>
              </a:rPr>
              <a:t>ул. Ленина;</a:t>
            </a:r>
          </a:p>
          <a:p>
            <a:r>
              <a:rPr lang="ru-RU" sz="800" b="1" dirty="0">
                <a:latin typeface="+mj-lt"/>
              </a:rPr>
              <a:t>с. </a:t>
            </a:r>
            <a:r>
              <a:rPr lang="ru-RU" sz="800" b="1" dirty="0" err="1">
                <a:latin typeface="+mj-lt"/>
              </a:rPr>
              <a:t>Уваровское</a:t>
            </a:r>
            <a:r>
              <a:rPr lang="ru-RU" sz="800" b="1" dirty="0">
                <a:latin typeface="+mj-lt"/>
              </a:rPr>
              <a:t>:</a:t>
            </a:r>
            <a:endParaRPr lang="ru-RU" sz="800" dirty="0">
              <a:latin typeface="+mj-lt"/>
            </a:endParaRPr>
          </a:p>
          <a:p>
            <a:r>
              <a:rPr lang="ru-RU" sz="800" dirty="0">
                <a:latin typeface="+mj-lt"/>
              </a:rPr>
              <a:t>ул. Торговая (от автомобильной дороги регионального значения Стодеревская-</a:t>
            </a:r>
            <a:r>
              <a:rPr lang="ru-RU" sz="800" dirty="0" err="1">
                <a:latin typeface="+mj-lt"/>
              </a:rPr>
              <a:t>Серноводское</a:t>
            </a:r>
            <a:r>
              <a:rPr lang="ru-RU" sz="800" dirty="0">
                <a:latin typeface="+mj-lt"/>
              </a:rPr>
              <a:t>-</a:t>
            </a:r>
            <a:r>
              <a:rPr lang="ru-RU" sz="800" dirty="0" err="1">
                <a:latin typeface="+mj-lt"/>
              </a:rPr>
              <a:t>Уваровское</a:t>
            </a:r>
            <a:r>
              <a:rPr lang="ru-RU" sz="800" dirty="0">
                <a:latin typeface="+mj-lt"/>
              </a:rPr>
              <a:t>)</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0" y="0"/>
            <a:ext cx="8496944" cy="400110"/>
          </a:xfrm>
          <a:prstGeom prst="rect">
            <a:avLst/>
          </a:prstGeom>
        </p:spPr>
        <p:txBody>
          <a:bodyPr wrap="square">
            <a:spAutoFit/>
          </a:bodyPr>
          <a:lstStyle/>
          <a:p>
            <a:r>
              <a:rPr lang="ru-RU" sz="2000" b="1" dirty="0" smtClean="0">
                <a:solidFill>
                  <a:prstClr val="black"/>
                </a:solidFill>
              </a:rPr>
              <a:t>Дорожная сеть</a:t>
            </a:r>
            <a:endParaRPr lang="ru-RU" sz="2000" b="1" dirty="0">
              <a:solidFill>
                <a:prstClr val="black"/>
              </a:solidFill>
            </a:endParaRPr>
          </a:p>
        </p:txBody>
      </p:sp>
      <p:sp>
        <p:nvSpPr>
          <p:cNvPr id="12" name="Прямоугольник 11"/>
          <p:cNvSpPr/>
          <p:nvPr/>
        </p:nvSpPr>
        <p:spPr>
          <a:xfrm>
            <a:off x="990600" y="197865"/>
            <a:ext cx="8649344" cy="307777"/>
          </a:xfrm>
          <a:prstGeom prst="rect">
            <a:avLst/>
          </a:prstGeom>
        </p:spPr>
        <p:txBody>
          <a:bodyPr wrap="square">
            <a:spAutoFit/>
          </a:bodyPr>
          <a:lstStyle/>
          <a:p>
            <a:pPr algn="ctr"/>
            <a:r>
              <a:rPr lang="ru-RU" sz="1400" dirty="0"/>
              <a:t>Ремонт подъездных путей к х. Привольный, п. Ровный и п. Трудовой</a:t>
            </a:r>
          </a:p>
        </p:txBody>
      </p:sp>
      <p:pic>
        <p:nvPicPr>
          <p:cNvPr id="13" name="Picture 2" descr="F:\2023 г\Подъезд к х. Привольный\8 22.05.2023\IMG_20230522_105407.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89855" y="698184"/>
            <a:ext cx="3919705" cy="2601930"/>
          </a:xfrm>
          <a:prstGeom prst="rect">
            <a:avLst/>
          </a:prstGeom>
          <a:ln>
            <a:noFill/>
          </a:ln>
          <a:effectLst>
            <a:outerShdw blurRad="190500" algn="tl" rotWithShape="0">
              <a:srgbClr val="000000">
                <a:alpha val="70000"/>
              </a:srgbClr>
            </a:outerShdw>
          </a:effectLst>
        </p:spPr>
      </p:pic>
      <p:pic>
        <p:nvPicPr>
          <p:cNvPr id="14" name="Picture 2" descr="F:\2023 г\Подъезд к п. Трудовой\3 11.07.2023\IMG_20230711_071750.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724400" y="611175"/>
            <a:ext cx="4191000" cy="2688939"/>
          </a:xfrm>
          <a:prstGeom prst="rect">
            <a:avLst/>
          </a:prstGeom>
          <a:ln>
            <a:noFill/>
          </a:ln>
          <a:effectLst>
            <a:outerShdw blurRad="190500" algn="tl" rotWithShape="0">
              <a:srgbClr val="000000">
                <a:alpha val="70000"/>
              </a:srgbClr>
            </a:outerShdw>
          </a:effectLst>
        </p:spPr>
      </p:pic>
      <p:sp>
        <p:nvSpPr>
          <p:cNvPr id="15" name="Прямоугольник 14"/>
          <p:cNvSpPr/>
          <p:nvPr/>
        </p:nvSpPr>
        <p:spPr>
          <a:xfrm>
            <a:off x="112106" y="3367445"/>
            <a:ext cx="4191000" cy="523220"/>
          </a:xfrm>
          <a:prstGeom prst="rect">
            <a:avLst/>
          </a:prstGeom>
        </p:spPr>
        <p:txBody>
          <a:bodyPr wrap="square">
            <a:spAutoFit/>
          </a:bodyPr>
          <a:lstStyle/>
          <a:p>
            <a:r>
              <a:rPr lang="ru-RU" sz="1400" dirty="0"/>
              <a:t>Ремонт автомобильной дороги </a:t>
            </a:r>
            <a:r>
              <a:rPr lang="ru-RU" sz="1400" dirty="0" smtClean="0"/>
              <a:t>по </a:t>
            </a:r>
            <a:r>
              <a:rPr lang="ru-RU" sz="1400" dirty="0"/>
              <a:t>ул. </a:t>
            </a:r>
            <a:r>
              <a:rPr lang="ru-RU" sz="1400" dirty="0" err="1"/>
              <a:t>Халецкого</a:t>
            </a:r>
            <a:r>
              <a:rPr lang="ru-RU" sz="1400" dirty="0"/>
              <a:t> (от ул. Новая до ул.  Березовая) </a:t>
            </a:r>
            <a:r>
              <a:rPr lang="ru-RU" sz="1400" dirty="0" smtClean="0"/>
              <a:t>в </a:t>
            </a:r>
            <a:r>
              <a:rPr lang="ru-RU" sz="1400" dirty="0" err="1" smtClean="0"/>
              <a:t>ст-це</a:t>
            </a:r>
            <a:r>
              <a:rPr lang="ru-RU" sz="1400" dirty="0" smtClean="0"/>
              <a:t> </a:t>
            </a:r>
            <a:r>
              <a:rPr lang="ru-RU" sz="1400" dirty="0"/>
              <a:t>Курская </a:t>
            </a:r>
          </a:p>
        </p:txBody>
      </p:sp>
      <p:pic>
        <p:nvPicPr>
          <p:cNvPr id="16" name="Picture 2" descr="F:\2023 г\ст-ца Курская, ул. Халецкого\04.08.2023\IMG_20230804_140330.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92033" y="3866401"/>
            <a:ext cx="3917528" cy="2828389"/>
          </a:xfrm>
          <a:prstGeom prst="rect">
            <a:avLst/>
          </a:prstGeom>
          <a:ln>
            <a:noFill/>
          </a:ln>
          <a:effectLst>
            <a:outerShdw blurRad="190500" algn="tl" rotWithShape="0">
              <a:srgbClr val="000000">
                <a:alpha val="70000"/>
              </a:srgbClr>
            </a:outerShdw>
          </a:effectLst>
        </p:spPr>
      </p:pic>
      <p:sp>
        <p:nvSpPr>
          <p:cNvPr id="17" name="Прямоугольник 16"/>
          <p:cNvSpPr/>
          <p:nvPr/>
        </p:nvSpPr>
        <p:spPr>
          <a:xfrm>
            <a:off x="4439842" y="3367445"/>
            <a:ext cx="4704158" cy="523220"/>
          </a:xfrm>
          <a:prstGeom prst="rect">
            <a:avLst/>
          </a:prstGeom>
        </p:spPr>
        <p:txBody>
          <a:bodyPr wrap="square">
            <a:spAutoFit/>
          </a:bodyPr>
          <a:lstStyle/>
          <a:p>
            <a:pPr algn="ctr"/>
            <a:r>
              <a:rPr lang="ru-RU" sz="1400" dirty="0"/>
              <a:t>Ремонт автомобильной участка  </a:t>
            </a:r>
            <a:r>
              <a:rPr lang="ru-RU" sz="1400" dirty="0" smtClean="0"/>
              <a:t>дороги по </a:t>
            </a:r>
            <a:r>
              <a:rPr lang="ru-RU" sz="1400" dirty="0"/>
              <a:t>пер. Майский </a:t>
            </a:r>
            <a:r>
              <a:rPr lang="ru-RU" sz="1400" dirty="0" smtClean="0"/>
              <a:t>в </a:t>
            </a:r>
            <a:r>
              <a:rPr lang="ru-RU" sz="1400" dirty="0" err="1" smtClean="0"/>
              <a:t>ст-це</a:t>
            </a:r>
            <a:r>
              <a:rPr lang="ru-RU" sz="1400" dirty="0" smtClean="0"/>
              <a:t> </a:t>
            </a:r>
            <a:r>
              <a:rPr lang="ru-RU" sz="1400" dirty="0"/>
              <a:t>Курская </a:t>
            </a:r>
          </a:p>
        </p:txBody>
      </p:sp>
      <p:pic>
        <p:nvPicPr>
          <p:cNvPr id="18" name="Picture 3" descr="F:\2023 Калинина\2023\Майский3.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724400" y="3860472"/>
            <a:ext cx="4245228" cy="2828389"/>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0" y="130805"/>
            <a:ext cx="4343400" cy="523220"/>
          </a:xfrm>
          <a:prstGeom prst="rect">
            <a:avLst/>
          </a:prstGeom>
        </p:spPr>
        <p:txBody>
          <a:bodyPr wrap="square">
            <a:spAutoFit/>
          </a:bodyPr>
          <a:lstStyle/>
          <a:p>
            <a:pPr algn="ctr"/>
            <a:r>
              <a:rPr lang="ru-RU" sz="1400" dirty="0"/>
              <a:t>Ремонт автомобильной дороги </a:t>
            </a:r>
            <a:r>
              <a:rPr lang="ru-RU" sz="1400" dirty="0" smtClean="0"/>
              <a:t>по </a:t>
            </a:r>
            <a:r>
              <a:rPr lang="ru-RU" sz="1400" dirty="0"/>
              <a:t>ул. Восточная(от ул. Речная</a:t>
            </a:r>
            <a:r>
              <a:rPr lang="ru-RU" sz="1400" dirty="0" smtClean="0"/>
              <a:t>) в </a:t>
            </a:r>
            <a:r>
              <a:rPr lang="ru-RU" sz="1400" dirty="0" err="1" smtClean="0"/>
              <a:t>ст-це</a:t>
            </a:r>
            <a:r>
              <a:rPr lang="ru-RU" sz="1400" dirty="0" smtClean="0"/>
              <a:t> </a:t>
            </a:r>
            <a:r>
              <a:rPr lang="ru-RU" sz="1400" dirty="0"/>
              <a:t>Курской</a:t>
            </a:r>
          </a:p>
        </p:txBody>
      </p:sp>
      <p:pic>
        <p:nvPicPr>
          <p:cNvPr id="12"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33400" y="636589"/>
            <a:ext cx="3429000" cy="291184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descr="F:\2023 г\ст-ца Курская, ул. Подгорная ст-ца Курская 08.02.2022\2 22.05.2023\IMG_20230522_090450.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953000" y="652832"/>
            <a:ext cx="3863195" cy="2895600"/>
          </a:xfrm>
          <a:prstGeom prst="rect">
            <a:avLst/>
          </a:prstGeom>
          <a:ln>
            <a:noFill/>
          </a:ln>
          <a:effectLst>
            <a:outerShdw blurRad="190500" algn="tl" rotWithShape="0">
              <a:srgbClr val="000000">
                <a:alpha val="70000"/>
              </a:srgbClr>
            </a:outerShdw>
          </a:effectLst>
        </p:spPr>
      </p:pic>
      <p:sp>
        <p:nvSpPr>
          <p:cNvPr id="14" name="Прямоугольник 13"/>
          <p:cNvSpPr/>
          <p:nvPr/>
        </p:nvSpPr>
        <p:spPr>
          <a:xfrm>
            <a:off x="5092189" y="129612"/>
            <a:ext cx="3661017" cy="523220"/>
          </a:xfrm>
          <a:prstGeom prst="rect">
            <a:avLst/>
          </a:prstGeom>
        </p:spPr>
        <p:txBody>
          <a:bodyPr wrap="square">
            <a:spAutoFit/>
          </a:bodyPr>
          <a:lstStyle/>
          <a:p>
            <a:pPr algn="ctr"/>
            <a:r>
              <a:rPr lang="ru-RU" sz="1400" dirty="0"/>
              <a:t>Ремонт участка автомобильной дороги </a:t>
            </a:r>
            <a:r>
              <a:rPr lang="ru-RU" sz="1400" dirty="0" smtClean="0"/>
              <a:t>по </a:t>
            </a:r>
            <a:r>
              <a:rPr lang="ru-RU" sz="1400" dirty="0"/>
              <a:t>ул. Подгорная </a:t>
            </a:r>
            <a:r>
              <a:rPr lang="ru-RU" sz="1400" dirty="0" smtClean="0"/>
              <a:t>в </a:t>
            </a:r>
            <a:r>
              <a:rPr lang="ru-RU" sz="1400" dirty="0" err="1" smtClean="0"/>
              <a:t>ст-це</a:t>
            </a:r>
            <a:r>
              <a:rPr lang="ru-RU" sz="1400" dirty="0" smtClean="0"/>
              <a:t> </a:t>
            </a:r>
            <a:r>
              <a:rPr lang="ru-RU" sz="1400" dirty="0"/>
              <a:t>Курская</a:t>
            </a:r>
          </a:p>
        </p:txBody>
      </p:sp>
      <p:sp>
        <p:nvSpPr>
          <p:cNvPr id="15" name="Прямоугольник 14"/>
          <p:cNvSpPr/>
          <p:nvPr/>
        </p:nvSpPr>
        <p:spPr>
          <a:xfrm>
            <a:off x="152400" y="3551182"/>
            <a:ext cx="4038600" cy="523220"/>
          </a:xfrm>
          <a:prstGeom prst="rect">
            <a:avLst/>
          </a:prstGeom>
        </p:spPr>
        <p:txBody>
          <a:bodyPr wrap="square">
            <a:spAutoFit/>
          </a:bodyPr>
          <a:lstStyle/>
          <a:p>
            <a:pPr algn="ctr"/>
            <a:r>
              <a:rPr lang="ru-RU" sz="1400" dirty="0"/>
              <a:t>Ремонт автомобильной дороги </a:t>
            </a:r>
            <a:r>
              <a:rPr lang="ru-RU" sz="1400" dirty="0" smtClean="0"/>
              <a:t>по </a:t>
            </a:r>
            <a:r>
              <a:rPr lang="ru-RU" sz="1400" dirty="0"/>
              <a:t>ул. Интернациональная в </a:t>
            </a:r>
            <a:r>
              <a:rPr lang="ru-RU" sz="1400" dirty="0" err="1" smtClean="0"/>
              <a:t>ст-це</a:t>
            </a:r>
            <a:r>
              <a:rPr lang="ru-RU" sz="1400" dirty="0" smtClean="0"/>
              <a:t> </a:t>
            </a:r>
            <a:r>
              <a:rPr lang="ru-RU" sz="1400" dirty="0"/>
              <a:t>Курская </a:t>
            </a:r>
          </a:p>
        </p:txBody>
      </p:sp>
      <p:pic>
        <p:nvPicPr>
          <p:cNvPr id="16" name="Picture 3" descr="F:\2023 г\ст-ца Курская, ул. Интернациональная от д. 2 до пер. Свободного\1 23.05.2023\IMG_20230523_133532.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57200" y="4105707"/>
            <a:ext cx="3665233" cy="2509497"/>
          </a:xfrm>
          <a:prstGeom prst="rect">
            <a:avLst/>
          </a:prstGeom>
          <a:ln>
            <a:noFill/>
          </a:ln>
          <a:effectLst>
            <a:outerShdw blurRad="190500" algn="tl" rotWithShape="0">
              <a:srgbClr val="000000">
                <a:alpha val="70000"/>
              </a:srgbClr>
            </a:outerShdw>
          </a:effectLst>
        </p:spPr>
      </p:pic>
      <p:sp>
        <p:nvSpPr>
          <p:cNvPr id="17" name="Прямоугольник 16"/>
          <p:cNvSpPr/>
          <p:nvPr/>
        </p:nvSpPr>
        <p:spPr>
          <a:xfrm>
            <a:off x="4665178" y="3551182"/>
            <a:ext cx="4335767" cy="523220"/>
          </a:xfrm>
          <a:prstGeom prst="rect">
            <a:avLst/>
          </a:prstGeom>
        </p:spPr>
        <p:txBody>
          <a:bodyPr wrap="square">
            <a:spAutoFit/>
          </a:bodyPr>
          <a:lstStyle/>
          <a:p>
            <a:pPr algn="r"/>
            <a:r>
              <a:rPr lang="ru-RU" sz="1400" dirty="0"/>
              <a:t>Ремонт автомобильной дороги </a:t>
            </a:r>
            <a:r>
              <a:rPr lang="ru-RU" sz="1400" dirty="0" smtClean="0"/>
              <a:t>по </a:t>
            </a:r>
            <a:r>
              <a:rPr lang="ru-RU" sz="1400" dirty="0"/>
              <a:t>ул. Комарова (от дома № 1б до ул. Подгорная</a:t>
            </a:r>
            <a:r>
              <a:rPr lang="ru-RU" sz="1400" dirty="0" smtClean="0"/>
              <a:t>) в </a:t>
            </a:r>
            <a:r>
              <a:rPr lang="ru-RU" sz="1400" dirty="0" err="1" smtClean="0"/>
              <a:t>ст-це</a:t>
            </a:r>
            <a:r>
              <a:rPr lang="ru-RU" sz="1400" dirty="0" smtClean="0"/>
              <a:t> </a:t>
            </a:r>
            <a:r>
              <a:rPr lang="ru-RU" sz="1400" dirty="0"/>
              <a:t>Курская </a:t>
            </a:r>
          </a:p>
        </p:txBody>
      </p:sp>
      <p:pic>
        <p:nvPicPr>
          <p:cNvPr id="18" name="Picture 3" descr="F:\2023 г\ст-ца Курская, ул. Комарова\19.05.2023\IMG_20230519_111819.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953000" y="4166775"/>
            <a:ext cx="3939395" cy="2448430"/>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0" y="92131"/>
            <a:ext cx="4328864" cy="523220"/>
          </a:xfrm>
          <a:prstGeom prst="rect">
            <a:avLst/>
          </a:prstGeom>
        </p:spPr>
        <p:txBody>
          <a:bodyPr wrap="square">
            <a:spAutoFit/>
          </a:bodyPr>
          <a:lstStyle/>
          <a:p>
            <a:pPr algn="ctr"/>
            <a:r>
              <a:rPr lang="ru-RU" sz="1400" dirty="0">
                <a:solidFill>
                  <a:prstClr val="black"/>
                </a:solidFill>
              </a:rPr>
              <a:t>Ремонт автомобильной дороги </a:t>
            </a:r>
            <a:r>
              <a:rPr lang="ru-RU" sz="1400" dirty="0" smtClean="0">
                <a:solidFill>
                  <a:prstClr val="black"/>
                </a:solidFill>
              </a:rPr>
              <a:t>по </a:t>
            </a:r>
            <a:r>
              <a:rPr lang="ru-RU" sz="1400" dirty="0">
                <a:solidFill>
                  <a:prstClr val="black"/>
                </a:solidFill>
              </a:rPr>
              <a:t>ул. Маяковского (от улицы Калинина</a:t>
            </a:r>
            <a:r>
              <a:rPr lang="ru-RU" sz="1400" dirty="0" smtClean="0">
                <a:solidFill>
                  <a:prstClr val="black"/>
                </a:solidFill>
              </a:rPr>
              <a:t>) в </a:t>
            </a:r>
            <a:r>
              <a:rPr lang="ru-RU" sz="1400" dirty="0" err="1" smtClean="0">
                <a:solidFill>
                  <a:prstClr val="black"/>
                </a:solidFill>
              </a:rPr>
              <a:t>ст-це</a:t>
            </a:r>
            <a:r>
              <a:rPr lang="ru-RU" sz="1400" dirty="0" smtClean="0">
                <a:solidFill>
                  <a:prstClr val="black"/>
                </a:solidFill>
              </a:rPr>
              <a:t> </a:t>
            </a:r>
            <a:r>
              <a:rPr lang="ru-RU" sz="1400" dirty="0">
                <a:solidFill>
                  <a:prstClr val="black"/>
                </a:solidFill>
              </a:rPr>
              <a:t>Курская </a:t>
            </a:r>
          </a:p>
        </p:txBody>
      </p:sp>
      <p:pic>
        <p:nvPicPr>
          <p:cNvPr id="11" name="Picture 2" descr="F:\2023 г\ст-ца Курская, ул. Маяковского\14.09.2023\IMG_20230914_13364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35632" y="609600"/>
            <a:ext cx="3657600" cy="2867612"/>
          </a:xfrm>
          <a:prstGeom prst="rect">
            <a:avLst/>
          </a:prstGeom>
          <a:ln>
            <a:noFill/>
          </a:ln>
          <a:effectLst>
            <a:outerShdw blurRad="190500" algn="tl" rotWithShape="0">
              <a:srgbClr val="000000">
                <a:alpha val="70000"/>
              </a:srgbClr>
            </a:outerShdw>
          </a:effectLst>
        </p:spPr>
      </p:pic>
      <p:sp>
        <p:nvSpPr>
          <p:cNvPr id="12" name="Прямоугольник 11"/>
          <p:cNvSpPr/>
          <p:nvPr/>
        </p:nvSpPr>
        <p:spPr>
          <a:xfrm>
            <a:off x="5257800" y="92131"/>
            <a:ext cx="3363374" cy="523220"/>
          </a:xfrm>
          <a:prstGeom prst="rect">
            <a:avLst/>
          </a:prstGeom>
        </p:spPr>
        <p:txBody>
          <a:bodyPr wrap="square">
            <a:spAutoFit/>
          </a:bodyPr>
          <a:lstStyle/>
          <a:p>
            <a:pPr algn="ctr"/>
            <a:r>
              <a:rPr lang="ru-RU" sz="1400" dirty="0">
                <a:solidFill>
                  <a:prstClr val="black"/>
                </a:solidFill>
              </a:rPr>
              <a:t>Ремонт автомобильной дороги </a:t>
            </a:r>
            <a:r>
              <a:rPr lang="ru-RU" sz="1400" dirty="0" smtClean="0">
                <a:solidFill>
                  <a:prstClr val="black"/>
                </a:solidFill>
              </a:rPr>
              <a:t>по </a:t>
            </a:r>
            <a:r>
              <a:rPr lang="ru-RU" sz="1400" dirty="0">
                <a:solidFill>
                  <a:prstClr val="black"/>
                </a:solidFill>
              </a:rPr>
              <a:t>ул. Льва </a:t>
            </a:r>
            <a:r>
              <a:rPr lang="ru-RU" sz="1400" dirty="0" smtClean="0">
                <a:solidFill>
                  <a:prstClr val="black"/>
                </a:solidFill>
              </a:rPr>
              <a:t>Толстого в </a:t>
            </a:r>
            <a:r>
              <a:rPr lang="ru-RU" sz="1400" dirty="0" err="1" smtClean="0">
                <a:solidFill>
                  <a:prstClr val="black"/>
                </a:solidFill>
              </a:rPr>
              <a:t>ст-це</a:t>
            </a:r>
            <a:r>
              <a:rPr lang="ru-RU" sz="1400" dirty="0" smtClean="0">
                <a:solidFill>
                  <a:prstClr val="black"/>
                </a:solidFill>
              </a:rPr>
              <a:t> </a:t>
            </a:r>
            <a:r>
              <a:rPr lang="ru-RU" sz="1400" dirty="0">
                <a:solidFill>
                  <a:prstClr val="black"/>
                </a:solidFill>
              </a:rPr>
              <a:t>Курская </a:t>
            </a:r>
          </a:p>
        </p:txBody>
      </p:sp>
      <p:pic>
        <p:nvPicPr>
          <p:cNvPr id="13" name="Picture 2" descr="F:\2023 г\ст-ца Курская, ул. Льва-Толстого\21.09.2023\EuSmlkjaAtc.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56685" y="609600"/>
            <a:ext cx="3765604" cy="2867612"/>
          </a:xfrm>
          <a:prstGeom prst="rect">
            <a:avLst/>
          </a:prstGeom>
          <a:ln>
            <a:noFill/>
          </a:ln>
          <a:effectLst>
            <a:outerShdw blurRad="190500" algn="tl" rotWithShape="0">
              <a:srgbClr val="000000">
                <a:alpha val="70000"/>
              </a:srgbClr>
            </a:outerShdw>
          </a:effectLst>
        </p:spPr>
      </p:pic>
      <p:sp>
        <p:nvSpPr>
          <p:cNvPr id="14" name="Прямоугольник 13"/>
          <p:cNvSpPr/>
          <p:nvPr/>
        </p:nvSpPr>
        <p:spPr>
          <a:xfrm>
            <a:off x="124408" y="3475528"/>
            <a:ext cx="4080048" cy="523220"/>
          </a:xfrm>
          <a:prstGeom prst="rect">
            <a:avLst/>
          </a:prstGeom>
        </p:spPr>
        <p:txBody>
          <a:bodyPr wrap="square">
            <a:spAutoFit/>
          </a:bodyPr>
          <a:lstStyle/>
          <a:p>
            <a:pPr algn="ctr"/>
            <a:r>
              <a:rPr lang="ru-RU" sz="1400" dirty="0">
                <a:solidFill>
                  <a:prstClr val="black"/>
                </a:solidFill>
              </a:rPr>
              <a:t>Ремонт автомобильной дороги </a:t>
            </a:r>
            <a:r>
              <a:rPr lang="ru-RU" sz="1400" dirty="0" smtClean="0">
                <a:solidFill>
                  <a:prstClr val="black"/>
                </a:solidFill>
              </a:rPr>
              <a:t>по </a:t>
            </a:r>
            <a:r>
              <a:rPr lang="ru-RU" sz="1400" dirty="0">
                <a:solidFill>
                  <a:prstClr val="black"/>
                </a:solidFill>
              </a:rPr>
              <a:t>пер. Титова  </a:t>
            </a:r>
            <a:r>
              <a:rPr lang="ru-RU" sz="1400" dirty="0" smtClean="0">
                <a:solidFill>
                  <a:prstClr val="black"/>
                </a:solidFill>
              </a:rPr>
              <a:t>в </a:t>
            </a:r>
            <a:r>
              <a:rPr lang="ru-RU" sz="1400" dirty="0" err="1" smtClean="0">
                <a:solidFill>
                  <a:prstClr val="black"/>
                </a:solidFill>
              </a:rPr>
              <a:t>ст-це</a:t>
            </a:r>
            <a:r>
              <a:rPr lang="ru-RU" sz="1400" dirty="0" smtClean="0">
                <a:solidFill>
                  <a:prstClr val="black"/>
                </a:solidFill>
              </a:rPr>
              <a:t> </a:t>
            </a:r>
            <a:r>
              <a:rPr lang="ru-RU" sz="1400" dirty="0" err="1" smtClean="0">
                <a:solidFill>
                  <a:prstClr val="black"/>
                </a:solidFill>
              </a:rPr>
              <a:t>Стодеревская</a:t>
            </a:r>
            <a:r>
              <a:rPr lang="ru-RU" sz="1400" dirty="0" smtClean="0">
                <a:solidFill>
                  <a:prstClr val="black"/>
                </a:solidFill>
              </a:rPr>
              <a:t> </a:t>
            </a:r>
            <a:endParaRPr lang="ru-RU" sz="1400" dirty="0">
              <a:solidFill>
                <a:prstClr val="black"/>
              </a:solidFill>
            </a:endParaRPr>
          </a:p>
        </p:txBody>
      </p:sp>
      <p:pic>
        <p:nvPicPr>
          <p:cNvPr id="15" name="Picture 2" descr="F:\2023 г\ст-ца Стодеревская, пер. Титова\20.09.2023\WhatsApp Image 2023-09-20 at 11.04.20 (2).jpe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04800" y="3994681"/>
            <a:ext cx="3657600" cy="2605776"/>
          </a:xfrm>
          <a:prstGeom prst="rect">
            <a:avLst/>
          </a:prstGeom>
          <a:ln>
            <a:noFill/>
          </a:ln>
          <a:effectLst>
            <a:outerShdw blurRad="190500" algn="tl" rotWithShape="0">
              <a:srgbClr val="000000">
                <a:alpha val="70000"/>
              </a:srgbClr>
            </a:outerShdw>
          </a:effectLst>
        </p:spPr>
      </p:pic>
      <p:sp>
        <p:nvSpPr>
          <p:cNvPr id="16" name="Прямоугольник 15"/>
          <p:cNvSpPr/>
          <p:nvPr/>
        </p:nvSpPr>
        <p:spPr>
          <a:xfrm>
            <a:off x="5056685" y="3475528"/>
            <a:ext cx="3926460" cy="523220"/>
          </a:xfrm>
          <a:prstGeom prst="rect">
            <a:avLst/>
          </a:prstGeom>
        </p:spPr>
        <p:txBody>
          <a:bodyPr wrap="square">
            <a:spAutoFit/>
          </a:bodyPr>
          <a:lstStyle/>
          <a:p>
            <a:pPr algn="ctr"/>
            <a:r>
              <a:rPr lang="ru-RU" sz="1400" dirty="0">
                <a:solidFill>
                  <a:prstClr val="black"/>
                </a:solidFill>
              </a:rPr>
              <a:t>Ремонт автомобильной дороги по ул. Ленина </a:t>
            </a:r>
            <a:r>
              <a:rPr lang="ru-RU" sz="1400" dirty="0" smtClean="0">
                <a:solidFill>
                  <a:prstClr val="black"/>
                </a:solidFill>
              </a:rPr>
              <a:t>в </a:t>
            </a:r>
            <a:r>
              <a:rPr lang="ru-RU" sz="1400" dirty="0">
                <a:solidFill>
                  <a:prstClr val="black"/>
                </a:solidFill>
              </a:rPr>
              <a:t>с. </a:t>
            </a:r>
            <a:r>
              <a:rPr lang="ru-RU" sz="1400" dirty="0" err="1">
                <a:solidFill>
                  <a:prstClr val="black"/>
                </a:solidFill>
              </a:rPr>
              <a:t>Ростовановском</a:t>
            </a:r>
            <a:endParaRPr lang="ru-RU" sz="1400" dirty="0">
              <a:solidFill>
                <a:prstClr val="black"/>
              </a:solidFill>
            </a:endParaRPr>
          </a:p>
        </p:txBody>
      </p:sp>
      <p:pic>
        <p:nvPicPr>
          <p:cNvPr id="17" name="Picture 2" descr="F:\2023 г\с. Ростовановское, ул. Ленина возле детсада\26.10.2023\IMG_20231026_121730.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5056684" y="3994681"/>
            <a:ext cx="3794017" cy="2605776"/>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138023" y="76200"/>
            <a:ext cx="4129177" cy="523220"/>
          </a:xfrm>
          <a:prstGeom prst="rect">
            <a:avLst/>
          </a:prstGeom>
        </p:spPr>
        <p:txBody>
          <a:bodyPr wrap="square">
            <a:spAutoFit/>
          </a:bodyPr>
          <a:lstStyle/>
          <a:p>
            <a:pPr algn="ctr"/>
            <a:r>
              <a:rPr lang="ru-RU" sz="1400" dirty="0"/>
              <a:t>Ремонт участка автомобильной дороги </a:t>
            </a:r>
            <a:r>
              <a:rPr lang="ru-RU" sz="1400" dirty="0" smtClean="0"/>
              <a:t>по ул</a:t>
            </a:r>
            <a:r>
              <a:rPr lang="ru-RU" sz="1400" dirty="0"/>
              <a:t>. Пушкина </a:t>
            </a:r>
            <a:r>
              <a:rPr lang="ru-RU" sz="1400" dirty="0" smtClean="0"/>
              <a:t>и часть ул</a:t>
            </a:r>
            <a:r>
              <a:rPr lang="ru-RU" sz="1400" dirty="0"/>
              <a:t>. </a:t>
            </a:r>
            <a:r>
              <a:rPr lang="ru-RU" sz="1400" dirty="0" smtClean="0"/>
              <a:t>Степная в с. </a:t>
            </a:r>
            <a:r>
              <a:rPr lang="ru-RU" sz="1400" dirty="0" err="1"/>
              <a:t>Эдиссия</a:t>
            </a:r>
            <a:endParaRPr lang="ru-RU" sz="1400" dirty="0"/>
          </a:p>
        </p:txBody>
      </p:sp>
      <p:pic>
        <p:nvPicPr>
          <p:cNvPr id="10" name="Picture 3" descr="F:\2023 г\с. Эдиссия, ул. Пушкина\07.12.2023\IMG_20231207_073717.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68193" y="583221"/>
            <a:ext cx="3594207" cy="2950004"/>
          </a:xfrm>
          <a:prstGeom prst="rect">
            <a:avLst/>
          </a:prstGeom>
          <a:ln>
            <a:noFill/>
          </a:ln>
          <a:effectLst>
            <a:outerShdw blurRad="190500" algn="tl" rotWithShape="0">
              <a:srgbClr val="000000">
                <a:alpha val="70000"/>
              </a:srgbClr>
            </a:outerShdw>
          </a:effectLst>
        </p:spPr>
      </p:pic>
      <p:sp>
        <p:nvSpPr>
          <p:cNvPr id="12" name="Прямоугольник 11"/>
          <p:cNvSpPr/>
          <p:nvPr/>
        </p:nvSpPr>
        <p:spPr>
          <a:xfrm>
            <a:off x="4876800" y="94891"/>
            <a:ext cx="3886200" cy="523220"/>
          </a:xfrm>
          <a:prstGeom prst="rect">
            <a:avLst/>
          </a:prstGeom>
        </p:spPr>
        <p:txBody>
          <a:bodyPr wrap="square">
            <a:spAutoFit/>
          </a:bodyPr>
          <a:lstStyle/>
          <a:p>
            <a:pPr algn="ctr"/>
            <a:r>
              <a:rPr lang="ru-RU" sz="1400" dirty="0"/>
              <a:t>Ремонт автомобильной дороги по ул. </a:t>
            </a:r>
            <a:r>
              <a:rPr lang="ru-RU" sz="1400" dirty="0" smtClean="0"/>
              <a:t>Урожайная в п. Балтийский </a:t>
            </a:r>
            <a:endParaRPr lang="ru-RU" sz="1400" dirty="0"/>
          </a:p>
        </p:txBody>
      </p:sp>
      <p:pic>
        <p:nvPicPr>
          <p:cNvPr id="13" name="Picture 2" descr="F:\2023 г\п. Балтийский ул. Урожайная\IMG_20230412_151654.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876740" y="579987"/>
            <a:ext cx="3886260" cy="2954606"/>
          </a:xfrm>
          <a:prstGeom prst="rect">
            <a:avLst/>
          </a:prstGeom>
          <a:ln>
            <a:noFill/>
          </a:ln>
          <a:effectLst>
            <a:outerShdw blurRad="190500" algn="tl" rotWithShape="0">
              <a:srgbClr val="000000">
                <a:alpha val="70000"/>
              </a:srgbClr>
            </a:outerShdw>
          </a:effectLst>
        </p:spPr>
      </p:pic>
      <p:sp>
        <p:nvSpPr>
          <p:cNvPr id="14" name="Прямоугольник 13"/>
          <p:cNvSpPr/>
          <p:nvPr/>
        </p:nvSpPr>
        <p:spPr>
          <a:xfrm>
            <a:off x="228600" y="3508783"/>
            <a:ext cx="3808429" cy="523220"/>
          </a:xfrm>
          <a:prstGeom prst="rect">
            <a:avLst/>
          </a:prstGeom>
        </p:spPr>
        <p:txBody>
          <a:bodyPr wrap="square">
            <a:spAutoFit/>
          </a:bodyPr>
          <a:lstStyle/>
          <a:p>
            <a:pPr algn="ctr"/>
            <a:r>
              <a:rPr lang="ru-RU" sz="1400" dirty="0">
                <a:solidFill>
                  <a:prstClr val="black"/>
                </a:solidFill>
              </a:rPr>
              <a:t>Ремонт автомобильной дороги </a:t>
            </a:r>
            <a:r>
              <a:rPr lang="ru-RU" sz="1400" dirty="0" smtClean="0">
                <a:solidFill>
                  <a:prstClr val="black"/>
                </a:solidFill>
              </a:rPr>
              <a:t>по ул. Ленина в </a:t>
            </a:r>
            <a:r>
              <a:rPr lang="ru-RU" sz="1400" dirty="0" err="1" smtClean="0">
                <a:solidFill>
                  <a:prstClr val="black"/>
                </a:solidFill>
              </a:rPr>
              <a:t>ст-це</a:t>
            </a:r>
            <a:r>
              <a:rPr lang="ru-RU" sz="1400" dirty="0" smtClean="0">
                <a:solidFill>
                  <a:prstClr val="black"/>
                </a:solidFill>
              </a:rPr>
              <a:t> </a:t>
            </a:r>
            <a:r>
              <a:rPr lang="ru-RU" sz="1400" dirty="0" err="1" smtClean="0">
                <a:solidFill>
                  <a:prstClr val="black"/>
                </a:solidFill>
              </a:rPr>
              <a:t>Галюгаевской</a:t>
            </a:r>
            <a:r>
              <a:rPr lang="ru-RU" sz="1400" dirty="0" smtClean="0">
                <a:solidFill>
                  <a:prstClr val="black"/>
                </a:solidFill>
              </a:rPr>
              <a:t> </a:t>
            </a:r>
            <a:endParaRPr lang="ru-RU" sz="1400" dirty="0">
              <a:solidFill>
                <a:prstClr val="black"/>
              </a:solidFill>
            </a:endParaRPr>
          </a:p>
        </p:txBody>
      </p:sp>
      <p:pic>
        <p:nvPicPr>
          <p:cNvPr id="15" name="Picture 2" descr="F:\2023 г\ст-ца Галюгаевская, ул. Ленина\12.05.2023\IMG_20230512_114321.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366736" y="4034387"/>
            <a:ext cx="3670294" cy="2664188"/>
          </a:xfrm>
          <a:prstGeom prst="rect">
            <a:avLst/>
          </a:prstGeom>
          <a:ln>
            <a:noFill/>
          </a:ln>
          <a:effectLst>
            <a:outerShdw blurRad="190500" algn="tl" rotWithShape="0">
              <a:srgbClr val="000000">
                <a:alpha val="70000"/>
              </a:srgbClr>
            </a:outerShdw>
          </a:effectLst>
        </p:spPr>
      </p:pic>
      <p:sp>
        <p:nvSpPr>
          <p:cNvPr id="16" name="Прямоугольник 15"/>
          <p:cNvSpPr/>
          <p:nvPr/>
        </p:nvSpPr>
        <p:spPr>
          <a:xfrm>
            <a:off x="4876740" y="3533225"/>
            <a:ext cx="3962460" cy="523220"/>
          </a:xfrm>
          <a:prstGeom prst="rect">
            <a:avLst/>
          </a:prstGeom>
        </p:spPr>
        <p:txBody>
          <a:bodyPr wrap="square">
            <a:spAutoFit/>
          </a:bodyPr>
          <a:lstStyle/>
          <a:p>
            <a:pPr algn="ctr"/>
            <a:r>
              <a:rPr lang="ru-RU" sz="1400" dirty="0">
                <a:solidFill>
                  <a:prstClr val="black"/>
                </a:solidFill>
              </a:rPr>
              <a:t>Ремонт автомобильной дороги по ул. </a:t>
            </a:r>
            <a:r>
              <a:rPr lang="ru-RU" sz="1400" dirty="0" smtClean="0">
                <a:solidFill>
                  <a:prstClr val="black"/>
                </a:solidFill>
              </a:rPr>
              <a:t>Торговая в </a:t>
            </a:r>
            <a:r>
              <a:rPr lang="ru-RU" sz="1400" dirty="0">
                <a:solidFill>
                  <a:prstClr val="black"/>
                </a:solidFill>
              </a:rPr>
              <a:t>с. </a:t>
            </a:r>
            <a:r>
              <a:rPr lang="ru-RU" sz="1400" dirty="0" err="1" smtClean="0">
                <a:solidFill>
                  <a:prstClr val="black"/>
                </a:solidFill>
              </a:rPr>
              <a:t>Уваровском</a:t>
            </a:r>
            <a:endParaRPr lang="ru-RU" sz="1400" dirty="0">
              <a:solidFill>
                <a:prstClr val="black"/>
              </a:solidFill>
            </a:endParaRPr>
          </a:p>
        </p:txBody>
      </p:sp>
      <p:pic>
        <p:nvPicPr>
          <p:cNvPr id="17" name="Picture 3" descr="F:\2023 г\с. Уваровское, ул. Торговая\3 03.07.2023\IMG_20230703_070221.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4876739" y="4032003"/>
            <a:ext cx="3856390" cy="2706643"/>
          </a:xfrm>
          <a:prstGeom prst="rect">
            <a:avLst/>
          </a:prstGeom>
          <a:ln>
            <a:noFill/>
          </a:ln>
          <a:effectLst>
            <a:outerShdw blurRad="190500" algn="tl" rotWithShape="0">
              <a:srgbClr val="000000">
                <a:alpha val="70000"/>
              </a:srgbClr>
            </a:outerShdw>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7" name="Пятиугольник 6"/>
          <p:cNvSpPr/>
          <p:nvPr/>
        </p:nvSpPr>
        <p:spPr>
          <a:xfrm>
            <a:off x="0" y="0"/>
            <a:ext cx="4572000" cy="457200"/>
          </a:xfrm>
          <a:prstGeom prst="homePlat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TextBox 1"/>
          <p:cNvSpPr txBox="1"/>
          <p:nvPr/>
        </p:nvSpPr>
        <p:spPr>
          <a:xfrm>
            <a:off x="0" y="457200"/>
            <a:ext cx="9144000" cy="338554"/>
          </a:xfrm>
          <a:prstGeom prst="rect">
            <a:avLst/>
          </a:prstGeom>
          <a:noFill/>
        </p:spPr>
        <p:txBody>
          <a:bodyPr wrap="square" rtlCol="0">
            <a:spAutoFit/>
          </a:bodyPr>
          <a:lstStyle/>
          <a:p>
            <a:r>
              <a:rPr lang="ru-RU" sz="1600" b="1" dirty="0" smtClean="0">
                <a:latin typeface="Calibri" pitchFamily="34" charset="0"/>
                <a:cs typeface="Calibri" pitchFamily="34" charset="0"/>
              </a:rPr>
              <a:t>                                                                       </a:t>
            </a:r>
            <a:r>
              <a:rPr lang="ru-RU" sz="1600" dirty="0" smtClean="0">
                <a:latin typeface="Calibri" pitchFamily="34" charset="0"/>
                <a:cs typeface="Calibri" pitchFamily="34" charset="0"/>
              </a:rPr>
              <a:t>БЮДЖЕТНАЯ  УСТОЙЧИВОСТЬ</a:t>
            </a:r>
          </a:p>
        </p:txBody>
      </p:sp>
      <p:sp>
        <p:nvSpPr>
          <p:cNvPr id="3" name="TextBox 2"/>
          <p:cNvSpPr txBox="1"/>
          <p:nvPr/>
        </p:nvSpPr>
        <p:spPr>
          <a:xfrm>
            <a:off x="0" y="838200"/>
            <a:ext cx="8786874" cy="938719"/>
          </a:xfrm>
          <a:prstGeom prst="rect">
            <a:avLst/>
          </a:prstGeom>
          <a:noFill/>
        </p:spPr>
        <p:txBody>
          <a:bodyPr wrap="square" rtlCol="0">
            <a:spAutoFit/>
          </a:bodyPr>
          <a:lstStyle/>
          <a:p>
            <a:pPr algn="just"/>
            <a:r>
              <a:rPr lang="ru-RU" sz="1100" dirty="0" smtClean="0"/>
              <a:t>     Одним из основных направлений совершенствования межбюджетных отношений и межбюджетного регулирования в Ставропольском крае является обеспечение сбалансированности местных бюджетов и финансовой самостоятельности муниципальных образований края.</a:t>
            </a:r>
          </a:p>
          <a:p>
            <a:pPr algn="just"/>
            <a:r>
              <a:rPr lang="ru-RU" sz="1100" dirty="0" smtClean="0"/>
              <a:t>     В 2023 году объем межбюджетных трансфертов из бюджета Ставропольского края бюджету Курского муниципального округа Ставропольского края составил  2 345 226,04 тыс. рублей, что на  273 377,75 тыс. рублей больше чем в 2022 году.</a:t>
            </a:r>
            <a:endParaRPr lang="ru-RU" sz="1100" dirty="0"/>
          </a:p>
        </p:txBody>
      </p:sp>
      <p:graphicFrame>
        <p:nvGraphicFramePr>
          <p:cNvPr id="4" name="Диаграмма 3"/>
          <p:cNvGraphicFramePr/>
          <p:nvPr>
            <p:extLst>
              <p:ext uri="{D42A27DB-BD31-4B8C-83A1-F6EECF244321}">
                <p14:modId xmlns:p14="http://schemas.microsoft.com/office/powerpoint/2010/main" val="3853706906"/>
              </p:ext>
            </p:extLst>
          </p:nvPr>
        </p:nvGraphicFramePr>
        <p:xfrm>
          <a:off x="0" y="2057400"/>
          <a:ext cx="4953000" cy="28956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228600" y="4953000"/>
            <a:ext cx="8724992" cy="938719"/>
          </a:xfrm>
          <a:prstGeom prst="rect">
            <a:avLst/>
          </a:prstGeom>
          <a:noFill/>
        </p:spPr>
        <p:txBody>
          <a:bodyPr wrap="square" rtlCol="0">
            <a:spAutoFit/>
          </a:bodyPr>
          <a:lstStyle/>
          <a:p>
            <a:pPr algn="just"/>
            <a:r>
              <a:rPr lang="ru-RU" sz="1100" dirty="0" smtClean="0"/>
              <a:t>   Основную часть в структуре межбюджетных трансфертов бюджета Курского муниципального округа Ставропольского края в 2023 году составляли субвенции -  43,6%, дотации – 23,2%, субсидии – 32,0%, иные МБТ – 1,2%. Объем дотации на выравнивание бюджетной обеспеченности  в 2023 году по сравнению с 2022 годом  увеличился на  82 455,00тыс. рублей или на 17,8%.</a:t>
            </a:r>
          </a:p>
          <a:p>
            <a:pPr algn="just"/>
            <a:r>
              <a:rPr lang="ru-RU" sz="1100" dirty="0" smtClean="0"/>
              <a:t>    </a:t>
            </a:r>
            <a:endParaRPr lang="ru-RU" sz="1100" dirty="0"/>
          </a:p>
        </p:txBody>
      </p:sp>
      <p:sp>
        <p:nvSpPr>
          <p:cNvPr id="6" name="Прямоугольник 5"/>
          <p:cNvSpPr/>
          <p:nvPr/>
        </p:nvSpPr>
        <p:spPr>
          <a:xfrm>
            <a:off x="0" y="0"/>
            <a:ext cx="4012252" cy="338554"/>
          </a:xfrm>
          <a:prstGeom prst="rect">
            <a:avLst/>
          </a:prstGeom>
        </p:spPr>
        <p:txBody>
          <a:bodyPr wrap="none">
            <a:spAutoFit/>
          </a:bodyPr>
          <a:lstStyle/>
          <a:p>
            <a:r>
              <a:rPr lang="ru-RU" sz="1600" b="1" dirty="0" smtClean="0"/>
              <a:t>Раздел 13. </a:t>
            </a:r>
            <a:r>
              <a:rPr lang="ru-RU" sz="1400" dirty="0" smtClean="0"/>
              <a:t>БЮДЖЕТНАЯ УСТОЙЧИВОСТЬ</a:t>
            </a:r>
            <a:endParaRPr lang="ru-RU" sz="1400" dirty="0"/>
          </a:p>
        </p:txBody>
      </p:sp>
      <p:sp>
        <p:nvSpPr>
          <p:cNvPr id="8" name="TextBox 7"/>
          <p:cNvSpPr txBox="1"/>
          <p:nvPr/>
        </p:nvSpPr>
        <p:spPr>
          <a:xfrm>
            <a:off x="0" y="1981200"/>
            <a:ext cx="685800" cy="215444"/>
          </a:xfrm>
          <a:prstGeom prst="rect">
            <a:avLst/>
          </a:prstGeom>
          <a:noFill/>
        </p:spPr>
        <p:txBody>
          <a:bodyPr wrap="square" rtlCol="0">
            <a:spAutoFit/>
          </a:bodyPr>
          <a:lstStyle/>
          <a:p>
            <a:r>
              <a:rPr lang="ru-RU" sz="800" dirty="0" smtClean="0">
                <a:latin typeface="+mj-lt"/>
              </a:rPr>
              <a:t>тыс. руб.</a:t>
            </a:r>
            <a:endParaRPr lang="ru-RU" sz="800" dirty="0">
              <a:latin typeface="+mj-lt"/>
            </a:endParaRPr>
          </a:p>
        </p:txBody>
      </p:sp>
      <p:sp>
        <p:nvSpPr>
          <p:cNvPr id="9" name="TextBox 8"/>
          <p:cNvSpPr txBox="1"/>
          <p:nvPr/>
        </p:nvSpPr>
        <p:spPr>
          <a:xfrm>
            <a:off x="304800" y="1752600"/>
            <a:ext cx="4343400" cy="276999"/>
          </a:xfrm>
          <a:prstGeom prst="rect">
            <a:avLst/>
          </a:prstGeom>
          <a:noFill/>
        </p:spPr>
        <p:txBody>
          <a:bodyPr wrap="square" rtlCol="0">
            <a:spAutoFit/>
          </a:bodyPr>
          <a:lstStyle/>
          <a:p>
            <a:pPr algn="ctr"/>
            <a:r>
              <a:rPr lang="ru-RU" sz="1200" b="1" dirty="0" smtClean="0"/>
              <a:t>Объем финансовой помощи в 2018-2023 годах</a:t>
            </a:r>
            <a:endParaRPr lang="ru-RU" sz="1200" b="1" dirty="0"/>
          </a:p>
        </p:txBody>
      </p:sp>
      <p:graphicFrame>
        <p:nvGraphicFramePr>
          <p:cNvPr id="10" name="Диаграмма 9"/>
          <p:cNvGraphicFramePr/>
          <p:nvPr>
            <p:extLst>
              <p:ext uri="{D42A27DB-BD31-4B8C-83A1-F6EECF244321}">
                <p14:modId xmlns:p14="http://schemas.microsoft.com/office/powerpoint/2010/main" val="2774960960"/>
              </p:ext>
            </p:extLst>
          </p:nvPr>
        </p:nvGraphicFramePr>
        <p:xfrm>
          <a:off x="5029200" y="2133600"/>
          <a:ext cx="3962400" cy="270035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4500562" y="1752600"/>
            <a:ext cx="4643438" cy="461665"/>
          </a:xfrm>
          <a:prstGeom prst="rect">
            <a:avLst/>
          </a:prstGeom>
          <a:noFill/>
        </p:spPr>
        <p:txBody>
          <a:bodyPr wrap="square" rtlCol="0">
            <a:spAutoFit/>
          </a:bodyPr>
          <a:lstStyle/>
          <a:p>
            <a:pPr algn="ctr"/>
            <a:r>
              <a:rPr lang="ru-RU" sz="1200" b="1" dirty="0" smtClean="0"/>
              <a:t>Уровень расчетной бюджетной обеспеченности муниципального округа в 2023 году </a:t>
            </a:r>
            <a:endParaRPr lang="ru-RU" sz="1200" b="1" dirty="0"/>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2"/>
          <p:cNvSpPr txBox="1">
            <a:spLocks noChangeArrowheads="1"/>
          </p:cNvSpPr>
          <p:nvPr/>
        </p:nvSpPr>
        <p:spPr>
          <a:xfrm>
            <a:off x="0" y="142852"/>
            <a:ext cx="9144000" cy="1457348"/>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ru-RU" sz="2400" b="1" dirty="0" smtClean="0">
                <a:ea typeface="+mj-ea"/>
                <a:cs typeface="Times New Roman" pitchFamily="18" charset="0"/>
              </a:rPr>
              <a:t>ОБЕСПЕЧЕНИЕ    </a:t>
            </a:r>
          </a:p>
          <a:p>
            <a:pPr marL="0" marR="0" lvl="0" indent="0" algn="ctr" defTabSz="914400" rtl="0" eaLnBrk="1" fontAlgn="auto" latinLnBrk="0" hangingPunct="1">
              <a:lnSpc>
                <a:spcPct val="100000"/>
              </a:lnSpc>
              <a:spcBef>
                <a:spcPct val="0"/>
              </a:spcBef>
              <a:spcAft>
                <a:spcPts val="0"/>
              </a:spcAft>
              <a:buClrTx/>
              <a:buSzTx/>
              <a:buFontTx/>
              <a:buNone/>
              <a:tabLst/>
              <a:defRPr/>
            </a:pPr>
            <a:r>
              <a:rPr lang="ru-RU" sz="2400" b="1" dirty="0" smtClean="0">
                <a:ea typeface="+mj-ea"/>
                <a:cs typeface="Times New Roman" pitchFamily="18" charset="0"/>
              </a:rPr>
              <a:t>УСТОЙЧИВОСТИ    </a:t>
            </a:r>
          </a:p>
          <a:p>
            <a:pPr marL="0" marR="0" lvl="0" indent="0" algn="ctr" defTabSz="914400" rtl="0" eaLnBrk="1" fontAlgn="auto" latinLnBrk="0" hangingPunct="1">
              <a:lnSpc>
                <a:spcPct val="100000"/>
              </a:lnSpc>
              <a:spcBef>
                <a:spcPct val="0"/>
              </a:spcBef>
              <a:spcAft>
                <a:spcPts val="0"/>
              </a:spcAft>
              <a:buClrTx/>
              <a:buSzTx/>
              <a:buFontTx/>
              <a:buNone/>
              <a:tabLst/>
              <a:defRPr/>
            </a:pPr>
            <a:r>
              <a:rPr lang="ru-RU" sz="2400" b="1" dirty="0" smtClean="0">
                <a:ea typeface="+mj-ea"/>
                <a:cs typeface="Times New Roman" pitchFamily="18" charset="0"/>
              </a:rPr>
              <a:t>БЮДЖЕТА </a:t>
            </a:r>
            <a:r>
              <a:rPr kumimoji="0" lang="ru-RU" sz="2400" b="1" i="0" u="none" strike="noStrike" kern="1200" cap="none" spc="0" normalizeH="0" baseline="0" noProof="0" dirty="0" smtClean="0">
                <a:ln>
                  <a:noFill/>
                </a:ln>
                <a:solidFill>
                  <a:schemeClr val="tx1"/>
                </a:solidFill>
                <a:effectLst/>
                <a:uLnTx/>
                <a:uFillTx/>
                <a:ea typeface="+mj-ea"/>
                <a:cs typeface="Times New Roman" pitchFamily="18" charset="0"/>
              </a:rPr>
              <a:t/>
            </a:r>
            <a:br>
              <a:rPr kumimoji="0" lang="ru-RU" sz="2400" b="1" i="0" u="none" strike="noStrike" kern="1200" cap="none" spc="0" normalizeH="0" baseline="0" noProof="0" dirty="0" smtClean="0">
                <a:ln>
                  <a:noFill/>
                </a:ln>
                <a:solidFill>
                  <a:schemeClr val="tx1"/>
                </a:solidFill>
                <a:effectLst/>
                <a:uLnTx/>
                <a:uFillTx/>
                <a:ea typeface="+mj-ea"/>
                <a:cs typeface="Times New Roman" pitchFamily="18" charset="0"/>
              </a:rPr>
            </a:br>
            <a:r>
              <a:rPr kumimoji="0" lang="ru-RU" sz="2400" b="1" i="0" u="none" strike="noStrike" kern="1200" cap="none" spc="0" normalizeH="0" baseline="0" noProof="0" dirty="0" smtClean="0">
                <a:ln>
                  <a:noFill/>
                </a:ln>
                <a:solidFill>
                  <a:schemeClr val="tx1"/>
                </a:solidFill>
                <a:effectLst/>
                <a:uLnTx/>
                <a:uFillTx/>
                <a:ea typeface="+mj-ea"/>
                <a:cs typeface="Times New Roman" pitchFamily="18" charset="0"/>
              </a:rPr>
              <a:t/>
            </a:r>
            <a:br>
              <a:rPr kumimoji="0" lang="ru-RU" sz="2400" b="1" i="0" u="none" strike="noStrike" kern="1200" cap="none" spc="0" normalizeH="0" baseline="0" noProof="0" dirty="0" smtClean="0">
                <a:ln>
                  <a:noFill/>
                </a:ln>
                <a:solidFill>
                  <a:schemeClr val="tx1"/>
                </a:solidFill>
                <a:effectLst/>
                <a:uLnTx/>
                <a:uFillTx/>
                <a:ea typeface="+mj-ea"/>
                <a:cs typeface="Times New Roman" pitchFamily="18" charset="0"/>
              </a:rPr>
            </a:br>
            <a:endParaRPr kumimoji="0" lang="ru-RU" sz="2400" b="1" i="0" u="none" strike="noStrike" kern="1200" cap="none" spc="0" normalizeH="0" baseline="0" noProof="0" dirty="0" smtClean="0">
              <a:ln>
                <a:noFill/>
              </a:ln>
              <a:solidFill>
                <a:schemeClr val="tx1"/>
              </a:solidFill>
              <a:effectLst/>
              <a:uLnTx/>
              <a:uFillTx/>
              <a:ea typeface="+mj-ea"/>
              <a:cs typeface="Times New Roman" pitchFamily="18" charset="0"/>
            </a:endParaRPr>
          </a:p>
        </p:txBody>
      </p:sp>
      <p:sp>
        <p:nvSpPr>
          <p:cNvPr id="28" name="Скругленный прямоугольник 27"/>
          <p:cNvSpPr/>
          <p:nvPr/>
        </p:nvSpPr>
        <p:spPr>
          <a:xfrm>
            <a:off x="642910" y="3929066"/>
            <a:ext cx="1857388" cy="250033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cs typeface="Times New Roman" pitchFamily="18" charset="0"/>
              </a:rPr>
              <a:t>выделение приоритетных расходов</a:t>
            </a:r>
            <a:endParaRPr lang="ru-RU" sz="1600" dirty="0" smtClean="0">
              <a:solidFill>
                <a:schemeClr val="tx1"/>
              </a:solidFill>
            </a:endParaRPr>
          </a:p>
        </p:txBody>
      </p:sp>
      <p:sp>
        <p:nvSpPr>
          <p:cNvPr id="29" name="Скругленный прямоугольник 28"/>
          <p:cNvSpPr/>
          <p:nvPr/>
        </p:nvSpPr>
        <p:spPr>
          <a:xfrm>
            <a:off x="2667000" y="3929066"/>
            <a:ext cx="1828800" cy="250033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cs typeface="Times New Roman" pitchFamily="18" charset="0"/>
              </a:rPr>
              <a:t>ужесточением </a:t>
            </a:r>
          </a:p>
          <a:p>
            <a:pPr algn="ctr"/>
            <a:r>
              <a:rPr lang="ru-RU" sz="1600" dirty="0" smtClean="0">
                <a:solidFill>
                  <a:schemeClr val="tx1"/>
                </a:solidFill>
                <a:cs typeface="Times New Roman" pitchFamily="18" charset="0"/>
              </a:rPr>
              <a:t>бюджетной дисциплины </a:t>
            </a:r>
          </a:p>
        </p:txBody>
      </p:sp>
      <p:sp>
        <p:nvSpPr>
          <p:cNvPr id="31" name="Скругленный прямоугольник 30"/>
          <p:cNvSpPr/>
          <p:nvPr/>
        </p:nvSpPr>
        <p:spPr>
          <a:xfrm>
            <a:off x="4648200" y="3929066"/>
            <a:ext cx="1905000" cy="250033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cs typeface="Times New Roman" pitchFamily="18" charset="0"/>
              </a:rPr>
              <a:t>контроль за использованием  субсидий, </a:t>
            </a:r>
          </a:p>
          <a:p>
            <a:pPr algn="ctr"/>
            <a:r>
              <a:rPr lang="ru-RU" sz="1600" dirty="0" smtClean="0">
                <a:solidFill>
                  <a:schemeClr val="tx1"/>
                </a:solidFill>
                <a:cs typeface="Times New Roman" pitchFamily="18" charset="0"/>
              </a:rPr>
              <a:t>субвенций и иных МБТ</a:t>
            </a:r>
          </a:p>
        </p:txBody>
      </p:sp>
      <p:sp>
        <p:nvSpPr>
          <p:cNvPr id="32" name="Скругленный прямоугольник 31"/>
          <p:cNvSpPr/>
          <p:nvPr/>
        </p:nvSpPr>
        <p:spPr>
          <a:xfrm>
            <a:off x="6705600" y="3886200"/>
            <a:ext cx="1828800" cy="250033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smtClean="0">
              <a:solidFill>
                <a:schemeClr val="tx1"/>
              </a:solidFill>
              <a:cs typeface="Times New Roman" pitchFamily="18" charset="0"/>
            </a:endParaRPr>
          </a:p>
          <a:p>
            <a:pPr algn="ctr"/>
            <a:endParaRPr lang="ru-RU" dirty="0" smtClean="0">
              <a:solidFill>
                <a:schemeClr val="tx1"/>
              </a:solidFill>
              <a:cs typeface="Times New Roman" pitchFamily="18" charset="0"/>
            </a:endParaRPr>
          </a:p>
          <a:p>
            <a:pPr algn="ctr"/>
            <a:r>
              <a:rPr lang="ru-RU" sz="1600" dirty="0" smtClean="0">
                <a:solidFill>
                  <a:schemeClr val="tx1"/>
                </a:solidFill>
                <a:cs typeface="Times New Roman" pitchFamily="18" charset="0"/>
              </a:rPr>
              <a:t>другие меры по рациональному распоряжению имеющимися </a:t>
            </a:r>
          </a:p>
          <a:p>
            <a:pPr algn="ctr"/>
            <a:r>
              <a:rPr lang="ru-RU" sz="1600" dirty="0" smtClean="0">
                <a:solidFill>
                  <a:schemeClr val="tx1"/>
                </a:solidFill>
                <a:cs typeface="Times New Roman" pitchFamily="18" charset="0"/>
              </a:rPr>
              <a:t>средствами бюджета</a:t>
            </a:r>
          </a:p>
          <a:p>
            <a:pPr algn="ctr">
              <a:lnSpc>
                <a:spcPts val="1700"/>
              </a:lnSpc>
            </a:pPr>
            <a:endParaRPr lang="ru-RU" sz="1400" b="1" dirty="0" smtClean="0">
              <a:solidFill>
                <a:schemeClr val="tx1"/>
              </a:solidFill>
              <a:cs typeface="Times New Roman" pitchFamily="18" charset="0"/>
            </a:endParaRPr>
          </a:p>
          <a:p>
            <a:pPr algn="ctr"/>
            <a:endParaRPr lang="ru-RU" sz="1400" b="1" dirty="0" smtClean="0"/>
          </a:p>
        </p:txBody>
      </p:sp>
      <p:sp>
        <p:nvSpPr>
          <p:cNvPr id="34" name="Равнобедренный треугольник 33"/>
          <p:cNvSpPr/>
          <p:nvPr/>
        </p:nvSpPr>
        <p:spPr>
          <a:xfrm>
            <a:off x="2143108" y="2714620"/>
            <a:ext cx="5000660" cy="1143008"/>
          </a:xfrm>
          <a:prstGeom prst="triangle">
            <a:avLst>
              <a:gd name="adj" fmla="val 4951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76" name="Picture 4" descr="https://yt3.ggpht.com/a/AGF-l7_OXliFbSCKKzbgDBu5sE-AuyQBkd4czmFAJw=s900-c-k-c0xffffffff-no-rj-m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0100" y="1214422"/>
            <a:ext cx="1440000" cy="1440000"/>
          </a:xfrm>
          <a:prstGeom prst="ellipse">
            <a:avLst/>
          </a:prstGeom>
          <a:ln>
            <a:noFill/>
          </a:ln>
          <a:effectLst>
            <a:softEdge rad="112500"/>
          </a:effectLst>
        </p:spPr>
      </p:pic>
      <p:sp>
        <p:nvSpPr>
          <p:cNvPr id="37" name="Прямоугольник 36"/>
          <p:cNvSpPr/>
          <p:nvPr/>
        </p:nvSpPr>
        <p:spPr>
          <a:xfrm>
            <a:off x="3357554" y="2928934"/>
            <a:ext cx="2643206" cy="923330"/>
          </a:xfrm>
          <a:prstGeom prst="rect">
            <a:avLst/>
          </a:prstGeom>
        </p:spPr>
        <p:txBody>
          <a:bodyPr wrap="square">
            <a:spAutoFit/>
          </a:bodyPr>
          <a:lstStyle/>
          <a:p>
            <a:pPr algn="ctr"/>
            <a:r>
              <a:rPr lang="ru-RU" b="1" dirty="0" smtClean="0">
                <a:latin typeface="Times New Roman" pitchFamily="18" charset="0"/>
                <a:cs typeface="Times New Roman" pitchFamily="18" charset="0"/>
              </a:rPr>
              <a:t>инструменты обеспечения устойчивости бюджета</a:t>
            </a:r>
          </a:p>
        </p:txBody>
      </p:sp>
      <p:sp>
        <p:nvSpPr>
          <p:cNvPr id="40" name="Прямоугольник 39"/>
          <p:cNvSpPr/>
          <p:nvPr/>
        </p:nvSpPr>
        <p:spPr>
          <a:xfrm>
            <a:off x="1071538" y="2643182"/>
            <a:ext cx="7143800"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082" name="Picture 10" descr="https://www.psdgraphics.com/file/red-glossy-ball.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858016" y="1214422"/>
            <a:ext cx="1440000" cy="1440000"/>
          </a:xfrm>
          <a:prstGeom prst="ellipse">
            <a:avLst/>
          </a:prstGeom>
          <a:ln>
            <a:noFill/>
          </a:ln>
          <a:effectLst>
            <a:softEdge rad="112500"/>
          </a:effectLst>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0"/>
            <a:ext cx="9144000" cy="707886"/>
          </a:xfrm>
          <a:prstGeom prst="rect">
            <a:avLst/>
          </a:prstGeom>
          <a:noFill/>
        </p:spPr>
        <p:txBody>
          <a:bodyPr wrap="square" rtlCol="0">
            <a:spAutoFit/>
          </a:bodyPr>
          <a:lstStyle/>
          <a:p>
            <a:pPr algn="ctr"/>
            <a:r>
              <a:rPr lang="ru-RU" sz="2000" b="1" dirty="0" smtClean="0">
                <a:latin typeface="Calibri" pitchFamily="34" charset="0"/>
                <a:cs typeface="Calibri" pitchFamily="34" charset="0"/>
              </a:rPr>
              <a:t>Рейтинг Курского муниципального округа Ставропольского края по качеству управления бюджетным процессом  </a:t>
            </a:r>
          </a:p>
        </p:txBody>
      </p:sp>
      <p:sp>
        <p:nvSpPr>
          <p:cNvPr id="96257" name="Rectangle 1"/>
          <p:cNvSpPr>
            <a:spLocks noChangeArrowheads="1"/>
          </p:cNvSpPr>
          <p:nvPr/>
        </p:nvSpPr>
        <p:spPr bwMode="auto">
          <a:xfrm>
            <a:off x="381000" y="609600"/>
            <a:ext cx="8458200"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mj-lt"/>
                <a:ea typeface="Times New Roman" pitchFamily="18" charset="0"/>
                <a:cs typeface="Calibri" pitchFamily="34" charset="0"/>
              </a:rPr>
              <a:t>На основании приказов министерства финансов Ставропольского края «О результатах оценки качества управления бюджетным процессом и стратегического планирования в муниципальных и городских округах Ставропольского края»:</a:t>
            </a:r>
            <a:endParaRPr kumimoji="0" lang="ru-RU" sz="1400" b="0" i="0" u="none" strike="noStrike" cap="none" normalizeH="0" baseline="0" dirty="0" smtClean="0">
              <a:ln>
                <a:noFill/>
              </a:ln>
              <a:solidFill>
                <a:schemeClr val="tx1"/>
              </a:solidFill>
              <a:effectLst/>
              <a:latin typeface="+mj-lt"/>
              <a:cs typeface="Calibri" pitchFamily="34" charset="0"/>
            </a:endParaRPr>
          </a:p>
          <a:p>
            <a:pPr marL="0" marR="0" lvl="0" indent="45085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ru-RU" sz="1400" b="0" i="0" u="none" strike="noStrike" cap="none" normalizeH="0" baseline="0" dirty="0" smtClean="0">
                <a:ln>
                  <a:noFill/>
                </a:ln>
                <a:solidFill>
                  <a:schemeClr val="tx1"/>
                </a:solidFill>
                <a:effectLst/>
                <a:latin typeface="+mj-lt"/>
                <a:ea typeface="Times New Roman" pitchFamily="18" charset="0"/>
                <a:cs typeface="Calibri" pitchFamily="34" charset="0"/>
              </a:rPr>
              <a:t>от 19.04.2016 № 72 по итогам 2015 года Курскому муниципальному району присвоена 1 степень качества управления бюджетным процессом, с результатом 78,34 баллов;</a:t>
            </a:r>
            <a:endParaRPr kumimoji="0" lang="ru-RU" sz="1400" b="0" i="0" u="none" strike="noStrike" cap="none" normalizeH="0" baseline="0" dirty="0" smtClean="0">
              <a:ln>
                <a:noFill/>
              </a:ln>
              <a:solidFill>
                <a:schemeClr val="tx1"/>
              </a:solidFill>
              <a:effectLst/>
              <a:latin typeface="+mj-lt"/>
              <a:cs typeface="Calibri" pitchFamily="34" charset="0"/>
            </a:endParaRPr>
          </a:p>
          <a:p>
            <a:pPr marL="0" marR="0" lvl="0" indent="45085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ru-RU" sz="1400" b="0" i="0" u="none" strike="noStrike" cap="none" normalizeH="0" baseline="0" dirty="0" smtClean="0">
                <a:ln>
                  <a:noFill/>
                </a:ln>
                <a:solidFill>
                  <a:schemeClr val="tx1"/>
                </a:solidFill>
                <a:effectLst/>
                <a:latin typeface="+mj-lt"/>
                <a:ea typeface="Times New Roman" pitchFamily="18" charset="0"/>
                <a:cs typeface="Calibri" pitchFamily="34" charset="0"/>
              </a:rPr>
              <a:t> от 28.04.2017 № 129 по итогам 2016 года Курскому муниципальному району присвоена 2 степень качества управления бюджетным процессом, с результатом 72,37 баллов;</a:t>
            </a:r>
            <a:endParaRPr kumimoji="0" lang="ru-RU" sz="1400" b="0" i="0" u="none" strike="noStrike" cap="none" normalizeH="0" baseline="0" dirty="0" smtClean="0">
              <a:ln>
                <a:noFill/>
              </a:ln>
              <a:solidFill>
                <a:schemeClr val="tx1"/>
              </a:solidFill>
              <a:effectLst/>
              <a:latin typeface="+mj-lt"/>
              <a:cs typeface="Calibri" pitchFamily="34" charset="0"/>
            </a:endParaRPr>
          </a:p>
          <a:p>
            <a:pPr marL="0" marR="0" lvl="0" indent="450850" algn="just" defTabSz="914400" rtl="0" eaLnBrk="0" fontAlgn="base" latinLnBrk="0" hangingPunct="0">
              <a:lnSpc>
                <a:spcPct val="100000"/>
              </a:lnSpc>
              <a:spcBef>
                <a:spcPct val="0"/>
              </a:spcBef>
              <a:spcAft>
                <a:spcPct val="0"/>
              </a:spcAft>
              <a:buClrTx/>
              <a:buSzTx/>
              <a:buFont typeface="Wingdings" pitchFamily="2" charset="2"/>
              <a:buChar char="Ø"/>
              <a:tabLst/>
            </a:pPr>
            <a:r>
              <a:rPr kumimoji="0" lang="ru-RU" sz="1400" b="0" i="0" u="none" strike="noStrike" cap="none" normalizeH="0" baseline="0" dirty="0" smtClean="0">
                <a:ln>
                  <a:noFill/>
                </a:ln>
                <a:solidFill>
                  <a:schemeClr val="tx1"/>
                </a:solidFill>
                <a:effectLst/>
                <a:latin typeface="+mj-lt"/>
                <a:ea typeface="Times New Roman" pitchFamily="18" charset="0"/>
                <a:cs typeface="Calibri" pitchFamily="34" charset="0"/>
              </a:rPr>
              <a:t>от 10.10.2018 № 257 по итогам 2017 года Курский муниципальный район на 19 месте с результатом 62,61 балла</a:t>
            </a:r>
            <a:r>
              <a:rPr lang="ru-RU" sz="1400" dirty="0" smtClean="0">
                <a:latin typeface="+mj-lt"/>
                <a:ea typeface="Times New Roman" pitchFamily="18" charset="0"/>
                <a:cs typeface="Calibri" pitchFamily="34" charset="0"/>
              </a:rPr>
              <a:t>;</a:t>
            </a:r>
          </a:p>
          <a:p>
            <a:pPr indent="450850" algn="just" eaLnBrk="0" hangingPunct="0">
              <a:buFont typeface="Wingdings" pitchFamily="2" charset="2"/>
              <a:buChar char="Ø"/>
            </a:pPr>
            <a:r>
              <a:rPr lang="ru-RU" sz="1400" dirty="0" smtClean="0">
                <a:latin typeface="+mj-lt"/>
                <a:ea typeface="Times New Roman" pitchFamily="18" charset="0"/>
                <a:cs typeface="Calibri" pitchFamily="34" charset="0"/>
              </a:rPr>
              <a:t>от 31.05.2019 № 142 по итогам 2018 года Курский муниципальный район получил 56,67 балла;</a:t>
            </a:r>
          </a:p>
          <a:p>
            <a:pPr indent="450850" algn="just" eaLnBrk="0" hangingPunct="0">
              <a:buFont typeface="Wingdings" pitchFamily="2" charset="2"/>
              <a:buChar char="Ø"/>
            </a:pPr>
            <a:r>
              <a:rPr lang="ru-RU" sz="1400" dirty="0" smtClean="0">
                <a:latin typeface="+mj-lt"/>
                <a:ea typeface="Times New Roman" pitchFamily="18" charset="0"/>
                <a:cs typeface="Calibri" pitchFamily="34" charset="0"/>
              </a:rPr>
              <a:t>от 27.05.2020 № 116 по итогам 2019 года Курский муниципальный район получил 47,74 балла;</a:t>
            </a:r>
          </a:p>
          <a:p>
            <a:pPr indent="450850" algn="just" eaLnBrk="0" hangingPunct="0">
              <a:buFont typeface="Wingdings" pitchFamily="2" charset="2"/>
              <a:buChar char="Ø"/>
            </a:pPr>
            <a:r>
              <a:rPr lang="ru-RU" sz="1400" dirty="0" smtClean="0">
                <a:latin typeface="+mj-lt"/>
                <a:ea typeface="Times New Roman" pitchFamily="18" charset="0"/>
                <a:cs typeface="Calibri" pitchFamily="34" charset="0"/>
              </a:rPr>
              <a:t>от  28.05.2021 № 122 по итогам 2020 года Курский муниципальный округ получил 55,34 балла;</a:t>
            </a:r>
          </a:p>
          <a:p>
            <a:pPr indent="450850" algn="just" eaLnBrk="0" hangingPunct="0">
              <a:buFont typeface="Wingdings" pitchFamily="2" charset="2"/>
              <a:buChar char="Ø"/>
            </a:pPr>
            <a:r>
              <a:rPr lang="ru-RU" sz="1400" dirty="0" smtClean="0">
                <a:latin typeface="+mj-lt"/>
                <a:ea typeface="Times New Roman" pitchFamily="18" charset="0"/>
                <a:cs typeface="Calibri" pitchFamily="34" charset="0"/>
              </a:rPr>
              <a:t>от  31.05.2022 № 120 по итогам 2021 года Курский муниципальный округ получил 71,95 балла;</a:t>
            </a:r>
          </a:p>
          <a:p>
            <a:pPr indent="450850" algn="just" eaLnBrk="0" hangingPunct="0">
              <a:buFont typeface="Wingdings" pitchFamily="2" charset="2"/>
              <a:buChar char="Ø"/>
            </a:pPr>
            <a:r>
              <a:rPr lang="ru-RU" sz="1400" dirty="0" smtClean="0">
                <a:latin typeface="+mj-lt"/>
                <a:ea typeface="Times New Roman" pitchFamily="18" charset="0"/>
                <a:cs typeface="Calibri" pitchFamily="34" charset="0"/>
              </a:rPr>
              <a:t>от  30.05.2023 № 129 по итогам 2022 года Курский муниципальный округ получил 78,00 балла;</a:t>
            </a:r>
          </a:p>
          <a:p>
            <a:pPr indent="450850" algn="just" eaLnBrk="0" hangingPunct="0">
              <a:buFont typeface="Wingdings" pitchFamily="2" charset="2"/>
              <a:buChar char="Ø"/>
            </a:pPr>
            <a:r>
              <a:rPr lang="ru-RU" sz="1400" dirty="0">
                <a:latin typeface="+mj-lt"/>
                <a:ea typeface="Times New Roman" pitchFamily="18" charset="0"/>
                <a:cs typeface="Calibri" pitchFamily="34" charset="0"/>
              </a:rPr>
              <a:t>п</a:t>
            </a:r>
            <a:r>
              <a:rPr lang="ru-RU" sz="1400" dirty="0" smtClean="0">
                <a:latin typeface="+mj-lt"/>
                <a:ea typeface="Times New Roman" pitchFamily="18" charset="0"/>
                <a:cs typeface="Calibri" pitchFamily="34" charset="0"/>
              </a:rPr>
              <a:t>редварительно по </a:t>
            </a:r>
            <a:r>
              <a:rPr lang="ru-RU" sz="1400" dirty="0">
                <a:latin typeface="+mj-lt"/>
                <a:ea typeface="Times New Roman" pitchFamily="18" charset="0"/>
                <a:cs typeface="Calibri" pitchFamily="34" charset="0"/>
              </a:rPr>
              <a:t>итогам </a:t>
            </a:r>
            <a:r>
              <a:rPr lang="ru-RU" sz="1400" dirty="0" smtClean="0">
                <a:latin typeface="+mj-lt"/>
                <a:ea typeface="Times New Roman" pitchFamily="18" charset="0"/>
                <a:cs typeface="Calibri" pitchFamily="34" charset="0"/>
              </a:rPr>
              <a:t>2023 </a:t>
            </a:r>
            <a:r>
              <a:rPr lang="ru-RU" sz="1400" dirty="0">
                <a:latin typeface="+mj-lt"/>
                <a:ea typeface="Times New Roman" pitchFamily="18" charset="0"/>
                <a:cs typeface="Calibri" pitchFamily="34" charset="0"/>
              </a:rPr>
              <a:t>года Курский муниципальный округ получил </a:t>
            </a:r>
            <a:r>
              <a:rPr lang="ru-RU" sz="1400" dirty="0" smtClean="0">
                <a:latin typeface="+mj-lt"/>
                <a:ea typeface="Times New Roman" pitchFamily="18" charset="0"/>
                <a:cs typeface="Calibri" pitchFamily="34" charset="0"/>
              </a:rPr>
              <a:t>96,9 </a:t>
            </a:r>
            <a:r>
              <a:rPr lang="ru-RU" sz="1400" dirty="0">
                <a:latin typeface="+mj-lt"/>
                <a:ea typeface="Times New Roman" pitchFamily="18" charset="0"/>
                <a:cs typeface="Calibri" pitchFamily="34" charset="0"/>
              </a:rPr>
              <a:t>балла;</a:t>
            </a:r>
          </a:p>
          <a:p>
            <a:pPr indent="450850" algn="just" eaLnBrk="0" hangingPunct="0">
              <a:buFont typeface="Wingdings" pitchFamily="2" charset="2"/>
              <a:buChar char="Ø"/>
            </a:pPr>
            <a:endParaRPr lang="ru-RU" sz="1400" dirty="0" smtClean="0">
              <a:latin typeface="+mj-lt"/>
              <a:ea typeface="Times New Roman" pitchFamily="18" charset="0"/>
              <a:cs typeface="Calibri" pitchFamily="34" charset="0"/>
            </a:endParaRPr>
          </a:p>
          <a:p>
            <a:pPr indent="450850" algn="just" eaLnBrk="0" hangingPunct="0">
              <a:buFont typeface="Wingdings" pitchFamily="2" charset="2"/>
              <a:buChar char="Ø"/>
            </a:pPr>
            <a:endParaRPr lang="ru-RU" sz="1400" dirty="0" smtClean="0">
              <a:latin typeface="Calibri" pitchFamily="34" charset="0"/>
              <a:ea typeface="Times New Roman" pitchFamily="18" charset="0"/>
              <a:cs typeface="Calibri" pitchFamily="34" charset="0"/>
            </a:endParaRPr>
          </a:p>
          <a:p>
            <a:pPr marL="0" marR="0" lvl="0" indent="450850" algn="just" defTabSz="914400" rtl="0" eaLnBrk="0" fontAlgn="base" latinLnBrk="0" hangingPunct="0">
              <a:lnSpc>
                <a:spcPct val="100000"/>
              </a:lnSpc>
              <a:spcBef>
                <a:spcPct val="0"/>
              </a:spcBef>
              <a:spcAft>
                <a:spcPct val="0"/>
              </a:spcAft>
              <a:buClrTx/>
              <a:buSzTx/>
              <a:buFont typeface="Wingdings" pitchFamily="2" charset="2"/>
              <a:buChar char="Ø"/>
              <a:tabLst/>
            </a:pPr>
            <a:endParaRPr kumimoji="0" lang="ru-RU" sz="1400" b="0" i="0" u="none" strike="noStrike" cap="none" normalizeH="0" baseline="0" dirty="0" smtClean="0">
              <a:ln>
                <a:noFill/>
              </a:ln>
              <a:solidFill>
                <a:schemeClr val="tx1"/>
              </a:solidFill>
              <a:effectLst/>
              <a:latin typeface="Calibri" pitchFamily="34" charset="0"/>
              <a:cs typeface="Calibri" pitchFamily="34" charset="0"/>
            </a:endParaRPr>
          </a:p>
        </p:txBody>
      </p:sp>
      <p:graphicFrame>
        <p:nvGraphicFramePr>
          <p:cNvPr id="5" name="Диаграмма 4"/>
          <p:cNvGraphicFramePr/>
          <p:nvPr>
            <p:extLst>
              <p:ext uri="{D42A27DB-BD31-4B8C-83A1-F6EECF244321}">
                <p14:modId xmlns:p14="http://schemas.microsoft.com/office/powerpoint/2010/main" val="2306282651"/>
              </p:ext>
            </p:extLst>
          </p:nvPr>
        </p:nvGraphicFramePr>
        <p:xfrm>
          <a:off x="228600" y="3810000"/>
          <a:ext cx="8763000" cy="3048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3" name="Picture 4" descr="Picture background"/>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Таблица 1"/>
          <p:cNvGraphicFramePr>
            <a:graphicFrameLocks noGrp="1"/>
          </p:cNvGraphicFramePr>
          <p:nvPr>
            <p:extLst>
              <p:ext uri="{D42A27DB-BD31-4B8C-83A1-F6EECF244321}">
                <p14:modId xmlns:p14="http://schemas.microsoft.com/office/powerpoint/2010/main" val="849639051"/>
              </p:ext>
            </p:extLst>
          </p:nvPr>
        </p:nvGraphicFramePr>
        <p:xfrm>
          <a:off x="76202" y="26126"/>
          <a:ext cx="8991597" cy="6568762"/>
        </p:xfrm>
        <a:graphic>
          <a:graphicData uri="http://schemas.openxmlformats.org/drawingml/2006/table">
            <a:tbl>
              <a:tblPr/>
              <a:tblGrid>
                <a:gridCol w="2790496">
                  <a:extLst>
                    <a:ext uri="{9D8B030D-6E8A-4147-A177-3AD203B41FA5}">
                      <a16:colId xmlns:a16="http://schemas.microsoft.com/office/drawing/2014/main" xmlns="" val="20000"/>
                    </a:ext>
                  </a:extLst>
                </a:gridCol>
                <a:gridCol w="1085194">
                  <a:extLst>
                    <a:ext uri="{9D8B030D-6E8A-4147-A177-3AD203B41FA5}">
                      <a16:colId xmlns:a16="http://schemas.microsoft.com/office/drawing/2014/main" xmlns="" val="577456819"/>
                    </a:ext>
                  </a:extLst>
                </a:gridCol>
                <a:gridCol w="542596">
                  <a:extLst>
                    <a:ext uri="{9D8B030D-6E8A-4147-A177-3AD203B41FA5}">
                      <a16:colId xmlns:a16="http://schemas.microsoft.com/office/drawing/2014/main" xmlns="" val="1935572672"/>
                    </a:ext>
                  </a:extLst>
                </a:gridCol>
                <a:gridCol w="542596">
                  <a:extLst>
                    <a:ext uri="{9D8B030D-6E8A-4147-A177-3AD203B41FA5}">
                      <a16:colId xmlns:a16="http://schemas.microsoft.com/office/drawing/2014/main" xmlns="" val="1535945750"/>
                    </a:ext>
                  </a:extLst>
                </a:gridCol>
                <a:gridCol w="620110">
                  <a:extLst>
                    <a:ext uri="{9D8B030D-6E8A-4147-A177-3AD203B41FA5}">
                      <a16:colId xmlns:a16="http://schemas.microsoft.com/office/drawing/2014/main" xmlns="" val="4157520631"/>
                    </a:ext>
                  </a:extLst>
                </a:gridCol>
                <a:gridCol w="542596">
                  <a:extLst>
                    <a:ext uri="{9D8B030D-6E8A-4147-A177-3AD203B41FA5}">
                      <a16:colId xmlns:a16="http://schemas.microsoft.com/office/drawing/2014/main" xmlns="" val="470334347"/>
                    </a:ext>
                  </a:extLst>
                </a:gridCol>
                <a:gridCol w="542596">
                  <a:extLst>
                    <a:ext uri="{9D8B030D-6E8A-4147-A177-3AD203B41FA5}">
                      <a16:colId xmlns:a16="http://schemas.microsoft.com/office/drawing/2014/main" xmlns="" val="890776022"/>
                    </a:ext>
                  </a:extLst>
                </a:gridCol>
                <a:gridCol w="465082">
                  <a:extLst>
                    <a:ext uri="{9D8B030D-6E8A-4147-A177-3AD203B41FA5}">
                      <a16:colId xmlns:a16="http://schemas.microsoft.com/office/drawing/2014/main" xmlns="" val="1929651287"/>
                    </a:ext>
                  </a:extLst>
                </a:gridCol>
                <a:gridCol w="620110">
                  <a:extLst>
                    <a:ext uri="{9D8B030D-6E8A-4147-A177-3AD203B41FA5}">
                      <a16:colId xmlns:a16="http://schemas.microsoft.com/office/drawing/2014/main" xmlns="" val="3359486516"/>
                    </a:ext>
                  </a:extLst>
                </a:gridCol>
                <a:gridCol w="620110">
                  <a:extLst>
                    <a:ext uri="{9D8B030D-6E8A-4147-A177-3AD203B41FA5}">
                      <a16:colId xmlns:a16="http://schemas.microsoft.com/office/drawing/2014/main" xmlns="" val="2738963782"/>
                    </a:ext>
                  </a:extLst>
                </a:gridCol>
                <a:gridCol w="620111">
                  <a:extLst>
                    <a:ext uri="{9D8B030D-6E8A-4147-A177-3AD203B41FA5}">
                      <a16:colId xmlns:a16="http://schemas.microsoft.com/office/drawing/2014/main" xmlns="" val="1375836966"/>
                    </a:ext>
                  </a:extLst>
                </a:gridCol>
              </a:tblGrid>
              <a:tr h="0">
                <a:tc>
                  <a:txBody>
                    <a:bodyPr/>
                    <a:lstStyle/>
                    <a:p>
                      <a:pPr algn="ctr">
                        <a:lnSpc>
                          <a:spcPct val="115000"/>
                        </a:lnSpc>
                        <a:spcAft>
                          <a:spcPts val="0"/>
                        </a:spcAft>
                      </a:pPr>
                      <a:r>
                        <a:rPr lang="ru-RU" sz="900" dirty="0">
                          <a:latin typeface="+mj-lt"/>
                          <a:ea typeface="Times New Roman"/>
                          <a:cs typeface="Times New Roman"/>
                        </a:rPr>
                        <a:t>1</a:t>
                      </a:r>
                      <a:endParaRPr lang="ru-RU" sz="900" dirty="0">
                        <a:latin typeface="+mj-lt"/>
                        <a:ea typeface="Calibri"/>
                        <a:cs typeface="Times New Roman"/>
                      </a:endParaRPr>
                    </a:p>
                  </a:txBody>
                  <a:tcPr marL="6281" marR="628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900" dirty="0">
                          <a:latin typeface="+mj-lt"/>
                          <a:ea typeface="Times New Roman"/>
                          <a:cs typeface="Times New Roman"/>
                        </a:rPr>
                        <a:t>2</a:t>
                      </a:r>
                      <a:endParaRPr lang="ru-RU" sz="900" dirty="0">
                        <a:latin typeface="+mj-lt"/>
                        <a:ea typeface="Calibri"/>
                        <a:cs typeface="Times New Roman"/>
                      </a:endParaRPr>
                    </a:p>
                  </a:txBody>
                  <a:tcPr marL="6281" marR="6281" marT="0" marB="0" anchor="ctr">
                    <a:lnL w="12700" cap="flat" cmpd="sng" algn="ctr">
                      <a:solidFill>
                        <a:srgbClr val="000000"/>
                      </a:solidFill>
                      <a:prstDash val="solid"/>
                      <a:round/>
                      <a:headEnd type="none" w="med" len="med"/>
                      <a:tailEnd type="none" w="med" len="med"/>
                    </a:lnL>
                  </a:tcPr>
                </a:tc>
                <a:tc>
                  <a:txBody>
                    <a:bodyPr/>
                    <a:lstStyle/>
                    <a:p>
                      <a:pPr algn="ctr">
                        <a:lnSpc>
                          <a:spcPct val="115000"/>
                        </a:lnSpc>
                        <a:spcAft>
                          <a:spcPts val="0"/>
                        </a:spcAft>
                      </a:pPr>
                      <a:r>
                        <a:rPr lang="ru-RU" sz="900" dirty="0">
                          <a:latin typeface="+mj-lt"/>
                          <a:ea typeface="Times New Roman"/>
                          <a:cs typeface="Times New Roman"/>
                        </a:rPr>
                        <a:t>3</a:t>
                      </a:r>
                      <a:endParaRPr lang="ru-RU" sz="900" dirty="0">
                        <a:latin typeface="+mj-lt"/>
                        <a:ea typeface="Calibri"/>
                        <a:cs typeface="Times New Roman"/>
                      </a:endParaRPr>
                    </a:p>
                  </a:txBody>
                  <a:tcPr marL="6281" marR="6281" marT="0" marB="0" anchor="ctr"/>
                </a:tc>
                <a:tc>
                  <a:txBody>
                    <a:bodyPr/>
                    <a:lstStyle/>
                    <a:p>
                      <a:pPr algn="ctr">
                        <a:lnSpc>
                          <a:spcPct val="115000"/>
                        </a:lnSpc>
                        <a:spcAft>
                          <a:spcPts val="0"/>
                        </a:spcAft>
                      </a:pPr>
                      <a:r>
                        <a:rPr lang="ru-RU" sz="900" dirty="0">
                          <a:latin typeface="+mj-lt"/>
                          <a:ea typeface="Times New Roman"/>
                          <a:cs typeface="Times New Roman"/>
                        </a:rPr>
                        <a:t>4</a:t>
                      </a:r>
                      <a:endParaRPr lang="ru-RU" sz="900" dirty="0">
                        <a:latin typeface="+mj-lt"/>
                        <a:ea typeface="Calibri"/>
                        <a:cs typeface="Times New Roman"/>
                      </a:endParaRPr>
                    </a:p>
                  </a:txBody>
                  <a:tcPr marL="6281" marR="6281" marT="0" marB="0" anchor="ctr"/>
                </a:tc>
                <a:tc>
                  <a:txBody>
                    <a:bodyPr/>
                    <a:lstStyle/>
                    <a:p>
                      <a:pPr algn="ctr">
                        <a:lnSpc>
                          <a:spcPct val="115000"/>
                        </a:lnSpc>
                        <a:spcAft>
                          <a:spcPts val="0"/>
                        </a:spcAft>
                      </a:pPr>
                      <a:r>
                        <a:rPr lang="ru-RU" sz="900" dirty="0">
                          <a:latin typeface="+mj-lt"/>
                          <a:ea typeface="Times New Roman"/>
                          <a:cs typeface="Times New Roman"/>
                        </a:rPr>
                        <a:t>5</a:t>
                      </a:r>
                      <a:endParaRPr lang="ru-RU" sz="900" dirty="0">
                        <a:latin typeface="+mj-lt"/>
                        <a:ea typeface="Calibri"/>
                        <a:cs typeface="Times New Roman"/>
                      </a:endParaRPr>
                    </a:p>
                  </a:txBody>
                  <a:tcPr marL="6281" marR="6281" marT="0" marB="0" anchor="ctr"/>
                </a:tc>
                <a:tc>
                  <a:txBody>
                    <a:bodyPr/>
                    <a:lstStyle/>
                    <a:p>
                      <a:pPr algn="ctr">
                        <a:lnSpc>
                          <a:spcPct val="115000"/>
                        </a:lnSpc>
                        <a:spcAft>
                          <a:spcPts val="0"/>
                        </a:spcAft>
                      </a:pPr>
                      <a:r>
                        <a:rPr lang="ru-RU" sz="900" dirty="0">
                          <a:latin typeface="+mj-lt"/>
                          <a:ea typeface="Times New Roman"/>
                          <a:cs typeface="Times New Roman"/>
                        </a:rPr>
                        <a:t>6</a:t>
                      </a:r>
                      <a:endParaRPr lang="ru-RU" sz="900" dirty="0">
                        <a:latin typeface="+mj-lt"/>
                        <a:ea typeface="Calibri"/>
                        <a:cs typeface="Times New Roman"/>
                      </a:endParaRPr>
                    </a:p>
                  </a:txBody>
                  <a:tcPr marL="6281" marR="6281" marT="0" marB="0" anchor="ctr"/>
                </a:tc>
                <a:tc>
                  <a:txBody>
                    <a:bodyPr/>
                    <a:lstStyle/>
                    <a:p>
                      <a:pPr algn="ctr">
                        <a:lnSpc>
                          <a:spcPct val="115000"/>
                        </a:lnSpc>
                        <a:spcAft>
                          <a:spcPts val="0"/>
                        </a:spcAft>
                      </a:pPr>
                      <a:r>
                        <a:rPr lang="ru-RU" sz="900" dirty="0">
                          <a:latin typeface="+mj-lt"/>
                          <a:ea typeface="Times New Roman"/>
                          <a:cs typeface="Times New Roman"/>
                        </a:rPr>
                        <a:t>7</a:t>
                      </a:r>
                      <a:endParaRPr lang="ru-RU" sz="900" dirty="0">
                        <a:latin typeface="+mj-lt"/>
                        <a:ea typeface="Calibri"/>
                        <a:cs typeface="Times New Roman"/>
                      </a:endParaRPr>
                    </a:p>
                  </a:txBody>
                  <a:tcPr marL="6281" marR="6281" marT="0" marB="0" anchor="ctr"/>
                </a:tc>
                <a:tc>
                  <a:txBody>
                    <a:bodyPr/>
                    <a:lstStyle/>
                    <a:p>
                      <a:pPr algn="ctr">
                        <a:lnSpc>
                          <a:spcPct val="115000"/>
                        </a:lnSpc>
                        <a:spcAft>
                          <a:spcPts val="0"/>
                        </a:spcAft>
                      </a:pPr>
                      <a:r>
                        <a:rPr lang="ru-RU" sz="900" dirty="0">
                          <a:latin typeface="+mj-lt"/>
                          <a:ea typeface="Times New Roman"/>
                          <a:cs typeface="Times New Roman"/>
                        </a:rPr>
                        <a:t>8</a:t>
                      </a:r>
                      <a:endParaRPr lang="ru-RU" sz="900" dirty="0">
                        <a:latin typeface="+mj-lt"/>
                        <a:ea typeface="Calibri"/>
                        <a:cs typeface="Times New Roman"/>
                      </a:endParaRPr>
                    </a:p>
                  </a:txBody>
                  <a:tcPr marL="6281" marR="6281" marT="0" marB="0" anchor="ctr"/>
                </a:tc>
                <a:tc>
                  <a:txBody>
                    <a:bodyPr/>
                    <a:lstStyle/>
                    <a:p>
                      <a:pPr algn="ctr">
                        <a:lnSpc>
                          <a:spcPct val="115000"/>
                        </a:lnSpc>
                        <a:spcAft>
                          <a:spcPts val="0"/>
                        </a:spcAft>
                      </a:pPr>
                      <a:r>
                        <a:rPr lang="ru-RU" sz="900" dirty="0">
                          <a:latin typeface="+mj-lt"/>
                          <a:ea typeface="Times New Roman"/>
                          <a:cs typeface="Times New Roman"/>
                        </a:rPr>
                        <a:t>9</a:t>
                      </a:r>
                      <a:endParaRPr lang="ru-RU" sz="900" dirty="0">
                        <a:latin typeface="+mj-lt"/>
                        <a:ea typeface="Calibri"/>
                        <a:cs typeface="Times New Roman"/>
                      </a:endParaRPr>
                    </a:p>
                  </a:txBody>
                  <a:tcPr marL="6281" marR="6281" marT="0" marB="0" anchor="ctr"/>
                </a:tc>
                <a:tc>
                  <a:txBody>
                    <a:bodyPr/>
                    <a:lstStyle/>
                    <a:p>
                      <a:pPr algn="ctr">
                        <a:lnSpc>
                          <a:spcPct val="115000"/>
                        </a:lnSpc>
                        <a:spcAft>
                          <a:spcPts val="0"/>
                        </a:spcAft>
                      </a:pPr>
                      <a:r>
                        <a:rPr lang="ru-RU" sz="900" dirty="0">
                          <a:latin typeface="+mj-lt"/>
                          <a:ea typeface="Times New Roman"/>
                          <a:cs typeface="Times New Roman"/>
                        </a:rPr>
                        <a:t>10</a:t>
                      </a:r>
                      <a:endParaRPr lang="ru-RU" sz="900" dirty="0">
                        <a:latin typeface="+mj-lt"/>
                        <a:ea typeface="Calibri"/>
                        <a:cs typeface="Times New Roman"/>
                      </a:endParaRPr>
                    </a:p>
                  </a:txBody>
                  <a:tcPr marL="6281" marR="6281" marT="0" marB="0" anchor="ctr"/>
                </a:tc>
                <a:tc>
                  <a:txBody>
                    <a:bodyPr/>
                    <a:lstStyle/>
                    <a:p>
                      <a:pPr algn="ctr">
                        <a:lnSpc>
                          <a:spcPct val="115000"/>
                        </a:lnSpc>
                        <a:spcAft>
                          <a:spcPts val="0"/>
                        </a:spcAft>
                      </a:pPr>
                      <a:r>
                        <a:rPr lang="ru-RU" sz="900" dirty="0">
                          <a:latin typeface="+mj-lt"/>
                          <a:ea typeface="Times New Roman"/>
                          <a:cs typeface="Times New Roman"/>
                        </a:rPr>
                        <a:t>11</a:t>
                      </a:r>
                      <a:endParaRPr lang="ru-RU" sz="900" dirty="0">
                        <a:latin typeface="+mj-lt"/>
                        <a:ea typeface="Calibri"/>
                        <a:cs typeface="Times New Roman"/>
                      </a:endParaRPr>
                    </a:p>
                  </a:txBody>
                  <a:tcPr marL="6281" marR="6281" marT="0" marB="0" anchor="ctr"/>
                </a:tc>
                <a:extLst>
                  <a:ext uri="{0D108BD9-81ED-4DB2-BD59-A6C34878D82A}">
                    <a16:rowId xmlns:a16="http://schemas.microsoft.com/office/drawing/2014/main" xmlns="" val="10000"/>
                  </a:ext>
                </a:extLst>
              </a:tr>
              <a:tr h="37594">
                <a:tc gridSpan="11">
                  <a:txBody>
                    <a:bodyPr/>
                    <a:lstStyle/>
                    <a:p>
                      <a:pPr marL="0" algn="l" rtl="0" eaLnBrk="1" fontAlgn="ctr" latinLnBrk="0" hangingPunct="1"/>
                      <a:r>
                        <a:rPr kumimoji="0" lang="ru-RU" sz="900" b="1" u="none" strike="noStrike" kern="1200" dirty="0">
                          <a:solidFill>
                            <a:schemeClr val="dk1"/>
                          </a:solidFill>
                          <a:effectLst/>
                          <a:latin typeface="+mj-lt"/>
                          <a:ea typeface="+mn-ea"/>
                          <a:cs typeface="+mn-cs"/>
                        </a:rPr>
                        <a:t>Инвестиции</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1"/>
                  </a:ext>
                </a:extLst>
              </a:tr>
              <a:tr h="49581">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Инвестиции в основной капитал</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млн. руб.</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1465,3</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1686,1</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1889,8</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2000</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2061,4</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2200</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2236,6</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2100</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2300</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99521326"/>
                  </a:ext>
                </a:extLst>
              </a:tr>
              <a:tr h="49581">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Индекс физического объема инвестиций в основной капитал</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 к пред. году в сопоставимых ценах</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124,3</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115</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112,08</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105,83</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109,08</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110</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108,5</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95,45</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102,83</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290584306"/>
                  </a:ext>
                </a:extLst>
              </a:tr>
              <a:tr h="49581">
                <a:tc>
                  <a:txBody>
                    <a:bodyPr/>
                    <a:lstStyle/>
                    <a:p>
                      <a:pPr marL="0" algn="l" rtl="0" eaLnBrk="1" fontAlgn="ctr" latinLnBrk="0" hangingPunct="1"/>
                      <a:r>
                        <a:rPr kumimoji="0" lang="ru-RU" sz="800" u="none" strike="noStrike" kern="1200" dirty="0">
                          <a:solidFill>
                            <a:schemeClr val="dk1"/>
                          </a:solidFill>
                          <a:effectLst/>
                          <a:latin typeface="+mj-lt"/>
                          <a:ea typeface="+mn-ea"/>
                          <a:cs typeface="+mn-cs"/>
                        </a:rPr>
                        <a:t>Объем    инвестиций    в основной капитал за счет всех источников финансирования (без субъектов малого предпринимательства и объемов инвестиций, не наблюдаемых прямыми статистическими методами), всего</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млн. руб.</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294,22</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386,6</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390</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390</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391</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395</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397</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400</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401</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24536778"/>
                  </a:ext>
                </a:extLst>
              </a:tr>
              <a:tr h="49581">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Индекс физического объема</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 к пред. году в сопоставимых ценах</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194,6</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119</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100,88</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100</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100,26</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101,28</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101,53</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101,27</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101,01</a:t>
                      </a:r>
                    </a:p>
                  </a:txBody>
                  <a:tcPr marL="2351" marR="2351" marT="2351"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06327557"/>
                  </a:ext>
                </a:extLst>
              </a:tr>
              <a:tr h="49581">
                <a:tc gridSpan="11">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kumimoji="0" lang="ru-RU" sz="900" b="1" u="none" strike="noStrike" kern="1200" dirty="0" smtClean="0">
                          <a:solidFill>
                            <a:schemeClr val="dk1"/>
                          </a:solidFill>
                          <a:effectLst/>
                          <a:latin typeface="+mn-lt"/>
                          <a:ea typeface="+mn-ea"/>
                          <a:cs typeface="+mn-cs"/>
                        </a:rPr>
                        <a:t>Консолидированный бюджет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4133505163"/>
                  </a:ext>
                </a:extLst>
              </a:tr>
              <a:tr h="49581">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Доходы консолидированного бюджета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млн. руб.</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2330,85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2327,48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2981,2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1708,43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1898,25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1613,85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1793,17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1613,85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1793,17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37594">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Налоговые и неналоговые доходы, всего</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млн. руб.</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352,34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382,21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376,01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337,06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374,51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344,09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382,32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344,09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382,32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r h="37594">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Налоговые доходы консолидированного бюджета муниципального образования Ставропольского края, всего</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млн. руб.</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297,47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316,27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318,67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293,58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326,2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300,61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334,01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300,61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334,01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4"/>
                  </a:ext>
                </a:extLst>
              </a:tr>
              <a:tr h="37594">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в том числе:</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xmlns="" val="10005"/>
                  </a:ext>
                </a:extLst>
              </a:tr>
              <a:tr h="37594">
                <a:tc>
                  <a:txBody>
                    <a:bodyPr/>
                    <a:lstStyle/>
                    <a:p>
                      <a:pPr marL="0" algn="l" rtl="0" eaLnBrk="1" fontAlgn="ctr" latinLnBrk="0" hangingPunct="1"/>
                      <a:r>
                        <a:rPr kumimoji="0" lang="ru-RU" sz="900" u="none" strike="noStrike" kern="1200">
                          <a:solidFill>
                            <a:schemeClr val="dk1"/>
                          </a:solidFill>
                          <a:effectLst/>
                          <a:latin typeface="+mj-lt"/>
                          <a:ea typeface="+mn-ea"/>
                          <a:cs typeface="+mn-cs"/>
                        </a:rPr>
                        <a:t>налог на доходы физических лиц</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млн. руб.</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167,36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171,08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179,63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163,3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181,44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163,91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182,12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163,91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182,12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6"/>
                  </a:ext>
                </a:extLst>
              </a:tr>
              <a:tr h="74370">
                <a:tc>
                  <a:txBody>
                    <a:bodyPr/>
                    <a:lstStyle/>
                    <a:p>
                      <a:pPr marL="0" algn="l" rtl="0" eaLnBrk="1" fontAlgn="ctr" latinLnBrk="0" hangingPunct="1"/>
                      <a:r>
                        <a:rPr kumimoji="0" lang="ru-RU" sz="900" u="none" strike="noStrike" kern="1200">
                          <a:solidFill>
                            <a:schemeClr val="dk1"/>
                          </a:solidFill>
                          <a:effectLst/>
                          <a:latin typeface="+mj-lt"/>
                          <a:ea typeface="+mn-ea"/>
                          <a:cs typeface="+mn-cs"/>
                        </a:rPr>
                        <a:t>акцизы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млн. руб.</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41,9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48,46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42,33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38,93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43,25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41,03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45,59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41,03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45,59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7"/>
                  </a:ext>
                </a:extLst>
              </a:tr>
              <a:tr h="37594">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налог, взимаемый в связи с применением упрощенной     системы налогообложения</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млн. руб.</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12,94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15,1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17,65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16,96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18,84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18,05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20,05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18,05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20,05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8"/>
                  </a:ext>
                </a:extLst>
              </a:tr>
              <a:tr h="37594">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налог на имущество физических лиц</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млн. руб.</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11,36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12,58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10,33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9,45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9,62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10,69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9,62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10,69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9"/>
                  </a:ext>
                </a:extLst>
              </a:tr>
              <a:tr h="37594">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земельный налог</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млн. руб.</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36,6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29,17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32,21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29,88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33,2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30,74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34,16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30,74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34,16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0"/>
                  </a:ext>
                </a:extLst>
              </a:tr>
              <a:tr h="49581">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Неналоговые доходы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млн. руб.</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54,87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65,94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57,34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43,48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48,31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43,48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48,31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43,48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48,31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1"/>
                  </a:ext>
                </a:extLst>
              </a:tr>
              <a:tr h="37594">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Безвозмездные поступления, всего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млн. руб.</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1978,51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1945,27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2605,19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1371,37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1523,74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1269,77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1410,85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1269,77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1410,85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2"/>
                  </a:ext>
                </a:extLst>
              </a:tr>
              <a:tr h="75188">
                <a:tc>
                  <a:txBody>
                    <a:bodyPr/>
                    <a:lstStyle/>
                    <a:p>
                      <a:pPr marL="0" algn="l" rtl="0" eaLnBrk="1" fontAlgn="ctr" latinLnBrk="0" hangingPunct="1"/>
                      <a:r>
                        <a:rPr kumimoji="0" lang="ru-RU" sz="900" u="none" strike="noStrike" kern="1200" dirty="0" smtClean="0">
                          <a:solidFill>
                            <a:schemeClr val="dk1"/>
                          </a:solidFill>
                          <a:effectLst/>
                          <a:latin typeface="+mj-lt"/>
                          <a:ea typeface="+mn-ea"/>
                          <a:cs typeface="+mn-cs"/>
                        </a:rPr>
                        <a:t>в </a:t>
                      </a:r>
                      <a:r>
                        <a:rPr kumimoji="0" lang="ru-RU" sz="900" u="none" strike="noStrike" kern="1200" dirty="0">
                          <a:solidFill>
                            <a:schemeClr val="dk1"/>
                          </a:solidFill>
                          <a:effectLst/>
                          <a:latin typeface="+mj-lt"/>
                          <a:ea typeface="+mn-ea"/>
                          <a:cs typeface="+mn-cs"/>
                        </a:rPr>
                        <a:t>том числе:</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xmlns="" val="10013"/>
                  </a:ext>
                </a:extLst>
              </a:tr>
              <a:tr h="37594">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субсидии из федерального бюджета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млн. руб.</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324,43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290,46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1021,06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212,81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236,46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112,8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125,33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112,8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125,33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5"/>
                  </a:ext>
                </a:extLst>
              </a:tr>
              <a:tr h="37594">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субвенции из федерального бюджета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млн. руб.</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1167,88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1277,36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1025,61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709,33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788,14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680,02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755,58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680,02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755,58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6"/>
                  </a:ext>
                </a:extLst>
              </a:tr>
              <a:tr h="37594">
                <a:tc>
                  <a:txBody>
                    <a:bodyPr/>
                    <a:lstStyle/>
                    <a:p>
                      <a:pPr marL="0" algn="l" rtl="0" eaLnBrk="1" fontAlgn="ctr" latinLnBrk="0" hangingPunct="1"/>
                      <a:r>
                        <a:rPr kumimoji="0" lang="ru-RU" sz="900" u="none" strike="noStrike" kern="1200">
                          <a:solidFill>
                            <a:schemeClr val="dk1"/>
                          </a:solidFill>
                          <a:effectLst/>
                          <a:latin typeface="+mj-lt"/>
                          <a:ea typeface="+mn-ea"/>
                          <a:cs typeface="+mn-cs"/>
                        </a:rPr>
                        <a:t>дотации из федерального бюджета,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млн. руб.</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455,07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462,52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544,96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447,96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497,73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475,68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528,53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475,68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528,53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17"/>
                  </a:ext>
                </a:extLst>
              </a:tr>
              <a:tr h="75188">
                <a:tc>
                  <a:txBody>
                    <a:bodyPr/>
                    <a:lstStyle/>
                    <a:p>
                      <a:pPr marL="0" algn="l" rtl="0" eaLnBrk="1" fontAlgn="ctr" latinLnBrk="0" hangingPunct="1"/>
                      <a:r>
                        <a:rPr kumimoji="0" lang="ru-RU" sz="900" u="none" strike="noStrike" kern="1200" dirty="0" smtClean="0">
                          <a:solidFill>
                            <a:schemeClr val="dk1"/>
                          </a:solidFill>
                          <a:effectLst/>
                          <a:latin typeface="+mj-lt"/>
                          <a:ea typeface="+mn-ea"/>
                          <a:cs typeface="+mn-cs"/>
                        </a:rPr>
                        <a:t>в </a:t>
                      </a:r>
                      <a:r>
                        <a:rPr kumimoji="0" lang="ru-RU" sz="900" u="none" strike="noStrike" kern="1200" dirty="0">
                          <a:solidFill>
                            <a:schemeClr val="dk1"/>
                          </a:solidFill>
                          <a:effectLst/>
                          <a:latin typeface="+mj-lt"/>
                          <a:ea typeface="+mn-ea"/>
                          <a:cs typeface="+mn-cs"/>
                        </a:rPr>
                        <a:t>том числе:</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xmlns="" val="10018"/>
                  </a:ext>
                </a:extLst>
              </a:tr>
              <a:tr h="37594">
                <a:tc>
                  <a:txBody>
                    <a:bodyPr/>
                    <a:lstStyle/>
                    <a:p>
                      <a:pPr marL="0" algn="l" rtl="0" eaLnBrk="1" fontAlgn="ctr" latinLnBrk="0" hangingPunct="1"/>
                      <a:r>
                        <a:rPr kumimoji="0" lang="ru-RU" sz="900" u="none" strike="noStrike" kern="1200">
                          <a:solidFill>
                            <a:schemeClr val="dk1"/>
                          </a:solidFill>
                          <a:effectLst/>
                          <a:latin typeface="+mj-lt"/>
                          <a:ea typeface="+mn-ea"/>
                          <a:cs typeface="+mn-cs"/>
                        </a:rPr>
                        <a:t>дотации на выравнивание бюджетной обеспеченности</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млн. руб.</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455,07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462,52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544,96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447,96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497,73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475,68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528,53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475,68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528,53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0"/>
                  </a:ext>
                </a:extLst>
              </a:tr>
              <a:tr h="37594">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Расходы консолидированного бюджета,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млн. руб.</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2416,11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2444,57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3043,9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1708,43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1898,25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1613,85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1793,17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1613,85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algn="ctr" rtl="0" eaLnBrk="1" fontAlgn="ctr" latinLnBrk="0" hangingPunct="1"/>
                      <a:r>
                        <a:rPr kumimoji="0" lang="ru-RU" sz="900" u="none" strike="noStrike" kern="1200">
                          <a:solidFill>
                            <a:schemeClr val="dk1"/>
                          </a:solidFill>
                          <a:effectLst/>
                          <a:latin typeface="+mj-lt"/>
                          <a:ea typeface="+mn-ea"/>
                          <a:cs typeface="+mn-cs"/>
                        </a:rPr>
                        <a:t>1793,17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1"/>
                  </a:ext>
                </a:extLst>
              </a:tr>
              <a:tr h="75188">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 </a:t>
                      </a:r>
                      <a:r>
                        <a:rPr kumimoji="0" lang="ru-RU" sz="900" u="none" strike="noStrike" kern="1200" dirty="0" smtClean="0">
                          <a:solidFill>
                            <a:schemeClr val="dk1"/>
                          </a:solidFill>
                          <a:effectLst/>
                          <a:latin typeface="+mj-lt"/>
                          <a:ea typeface="+mn-ea"/>
                          <a:cs typeface="+mn-cs"/>
                        </a:rPr>
                        <a:t>в </a:t>
                      </a:r>
                      <a:r>
                        <a:rPr kumimoji="0" lang="ru-RU" sz="900" u="none" strike="noStrike" kern="1200" dirty="0">
                          <a:solidFill>
                            <a:schemeClr val="dk1"/>
                          </a:solidFill>
                          <a:effectLst/>
                          <a:latin typeface="+mj-lt"/>
                          <a:ea typeface="+mn-ea"/>
                          <a:cs typeface="+mn-cs"/>
                        </a:rPr>
                        <a:t>том числе по направлениям:</a:t>
                      </a:r>
                    </a:p>
                  </a:txBody>
                  <a:tcPr marL="9525" marR="9525" marT="95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extLst>
                  <a:ext uri="{0D108BD9-81ED-4DB2-BD59-A6C34878D82A}">
                    <a16:rowId xmlns:a16="http://schemas.microsoft.com/office/drawing/2014/main" xmlns="" val="10022"/>
                  </a:ext>
                </a:extLst>
              </a:tr>
              <a:tr h="37594">
                <a:tc>
                  <a:txBody>
                    <a:bodyPr/>
                    <a:lstStyle/>
                    <a:p>
                      <a:pPr marL="0" algn="l" rtl="0" eaLnBrk="1" fontAlgn="ctr" latinLnBrk="0" hangingPunct="1"/>
                      <a:r>
                        <a:rPr kumimoji="0" lang="ru-RU" sz="900" u="none" strike="noStrike" kern="1200">
                          <a:solidFill>
                            <a:schemeClr val="dk1"/>
                          </a:solidFill>
                          <a:effectLst/>
                          <a:latin typeface="+mj-lt"/>
                          <a:ea typeface="+mn-ea"/>
                          <a:cs typeface="+mn-cs"/>
                        </a:rPr>
                        <a:t>общегосударственные вопросы</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млн. руб.</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200,18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177,73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189,43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157,53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175,03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161,68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179,64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161,68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179,64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4"/>
                  </a:ext>
                </a:extLst>
              </a:tr>
              <a:tr h="37594">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национальная оборона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млн. руб.</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2,43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2,67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4,98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2,8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3,11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2,9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3,22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5"/>
                  </a:ext>
                </a:extLst>
              </a:tr>
              <a:tr h="37594">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национальная безопасность и правоохранительная деятельность</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млн. руб.</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6,08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8,36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10,49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4,74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5,27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4,75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5,28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4,75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5,28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6"/>
                  </a:ext>
                </a:extLst>
              </a:tr>
              <a:tr h="37594">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национальная экономика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млн. руб.</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257,28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131,63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780,62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132,58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147,31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52,41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58,23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52,41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58,23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7"/>
                  </a:ext>
                </a:extLst>
              </a:tr>
              <a:tr h="37594">
                <a:tc>
                  <a:txBody>
                    <a:bodyPr/>
                    <a:lstStyle/>
                    <a:p>
                      <a:pPr marL="0" algn="l" rtl="0" eaLnBrk="1" fontAlgn="ctr" latinLnBrk="0" hangingPunct="1"/>
                      <a:r>
                        <a:rPr kumimoji="0" lang="ru-RU" sz="900" u="none" strike="noStrike" kern="1200" dirty="0" smtClean="0">
                          <a:solidFill>
                            <a:schemeClr val="dk1"/>
                          </a:solidFill>
                          <a:effectLst/>
                          <a:latin typeface="+mj-lt"/>
                          <a:ea typeface="+mn-ea"/>
                          <a:cs typeface="+mn-cs"/>
                        </a:rPr>
                        <a:t>жилищно-коммунальное </a:t>
                      </a:r>
                      <a:r>
                        <a:rPr kumimoji="0" lang="ru-RU" sz="900" u="none" strike="noStrike" kern="1200" dirty="0">
                          <a:solidFill>
                            <a:schemeClr val="dk1"/>
                          </a:solidFill>
                          <a:effectLst/>
                          <a:latin typeface="+mj-lt"/>
                          <a:ea typeface="+mn-ea"/>
                          <a:cs typeface="+mn-cs"/>
                        </a:rPr>
                        <a:t>хозяйство</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млн. руб.</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78,91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99,54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124,03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68,79</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76,43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47,3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52,55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47,3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52,55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28"/>
                  </a:ext>
                </a:extLst>
              </a:tr>
              <a:tr h="37594">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охрана окружающей среды</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млн. руб.</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0</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0,51</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1,84</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0</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0</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0</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0</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0</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0</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47081025"/>
                  </a:ext>
                </a:extLst>
              </a:tr>
              <a:tr h="37594">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образование</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млн. руб.</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939,6</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1018,63</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1231,12</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904,89</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1005,43</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917</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1018,89</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917</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1018,89</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21426133"/>
                  </a:ext>
                </a:extLst>
              </a:tr>
              <a:tr h="37594">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культура, кинематография</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млн. руб.</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139,59</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135,52</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163,95</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118,32</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131,47</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117,76</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130,84</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117,76</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130,84</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16986000"/>
                  </a:ext>
                </a:extLst>
              </a:tr>
              <a:tr h="37594">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социальная политика</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млн. руб.</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779,55</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854,77</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513,39</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276,48</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307,2</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246,38</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273,75</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246,38</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273,75</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335089569"/>
                  </a:ext>
                </a:extLst>
              </a:tr>
              <a:tr h="37594">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физическая культура и спорт</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млн. руб.</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12,49</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15,21</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24,05</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22,67</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25,19</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22,71</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25,23</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a:solidFill>
                            <a:schemeClr val="dk1"/>
                          </a:solidFill>
                          <a:effectLst/>
                          <a:latin typeface="+mj-lt"/>
                          <a:ea typeface="+mn-ea"/>
                          <a:cs typeface="+mn-cs"/>
                        </a:rPr>
                        <a:t>22,71</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25,23</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128425710"/>
                  </a:ext>
                </a:extLst>
              </a:tr>
              <a:tr h="37594">
                <a:tc>
                  <a:txBody>
                    <a:bodyPr/>
                    <a:lstStyle/>
                    <a:p>
                      <a:pPr marL="0" algn="l" rtl="0" eaLnBrk="1" fontAlgn="ctr" latinLnBrk="0" hangingPunct="1"/>
                      <a:r>
                        <a:rPr kumimoji="0" lang="ru-RU" sz="900" u="none" strike="noStrike" kern="1200" dirty="0">
                          <a:solidFill>
                            <a:schemeClr val="dk1"/>
                          </a:solidFill>
                          <a:effectLst/>
                          <a:latin typeface="+mj-lt"/>
                          <a:ea typeface="+mn-ea"/>
                          <a:cs typeface="+mn-cs"/>
                        </a:rPr>
                        <a:t>Дефицит(-), профицит(+) консолидированного бюджета</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млн. руб.</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85,26</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117,09</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62,7</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0</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0</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0</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0</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0</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rtl="0" eaLnBrk="1" fontAlgn="ctr" latinLnBrk="0" hangingPunct="1"/>
                      <a:r>
                        <a:rPr kumimoji="0" lang="ru-RU" sz="900" u="none" strike="noStrike" kern="1200" dirty="0">
                          <a:solidFill>
                            <a:schemeClr val="dk1"/>
                          </a:solidFill>
                          <a:effectLst/>
                          <a:latin typeface="+mj-lt"/>
                          <a:ea typeface="+mn-ea"/>
                          <a:cs typeface="+mn-cs"/>
                        </a:rPr>
                        <a:t>0</a:t>
                      </a:r>
                    </a:p>
                  </a:txBody>
                  <a:tcPr marL="8318" marR="8318" marT="831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31041940"/>
                  </a:ext>
                </a:extLst>
              </a:tr>
            </a:tbl>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76200"/>
            <a:ext cx="9144000" cy="65532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0" y="152400"/>
            <a:ext cx="9144000" cy="644857"/>
          </a:xfrm>
          <a:prstGeom prst="rect">
            <a:avLst/>
          </a:prstGeom>
        </p:spPr>
        <p:txBody>
          <a:bodyPr>
            <a:spAutoFit/>
          </a:bodyPr>
          <a:lstStyle/>
          <a:p>
            <a:pPr algn="ctr" fontAlgn="auto">
              <a:lnSpc>
                <a:spcPts val="2100"/>
              </a:lnSpc>
              <a:spcBef>
                <a:spcPts val="0"/>
              </a:spcBef>
              <a:spcAft>
                <a:spcPts val="0"/>
              </a:spcAft>
              <a:defRPr/>
            </a:pPr>
            <a:r>
              <a:rPr lang="ru-RU" sz="2400" dirty="0" smtClean="0">
                <a:ln w="3175" cmpd="sng">
                  <a:solidFill>
                    <a:schemeClr val="tx1"/>
                  </a:solidFill>
                  <a:prstDash val="solid"/>
                </a:ln>
                <a:solidFill>
                  <a:schemeClr val="tx1">
                    <a:lumMod val="75000"/>
                    <a:lumOff val="25000"/>
                  </a:schemeClr>
                </a:solidFill>
                <a:latin typeface="+mn-lt"/>
                <a:cs typeface="Times New Roman" pitchFamily="18" charset="0"/>
              </a:rPr>
              <a:t>Рейтинг муниципальных образований СК </a:t>
            </a:r>
          </a:p>
          <a:p>
            <a:pPr algn="ctr" fontAlgn="auto">
              <a:lnSpc>
                <a:spcPts val="2100"/>
              </a:lnSpc>
              <a:spcBef>
                <a:spcPts val="0"/>
              </a:spcBef>
              <a:spcAft>
                <a:spcPts val="0"/>
              </a:spcAft>
              <a:defRPr/>
            </a:pPr>
            <a:r>
              <a:rPr lang="ru-RU" sz="2400" dirty="0" smtClean="0">
                <a:ln w="3175" cmpd="sng">
                  <a:solidFill>
                    <a:schemeClr val="tx1"/>
                  </a:solidFill>
                  <a:prstDash val="solid"/>
                </a:ln>
                <a:solidFill>
                  <a:schemeClr val="tx1">
                    <a:lumMod val="75000"/>
                    <a:lumOff val="25000"/>
                  </a:schemeClr>
                </a:solidFill>
                <a:latin typeface="+mn-lt"/>
                <a:cs typeface="Times New Roman" pitchFamily="18" charset="0"/>
              </a:rPr>
              <a:t>по уровню открытости бюджетных данных за 2023 год</a:t>
            </a:r>
            <a:endParaRPr lang="ru-RU" sz="2400" dirty="0">
              <a:ln w="3175" cmpd="sng">
                <a:solidFill>
                  <a:schemeClr val="tx1"/>
                </a:solidFill>
                <a:prstDash val="solid"/>
              </a:ln>
              <a:solidFill>
                <a:schemeClr val="tx1">
                  <a:lumMod val="75000"/>
                  <a:lumOff val="25000"/>
                </a:schemeClr>
              </a:solidFill>
              <a:latin typeface="+mn-lt"/>
              <a:cs typeface="Times New Roman" pitchFamily="18" charset="0"/>
            </a:endParaRPr>
          </a:p>
        </p:txBody>
      </p:sp>
      <p:pic>
        <p:nvPicPr>
          <p:cNvPr id="5" name="Рисунок 4"/>
          <p:cNvPicPr/>
          <p:nvPr/>
        </p:nvPicPr>
        <p:blipFill rotWithShape="1">
          <a:blip r:embed="rId3" cstate="email">
            <a:extLst>
              <a:ext uri="{28A0092B-C50C-407E-A947-70E740481C1C}">
                <a14:useLocalDpi xmlns:a14="http://schemas.microsoft.com/office/drawing/2010/main"/>
              </a:ext>
            </a:extLst>
          </a:blip>
          <a:srcRect l="911" t="24185" r="46649" b="8120"/>
          <a:stretch/>
        </p:blipFill>
        <p:spPr bwMode="auto">
          <a:xfrm>
            <a:off x="228600" y="914400"/>
            <a:ext cx="8801100" cy="5562600"/>
          </a:xfrm>
          <a:prstGeom prst="rect">
            <a:avLst/>
          </a:prstGeom>
          <a:ln>
            <a:noFill/>
          </a:ln>
          <a:extLst>
            <a:ext uri="{53640926-AAD7-44D8-BBD7-CCE9431645EC}">
              <a14:shadowObscured xmlns:a14="http://schemas.microsoft.com/office/drawing/2010/main"/>
            </a:ext>
          </a:extLst>
        </p:spPr>
      </p:pic>
      <p:cxnSp>
        <p:nvCxnSpPr>
          <p:cNvPr id="6" name="Прямая соединительная линия 5"/>
          <p:cNvCxnSpPr/>
          <p:nvPr/>
        </p:nvCxnSpPr>
        <p:spPr>
          <a:xfrm>
            <a:off x="304800" y="2971800"/>
            <a:ext cx="8534400" cy="1588"/>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Диаграмма 1"/>
          <p:cNvGraphicFramePr/>
          <p:nvPr>
            <p:extLst>
              <p:ext uri="{D42A27DB-BD31-4B8C-83A1-F6EECF244321}">
                <p14:modId xmlns:p14="http://schemas.microsoft.com/office/powerpoint/2010/main" val="242223441"/>
              </p:ext>
            </p:extLst>
          </p:nvPr>
        </p:nvGraphicFramePr>
        <p:xfrm>
          <a:off x="0" y="457200"/>
          <a:ext cx="9144000" cy="64008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304800" y="0"/>
            <a:ext cx="9144000" cy="707886"/>
          </a:xfrm>
          <a:prstGeom prst="rect">
            <a:avLst/>
          </a:prstGeom>
          <a:noFill/>
        </p:spPr>
        <p:txBody>
          <a:bodyPr wrap="square" rtlCol="0">
            <a:spAutoFit/>
          </a:bodyPr>
          <a:lstStyle/>
          <a:p>
            <a:pPr algn="ctr"/>
            <a:r>
              <a:rPr lang="ru-RU" sz="2000" b="1" dirty="0" smtClean="0">
                <a:latin typeface="Calibri" pitchFamily="34" charset="0"/>
                <a:cs typeface="Calibri" pitchFamily="34" charset="0"/>
              </a:rPr>
              <a:t>Рейтинг исполнения налоговых и неналоговых доходов муниципальных округов Ставропольского края  за 2023 год (%)</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3" name="Объект 2"/>
          <p:cNvGraphicFramePr>
            <a:graphicFrameLocks noChangeAspect="1"/>
          </p:cNvGraphicFramePr>
          <p:nvPr>
            <p:extLst>
              <p:ext uri="{D42A27DB-BD31-4B8C-83A1-F6EECF244321}">
                <p14:modId xmlns:p14="http://schemas.microsoft.com/office/powerpoint/2010/main" val="3555797252"/>
              </p:ext>
            </p:extLst>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086" name="Слайд" r:id="rId3" imgW="4570501" imgH="3427618" progId="PowerPoint.Slide.12">
                  <p:embed/>
                </p:oleObj>
              </mc:Choice>
              <mc:Fallback>
                <p:oleObj name="Слайд" r:id="rId3" imgW="4570501" imgH="3427618" progId="PowerPoint.Slide.12">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t="1051" b="2104"/>
                      <a:stretch>
                        <a:fillRect/>
                      </a:stretch>
                    </p:blipFill>
                    <p:spPr bwMode="auto">
                      <a:xfrm>
                        <a:off x="0" y="0"/>
                        <a:ext cx="9144000" cy="6858000"/>
                      </a:xfrm>
                      <a:prstGeom prst="rect">
                        <a:avLst/>
                      </a:prstGeom>
                      <a:noFill/>
                    </p:spPr>
                  </p:pic>
                </p:oleObj>
              </mc:Fallback>
            </mc:AlternateContent>
          </a:graphicData>
        </a:graphic>
      </p:graphicFrame>
    </p:spTree>
    <p:extLst>
      <p:ext uri="{BB962C8B-B14F-4D97-AF65-F5344CB8AC3E}">
        <p14:creationId xmlns:p14="http://schemas.microsoft.com/office/powerpoint/2010/main" val="117255235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0"/>
            <a:ext cx="9144000" cy="584775"/>
          </a:xfrm>
          <a:prstGeom prst="rect">
            <a:avLst/>
          </a:prstGeom>
          <a:noFill/>
        </p:spPr>
        <p:txBody>
          <a:bodyPr wrap="square" rtlCol="0">
            <a:spAutoFit/>
          </a:bodyPr>
          <a:lstStyle/>
          <a:p>
            <a:pPr algn="ctr"/>
            <a:r>
              <a:rPr lang="ru-RU" sz="1600" b="1" dirty="0" err="1" smtClean="0">
                <a:latin typeface="Calibri" pitchFamily="34" charset="0"/>
                <a:cs typeface="Calibri" pitchFamily="34" charset="0"/>
              </a:rPr>
              <a:t>Подушевые</a:t>
            </a:r>
            <a:r>
              <a:rPr lang="ru-RU" sz="1600" b="1" dirty="0" smtClean="0">
                <a:latin typeface="Calibri" pitchFamily="34" charset="0"/>
                <a:cs typeface="Calibri" pitchFamily="34" charset="0"/>
              </a:rPr>
              <a:t> показатели доходов и расходов бюджета и показатели характеризующих результаты использования бюджетных ассигнований в  Курском муниципальном округе за 2023 год</a:t>
            </a:r>
          </a:p>
        </p:txBody>
      </p:sp>
      <p:graphicFrame>
        <p:nvGraphicFramePr>
          <p:cNvPr id="3" name="Таблица 2"/>
          <p:cNvGraphicFramePr>
            <a:graphicFrameLocks noGrp="1"/>
          </p:cNvGraphicFramePr>
          <p:nvPr>
            <p:extLst>
              <p:ext uri="{D42A27DB-BD31-4B8C-83A1-F6EECF244321}">
                <p14:modId xmlns:p14="http://schemas.microsoft.com/office/powerpoint/2010/main" val="3690652091"/>
              </p:ext>
            </p:extLst>
          </p:nvPr>
        </p:nvGraphicFramePr>
        <p:xfrm>
          <a:off x="152399" y="714067"/>
          <a:ext cx="8839201" cy="4879013"/>
        </p:xfrm>
        <a:graphic>
          <a:graphicData uri="http://schemas.openxmlformats.org/drawingml/2006/table">
            <a:tbl>
              <a:tblPr firstRow="1" bandRow="1">
                <a:tableStyleId>{5C22544A-7EE6-4342-B048-85BDC9FD1C3A}</a:tableStyleId>
              </a:tblPr>
              <a:tblGrid>
                <a:gridCol w="457201">
                  <a:extLst>
                    <a:ext uri="{9D8B030D-6E8A-4147-A177-3AD203B41FA5}">
                      <a16:colId xmlns:a16="http://schemas.microsoft.com/office/drawing/2014/main" xmlns="" val="20000"/>
                    </a:ext>
                  </a:extLst>
                </a:gridCol>
                <a:gridCol w="3657600">
                  <a:extLst>
                    <a:ext uri="{9D8B030D-6E8A-4147-A177-3AD203B41FA5}">
                      <a16:colId xmlns:a16="http://schemas.microsoft.com/office/drawing/2014/main" xmlns="" val="20001"/>
                    </a:ext>
                  </a:extLst>
                </a:gridCol>
                <a:gridCol w="1143000">
                  <a:extLst>
                    <a:ext uri="{9D8B030D-6E8A-4147-A177-3AD203B41FA5}">
                      <a16:colId xmlns:a16="http://schemas.microsoft.com/office/drawing/2014/main" xmlns="" val="20002"/>
                    </a:ext>
                  </a:extLst>
                </a:gridCol>
                <a:gridCol w="1219200">
                  <a:extLst>
                    <a:ext uri="{9D8B030D-6E8A-4147-A177-3AD203B41FA5}">
                      <a16:colId xmlns:a16="http://schemas.microsoft.com/office/drawing/2014/main" xmlns="" val="20003"/>
                    </a:ext>
                  </a:extLst>
                </a:gridCol>
                <a:gridCol w="1143000">
                  <a:extLst>
                    <a:ext uri="{9D8B030D-6E8A-4147-A177-3AD203B41FA5}">
                      <a16:colId xmlns:a16="http://schemas.microsoft.com/office/drawing/2014/main" xmlns="" val="20004"/>
                    </a:ext>
                  </a:extLst>
                </a:gridCol>
                <a:gridCol w="1219200">
                  <a:extLst>
                    <a:ext uri="{9D8B030D-6E8A-4147-A177-3AD203B41FA5}">
                      <a16:colId xmlns:a16="http://schemas.microsoft.com/office/drawing/2014/main" xmlns="" val="20005"/>
                    </a:ext>
                  </a:extLst>
                </a:gridCol>
              </a:tblGrid>
              <a:tr h="678263">
                <a:tc>
                  <a:txBody>
                    <a:bodyPr/>
                    <a:lstStyle/>
                    <a:p>
                      <a:pPr algn="ctr"/>
                      <a:r>
                        <a:rPr lang="ru-RU" sz="1200" dirty="0" smtClean="0">
                          <a:latin typeface="Calibri" pitchFamily="34" charset="0"/>
                          <a:cs typeface="Calibri" pitchFamily="34" charset="0"/>
                        </a:rPr>
                        <a:t>№ </a:t>
                      </a:r>
                      <a:r>
                        <a:rPr lang="ru-RU" sz="1200" dirty="0" err="1" smtClean="0">
                          <a:latin typeface="Calibri" pitchFamily="34" charset="0"/>
                          <a:cs typeface="Calibri" pitchFamily="34" charset="0"/>
                        </a:rPr>
                        <a:t>п</a:t>
                      </a:r>
                      <a:r>
                        <a:rPr lang="ru-RU" sz="1200" dirty="0" smtClean="0">
                          <a:latin typeface="Calibri" pitchFamily="34" charset="0"/>
                          <a:cs typeface="Calibri" pitchFamily="34" charset="0"/>
                        </a:rPr>
                        <a:t>/</a:t>
                      </a:r>
                      <a:r>
                        <a:rPr lang="ru-RU" sz="1200" dirty="0" err="1" smtClean="0">
                          <a:latin typeface="Calibri" pitchFamily="34" charset="0"/>
                          <a:cs typeface="Calibri" pitchFamily="34" charset="0"/>
                        </a:rPr>
                        <a:t>п</a:t>
                      </a:r>
                      <a:endParaRPr lang="ru-RU" sz="1200" dirty="0">
                        <a:latin typeface="Calibri" pitchFamily="34" charset="0"/>
                        <a:cs typeface="Calibri" pitchFamily="34" charset="0"/>
                      </a:endParaRPr>
                    </a:p>
                  </a:txBody>
                  <a:tcPr/>
                </a:tc>
                <a:tc>
                  <a:txBody>
                    <a:bodyPr/>
                    <a:lstStyle/>
                    <a:p>
                      <a:pPr algn="ctr"/>
                      <a:r>
                        <a:rPr lang="ru-RU" sz="1200" dirty="0" smtClean="0">
                          <a:latin typeface="Calibri" pitchFamily="34" charset="0"/>
                          <a:cs typeface="Calibri" pitchFamily="34" charset="0"/>
                        </a:rPr>
                        <a:t>Наименование показателя</a:t>
                      </a:r>
                      <a:endParaRPr lang="ru-RU" sz="1200" dirty="0">
                        <a:latin typeface="Calibri" pitchFamily="34" charset="0"/>
                        <a:cs typeface="Calibri" pitchFamily="34" charset="0"/>
                      </a:endParaRPr>
                    </a:p>
                  </a:txBody>
                  <a:tcPr/>
                </a:tc>
                <a:tc>
                  <a:txBody>
                    <a:bodyPr/>
                    <a:lstStyle/>
                    <a:p>
                      <a:pPr algn="ctr"/>
                      <a:r>
                        <a:rPr lang="ru-RU" sz="1200" dirty="0" smtClean="0">
                          <a:latin typeface="Calibri" pitchFamily="34" charset="0"/>
                          <a:cs typeface="Calibri" pitchFamily="34" charset="0"/>
                        </a:rPr>
                        <a:t>Единица измерения</a:t>
                      </a:r>
                      <a:endParaRPr lang="ru-RU" sz="1200" dirty="0">
                        <a:latin typeface="Calibri" pitchFamily="34" charset="0"/>
                        <a:cs typeface="Calibri"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dirty="0" smtClean="0">
                          <a:latin typeface="Calibri" pitchFamily="34" charset="0"/>
                          <a:cs typeface="Calibri" pitchFamily="34" charset="0"/>
                        </a:rPr>
                        <a:t>Показатель за 2021 год</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dirty="0" smtClean="0">
                          <a:latin typeface="Calibri" pitchFamily="34" charset="0"/>
                          <a:cs typeface="Calibri" pitchFamily="34" charset="0"/>
                        </a:rPr>
                        <a:t>Показатель за 2022 год</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1" dirty="0" smtClean="0">
                          <a:latin typeface="Calibri" pitchFamily="34" charset="0"/>
                          <a:cs typeface="Calibri" pitchFamily="34" charset="0"/>
                        </a:rPr>
                        <a:t>Показатель за 2023 год</a:t>
                      </a:r>
                    </a:p>
                  </a:txBody>
                  <a:tcPr/>
                </a:tc>
                <a:extLst>
                  <a:ext uri="{0D108BD9-81ED-4DB2-BD59-A6C34878D82A}">
                    <a16:rowId xmlns:a16="http://schemas.microsoft.com/office/drawing/2014/main" xmlns="" val="10000"/>
                  </a:ext>
                </a:extLst>
              </a:tr>
              <a:tr h="392962">
                <a:tc>
                  <a:txBody>
                    <a:bodyPr/>
                    <a:lstStyle/>
                    <a:p>
                      <a:pPr algn="ctr"/>
                      <a:r>
                        <a:rPr lang="ru-RU" sz="1200" dirty="0" smtClean="0">
                          <a:latin typeface="Calibri" pitchFamily="34" charset="0"/>
                          <a:cs typeface="Calibri" pitchFamily="34" charset="0"/>
                        </a:rPr>
                        <a:t>1</a:t>
                      </a:r>
                      <a:endParaRPr lang="ru-RU" sz="1200" dirty="0">
                        <a:latin typeface="Calibri" pitchFamily="34" charset="0"/>
                        <a:cs typeface="Calibri" pitchFamily="34" charset="0"/>
                      </a:endParaRPr>
                    </a:p>
                  </a:txBody>
                  <a:tcPr/>
                </a:tc>
                <a:tc>
                  <a:txBody>
                    <a:bodyPr/>
                    <a:lstStyle/>
                    <a:p>
                      <a:r>
                        <a:rPr lang="ru-RU" sz="1200" dirty="0" smtClean="0">
                          <a:latin typeface="Calibri" pitchFamily="34" charset="0"/>
                          <a:cs typeface="Calibri" pitchFamily="34" charset="0"/>
                        </a:rPr>
                        <a:t>Объем доходов местного бюджета всего в расчете на 1 жителя*</a:t>
                      </a:r>
                      <a:endParaRPr lang="ru-RU" sz="1200" dirty="0">
                        <a:latin typeface="Calibri" pitchFamily="34" charset="0"/>
                        <a:cs typeface="Calibri" pitchFamily="34" charset="0"/>
                      </a:endParaRPr>
                    </a:p>
                  </a:txBody>
                  <a:tcPr/>
                </a:tc>
                <a:tc>
                  <a:txBody>
                    <a:bodyPr/>
                    <a:lstStyle/>
                    <a:p>
                      <a:pPr algn="ctr"/>
                      <a:r>
                        <a:rPr lang="ru-RU" sz="1200" dirty="0" smtClean="0">
                          <a:latin typeface="Calibri" pitchFamily="34" charset="0"/>
                          <a:cs typeface="Calibri" pitchFamily="34" charset="0"/>
                        </a:rPr>
                        <a:t>тыс. руб.</a:t>
                      </a:r>
                      <a:endParaRPr lang="ru-RU" sz="1200" dirty="0">
                        <a:latin typeface="Calibri" pitchFamily="34" charset="0"/>
                        <a:cs typeface="Calibri" pitchFamily="34" charset="0"/>
                      </a:endParaRPr>
                    </a:p>
                  </a:txBody>
                  <a:tcPr/>
                </a:tc>
                <a:tc>
                  <a:txBody>
                    <a:bodyPr/>
                    <a:lstStyle/>
                    <a:p>
                      <a:pPr algn="ctr"/>
                      <a:r>
                        <a:rPr lang="ru-RU" sz="1200" b="1" dirty="0" smtClean="0">
                          <a:latin typeface="Calibri" pitchFamily="34" charset="0"/>
                          <a:cs typeface="Calibri" pitchFamily="34" charset="0"/>
                        </a:rPr>
                        <a:t>43,09</a:t>
                      </a:r>
                      <a:endParaRPr lang="ru-RU" sz="1200" b="1" dirty="0">
                        <a:latin typeface="Calibri" pitchFamily="34" charset="0"/>
                        <a:cs typeface="Calibri" pitchFamily="34" charset="0"/>
                      </a:endParaRPr>
                    </a:p>
                  </a:txBody>
                  <a:tcPr/>
                </a:tc>
                <a:tc>
                  <a:txBody>
                    <a:bodyPr/>
                    <a:lstStyle/>
                    <a:p>
                      <a:pPr algn="ctr"/>
                      <a:r>
                        <a:rPr lang="ru-RU" sz="1200" b="1" dirty="0" smtClean="0">
                          <a:latin typeface="Calibri" pitchFamily="34" charset="0"/>
                          <a:cs typeface="Calibri" pitchFamily="34" charset="0"/>
                        </a:rPr>
                        <a:t>44,26</a:t>
                      </a:r>
                      <a:endParaRPr lang="ru-RU" sz="1200" b="1" dirty="0">
                        <a:latin typeface="Calibri" pitchFamily="34" charset="0"/>
                        <a:cs typeface="Calibri" pitchFamily="34" charset="0"/>
                      </a:endParaRPr>
                    </a:p>
                  </a:txBody>
                  <a:tcPr/>
                </a:tc>
                <a:tc>
                  <a:txBody>
                    <a:bodyPr/>
                    <a:lstStyle/>
                    <a:p>
                      <a:pPr algn="ctr"/>
                      <a:r>
                        <a:rPr lang="ru-RU" sz="1200" b="1" dirty="0" smtClean="0">
                          <a:latin typeface="Calibri" pitchFamily="34" charset="0"/>
                          <a:cs typeface="Calibri" pitchFamily="34" charset="0"/>
                        </a:rPr>
                        <a:t>51,89</a:t>
                      </a:r>
                      <a:endParaRPr lang="ru-RU" sz="1200" b="1" dirty="0">
                        <a:latin typeface="Calibri" pitchFamily="34" charset="0"/>
                        <a:cs typeface="Calibri" pitchFamily="34" charset="0"/>
                      </a:endParaRPr>
                    </a:p>
                  </a:txBody>
                  <a:tcPr/>
                </a:tc>
                <a:extLst>
                  <a:ext uri="{0D108BD9-81ED-4DB2-BD59-A6C34878D82A}">
                    <a16:rowId xmlns:a16="http://schemas.microsoft.com/office/drawing/2014/main" xmlns="" val="10001"/>
                  </a:ext>
                </a:extLst>
              </a:tr>
              <a:tr h="392962">
                <a:tc>
                  <a:txBody>
                    <a:bodyPr/>
                    <a:lstStyle/>
                    <a:p>
                      <a:pPr algn="ctr"/>
                      <a:r>
                        <a:rPr lang="ru-RU" sz="1200" dirty="0" smtClean="0">
                          <a:latin typeface="Calibri" pitchFamily="34" charset="0"/>
                          <a:cs typeface="Calibri" pitchFamily="34" charset="0"/>
                        </a:rPr>
                        <a:t>2</a:t>
                      </a:r>
                      <a:endParaRPr lang="ru-RU" sz="1200" dirty="0">
                        <a:latin typeface="Calibri" pitchFamily="34" charset="0"/>
                        <a:cs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latin typeface="Calibri" pitchFamily="34" charset="0"/>
                          <a:cs typeface="Calibri" pitchFamily="34" charset="0"/>
                        </a:rPr>
                        <a:t>Объем налоговых и неналоговых доходов местного бюджета в расчете на 1 жителя*</a:t>
                      </a:r>
                    </a:p>
                  </a:txBody>
                  <a:tcPr/>
                </a:tc>
                <a:tc>
                  <a:txBody>
                    <a:bodyPr/>
                    <a:lstStyle/>
                    <a:p>
                      <a:pPr algn="ctr"/>
                      <a:r>
                        <a:rPr lang="ru-RU" sz="1200" dirty="0" smtClean="0">
                          <a:latin typeface="Calibri" pitchFamily="34" charset="0"/>
                          <a:cs typeface="Calibri" pitchFamily="34" charset="0"/>
                        </a:rPr>
                        <a:t>тыс. руб.</a:t>
                      </a:r>
                      <a:endParaRPr lang="ru-RU" sz="1200" dirty="0">
                        <a:latin typeface="Calibri" pitchFamily="34" charset="0"/>
                        <a:cs typeface="Calibri" pitchFamily="34" charset="0"/>
                      </a:endParaRPr>
                    </a:p>
                  </a:txBody>
                  <a:tcPr/>
                </a:tc>
                <a:tc>
                  <a:txBody>
                    <a:bodyPr/>
                    <a:lstStyle/>
                    <a:p>
                      <a:pPr algn="ctr"/>
                      <a:r>
                        <a:rPr lang="ru-RU" sz="1200" b="1" dirty="0" smtClean="0">
                          <a:latin typeface="Calibri" pitchFamily="34" charset="0"/>
                          <a:cs typeface="Calibri" pitchFamily="34" charset="0"/>
                        </a:rPr>
                        <a:t>5,50</a:t>
                      </a:r>
                      <a:endParaRPr lang="ru-RU" sz="1200" b="1" dirty="0">
                        <a:latin typeface="Calibri" pitchFamily="34" charset="0"/>
                        <a:cs typeface="Calibri" pitchFamily="34" charset="0"/>
                      </a:endParaRPr>
                    </a:p>
                  </a:txBody>
                  <a:tcPr/>
                </a:tc>
                <a:tc>
                  <a:txBody>
                    <a:bodyPr/>
                    <a:lstStyle/>
                    <a:p>
                      <a:pPr algn="ctr"/>
                      <a:r>
                        <a:rPr lang="ru-RU" sz="1200" b="1" dirty="0" smtClean="0">
                          <a:latin typeface="Calibri" pitchFamily="34" charset="0"/>
                          <a:cs typeface="Calibri" pitchFamily="34" charset="0"/>
                        </a:rPr>
                        <a:t>7,27</a:t>
                      </a:r>
                      <a:endParaRPr lang="ru-RU" sz="1200" b="1" dirty="0">
                        <a:latin typeface="Calibri" pitchFamily="34" charset="0"/>
                        <a:cs typeface="Calibri" pitchFamily="34" charset="0"/>
                      </a:endParaRPr>
                    </a:p>
                  </a:txBody>
                  <a:tcPr/>
                </a:tc>
                <a:tc>
                  <a:txBody>
                    <a:bodyPr/>
                    <a:lstStyle/>
                    <a:p>
                      <a:pPr algn="ctr"/>
                      <a:r>
                        <a:rPr lang="ru-RU" sz="1200" b="1" dirty="0" smtClean="0">
                          <a:latin typeface="Calibri" pitchFamily="34" charset="0"/>
                          <a:cs typeface="Calibri" pitchFamily="34" charset="0"/>
                        </a:rPr>
                        <a:t>7,26</a:t>
                      </a:r>
                      <a:endParaRPr lang="ru-RU" sz="1200" b="1" dirty="0">
                        <a:latin typeface="Calibri" pitchFamily="34" charset="0"/>
                        <a:cs typeface="Calibri" pitchFamily="34" charset="0"/>
                      </a:endParaRPr>
                    </a:p>
                  </a:txBody>
                  <a:tcPr/>
                </a:tc>
                <a:extLst>
                  <a:ext uri="{0D108BD9-81ED-4DB2-BD59-A6C34878D82A}">
                    <a16:rowId xmlns:a16="http://schemas.microsoft.com/office/drawing/2014/main" xmlns="" val="10002"/>
                  </a:ext>
                </a:extLst>
              </a:tr>
              <a:tr h="543150">
                <a:tc>
                  <a:txBody>
                    <a:bodyPr/>
                    <a:lstStyle/>
                    <a:p>
                      <a:pPr algn="ctr"/>
                      <a:r>
                        <a:rPr lang="ru-RU" sz="1200" dirty="0" smtClean="0">
                          <a:latin typeface="Calibri" pitchFamily="34" charset="0"/>
                          <a:cs typeface="Calibri" pitchFamily="34" charset="0"/>
                        </a:rPr>
                        <a:t>3</a:t>
                      </a:r>
                      <a:endParaRPr lang="ru-RU" sz="1200" dirty="0">
                        <a:latin typeface="Calibri" pitchFamily="34" charset="0"/>
                        <a:cs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latin typeface="Calibri" pitchFamily="34" charset="0"/>
                          <a:cs typeface="Calibri" pitchFamily="34" charset="0"/>
                        </a:rPr>
                        <a:t>Объем безвозмездных поступлений  в местный бюджет в расчете на 1 жителя*</a:t>
                      </a:r>
                    </a:p>
                  </a:txBody>
                  <a:tcPr/>
                </a:tc>
                <a:tc>
                  <a:txBody>
                    <a:bodyPr/>
                    <a:lstStyle/>
                    <a:p>
                      <a:pPr algn="ctr"/>
                      <a:r>
                        <a:rPr lang="ru-RU" sz="1200" dirty="0" smtClean="0">
                          <a:latin typeface="Calibri" pitchFamily="34" charset="0"/>
                          <a:cs typeface="Calibri" pitchFamily="34" charset="0"/>
                        </a:rPr>
                        <a:t>тыс. руб.</a:t>
                      </a:r>
                      <a:endParaRPr lang="ru-RU" sz="1200" dirty="0">
                        <a:latin typeface="Calibri" pitchFamily="34" charset="0"/>
                        <a:cs typeface="Calibri" pitchFamily="34" charset="0"/>
                      </a:endParaRPr>
                    </a:p>
                  </a:txBody>
                  <a:tcPr/>
                </a:tc>
                <a:tc>
                  <a:txBody>
                    <a:bodyPr/>
                    <a:lstStyle/>
                    <a:p>
                      <a:pPr algn="ctr"/>
                      <a:r>
                        <a:rPr lang="ru-RU" sz="1200" b="1" dirty="0" smtClean="0">
                          <a:latin typeface="Calibri" pitchFamily="34" charset="0"/>
                          <a:cs typeface="Calibri" pitchFamily="34" charset="0"/>
                        </a:rPr>
                        <a:t>36,57</a:t>
                      </a:r>
                      <a:endParaRPr lang="ru-RU" sz="1200" b="1" dirty="0">
                        <a:latin typeface="Calibri" pitchFamily="34" charset="0"/>
                        <a:cs typeface="Calibri" pitchFamily="34" charset="0"/>
                      </a:endParaRPr>
                    </a:p>
                  </a:txBody>
                  <a:tcPr/>
                </a:tc>
                <a:tc>
                  <a:txBody>
                    <a:bodyPr/>
                    <a:lstStyle/>
                    <a:p>
                      <a:pPr algn="ctr"/>
                      <a:r>
                        <a:rPr lang="ru-RU" sz="1200" b="1" dirty="0" smtClean="0">
                          <a:latin typeface="Calibri" pitchFamily="34" charset="0"/>
                          <a:cs typeface="Calibri" pitchFamily="34" charset="0"/>
                        </a:rPr>
                        <a:t>39,40</a:t>
                      </a:r>
                      <a:endParaRPr lang="ru-RU" sz="1200" b="1" dirty="0">
                        <a:latin typeface="Calibri" pitchFamily="34" charset="0"/>
                        <a:cs typeface="Calibri" pitchFamily="34" charset="0"/>
                      </a:endParaRPr>
                    </a:p>
                  </a:txBody>
                  <a:tcPr/>
                </a:tc>
                <a:tc>
                  <a:txBody>
                    <a:bodyPr/>
                    <a:lstStyle/>
                    <a:p>
                      <a:pPr algn="ctr"/>
                      <a:r>
                        <a:rPr lang="ru-RU" sz="1200" b="1" dirty="0" smtClean="0">
                          <a:latin typeface="Calibri" pitchFamily="34" charset="0"/>
                          <a:cs typeface="Calibri" pitchFamily="34" charset="0"/>
                        </a:rPr>
                        <a:t>44,62</a:t>
                      </a:r>
                      <a:endParaRPr lang="ru-RU" sz="1200" b="1" dirty="0">
                        <a:latin typeface="Calibri" pitchFamily="34" charset="0"/>
                        <a:cs typeface="Calibri" pitchFamily="34" charset="0"/>
                      </a:endParaRPr>
                    </a:p>
                  </a:txBody>
                  <a:tcPr/>
                </a:tc>
                <a:extLst>
                  <a:ext uri="{0D108BD9-81ED-4DB2-BD59-A6C34878D82A}">
                    <a16:rowId xmlns:a16="http://schemas.microsoft.com/office/drawing/2014/main" xmlns="" val="10003"/>
                  </a:ext>
                </a:extLst>
              </a:tr>
              <a:tr h="392962">
                <a:tc>
                  <a:txBody>
                    <a:bodyPr/>
                    <a:lstStyle/>
                    <a:p>
                      <a:pPr algn="ctr"/>
                      <a:r>
                        <a:rPr lang="ru-RU" sz="1200" dirty="0" smtClean="0">
                          <a:latin typeface="Calibri" pitchFamily="34" charset="0"/>
                          <a:cs typeface="Calibri" pitchFamily="34" charset="0"/>
                        </a:rPr>
                        <a:t>4</a:t>
                      </a:r>
                      <a:endParaRPr lang="ru-RU" sz="1200" dirty="0">
                        <a:latin typeface="Calibri" pitchFamily="34" charset="0"/>
                        <a:cs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latin typeface="Calibri" pitchFamily="34" charset="0"/>
                          <a:cs typeface="Calibri" pitchFamily="34" charset="0"/>
                        </a:rPr>
                        <a:t>Объем расходов местного бюджета в расчете на 1 жителя*</a:t>
                      </a:r>
                    </a:p>
                  </a:txBody>
                  <a:tcPr/>
                </a:tc>
                <a:tc>
                  <a:txBody>
                    <a:bodyPr/>
                    <a:lstStyle/>
                    <a:p>
                      <a:pPr algn="ctr"/>
                      <a:r>
                        <a:rPr lang="ru-RU" sz="1200" dirty="0" smtClean="0">
                          <a:latin typeface="Calibri" pitchFamily="34" charset="0"/>
                          <a:cs typeface="Calibri" pitchFamily="34" charset="0"/>
                        </a:rPr>
                        <a:t>тыс. руб.</a:t>
                      </a:r>
                      <a:endParaRPr lang="ru-RU" sz="1200" dirty="0">
                        <a:latin typeface="Calibri" pitchFamily="34" charset="0"/>
                        <a:cs typeface="Calibri" pitchFamily="34" charset="0"/>
                      </a:endParaRPr>
                    </a:p>
                  </a:txBody>
                  <a:tcPr/>
                </a:tc>
                <a:tc>
                  <a:txBody>
                    <a:bodyPr/>
                    <a:lstStyle/>
                    <a:p>
                      <a:pPr algn="ctr"/>
                      <a:r>
                        <a:rPr lang="ru-RU" sz="1200" b="1" dirty="0" smtClean="0">
                          <a:latin typeface="Calibri" pitchFamily="34" charset="0"/>
                          <a:cs typeface="Calibri" pitchFamily="34" charset="0"/>
                        </a:rPr>
                        <a:t>44,66</a:t>
                      </a:r>
                      <a:endParaRPr lang="ru-RU" sz="1200" b="1" dirty="0">
                        <a:latin typeface="Calibri" pitchFamily="34" charset="0"/>
                        <a:cs typeface="Calibri" pitchFamily="34" charset="0"/>
                      </a:endParaRPr>
                    </a:p>
                  </a:txBody>
                  <a:tcPr/>
                </a:tc>
                <a:tc>
                  <a:txBody>
                    <a:bodyPr/>
                    <a:lstStyle/>
                    <a:p>
                      <a:pPr algn="ctr"/>
                      <a:r>
                        <a:rPr lang="ru-RU" sz="1200" b="1" dirty="0" smtClean="0">
                          <a:latin typeface="Calibri" pitchFamily="34" charset="0"/>
                          <a:cs typeface="Calibri" pitchFamily="34" charset="0"/>
                        </a:rPr>
                        <a:t>46,49</a:t>
                      </a:r>
                      <a:endParaRPr lang="ru-RU" sz="1200" b="1" dirty="0">
                        <a:latin typeface="Calibri" pitchFamily="34" charset="0"/>
                        <a:cs typeface="Calibri" pitchFamily="34" charset="0"/>
                      </a:endParaRPr>
                    </a:p>
                  </a:txBody>
                  <a:tcPr/>
                </a:tc>
                <a:tc>
                  <a:txBody>
                    <a:bodyPr/>
                    <a:lstStyle/>
                    <a:p>
                      <a:pPr algn="ctr"/>
                      <a:r>
                        <a:rPr lang="ru-RU" sz="1200" b="1" dirty="0" smtClean="0">
                          <a:latin typeface="Calibri" pitchFamily="34" charset="0"/>
                          <a:cs typeface="Calibri" pitchFamily="34" charset="0"/>
                        </a:rPr>
                        <a:t>52,24</a:t>
                      </a:r>
                      <a:endParaRPr lang="ru-RU" sz="1200" b="1" dirty="0">
                        <a:latin typeface="Calibri" pitchFamily="34" charset="0"/>
                        <a:cs typeface="Calibri" pitchFamily="34" charset="0"/>
                      </a:endParaRPr>
                    </a:p>
                  </a:txBody>
                  <a:tcPr/>
                </a:tc>
                <a:extLst>
                  <a:ext uri="{0D108BD9-81ED-4DB2-BD59-A6C34878D82A}">
                    <a16:rowId xmlns:a16="http://schemas.microsoft.com/office/drawing/2014/main" xmlns="" val="10004"/>
                  </a:ext>
                </a:extLst>
              </a:tr>
              <a:tr h="392962">
                <a:tc>
                  <a:txBody>
                    <a:bodyPr/>
                    <a:lstStyle/>
                    <a:p>
                      <a:pPr algn="ctr"/>
                      <a:r>
                        <a:rPr lang="ru-RU" sz="1200" dirty="0" smtClean="0">
                          <a:latin typeface="Calibri" pitchFamily="34" charset="0"/>
                          <a:cs typeface="Calibri" pitchFamily="34" charset="0"/>
                        </a:rPr>
                        <a:t>5</a:t>
                      </a:r>
                      <a:endParaRPr lang="ru-RU" sz="1200" dirty="0">
                        <a:latin typeface="Calibri" pitchFamily="34" charset="0"/>
                        <a:cs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latin typeface="Calibri" pitchFamily="34" charset="0"/>
                          <a:cs typeface="Calibri" pitchFamily="34" charset="0"/>
                        </a:rPr>
                        <a:t>Объем расходов местного бюджета на образование в расчете на 1 жителя*</a:t>
                      </a:r>
                    </a:p>
                  </a:txBody>
                  <a:tcPr/>
                </a:tc>
                <a:tc>
                  <a:txBody>
                    <a:bodyPr/>
                    <a:lstStyle/>
                    <a:p>
                      <a:pPr algn="ctr"/>
                      <a:r>
                        <a:rPr lang="ru-RU" sz="1200" dirty="0" smtClean="0">
                          <a:latin typeface="Calibri" pitchFamily="34" charset="0"/>
                          <a:cs typeface="Calibri" pitchFamily="34" charset="0"/>
                        </a:rPr>
                        <a:t>тыс. руб.</a:t>
                      </a:r>
                      <a:endParaRPr lang="ru-RU" sz="1200" dirty="0">
                        <a:latin typeface="Calibri" pitchFamily="34" charset="0"/>
                        <a:cs typeface="Calibri" pitchFamily="34" charset="0"/>
                      </a:endParaRPr>
                    </a:p>
                  </a:txBody>
                  <a:tcPr/>
                </a:tc>
                <a:tc>
                  <a:txBody>
                    <a:bodyPr/>
                    <a:lstStyle/>
                    <a:p>
                      <a:pPr algn="ctr"/>
                      <a:r>
                        <a:rPr lang="ru-RU" sz="1200" b="1" dirty="0" smtClean="0">
                          <a:latin typeface="Calibri" pitchFamily="34" charset="0"/>
                          <a:cs typeface="Calibri" pitchFamily="34" charset="0"/>
                        </a:rPr>
                        <a:t>17,37</a:t>
                      </a:r>
                      <a:endParaRPr lang="ru-RU" sz="1200" b="1" dirty="0">
                        <a:latin typeface="Calibri" pitchFamily="34" charset="0"/>
                        <a:cs typeface="Calibri" pitchFamily="34" charset="0"/>
                      </a:endParaRPr>
                    </a:p>
                  </a:txBody>
                  <a:tcPr/>
                </a:tc>
                <a:tc>
                  <a:txBody>
                    <a:bodyPr/>
                    <a:lstStyle/>
                    <a:p>
                      <a:pPr algn="ctr"/>
                      <a:r>
                        <a:rPr lang="ru-RU" sz="1200" b="1" dirty="0" smtClean="0">
                          <a:latin typeface="Calibri" pitchFamily="34" charset="0"/>
                          <a:cs typeface="Calibri" pitchFamily="34" charset="0"/>
                        </a:rPr>
                        <a:t>19,37</a:t>
                      </a:r>
                      <a:endParaRPr lang="ru-RU" sz="1200" b="1" dirty="0">
                        <a:latin typeface="Calibri" pitchFamily="34" charset="0"/>
                        <a:cs typeface="Calibri" pitchFamily="34" charset="0"/>
                      </a:endParaRPr>
                    </a:p>
                  </a:txBody>
                  <a:tcPr/>
                </a:tc>
                <a:tc>
                  <a:txBody>
                    <a:bodyPr/>
                    <a:lstStyle/>
                    <a:p>
                      <a:pPr algn="ctr"/>
                      <a:r>
                        <a:rPr lang="ru-RU" sz="1200" b="1" dirty="0" smtClean="0">
                          <a:latin typeface="Calibri" pitchFamily="34" charset="0"/>
                          <a:cs typeface="Calibri" pitchFamily="34" charset="0"/>
                        </a:rPr>
                        <a:t>20,80</a:t>
                      </a:r>
                      <a:endParaRPr lang="ru-RU" sz="1200" b="1" dirty="0">
                        <a:latin typeface="Calibri" pitchFamily="34" charset="0"/>
                        <a:cs typeface="Calibri" pitchFamily="34" charset="0"/>
                      </a:endParaRPr>
                    </a:p>
                  </a:txBody>
                  <a:tcPr/>
                </a:tc>
                <a:extLst>
                  <a:ext uri="{0D108BD9-81ED-4DB2-BD59-A6C34878D82A}">
                    <a16:rowId xmlns:a16="http://schemas.microsoft.com/office/drawing/2014/main" xmlns="" val="10005"/>
                  </a:ext>
                </a:extLst>
              </a:tr>
              <a:tr h="392962">
                <a:tc>
                  <a:txBody>
                    <a:bodyPr/>
                    <a:lstStyle/>
                    <a:p>
                      <a:pPr algn="ctr"/>
                      <a:r>
                        <a:rPr lang="ru-RU" sz="1200" dirty="0" smtClean="0">
                          <a:latin typeface="Calibri" pitchFamily="34" charset="0"/>
                          <a:cs typeface="Calibri" pitchFamily="34" charset="0"/>
                        </a:rPr>
                        <a:t>6</a:t>
                      </a:r>
                      <a:endParaRPr lang="ru-RU" sz="1200" dirty="0">
                        <a:latin typeface="Calibri" pitchFamily="34" charset="0"/>
                        <a:cs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latin typeface="Calibri" pitchFamily="34" charset="0"/>
                          <a:cs typeface="Calibri" pitchFamily="34" charset="0"/>
                        </a:rPr>
                        <a:t>Объем расходов местного бюджета на жилищно-коммунальное хозяйство в расчете на 1 жителя*</a:t>
                      </a:r>
                    </a:p>
                  </a:txBody>
                  <a:tcPr/>
                </a:tc>
                <a:tc>
                  <a:txBody>
                    <a:bodyPr/>
                    <a:lstStyle/>
                    <a:p>
                      <a:pPr algn="ctr"/>
                      <a:r>
                        <a:rPr lang="ru-RU" sz="1200" dirty="0" smtClean="0">
                          <a:latin typeface="Calibri" pitchFamily="34" charset="0"/>
                          <a:cs typeface="Calibri" pitchFamily="34" charset="0"/>
                        </a:rPr>
                        <a:t>тыс. руб.</a:t>
                      </a:r>
                      <a:endParaRPr lang="ru-RU" sz="1200" dirty="0">
                        <a:latin typeface="Calibri" pitchFamily="34" charset="0"/>
                        <a:cs typeface="Calibri" pitchFamily="34" charset="0"/>
                      </a:endParaRPr>
                    </a:p>
                  </a:txBody>
                  <a:tcPr/>
                </a:tc>
                <a:tc>
                  <a:txBody>
                    <a:bodyPr/>
                    <a:lstStyle/>
                    <a:p>
                      <a:pPr algn="ctr"/>
                      <a:r>
                        <a:rPr lang="ru-RU" sz="1200" b="1" dirty="0" smtClean="0">
                          <a:latin typeface="Calibri" pitchFamily="34" charset="0"/>
                          <a:cs typeface="Calibri" pitchFamily="34" charset="0"/>
                        </a:rPr>
                        <a:t>1,46</a:t>
                      </a:r>
                      <a:endParaRPr lang="ru-RU" sz="1200" b="1" dirty="0">
                        <a:latin typeface="Calibri" pitchFamily="34" charset="0"/>
                        <a:cs typeface="Calibri" pitchFamily="34" charset="0"/>
                      </a:endParaRPr>
                    </a:p>
                  </a:txBody>
                  <a:tcPr/>
                </a:tc>
                <a:tc>
                  <a:txBody>
                    <a:bodyPr/>
                    <a:lstStyle/>
                    <a:p>
                      <a:pPr algn="ctr"/>
                      <a:r>
                        <a:rPr lang="ru-RU" sz="1200" b="1" dirty="0" smtClean="0">
                          <a:latin typeface="Calibri" pitchFamily="34" charset="0"/>
                          <a:cs typeface="Calibri" pitchFamily="34" charset="0"/>
                        </a:rPr>
                        <a:t>1,89</a:t>
                      </a:r>
                      <a:endParaRPr lang="ru-RU" sz="1200" b="1" dirty="0">
                        <a:latin typeface="Calibri" pitchFamily="34" charset="0"/>
                        <a:cs typeface="Calibri" pitchFamily="34" charset="0"/>
                      </a:endParaRPr>
                    </a:p>
                  </a:txBody>
                  <a:tcPr/>
                </a:tc>
                <a:tc>
                  <a:txBody>
                    <a:bodyPr/>
                    <a:lstStyle/>
                    <a:p>
                      <a:pPr algn="ctr"/>
                      <a:r>
                        <a:rPr lang="ru-RU" sz="1200" b="1" dirty="0" smtClean="0">
                          <a:latin typeface="Calibri" pitchFamily="34" charset="0"/>
                          <a:cs typeface="Calibri" pitchFamily="34" charset="0"/>
                        </a:rPr>
                        <a:t>2,12</a:t>
                      </a:r>
                      <a:endParaRPr lang="ru-RU" sz="1200" b="1" dirty="0">
                        <a:latin typeface="Calibri" pitchFamily="34" charset="0"/>
                        <a:cs typeface="Calibri" pitchFamily="34" charset="0"/>
                      </a:endParaRPr>
                    </a:p>
                  </a:txBody>
                  <a:tcPr/>
                </a:tc>
                <a:extLst>
                  <a:ext uri="{0D108BD9-81ED-4DB2-BD59-A6C34878D82A}">
                    <a16:rowId xmlns:a16="http://schemas.microsoft.com/office/drawing/2014/main" xmlns="" val="10006"/>
                  </a:ext>
                </a:extLst>
              </a:tr>
              <a:tr h="392962">
                <a:tc>
                  <a:txBody>
                    <a:bodyPr/>
                    <a:lstStyle/>
                    <a:p>
                      <a:pPr algn="ctr"/>
                      <a:r>
                        <a:rPr lang="ru-RU" sz="1200" dirty="0" smtClean="0">
                          <a:latin typeface="Calibri" pitchFamily="34" charset="0"/>
                          <a:cs typeface="Calibri" pitchFamily="34" charset="0"/>
                        </a:rPr>
                        <a:t>7</a:t>
                      </a:r>
                      <a:endParaRPr lang="ru-RU" sz="1200" dirty="0">
                        <a:latin typeface="Calibri" pitchFamily="34" charset="0"/>
                        <a:cs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latin typeface="Calibri" pitchFamily="34" charset="0"/>
                          <a:cs typeface="Calibri" pitchFamily="34" charset="0"/>
                        </a:rPr>
                        <a:t>Объем расходов местного бюджета на культуру и кинематографию в расчете на 1 жителя*</a:t>
                      </a:r>
                    </a:p>
                  </a:txBody>
                  <a:tcPr/>
                </a:tc>
                <a:tc>
                  <a:txBody>
                    <a:bodyPr/>
                    <a:lstStyle/>
                    <a:p>
                      <a:pPr algn="ctr"/>
                      <a:r>
                        <a:rPr lang="ru-RU" sz="1200" dirty="0" smtClean="0">
                          <a:latin typeface="Calibri" pitchFamily="34" charset="0"/>
                          <a:cs typeface="Calibri" pitchFamily="34" charset="0"/>
                        </a:rPr>
                        <a:t>тыс. руб.</a:t>
                      </a:r>
                      <a:endParaRPr lang="ru-RU" sz="1200" dirty="0">
                        <a:latin typeface="Calibri" pitchFamily="34" charset="0"/>
                        <a:cs typeface="Calibri" pitchFamily="34" charset="0"/>
                      </a:endParaRPr>
                    </a:p>
                  </a:txBody>
                  <a:tcPr/>
                </a:tc>
                <a:tc>
                  <a:txBody>
                    <a:bodyPr/>
                    <a:lstStyle/>
                    <a:p>
                      <a:pPr algn="ctr"/>
                      <a:r>
                        <a:rPr lang="ru-RU" sz="1200" b="1" dirty="0" smtClean="0">
                          <a:latin typeface="Calibri" pitchFamily="34" charset="0"/>
                          <a:cs typeface="Calibri" pitchFamily="34" charset="0"/>
                        </a:rPr>
                        <a:t>2,58</a:t>
                      </a:r>
                      <a:endParaRPr lang="ru-RU" sz="1200" b="1" dirty="0">
                        <a:latin typeface="Calibri" pitchFamily="34" charset="0"/>
                        <a:cs typeface="Calibri" pitchFamily="34" charset="0"/>
                      </a:endParaRPr>
                    </a:p>
                  </a:txBody>
                  <a:tcPr/>
                </a:tc>
                <a:tc>
                  <a:txBody>
                    <a:bodyPr/>
                    <a:lstStyle/>
                    <a:p>
                      <a:pPr algn="ctr"/>
                      <a:r>
                        <a:rPr lang="ru-RU" sz="1200" b="1" dirty="0" smtClean="0">
                          <a:latin typeface="Calibri" pitchFamily="34" charset="0"/>
                          <a:cs typeface="Calibri" pitchFamily="34" charset="0"/>
                        </a:rPr>
                        <a:t>2,58</a:t>
                      </a:r>
                      <a:endParaRPr lang="ru-RU" sz="1200" b="1" dirty="0">
                        <a:latin typeface="Calibri" pitchFamily="34" charset="0"/>
                        <a:cs typeface="Calibri" pitchFamily="34" charset="0"/>
                      </a:endParaRPr>
                    </a:p>
                  </a:txBody>
                  <a:tcPr/>
                </a:tc>
                <a:tc>
                  <a:txBody>
                    <a:bodyPr/>
                    <a:lstStyle/>
                    <a:p>
                      <a:pPr algn="ctr"/>
                      <a:r>
                        <a:rPr lang="ru-RU" sz="1200" b="1" dirty="0" smtClean="0">
                          <a:latin typeface="Calibri" pitchFamily="34" charset="0"/>
                          <a:cs typeface="Calibri" pitchFamily="34" charset="0"/>
                        </a:rPr>
                        <a:t>3,12</a:t>
                      </a:r>
                      <a:endParaRPr lang="ru-RU" sz="1200" b="1" dirty="0">
                        <a:latin typeface="Calibri" pitchFamily="34" charset="0"/>
                        <a:cs typeface="Calibri" pitchFamily="34" charset="0"/>
                      </a:endParaRPr>
                    </a:p>
                  </a:txBody>
                  <a:tcPr/>
                </a:tc>
                <a:extLst>
                  <a:ext uri="{0D108BD9-81ED-4DB2-BD59-A6C34878D82A}">
                    <a16:rowId xmlns:a16="http://schemas.microsoft.com/office/drawing/2014/main" xmlns="" val="10007"/>
                  </a:ext>
                </a:extLst>
              </a:tr>
              <a:tr h="392962">
                <a:tc>
                  <a:txBody>
                    <a:bodyPr/>
                    <a:lstStyle/>
                    <a:p>
                      <a:pPr algn="ctr"/>
                      <a:r>
                        <a:rPr lang="ru-RU" sz="1200" dirty="0" smtClean="0">
                          <a:latin typeface="Calibri" pitchFamily="34" charset="0"/>
                          <a:cs typeface="Calibri" pitchFamily="34" charset="0"/>
                        </a:rPr>
                        <a:t>8</a:t>
                      </a:r>
                      <a:endParaRPr lang="ru-RU" sz="1200" dirty="0">
                        <a:latin typeface="Calibri" pitchFamily="34" charset="0"/>
                        <a:cs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latin typeface="Calibri" pitchFamily="34" charset="0"/>
                          <a:cs typeface="Calibri" pitchFamily="34" charset="0"/>
                        </a:rPr>
                        <a:t>Объем расходов местного бюджета на социальную</a:t>
                      </a:r>
                      <a:r>
                        <a:rPr lang="ru-RU" sz="1200" baseline="0" dirty="0" smtClean="0">
                          <a:latin typeface="Calibri" pitchFamily="34" charset="0"/>
                          <a:cs typeface="Calibri" pitchFamily="34" charset="0"/>
                        </a:rPr>
                        <a:t> политику</a:t>
                      </a:r>
                      <a:r>
                        <a:rPr lang="ru-RU" sz="1200" dirty="0" smtClean="0">
                          <a:latin typeface="Calibri" pitchFamily="34" charset="0"/>
                          <a:cs typeface="Calibri" pitchFamily="34" charset="0"/>
                        </a:rPr>
                        <a:t> в расчете на 1 жителя*</a:t>
                      </a:r>
                    </a:p>
                  </a:txBody>
                  <a:tcPr/>
                </a:tc>
                <a:tc>
                  <a:txBody>
                    <a:bodyPr/>
                    <a:lstStyle/>
                    <a:p>
                      <a:pPr algn="ctr"/>
                      <a:r>
                        <a:rPr lang="ru-RU" sz="1200" dirty="0" smtClean="0">
                          <a:latin typeface="Calibri" pitchFamily="34" charset="0"/>
                          <a:cs typeface="Calibri" pitchFamily="34" charset="0"/>
                        </a:rPr>
                        <a:t>тыс. руб.</a:t>
                      </a:r>
                      <a:endParaRPr lang="ru-RU" sz="1200" dirty="0">
                        <a:latin typeface="Calibri" pitchFamily="34" charset="0"/>
                        <a:cs typeface="Calibri" pitchFamily="34" charset="0"/>
                      </a:endParaRPr>
                    </a:p>
                  </a:txBody>
                  <a:tcPr/>
                </a:tc>
                <a:tc>
                  <a:txBody>
                    <a:bodyPr/>
                    <a:lstStyle/>
                    <a:p>
                      <a:pPr algn="ctr"/>
                      <a:r>
                        <a:rPr lang="ru-RU" sz="1200" b="1" dirty="0" smtClean="0">
                          <a:latin typeface="Calibri" pitchFamily="34" charset="0"/>
                          <a:cs typeface="Calibri" pitchFamily="34" charset="0"/>
                        </a:rPr>
                        <a:t>14,41</a:t>
                      </a:r>
                      <a:endParaRPr lang="ru-RU" sz="1200" b="1" dirty="0">
                        <a:latin typeface="Calibri" pitchFamily="34" charset="0"/>
                        <a:cs typeface="Calibri" pitchFamily="34" charset="0"/>
                      </a:endParaRPr>
                    </a:p>
                  </a:txBody>
                  <a:tcPr/>
                </a:tc>
                <a:tc>
                  <a:txBody>
                    <a:bodyPr/>
                    <a:lstStyle/>
                    <a:p>
                      <a:pPr algn="ctr"/>
                      <a:r>
                        <a:rPr lang="ru-RU" sz="1200" b="1" dirty="0" smtClean="0">
                          <a:latin typeface="Calibri" pitchFamily="34" charset="0"/>
                          <a:cs typeface="Calibri" pitchFamily="34" charset="0"/>
                        </a:rPr>
                        <a:t>16,25</a:t>
                      </a:r>
                      <a:endParaRPr lang="ru-RU" sz="1200" b="1" dirty="0">
                        <a:latin typeface="Calibri" pitchFamily="34" charset="0"/>
                        <a:cs typeface="Calibri" pitchFamily="34" charset="0"/>
                      </a:endParaRPr>
                    </a:p>
                  </a:txBody>
                  <a:tcPr/>
                </a:tc>
                <a:tc>
                  <a:txBody>
                    <a:bodyPr/>
                    <a:lstStyle/>
                    <a:p>
                      <a:pPr algn="ctr"/>
                      <a:r>
                        <a:rPr lang="ru-RU" sz="1200" b="1" dirty="0" smtClean="0">
                          <a:latin typeface="Calibri" pitchFamily="34" charset="0"/>
                          <a:cs typeface="Calibri" pitchFamily="34" charset="0"/>
                        </a:rPr>
                        <a:t>9,62</a:t>
                      </a:r>
                      <a:endParaRPr lang="ru-RU" sz="1200" b="1" dirty="0">
                        <a:latin typeface="Calibri" pitchFamily="34" charset="0"/>
                        <a:cs typeface="Calibri" pitchFamily="34" charset="0"/>
                      </a:endParaRPr>
                    </a:p>
                  </a:txBody>
                  <a:tcPr/>
                </a:tc>
                <a:extLst>
                  <a:ext uri="{0D108BD9-81ED-4DB2-BD59-A6C34878D82A}">
                    <a16:rowId xmlns:a16="http://schemas.microsoft.com/office/drawing/2014/main" xmlns="" val="10008"/>
                  </a:ext>
                </a:extLst>
              </a:tr>
              <a:tr h="392962">
                <a:tc>
                  <a:txBody>
                    <a:bodyPr/>
                    <a:lstStyle/>
                    <a:p>
                      <a:pPr algn="ctr"/>
                      <a:r>
                        <a:rPr lang="ru-RU" sz="1200" dirty="0" smtClean="0">
                          <a:latin typeface="Calibri" pitchFamily="34" charset="0"/>
                          <a:cs typeface="Calibri" pitchFamily="34" charset="0"/>
                        </a:rPr>
                        <a:t>9</a:t>
                      </a:r>
                      <a:endParaRPr lang="ru-RU" sz="1200" dirty="0">
                        <a:latin typeface="Calibri" pitchFamily="34" charset="0"/>
                        <a:cs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dirty="0" smtClean="0">
                          <a:latin typeface="Calibri" pitchFamily="34" charset="0"/>
                          <a:cs typeface="Calibri" pitchFamily="34" charset="0"/>
                        </a:rPr>
                        <a:t>Объем расходов местного бюджета на физическую культуру и спорт в расчете на 1 жителя*</a:t>
                      </a:r>
                    </a:p>
                  </a:txBody>
                  <a:tcPr/>
                </a:tc>
                <a:tc>
                  <a:txBody>
                    <a:bodyPr/>
                    <a:lstStyle/>
                    <a:p>
                      <a:pPr algn="ctr"/>
                      <a:r>
                        <a:rPr lang="ru-RU" sz="1200" dirty="0" smtClean="0">
                          <a:latin typeface="Calibri" pitchFamily="34" charset="0"/>
                          <a:cs typeface="Calibri" pitchFamily="34" charset="0"/>
                        </a:rPr>
                        <a:t>тыс. руб.</a:t>
                      </a:r>
                      <a:endParaRPr lang="ru-RU" sz="1200" dirty="0">
                        <a:latin typeface="Calibri" pitchFamily="34" charset="0"/>
                        <a:cs typeface="Calibri" pitchFamily="34" charset="0"/>
                      </a:endParaRPr>
                    </a:p>
                  </a:txBody>
                  <a:tcPr/>
                </a:tc>
                <a:tc>
                  <a:txBody>
                    <a:bodyPr/>
                    <a:lstStyle/>
                    <a:p>
                      <a:pPr algn="ctr"/>
                      <a:r>
                        <a:rPr lang="ru-RU" sz="1200" b="1" dirty="0" smtClean="0">
                          <a:latin typeface="Calibri" pitchFamily="34" charset="0"/>
                          <a:cs typeface="Calibri" pitchFamily="34" charset="0"/>
                        </a:rPr>
                        <a:t>0,23</a:t>
                      </a:r>
                      <a:endParaRPr lang="ru-RU" sz="1200" b="1" dirty="0">
                        <a:latin typeface="Calibri" pitchFamily="34" charset="0"/>
                        <a:cs typeface="Calibri" pitchFamily="34" charset="0"/>
                      </a:endParaRPr>
                    </a:p>
                  </a:txBody>
                  <a:tcPr/>
                </a:tc>
                <a:tc>
                  <a:txBody>
                    <a:bodyPr/>
                    <a:lstStyle/>
                    <a:p>
                      <a:pPr algn="ctr"/>
                      <a:r>
                        <a:rPr lang="ru-RU" sz="1200" b="1" dirty="0" smtClean="0">
                          <a:latin typeface="Calibri" pitchFamily="34" charset="0"/>
                          <a:cs typeface="Calibri" pitchFamily="34" charset="0"/>
                        </a:rPr>
                        <a:t>0,29</a:t>
                      </a:r>
                      <a:endParaRPr lang="ru-RU" sz="1200" b="1" dirty="0">
                        <a:latin typeface="Calibri" pitchFamily="34" charset="0"/>
                        <a:cs typeface="Calibri" pitchFamily="34" charset="0"/>
                      </a:endParaRPr>
                    </a:p>
                  </a:txBody>
                  <a:tcPr/>
                </a:tc>
                <a:tc>
                  <a:txBody>
                    <a:bodyPr/>
                    <a:lstStyle/>
                    <a:p>
                      <a:pPr algn="ctr"/>
                      <a:r>
                        <a:rPr lang="ru-RU" sz="1200" b="1" dirty="0" smtClean="0">
                          <a:latin typeface="Calibri" pitchFamily="34" charset="0"/>
                          <a:cs typeface="Calibri" pitchFamily="34" charset="0"/>
                        </a:rPr>
                        <a:t>0,45</a:t>
                      </a:r>
                      <a:endParaRPr lang="ru-RU" sz="1200" b="1" dirty="0">
                        <a:latin typeface="Calibri" pitchFamily="34" charset="0"/>
                        <a:cs typeface="Calibri" pitchFamily="34" charset="0"/>
                      </a:endParaRPr>
                    </a:p>
                  </a:txBody>
                  <a:tcPr/>
                </a:tc>
                <a:extLst>
                  <a:ext uri="{0D108BD9-81ED-4DB2-BD59-A6C34878D82A}">
                    <a16:rowId xmlns:a16="http://schemas.microsoft.com/office/drawing/2014/main" xmlns="" val="10009"/>
                  </a:ext>
                </a:extLst>
              </a:tr>
            </a:tbl>
          </a:graphicData>
        </a:graphic>
      </p:graphicFrame>
      <p:sp>
        <p:nvSpPr>
          <p:cNvPr id="10" name="TextBox 9"/>
          <p:cNvSpPr txBox="1"/>
          <p:nvPr/>
        </p:nvSpPr>
        <p:spPr>
          <a:xfrm>
            <a:off x="228600" y="5943600"/>
            <a:ext cx="8763000" cy="261610"/>
          </a:xfrm>
          <a:prstGeom prst="rect">
            <a:avLst/>
          </a:prstGeom>
          <a:noFill/>
        </p:spPr>
        <p:txBody>
          <a:bodyPr wrap="square" rtlCol="0">
            <a:spAutoFit/>
          </a:bodyPr>
          <a:lstStyle/>
          <a:p>
            <a:r>
              <a:rPr lang="ru-RU" sz="1100" dirty="0" smtClean="0">
                <a:latin typeface="+mj-lt"/>
              </a:rPr>
              <a:t>*Оценка численности постоянного населения Курского муниципального округа Ставропольского края в среднем за 2023 г. – 52 404 чел.</a:t>
            </a:r>
            <a:endParaRPr lang="ru-RU" sz="1100" dirty="0">
              <a:latin typeface="+mj-lt"/>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816" y="-1"/>
            <a:ext cx="9159815"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75" y="44742"/>
            <a:ext cx="9144000" cy="584775"/>
          </a:xfrm>
          <a:prstGeom prst="rect">
            <a:avLst/>
          </a:prstGeom>
          <a:noFill/>
        </p:spPr>
        <p:txBody>
          <a:bodyPr wrap="square" rtlCol="0">
            <a:spAutoFit/>
          </a:bodyPr>
          <a:lstStyle/>
          <a:p>
            <a:pPr algn="ctr"/>
            <a:r>
              <a:rPr lang="ru-RU" sz="1600" b="1" dirty="0" smtClean="0">
                <a:latin typeface="Calibri" pitchFamily="34" charset="0"/>
                <a:cs typeface="Calibri" pitchFamily="34" charset="0"/>
              </a:rPr>
              <a:t>Рейтинг </a:t>
            </a:r>
            <a:r>
              <a:rPr lang="ru-RU" sz="1600" b="1" dirty="0" err="1" smtClean="0">
                <a:latin typeface="Calibri" pitchFamily="34" charset="0"/>
                <a:cs typeface="Calibri" pitchFamily="34" charset="0"/>
              </a:rPr>
              <a:t>подушевых</a:t>
            </a:r>
            <a:r>
              <a:rPr lang="ru-RU" sz="1600" b="1" dirty="0" smtClean="0">
                <a:latin typeface="Calibri" pitchFamily="34" charset="0"/>
                <a:cs typeface="Calibri" pitchFamily="34" charset="0"/>
              </a:rPr>
              <a:t> показателей доходов и расходов бюджетов муниципальных округов Ставропольского края за 2023 год </a:t>
            </a:r>
            <a:r>
              <a:rPr lang="ru-RU" sz="1200" dirty="0" smtClean="0">
                <a:latin typeface="Calibri" pitchFamily="34" charset="0"/>
                <a:cs typeface="Calibri" pitchFamily="34" charset="0"/>
              </a:rPr>
              <a:t>(тысяч рублей в расчете на 1 жителя*)</a:t>
            </a:r>
          </a:p>
        </p:txBody>
      </p:sp>
      <p:sp>
        <p:nvSpPr>
          <p:cNvPr id="10" name="TextBox 9"/>
          <p:cNvSpPr txBox="1"/>
          <p:nvPr/>
        </p:nvSpPr>
        <p:spPr>
          <a:xfrm>
            <a:off x="2875" y="6558290"/>
            <a:ext cx="8763000" cy="261610"/>
          </a:xfrm>
          <a:prstGeom prst="rect">
            <a:avLst/>
          </a:prstGeom>
          <a:noFill/>
        </p:spPr>
        <p:txBody>
          <a:bodyPr wrap="square" rtlCol="0">
            <a:spAutoFit/>
          </a:bodyPr>
          <a:lstStyle/>
          <a:p>
            <a:r>
              <a:rPr lang="ru-RU" sz="1100" dirty="0" smtClean="0">
                <a:latin typeface="+mj-lt"/>
              </a:rPr>
              <a:t>*Оценка численности постоянного населения Ставропольского края в среднем за 2023 год (в разрезе муниципальных образований).</a:t>
            </a:r>
            <a:endParaRPr lang="ru-RU" sz="1100" dirty="0">
              <a:latin typeface="+mj-lt"/>
            </a:endParaRPr>
          </a:p>
        </p:txBody>
      </p:sp>
      <p:graphicFrame>
        <p:nvGraphicFramePr>
          <p:cNvPr id="7" name="Диаграмма 6"/>
          <p:cNvGraphicFramePr/>
          <p:nvPr>
            <p:extLst>
              <p:ext uri="{D42A27DB-BD31-4B8C-83A1-F6EECF244321}">
                <p14:modId xmlns:p14="http://schemas.microsoft.com/office/powerpoint/2010/main" val="2903823609"/>
              </p:ext>
            </p:extLst>
          </p:nvPr>
        </p:nvGraphicFramePr>
        <p:xfrm>
          <a:off x="86263" y="457200"/>
          <a:ext cx="9057735" cy="6019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0614378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816" y="-1"/>
            <a:ext cx="9159815" cy="685800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Диаграмма 3"/>
          <p:cNvGraphicFramePr/>
          <p:nvPr>
            <p:extLst>
              <p:ext uri="{D42A27DB-BD31-4B8C-83A1-F6EECF244321}">
                <p14:modId xmlns:p14="http://schemas.microsoft.com/office/powerpoint/2010/main" val="4250633750"/>
              </p:ext>
            </p:extLst>
          </p:nvPr>
        </p:nvGraphicFramePr>
        <p:xfrm>
          <a:off x="-15817" y="0"/>
          <a:ext cx="9159815" cy="6858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1816597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9144000" cy="584775"/>
          </a:xfrm>
          <a:prstGeom prst="rect">
            <a:avLst/>
          </a:prstGeom>
          <a:noFill/>
        </p:spPr>
        <p:txBody>
          <a:bodyPr wrap="square" rtlCol="0">
            <a:spAutoFit/>
          </a:bodyPr>
          <a:lstStyle/>
          <a:p>
            <a:pPr algn="ctr"/>
            <a:r>
              <a:rPr lang="ru-RU" sz="1600" b="1" dirty="0" smtClean="0">
                <a:latin typeface="Calibri" pitchFamily="34" charset="0"/>
                <a:cs typeface="Calibri" pitchFamily="34" charset="0"/>
              </a:rPr>
              <a:t>Достигнутые значения показателей для оценки эффективности деятельности органов местного самоуправления  Курского муниципального округа Ставропольского края</a:t>
            </a:r>
            <a:endParaRPr lang="ru-RU" sz="1600" b="1" dirty="0" smtClean="0">
              <a:solidFill>
                <a:srgbClr val="FF0000"/>
              </a:solidFill>
              <a:latin typeface="Calibri" pitchFamily="34" charset="0"/>
              <a:cs typeface="Calibri" pitchFamily="34" charset="0"/>
            </a:endParaRPr>
          </a:p>
        </p:txBody>
      </p:sp>
      <p:sp>
        <p:nvSpPr>
          <p:cNvPr id="5" name="TextBox 4"/>
          <p:cNvSpPr txBox="1"/>
          <p:nvPr/>
        </p:nvSpPr>
        <p:spPr>
          <a:xfrm>
            <a:off x="0" y="6248400"/>
            <a:ext cx="8839200" cy="507831"/>
          </a:xfrm>
          <a:prstGeom prst="rect">
            <a:avLst/>
          </a:prstGeom>
          <a:noFill/>
        </p:spPr>
        <p:txBody>
          <a:bodyPr wrap="square" rtlCol="0">
            <a:spAutoFit/>
          </a:bodyPr>
          <a:lstStyle/>
          <a:p>
            <a:r>
              <a:rPr lang="ru-RU" sz="900" dirty="0" smtClean="0"/>
              <a:t>* Данные для расчета значения показателей за 2021-2023 годы формируются по итогам исполнения бюджета.</a:t>
            </a:r>
          </a:p>
          <a:p>
            <a:r>
              <a:rPr lang="ru-RU" sz="900" dirty="0" smtClean="0"/>
              <a:t>  Данные на 2024 год (план)   формируются по состоянию на 01 марта 2024 года.</a:t>
            </a:r>
          </a:p>
          <a:p>
            <a:r>
              <a:rPr lang="ru-RU" sz="900" dirty="0" smtClean="0"/>
              <a:t>  Плановые показатели на 2025-2026 годы берутся из решения о бюджете муниципального образования на 2024 год и плановый период 2025 и 2026 годов.</a:t>
            </a:r>
            <a:endParaRPr lang="ru-RU" sz="900" dirty="0"/>
          </a:p>
        </p:txBody>
      </p:sp>
      <p:graphicFrame>
        <p:nvGraphicFramePr>
          <p:cNvPr id="2" name="Таблица 1"/>
          <p:cNvGraphicFramePr>
            <a:graphicFrameLocks noGrp="1"/>
          </p:cNvGraphicFramePr>
          <p:nvPr>
            <p:extLst>
              <p:ext uri="{D42A27DB-BD31-4B8C-83A1-F6EECF244321}">
                <p14:modId xmlns:p14="http://schemas.microsoft.com/office/powerpoint/2010/main" val="1529736319"/>
              </p:ext>
            </p:extLst>
          </p:nvPr>
        </p:nvGraphicFramePr>
        <p:xfrm>
          <a:off x="190500" y="762000"/>
          <a:ext cx="8763000" cy="5380024"/>
        </p:xfrm>
        <a:graphic>
          <a:graphicData uri="http://schemas.openxmlformats.org/drawingml/2006/table">
            <a:tbl>
              <a:tblPr>
                <a:tableStyleId>{5C22544A-7EE6-4342-B048-85BDC9FD1C3A}</a:tableStyleId>
              </a:tblPr>
              <a:tblGrid>
                <a:gridCol w="224299">
                  <a:extLst>
                    <a:ext uri="{9D8B030D-6E8A-4147-A177-3AD203B41FA5}">
                      <a16:colId xmlns:a16="http://schemas.microsoft.com/office/drawing/2014/main" xmlns="" val="1492789186"/>
                    </a:ext>
                  </a:extLst>
                </a:gridCol>
                <a:gridCol w="2557001">
                  <a:extLst>
                    <a:ext uri="{9D8B030D-6E8A-4147-A177-3AD203B41FA5}">
                      <a16:colId xmlns:a16="http://schemas.microsoft.com/office/drawing/2014/main" xmlns="" val="2535998963"/>
                    </a:ext>
                  </a:extLst>
                </a:gridCol>
                <a:gridCol w="533341">
                  <a:extLst>
                    <a:ext uri="{9D8B030D-6E8A-4147-A177-3AD203B41FA5}">
                      <a16:colId xmlns:a16="http://schemas.microsoft.com/office/drawing/2014/main" xmlns="" val="2007980838"/>
                    </a:ext>
                  </a:extLst>
                </a:gridCol>
                <a:gridCol w="533459">
                  <a:extLst>
                    <a:ext uri="{9D8B030D-6E8A-4147-A177-3AD203B41FA5}">
                      <a16:colId xmlns:a16="http://schemas.microsoft.com/office/drawing/2014/main" xmlns="" val="733106077"/>
                    </a:ext>
                  </a:extLst>
                </a:gridCol>
                <a:gridCol w="127936">
                  <a:extLst>
                    <a:ext uri="{9D8B030D-6E8A-4147-A177-3AD203B41FA5}">
                      <a16:colId xmlns:a16="http://schemas.microsoft.com/office/drawing/2014/main" xmlns="" val="3188418651"/>
                    </a:ext>
                  </a:extLst>
                </a:gridCol>
                <a:gridCol w="797508">
                  <a:extLst>
                    <a:ext uri="{9D8B030D-6E8A-4147-A177-3AD203B41FA5}">
                      <a16:colId xmlns:a16="http://schemas.microsoft.com/office/drawing/2014/main" xmlns="" val="545639762"/>
                    </a:ext>
                  </a:extLst>
                </a:gridCol>
                <a:gridCol w="799426">
                  <a:extLst>
                    <a:ext uri="{9D8B030D-6E8A-4147-A177-3AD203B41FA5}">
                      <a16:colId xmlns:a16="http://schemas.microsoft.com/office/drawing/2014/main" xmlns="" val="733222148"/>
                    </a:ext>
                  </a:extLst>
                </a:gridCol>
                <a:gridCol w="789730">
                  <a:extLst>
                    <a:ext uri="{9D8B030D-6E8A-4147-A177-3AD203B41FA5}">
                      <a16:colId xmlns:a16="http://schemas.microsoft.com/office/drawing/2014/main" xmlns="" val="1887937753"/>
                    </a:ext>
                  </a:extLst>
                </a:gridCol>
                <a:gridCol w="153476">
                  <a:extLst>
                    <a:ext uri="{9D8B030D-6E8A-4147-A177-3AD203B41FA5}">
                      <a16:colId xmlns:a16="http://schemas.microsoft.com/office/drawing/2014/main" xmlns="" val="1031743623"/>
                    </a:ext>
                  </a:extLst>
                </a:gridCol>
                <a:gridCol w="608524">
                  <a:extLst>
                    <a:ext uri="{9D8B030D-6E8A-4147-A177-3AD203B41FA5}">
                      <a16:colId xmlns:a16="http://schemas.microsoft.com/office/drawing/2014/main" xmlns="" val="349276689"/>
                    </a:ext>
                  </a:extLst>
                </a:gridCol>
                <a:gridCol w="127637">
                  <a:extLst>
                    <a:ext uri="{9D8B030D-6E8A-4147-A177-3AD203B41FA5}">
                      <a16:colId xmlns:a16="http://schemas.microsoft.com/office/drawing/2014/main" xmlns="" val="4264695270"/>
                    </a:ext>
                  </a:extLst>
                </a:gridCol>
                <a:gridCol w="713155">
                  <a:extLst>
                    <a:ext uri="{9D8B030D-6E8A-4147-A177-3AD203B41FA5}">
                      <a16:colId xmlns:a16="http://schemas.microsoft.com/office/drawing/2014/main" xmlns="" val="719800811"/>
                    </a:ext>
                  </a:extLst>
                </a:gridCol>
                <a:gridCol w="797508">
                  <a:extLst>
                    <a:ext uri="{9D8B030D-6E8A-4147-A177-3AD203B41FA5}">
                      <a16:colId xmlns:a16="http://schemas.microsoft.com/office/drawing/2014/main" xmlns="" val="1194833396"/>
                    </a:ext>
                  </a:extLst>
                </a:gridCol>
              </a:tblGrid>
              <a:tr h="173174">
                <a:tc rowSpan="2">
                  <a:txBody>
                    <a:bodyPr/>
                    <a:lstStyle/>
                    <a:p>
                      <a:pPr algn="ctr" fontAlgn="ctr"/>
                      <a:r>
                        <a:rPr lang="ru-RU" sz="1000" u="none" strike="noStrike" dirty="0">
                          <a:effectLst/>
                          <a:latin typeface="+mj-lt"/>
                        </a:rPr>
                        <a:t>№ п/п</a:t>
                      </a:r>
                      <a:endParaRPr lang="ru-RU" sz="1000" b="0" i="0" u="none" strike="noStrike" dirty="0">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gridSpan="2">
                  <a:txBody>
                    <a:bodyPr/>
                    <a:lstStyle/>
                    <a:p>
                      <a:pPr algn="ctr" fontAlgn="ctr"/>
                      <a:r>
                        <a:rPr lang="ru-RU" sz="1000" u="none" strike="noStrike" dirty="0">
                          <a:effectLst/>
                          <a:latin typeface="+mj-lt"/>
                        </a:rPr>
                        <a:t>Наименование показателя</a:t>
                      </a:r>
                      <a:endParaRPr lang="ru-RU" sz="1000" b="0" i="0" u="none" strike="noStrike" dirty="0">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ru-RU"/>
                    </a:p>
                  </a:txBody>
                  <a:tcPr/>
                </a:tc>
                <a:tc rowSpan="2" gridSpan="2">
                  <a:txBody>
                    <a:bodyPr/>
                    <a:lstStyle/>
                    <a:p>
                      <a:pPr algn="ctr" fontAlgn="ctr"/>
                      <a:r>
                        <a:rPr lang="ru-RU" sz="1000" u="none" strike="noStrike">
                          <a:effectLst/>
                          <a:latin typeface="+mj-lt"/>
                        </a:rPr>
                        <a:t>Единица измерения</a:t>
                      </a:r>
                      <a:endParaRPr lang="ru-RU" sz="1000" b="0" i="0" u="none" strike="noStrike">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ru-RU"/>
                    </a:p>
                  </a:txBody>
                  <a:tcPr/>
                </a:tc>
                <a:tc gridSpan="8">
                  <a:txBody>
                    <a:bodyPr/>
                    <a:lstStyle/>
                    <a:p>
                      <a:pPr algn="ctr" fontAlgn="ctr"/>
                      <a:r>
                        <a:rPr lang="ru-RU" sz="1000" u="none" strike="noStrike">
                          <a:effectLst/>
                          <a:latin typeface="+mj-lt"/>
                        </a:rPr>
                        <a:t>Период, год</a:t>
                      </a:r>
                      <a:endParaRPr lang="ru-RU" sz="1000" b="0" i="0" u="none" strike="noStrike">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3120413269"/>
                  </a:ext>
                </a:extLst>
              </a:tr>
              <a:tr h="173174">
                <a:tc vMerge="1">
                  <a:txBody>
                    <a:bodyPr/>
                    <a:lstStyle/>
                    <a:p>
                      <a:endParaRPr lang="ru-RU"/>
                    </a:p>
                  </a:txBody>
                  <a:tcPr/>
                </a:tc>
                <a:tc gridSpan="2" vMerge="1">
                  <a:txBody>
                    <a:bodyPr/>
                    <a:lstStyle/>
                    <a:p>
                      <a:endParaRPr lang="ru-RU"/>
                    </a:p>
                  </a:txBody>
                  <a:tcPr/>
                </a:tc>
                <a:tc hMerge="1" vMerge="1">
                  <a:txBody>
                    <a:bodyPr/>
                    <a:lstStyle/>
                    <a:p>
                      <a:endParaRPr lang="ru-RU"/>
                    </a:p>
                  </a:txBody>
                  <a:tcPr/>
                </a:tc>
                <a:tc gridSpan="2" vMerge="1">
                  <a:txBody>
                    <a:bodyPr/>
                    <a:lstStyle/>
                    <a:p>
                      <a:endParaRPr lang="ru-RU"/>
                    </a:p>
                  </a:txBody>
                  <a:tcPr/>
                </a:tc>
                <a:tc hMerge="1" vMerge="1">
                  <a:txBody>
                    <a:bodyPr/>
                    <a:lstStyle/>
                    <a:p>
                      <a:endParaRPr lang="ru-RU"/>
                    </a:p>
                  </a:txBody>
                  <a:tcPr/>
                </a:tc>
                <a:tc>
                  <a:txBody>
                    <a:bodyPr/>
                    <a:lstStyle/>
                    <a:p>
                      <a:pPr algn="ctr" fontAlgn="ctr"/>
                      <a:r>
                        <a:rPr lang="ru-RU" sz="1000" u="none" strike="noStrike">
                          <a:effectLst/>
                          <a:latin typeface="+mj-lt"/>
                        </a:rPr>
                        <a:t>2021</a:t>
                      </a:r>
                      <a:endParaRPr lang="ru-RU" sz="1000" b="0" i="0" u="none" strike="noStrike">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1000" u="none" strike="noStrike">
                          <a:effectLst/>
                          <a:latin typeface="+mj-lt"/>
                        </a:rPr>
                        <a:t>2022</a:t>
                      </a:r>
                      <a:endParaRPr lang="ru-RU" sz="1000" b="0" i="0" u="none" strike="noStrike">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ctr"/>
                      <a:r>
                        <a:rPr lang="ru-RU" sz="1000" u="none" strike="noStrike">
                          <a:effectLst/>
                          <a:latin typeface="+mj-lt"/>
                        </a:rPr>
                        <a:t>2023</a:t>
                      </a:r>
                      <a:endParaRPr lang="ru-RU" sz="1000" b="0" i="0" u="none" strike="noStrike">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gridSpan="2">
                  <a:txBody>
                    <a:bodyPr/>
                    <a:lstStyle/>
                    <a:p>
                      <a:pPr algn="ctr" fontAlgn="ctr"/>
                      <a:r>
                        <a:rPr lang="ru-RU" sz="1000" u="none" strike="noStrike">
                          <a:effectLst/>
                          <a:latin typeface="+mj-lt"/>
                        </a:rPr>
                        <a:t>2024*</a:t>
                      </a:r>
                      <a:endParaRPr lang="ru-RU" sz="1000" b="0" i="0" u="none" strike="noStrike">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a:txBody>
                    <a:bodyPr/>
                    <a:lstStyle/>
                    <a:p>
                      <a:pPr algn="ctr" fontAlgn="ctr"/>
                      <a:r>
                        <a:rPr lang="ru-RU" sz="1000" u="none" strike="noStrike">
                          <a:effectLst/>
                          <a:latin typeface="+mj-lt"/>
                        </a:rPr>
                        <a:t>2025*</a:t>
                      </a:r>
                      <a:endParaRPr lang="ru-RU" sz="1000" b="0" i="0" u="none" strike="noStrike">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ru-RU" sz="1000" u="none" strike="noStrike">
                          <a:effectLst/>
                          <a:latin typeface="+mj-lt"/>
                        </a:rPr>
                        <a:t>2026*</a:t>
                      </a:r>
                      <a:endParaRPr lang="ru-RU" sz="1000" b="0" i="0" u="none" strike="noStrike">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424731596"/>
                  </a:ext>
                </a:extLst>
              </a:tr>
              <a:tr h="173174">
                <a:tc>
                  <a:txBody>
                    <a:bodyPr/>
                    <a:lstStyle/>
                    <a:p>
                      <a:pPr algn="ctr" fontAlgn="ctr"/>
                      <a:r>
                        <a:rPr lang="ru-RU" sz="1000" u="none" strike="noStrike">
                          <a:effectLst/>
                          <a:latin typeface="+mj-lt"/>
                        </a:rPr>
                        <a:t>1</a:t>
                      </a:r>
                      <a:endParaRPr lang="ru-RU" sz="1000" b="0" i="0" u="none" strike="noStrike">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ru-RU" sz="1000" u="none" strike="noStrike" dirty="0">
                          <a:effectLst/>
                          <a:latin typeface="+mj-lt"/>
                        </a:rPr>
                        <a:t>2</a:t>
                      </a:r>
                      <a:endParaRPr lang="ru-RU" sz="1000" b="0" i="0" u="none" strike="noStrike" dirty="0">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gridSpan="2">
                  <a:txBody>
                    <a:bodyPr/>
                    <a:lstStyle/>
                    <a:p>
                      <a:pPr algn="ctr" fontAlgn="b"/>
                      <a:r>
                        <a:rPr lang="ru-RU" sz="1000" u="none" strike="noStrike">
                          <a:effectLst/>
                          <a:latin typeface="+mj-lt"/>
                        </a:rPr>
                        <a:t>3</a:t>
                      </a:r>
                      <a:endParaRPr lang="ru-RU" sz="1000" b="0" i="0" u="none" strike="noStrike">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a:txBody>
                    <a:bodyPr/>
                    <a:lstStyle/>
                    <a:p>
                      <a:pPr algn="ctr" fontAlgn="b"/>
                      <a:r>
                        <a:rPr lang="ru-RU" sz="1000" u="none" strike="noStrike">
                          <a:effectLst/>
                          <a:latin typeface="+mj-lt"/>
                        </a:rPr>
                        <a:t>4</a:t>
                      </a:r>
                      <a:endParaRPr lang="ru-RU" sz="1000" b="0" i="0" u="none" strike="noStrike">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ru-RU" sz="1000" u="none" strike="noStrike">
                          <a:effectLst/>
                          <a:latin typeface="+mj-lt"/>
                        </a:rPr>
                        <a:t>5</a:t>
                      </a:r>
                      <a:endParaRPr lang="ru-RU" sz="1000" b="0" i="0" u="none" strike="noStrike">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ru-RU" sz="1000" u="none" strike="noStrike">
                          <a:effectLst/>
                          <a:latin typeface="+mj-lt"/>
                        </a:rPr>
                        <a:t>6</a:t>
                      </a:r>
                      <a:endParaRPr lang="ru-RU" sz="1000" b="0" i="0" u="none" strike="noStrike">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gridSpan="2">
                  <a:txBody>
                    <a:bodyPr/>
                    <a:lstStyle/>
                    <a:p>
                      <a:pPr algn="ctr" fontAlgn="b"/>
                      <a:r>
                        <a:rPr lang="ru-RU" sz="1000" u="none" strike="noStrike">
                          <a:effectLst/>
                          <a:latin typeface="+mj-lt"/>
                        </a:rPr>
                        <a:t>7</a:t>
                      </a:r>
                      <a:endParaRPr lang="ru-RU" sz="1000" b="0" i="0" u="none" strike="noStrike">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a:txBody>
                    <a:bodyPr/>
                    <a:lstStyle/>
                    <a:p>
                      <a:pPr algn="ctr" fontAlgn="b"/>
                      <a:r>
                        <a:rPr lang="ru-RU" sz="1000" u="none" strike="noStrike">
                          <a:effectLst/>
                          <a:latin typeface="+mj-lt"/>
                        </a:rPr>
                        <a:t>8</a:t>
                      </a:r>
                      <a:endParaRPr lang="ru-RU" sz="1000" b="0" i="0" u="none" strike="noStrike">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ru-RU" sz="1000" u="none" strike="noStrike">
                          <a:effectLst/>
                          <a:latin typeface="+mj-lt"/>
                        </a:rPr>
                        <a:t>9</a:t>
                      </a:r>
                      <a:endParaRPr lang="ru-RU" sz="1000" b="0" i="0" u="none" strike="noStrike">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710019045"/>
                  </a:ext>
                </a:extLst>
              </a:tr>
              <a:tr h="842025">
                <a:tc>
                  <a:txBody>
                    <a:bodyPr/>
                    <a:lstStyle/>
                    <a:p>
                      <a:pPr algn="r" fontAlgn="ctr"/>
                      <a:r>
                        <a:rPr lang="ru-RU" sz="1000" u="none" strike="noStrike">
                          <a:effectLst/>
                          <a:latin typeface="+mj-lt"/>
                        </a:rPr>
                        <a:t>1.</a:t>
                      </a:r>
                      <a:endParaRPr lang="ru-RU" sz="1000" b="0" i="0" u="none" strike="noStrike">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fontAlgn="ctr"/>
                      <a:r>
                        <a:rPr lang="ru-RU" sz="1000" u="none" strike="noStrike" dirty="0">
                          <a:effectLst/>
                          <a:latin typeface="+mj-lt"/>
                        </a:rPr>
                        <a:t>Доля налоговых и неналоговых доходов местного бюджета (за исключением поступлений налоговых доходов по дополнительным нормативам отчислений) в общем объеме собственных доходов бюджета муниципального образования (без учета субвенций)</a:t>
                      </a:r>
                      <a:endParaRPr lang="ru-RU" sz="1000" b="0" i="0" u="none" strike="noStrike" dirty="0">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gridSpan="2">
                  <a:txBody>
                    <a:bodyPr/>
                    <a:lstStyle/>
                    <a:p>
                      <a:pPr algn="ctr" fontAlgn="ctr"/>
                      <a:r>
                        <a:rPr lang="ru-RU" sz="1000" u="none" strike="noStrike">
                          <a:effectLst/>
                          <a:latin typeface="+mj-lt"/>
                        </a:rPr>
                        <a:t>процентов</a:t>
                      </a:r>
                      <a:endParaRPr lang="ru-RU" sz="1000" b="0" i="0" u="none" strike="noStrike">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a:txBody>
                    <a:bodyPr/>
                    <a:lstStyle/>
                    <a:p>
                      <a:pPr algn="r" fontAlgn="b"/>
                      <a:r>
                        <a:rPr lang="ru-RU" sz="1000" u="none" strike="noStrike" dirty="0">
                          <a:effectLst/>
                          <a:latin typeface="+mj-lt"/>
                        </a:rPr>
                        <a:t>30,3</a:t>
                      </a:r>
                      <a:endParaRPr lang="ru-RU" sz="1000" b="0" i="0" u="none" strike="noStrike" dirty="0">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ru-RU" sz="1000" u="none" strike="noStrike" dirty="0">
                          <a:effectLst/>
                          <a:latin typeface="+mj-lt"/>
                        </a:rPr>
                        <a:t>36,4</a:t>
                      </a:r>
                      <a:endParaRPr lang="ru-RU" sz="1000" b="0" i="0" u="none" strike="noStrike" dirty="0">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r" fontAlgn="b"/>
                      <a:r>
                        <a:rPr lang="ru-RU" sz="1000" u="none" strike="noStrike" dirty="0">
                          <a:effectLst/>
                          <a:latin typeface="+mj-lt"/>
                        </a:rPr>
                        <a:t>22,43</a:t>
                      </a:r>
                      <a:endParaRPr lang="ru-RU" sz="1000" b="0" i="0" u="none" strike="noStrike" dirty="0">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gridSpan="2">
                  <a:txBody>
                    <a:bodyPr/>
                    <a:lstStyle/>
                    <a:p>
                      <a:pPr algn="r" fontAlgn="b"/>
                      <a:r>
                        <a:rPr lang="ru-RU" sz="1000" u="none" strike="noStrike" dirty="0">
                          <a:effectLst/>
                          <a:latin typeface="+mj-lt"/>
                        </a:rPr>
                        <a:t>26,71</a:t>
                      </a:r>
                      <a:endParaRPr lang="ru-RU" sz="1000" b="0" i="0" u="none" strike="noStrike" dirty="0">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a:txBody>
                    <a:bodyPr/>
                    <a:lstStyle/>
                    <a:p>
                      <a:pPr algn="r" fontAlgn="b"/>
                      <a:r>
                        <a:rPr lang="ru-RU" sz="1000" u="none" strike="noStrike" dirty="0">
                          <a:effectLst/>
                          <a:latin typeface="+mj-lt"/>
                        </a:rPr>
                        <a:t>30,91</a:t>
                      </a:r>
                      <a:endParaRPr lang="ru-RU" sz="1000" b="0" i="0" u="none" strike="noStrike" dirty="0">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ru-RU" sz="1000" u="none" strike="noStrike" dirty="0">
                          <a:effectLst/>
                          <a:latin typeface="+mj-lt"/>
                        </a:rPr>
                        <a:t>35,10</a:t>
                      </a:r>
                      <a:endParaRPr lang="ru-RU" sz="1000" b="0" i="0" u="none" strike="noStrike" dirty="0">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147492184"/>
                  </a:ext>
                </a:extLst>
              </a:tr>
              <a:tr h="842025">
                <a:tc>
                  <a:txBody>
                    <a:bodyPr/>
                    <a:lstStyle/>
                    <a:p>
                      <a:pPr algn="r" fontAlgn="ctr"/>
                      <a:r>
                        <a:rPr lang="ru-RU" sz="1000" u="none" strike="noStrike">
                          <a:effectLst/>
                          <a:latin typeface="+mj-lt"/>
                        </a:rPr>
                        <a:t>2.</a:t>
                      </a:r>
                      <a:endParaRPr lang="ru-RU" sz="1000" b="0" i="0" u="none" strike="noStrike">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fontAlgn="ctr"/>
                      <a:r>
                        <a:rPr lang="ru-RU" sz="1000" u="none" strike="noStrike" dirty="0">
                          <a:effectLst/>
                          <a:latin typeface="+mj-lt"/>
                        </a:rPr>
                        <a:t>Доля просроченной кредиторской задолженности по оплате труда (включая начисления на оплату труда) муниципальных учреждений в общем объеме расходов муниципального образования на оплату труда (включая начисления на оплату труда)</a:t>
                      </a:r>
                      <a:endParaRPr lang="ru-RU" sz="1000" b="0" i="0" u="none" strike="noStrike" dirty="0">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gridSpan="2">
                  <a:txBody>
                    <a:bodyPr/>
                    <a:lstStyle/>
                    <a:p>
                      <a:pPr algn="ctr" fontAlgn="ctr"/>
                      <a:r>
                        <a:rPr lang="ru-RU" sz="1000" u="none" strike="noStrike">
                          <a:effectLst/>
                          <a:latin typeface="+mj-lt"/>
                        </a:rPr>
                        <a:t>процентов</a:t>
                      </a:r>
                      <a:endParaRPr lang="ru-RU" sz="1000" b="0" i="0" u="none" strike="noStrike">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a:txBody>
                    <a:bodyPr/>
                    <a:lstStyle/>
                    <a:p>
                      <a:pPr algn="ctr" fontAlgn="t"/>
                      <a:r>
                        <a:rPr lang="ru-RU" sz="1000" u="none" strike="noStrike" dirty="0">
                          <a:effectLst/>
                          <a:latin typeface="+mj-lt"/>
                        </a:rPr>
                        <a:t> </a:t>
                      </a:r>
                      <a:r>
                        <a:rPr lang="ru-RU" sz="1000" u="none" strike="noStrike" dirty="0" smtClean="0">
                          <a:effectLst/>
                          <a:latin typeface="+mj-lt"/>
                        </a:rPr>
                        <a:t>-</a:t>
                      </a:r>
                      <a:endParaRPr lang="ru-RU" sz="1000" b="0" i="0" u="none" strike="noStrike" dirty="0">
                        <a:effectLst/>
                        <a:latin typeface="+mj-lt"/>
                      </a:endParaRPr>
                    </a:p>
                  </a:txBody>
                  <a:tcPr marL="5433" marR="5433" marT="5433"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ru-RU" sz="1000" u="none" strike="noStrike" dirty="0">
                          <a:effectLst/>
                          <a:latin typeface="+mj-lt"/>
                        </a:rPr>
                        <a:t> </a:t>
                      </a:r>
                      <a:r>
                        <a:rPr lang="ru-RU" sz="1000" u="none" strike="noStrike" dirty="0" smtClean="0">
                          <a:effectLst/>
                          <a:latin typeface="+mj-lt"/>
                        </a:rPr>
                        <a:t>-</a:t>
                      </a:r>
                      <a:endParaRPr lang="ru-RU" sz="1000" b="0" i="0" u="none" strike="noStrike" dirty="0">
                        <a:effectLst/>
                        <a:latin typeface="+mj-lt"/>
                      </a:endParaRPr>
                    </a:p>
                  </a:txBody>
                  <a:tcPr marL="5433" marR="5433" marT="5433"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t"/>
                      <a:r>
                        <a:rPr lang="ru-RU" sz="1000" u="none" strike="noStrike" dirty="0">
                          <a:effectLst/>
                          <a:latin typeface="+mj-lt"/>
                        </a:rPr>
                        <a:t> </a:t>
                      </a:r>
                      <a:r>
                        <a:rPr lang="ru-RU" sz="1000" u="none" strike="noStrike" dirty="0" smtClean="0">
                          <a:effectLst/>
                          <a:latin typeface="+mj-lt"/>
                        </a:rPr>
                        <a:t>-</a:t>
                      </a:r>
                      <a:endParaRPr lang="ru-RU" sz="1000" b="0" i="0" u="none" strike="noStrike" dirty="0">
                        <a:effectLst/>
                        <a:latin typeface="+mj-lt"/>
                      </a:endParaRPr>
                    </a:p>
                  </a:txBody>
                  <a:tcPr marL="5433" marR="5433" marT="5433"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gridSpan="2">
                  <a:txBody>
                    <a:bodyPr/>
                    <a:lstStyle/>
                    <a:p>
                      <a:pPr algn="ctr" fontAlgn="t"/>
                      <a:r>
                        <a:rPr lang="ru-RU" sz="1000" u="none" strike="noStrike" dirty="0" smtClean="0">
                          <a:effectLst/>
                          <a:latin typeface="+mj-lt"/>
                        </a:rPr>
                        <a:t>-</a:t>
                      </a:r>
                      <a:r>
                        <a:rPr lang="ru-RU" sz="1000" u="none" strike="noStrike" dirty="0">
                          <a:effectLst/>
                          <a:latin typeface="+mj-lt"/>
                        </a:rPr>
                        <a:t> </a:t>
                      </a:r>
                      <a:endParaRPr lang="ru-RU" sz="1000" b="0" i="0" u="none" strike="noStrike" dirty="0">
                        <a:effectLst/>
                        <a:latin typeface="+mj-lt"/>
                      </a:endParaRPr>
                    </a:p>
                  </a:txBody>
                  <a:tcPr marL="5433" marR="5433" marT="5433"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a:txBody>
                    <a:bodyPr/>
                    <a:lstStyle/>
                    <a:p>
                      <a:pPr algn="ctr" fontAlgn="t"/>
                      <a:r>
                        <a:rPr lang="ru-RU" sz="1000" u="none" strike="noStrike" dirty="0">
                          <a:effectLst/>
                          <a:latin typeface="+mj-lt"/>
                        </a:rPr>
                        <a:t> </a:t>
                      </a:r>
                      <a:r>
                        <a:rPr lang="ru-RU" sz="1000" u="none" strike="noStrike" dirty="0" smtClean="0">
                          <a:effectLst/>
                          <a:latin typeface="+mj-lt"/>
                        </a:rPr>
                        <a:t>-</a:t>
                      </a:r>
                      <a:endParaRPr lang="ru-RU" sz="1000" b="0" i="0" u="none" strike="noStrike" dirty="0">
                        <a:effectLst/>
                        <a:latin typeface="+mj-lt"/>
                      </a:endParaRPr>
                    </a:p>
                  </a:txBody>
                  <a:tcPr marL="5433" marR="5433" marT="5433"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t"/>
                      <a:r>
                        <a:rPr lang="ru-RU" sz="1000" u="none" strike="noStrike" dirty="0" smtClean="0">
                          <a:effectLst/>
                          <a:latin typeface="+mj-lt"/>
                        </a:rPr>
                        <a:t>-</a:t>
                      </a:r>
                      <a:r>
                        <a:rPr lang="ru-RU" sz="1000" u="none" strike="noStrike" dirty="0">
                          <a:effectLst/>
                          <a:latin typeface="+mj-lt"/>
                        </a:rPr>
                        <a:t> </a:t>
                      </a:r>
                      <a:endParaRPr lang="ru-RU" sz="1000" b="0" i="0" u="none" strike="noStrike" dirty="0">
                        <a:effectLst/>
                        <a:latin typeface="+mj-lt"/>
                      </a:endParaRPr>
                    </a:p>
                  </a:txBody>
                  <a:tcPr marL="5433" marR="5433" marT="5433"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49556157"/>
                  </a:ext>
                </a:extLst>
              </a:tr>
              <a:tr h="674812">
                <a:tc>
                  <a:txBody>
                    <a:bodyPr/>
                    <a:lstStyle/>
                    <a:p>
                      <a:pPr algn="r" fontAlgn="ctr"/>
                      <a:r>
                        <a:rPr lang="ru-RU" sz="1000" u="none" strike="noStrike">
                          <a:effectLst/>
                          <a:latin typeface="+mj-lt"/>
                        </a:rPr>
                        <a:t>3.</a:t>
                      </a:r>
                      <a:endParaRPr lang="ru-RU" sz="1000" b="0" i="0" u="none" strike="noStrike">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l" fontAlgn="ctr"/>
                      <a:r>
                        <a:rPr lang="ru-RU" sz="1000" u="none" strike="noStrike" dirty="0">
                          <a:effectLst/>
                          <a:latin typeface="+mj-lt"/>
                        </a:rPr>
                        <a:t>Расходы бюджета муниципального образования на содержание работников органов местного самоуправления в расчете на одного жителя муниципального образования</a:t>
                      </a:r>
                      <a:endParaRPr lang="ru-RU" sz="1000" b="0" i="0" u="none" strike="noStrike" dirty="0">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gridSpan="2">
                  <a:txBody>
                    <a:bodyPr/>
                    <a:lstStyle/>
                    <a:p>
                      <a:pPr algn="ctr" fontAlgn="ctr"/>
                      <a:r>
                        <a:rPr lang="ru-RU" sz="1000" u="none" strike="noStrike" dirty="0">
                          <a:effectLst/>
                          <a:latin typeface="+mj-lt"/>
                        </a:rPr>
                        <a:t>рублей</a:t>
                      </a:r>
                      <a:endParaRPr lang="ru-RU" sz="1000" b="0" i="0" u="none" strike="noStrike" dirty="0">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a:txBody>
                    <a:bodyPr/>
                    <a:lstStyle/>
                    <a:p>
                      <a:pPr algn="ctr" fontAlgn="b"/>
                      <a:r>
                        <a:rPr lang="ru-RU" sz="1000" u="none" strike="noStrike" dirty="0">
                          <a:effectLst/>
                          <a:latin typeface="+mj-lt"/>
                        </a:rPr>
                        <a:t>2207,73</a:t>
                      </a:r>
                      <a:endParaRPr lang="ru-RU" sz="1000" b="0" i="0" u="none" strike="noStrike" dirty="0">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ru-RU" sz="1000" u="none" strike="noStrike" dirty="0">
                          <a:effectLst/>
                          <a:latin typeface="+mj-lt"/>
                        </a:rPr>
                        <a:t>2496,76</a:t>
                      </a:r>
                      <a:endParaRPr lang="ru-RU" sz="1000" b="0" i="0" u="none" strike="noStrike" dirty="0">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ru-RU" sz="1000" u="none" strike="noStrike" dirty="0">
                          <a:effectLst/>
                          <a:latin typeface="+mj-lt"/>
                        </a:rPr>
                        <a:t>2649,57</a:t>
                      </a:r>
                      <a:endParaRPr lang="ru-RU" sz="1000" b="0" i="0" u="none" strike="noStrike" dirty="0">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gridSpan="2">
                  <a:txBody>
                    <a:bodyPr/>
                    <a:lstStyle/>
                    <a:p>
                      <a:pPr algn="ctr" fontAlgn="b"/>
                      <a:r>
                        <a:rPr lang="ru-RU" sz="1000" u="none" strike="noStrike" dirty="0">
                          <a:effectLst/>
                          <a:latin typeface="+mj-lt"/>
                        </a:rPr>
                        <a:t>2809,73</a:t>
                      </a:r>
                      <a:endParaRPr lang="ru-RU" sz="1000" b="0" i="0" u="none" strike="noStrike" dirty="0">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a:txBody>
                    <a:bodyPr/>
                    <a:lstStyle/>
                    <a:p>
                      <a:pPr algn="ctr" fontAlgn="b"/>
                      <a:r>
                        <a:rPr lang="ru-RU" sz="1000" u="none" strike="noStrike" dirty="0">
                          <a:effectLst/>
                          <a:latin typeface="+mj-lt"/>
                        </a:rPr>
                        <a:t>2809,73</a:t>
                      </a:r>
                      <a:endParaRPr lang="ru-RU" sz="1000" b="0" i="0" u="none" strike="noStrike" dirty="0">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ru-RU" sz="1000" u="none" strike="noStrike" dirty="0">
                          <a:effectLst/>
                          <a:latin typeface="+mj-lt"/>
                        </a:rPr>
                        <a:t>2809,73</a:t>
                      </a:r>
                      <a:endParaRPr lang="ru-RU" sz="1000" b="0" i="0" u="none" strike="noStrike" dirty="0">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483696702"/>
                  </a:ext>
                </a:extLst>
              </a:tr>
              <a:tr h="298069">
                <a:tc gridSpan="13">
                  <a:txBody>
                    <a:bodyPr/>
                    <a:lstStyle/>
                    <a:p>
                      <a:pPr algn="l" fontAlgn="ctr"/>
                      <a:r>
                        <a:rPr lang="ru-RU" sz="1000" u="none" strike="noStrike" dirty="0" err="1">
                          <a:effectLst/>
                          <a:latin typeface="+mj-lt"/>
                        </a:rPr>
                        <a:t>Справочно</a:t>
                      </a:r>
                      <a:r>
                        <a:rPr lang="ru-RU" sz="1000" u="none" strike="noStrike" dirty="0">
                          <a:effectLst/>
                          <a:latin typeface="+mj-lt"/>
                        </a:rPr>
                        <a:t>: расходы на содержание работников органов местного самоуправления  (расшифровка по КОСГУ)</a:t>
                      </a:r>
                      <a:endParaRPr lang="ru-RU" sz="1000" b="0" i="1" u="none" strike="noStrike" dirty="0">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3495208767"/>
                  </a:ext>
                </a:extLst>
              </a:tr>
              <a:tr h="507599">
                <a:tc gridSpan="2">
                  <a:txBody>
                    <a:bodyPr/>
                    <a:lstStyle/>
                    <a:p>
                      <a:pPr algn="l" fontAlgn="ctr"/>
                      <a:r>
                        <a:rPr lang="ru-RU" sz="900" u="none" strike="noStrike" dirty="0">
                          <a:effectLst/>
                          <a:latin typeface="+mj-lt"/>
                        </a:rPr>
                        <a:t>210 «Расходы на оплату труда и начисления на выплаты по оплате труда»  (121,122,129 вид расходов, с соответствующими разделами и подразделами)</a:t>
                      </a:r>
                      <a:endParaRPr lang="ru-RU" sz="900" b="0" i="1" u="none" strike="noStrike" dirty="0">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gridSpan="2">
                  <a:txBody>
                    <a:bodyPr/>
                    <a:lstStyle/>
                    <a:p>
                      <a:pPr algn="ctr" fontAlgn="ctr"/>
                      <a:r>
                        <a:rPr lang="ru-RU" sz="900" u="none" strike="noStrike" dirty="0">
                          <a:effectLst/>
                          <a:latin typeface="+mj-lt"/>
                        </a:rPr>
                        <a:t>рублей</a:t>
                      </a:r>
                      <a:endParaRPr lang="ru-RU" sz="900" b="0" i="0" u="none" strike="noStrike" dirty="0">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ru-RU" sz="1000" b="0" i="0" u="none" strike="noStrike">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ru-RU" sz="900" u="none" strike="noStrike" dirty="0">
                          <a:effectLst/>
                          <a:latin typeface="+mj-lt"/>
                        </a:rPr>
                        <a:t>115 454 070,91</a:t>
                      </a:r>
                      <a:endParaRPr lang="ru-RU" sz="900" b="0" i="0" u="none" strike="noStrike" dirty="0">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ru-RU" sz="1000" b="0" i="0" u="none" strike="noStrike">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ru-RU" sz="900" u="none" strike="noStrike" dirty="0">
                          <a:effectLst/>
                          <a:latin typeface="+mj-lt"/>
                        </a:rPr>
                        <a:t>127 499 408,33</a:t>
                      </a:r>
                      <a:endParaRPr lang="ru-RU" sz="900" b="0" i="0" u="none" strike="noStrike" dirty="0">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ru-RU" sz="900" u="none" strike="noStrike" dirty="0">
                          <a:effectLst/>
                          <a:latin typeface="+mj-lt"/>
                        </a:rPr>
                        <a:t>135 000 629,56</a:t>
                      </a:r>
                      <a:endParaRPr lang="ru-RU" sz="900" b="0" i="0" u="none" strike="noStrike" dirty="0">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ru-RU" sz="900" u="none" strike="noStrike" dirty="0">
                          <a:effectLst/>
                          <a:latin typeface="+mj-lt"/>
                        </a:rPr>
                        <a:t>143 031 002,68</a:t>
                      </a:r>
                      <a:endParaRPr lang="ru-RU" sz="900" b="0" i="0" u="none" strike="noStrike" dirty="0">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ru-RU" sz="900" b="0" i="0" u="none" strike="noStrike" dirty="0">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ru-RU" sz="900" u="none" strike="noStrike" dirty="0">
                          <a:effectLst/>
                          <a:latin typeface="+mj-lt"/>
                        </a:rPr>
                        <a:t>143 116 339,42</a:t>
                      </a:r>
                      <a:endParaRPr lang="ru-RU" sz="900" b="0" i="0" u="none" strike="noStrike" dirty="0">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ru-RU" sz="900" b="0" i="0" u="none" strike="noStrike" dirty="0">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ru-RU" sz="900" u="none" strike="noStrike">
                          <a:effectLst/>
                          <a:latin typeface="+mj-lt"/>
                        </a:rPr>
                        <a:t>143 116 339,42</a:t>
                      </a:r>
                      <a:endParaRPr lang="ru-RU" sz="900" b="0" i="0" u="none" strike="noStrike">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2093943285"/>
                  </a:ext>
                </a:extLst>
              </a:tr>
              <a:tr h="340387">
                <a:tc gridSpan="2">
                  <a:txBody>
                    <a:bodyPr/>
                    <a:lstStyle/>
                    <a:p>
                      <a:pPr algn="l" fontAlgn="ctr"/>
                      <a:r>
                        <a:rPr lang="ru-RU" sz="900" u="none" strike="noStrike" dirty="0">
                          <a:effectLst/>
                          <a:latin typeface="+mj-lt"/>
                        </a:rPr>
                        <a:t>222 "Транспортные услуги"(121,122,129 вид расходов, с соответствующими разделами и подразделами)</a:t>
                      </a:r>
                      <a:endParaRPr lang="ru-RU" sz="900" b="0" i="1" u="none" strike="noStrike" dirty="0">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gridSpan="2">
                  <a:txBody>
                    <a:bodyPr/>
                    <a:lstStyle/>
                    <a:p>
                      <a:pPr algn="ctr" fontAlgn="ctr"/>
                      <a:r>
                        <a:rPr lang="ru-RU" sz="900" u="none" strike="noStrike">
                          <a:effectLst/>
                          <a:latin typeface="+mj-lt"/>
                        </a:rPr>
                        <a:t>рублей</a:t>
                      </a:r>
                      <a:endParaRPr lang="ru-RU" sz="900" b="0" i="0" u="none" strike="noStrike">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ru-RU" sz="1000" b="0" i="0" u="none" strike="noStrike">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ru-RU" sz="900" u="none" strike="noStrike" dirty="0">
                          <a:effectLst/>
                          <a:latin typeface="+mj-lt"/>
                        </a:rPr>
                        <a:t>0,00</a:t>
                      </a:r>
                      <a:endParaRPr lang="ru-RU" sz="900" b="0" i="0" u="none" strike="noStrike" dirty="0">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ru-RU" sz="1000" b="0" i="0" u="none" strike="noStrike" dirty="0">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ru-RU" sz="900" u="none" strike="noStrike">
                          <a:effectLst/>
                          <a:latin typeface="+mj-lt"/>
                        </a:rPr>
                        <a:t>0,00</a:t>
                      </a:r>
                      <a:endParaRPr lang="ru-RU" sz="900" b="0" i="0" u="none" strike="noStrike">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ru-RU" sz="900" u="none" strike="noStrike" dirty="0">
                          <a:effectLst/>
                          <a:latin typeface="+mj-lt"/>
                        </a:rPr>
                        <a:t>0,00</a:t>
                      </a:r>
                      <a:endParaRPr lang="ru-RU" sz="900" b="0" i="0" u="none" strike="noStrike" dirty="0">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ru-RU" sz="900" u="none" strike="noStrike" dirty="0">
                          <a:effectLst/>
                          <a:latin typeface="+mj-lt"/>
                        </a:rPr>
                        <a:t>57 454,04</a:t>
                      </a:r>
                      <a:endParaRPr lang="ru-RU" sz="900" b="0" i="0" u="none" strike="noStrike" dirty="0">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ru-RU" sz="900" b="0" i="0" u="none" strike="noStrike" dirty="0">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ru-RU" sz="900" u="none" strike="noStrike">
                          <a:effectLst/>
                          <a:latin typeface="+mj-lt"/>
                        </a:rPr>
                        <a:t>57 454,04</a:t>
                      </a:r>
                      <a:endParaRPr lang="ru-RU" sz="900" b="0" i="0" u="none" strike="noStrike">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ru-RU" sz="900" b="0" i="0" u="none" strike="noStrike">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ru-RU" sz="900" u="none" strike="noStrike">
                          <a:effectLst/>
                          <a:latin typeface="+mj-lt"/>
                        </a:rPr>
                        <a:t>57 454,04</a:t>
                      </a:r>
                      <a:endParaRPr lang="ru-RU" sz="900" b="0" i="0" u="none" strike="noStrike">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417867486"/>
                  </a:ext>
                </a:extLst>
              </a:tr>
              <a:tr h="340387">
                <a:tc gridSpan="2">
                  <a:txBody>
                    <a:bodyPr/>
                    <a:lstStyle/>
                    <a:p>
                      <a:pPr algn="l" fontAlgn="ctr"/>
                      <a:r>
                        <a:rPr lang="ru-RU" sz="900" u="none" strike="noStrike" dirty="0">
                          <a:effectLst/>
                          <a:latin typeface="+mj-lt"/>
                        </a:rPr>
                        <a:t>226 "Прочие работы услуги" (121,122,129 вид расходов, с соответствующими разделами и подразделами)</a:t>
                      </a:r>
                      <a:endParaRPr lang="ru-RU" sz="900" b="0" i="1" u="none" strike="noStrike" dirty="0">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gridSpan="2">
                  <a:txBody>
                    <a:bodyPr/>
                    <a:lstStyle/>
                    <a:p>
                      <a:pPr algn="ctr" fontAlgn="ctr"/>
                      <a:r>
                        <a:rPr lang="ru-RU" sz="900" u="none" strike="noStrike" dirty="0">
                          <a:effectLst/>
                          <a:latin typeface="+mj-lt"/>
                        </a:rPr>
                        <a:t>рублей</a:t>
                      </a:r>
                      <a:endParaRPr lang="ru-RU" sz="900" b="0" i="0" u="none" strike="noStrike" dirty="0">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ru-RU" sz="1000" b="0" i="0" u="none" strike="noStrike">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ru-RU" sz="900" u="none" strike="noStrike">
                          <a:effectLst/>
                          <a:latin typeface="+mj-lt"/>
                        </a:rPr>
                        <a:t>61 774,50</a:t>
                      </a:r>
                      <a:endParaRPr lang="ru-RU" sz="900" b="0" i="0" u="none" strike="noStrike">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ru-RU" sz="1000" b="0" i="0" u="none" strike="noStrike">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ru-RU" sz="900" u="none" strike="noStrike">
                          <a:effectLst/>
                          <a:latin typeface="+mj-lt"/>
                        </a:rPr>
                        <a:t>11 851,15</a:t>
                      </a:r>
                      <a:endParaRPr lang="ru-RU" sz="900" b="0" i="0" u="none" strike="noStrike">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ru-RU" sz="900" u="none" strike="noStrike">
                          <a:effectLst/>
                          <a:latin typeface="+mj-lt"/>
                        </a:rPr>
                        <a:t>115 263,92</a:t>
                      </a:r>
                      <a:endParaRPr lang="ru-RU" sz="900" b="0" i="0" u="none" strike="noStrike">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ru-RU" sz="900" u="none" strike="noStrike" dirty="0">
                          <a:effectLst/>
                          <a:latin typeface="+mj-lt"/>
                        </a:rPr>
                        <a:t>89 034,54</a:t>
                      </a:r>
                      <a:endParaRPr lang="ru-RU" sz="900" b="0" i="0" u="none" strike="noStrike" dirty="0">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ru-RU" sz="900" b="0" i="0" u="none" strike="noStrike" dirty="0">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ru-RU" sz="900" u="none" strike="noStrike" dirty="0">
                          <a:effectLst/>
                          <a:latin typeface="+mj-lt"/>
                        </a:rPr>
                        <a:t>44 600,00</a:t>
                      </a:r>
                      <a:endParaRPr lang="ru-RU" sz="900" b="0" i="0" u="none" strike="noStrike" dirty="0">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ru-RU" sz="900" b="0" i="0" u="none" strike="noStrike" dirty="0">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ru-RU" sz="900" u="none" strike="noStrike">
                          <a:effectLst/>
                          <a:latin typeface="+mj-lt"/>
                        </a:rPr>
                        <a:t>44 600,00</a:t>
                      </a:r>
                      <a:endParaRPr lang="ru-RU" sz="900" b="0" i="0" u="none" strike="noStrike">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882030180"/>
                  </a:ext>
                </a:extLst>
              </a:tr>
              <a:tr h="507599">
                <a:tc gridSpan="2">
                  <a:txBody>
                    <a:bodyPr/>
                    <a:lstStyle/>
                    <a:p>
                      <a:pPr algn="l" fontAlgn="ctr"/>
                      <a:r>
                        <a:rPr lang="ru-RU" sz="900" u="none" strike="noStrike" dirty="0">
                          <a:effectLst/>
                          <a:latin typeface="+mj-lt"/>
                        </a:rPr>
                        <a:t>266 "Социальные пособия и компенсации персоналу в денежной форме"  (121,122,129 вид расходов, с соответствующими разделами и подразделами)</a:t>
                      </a:r>
                      <a:endParaRPr lang="ru-RU" sz="900" b="0" i="1" u="none" strike="noStrike" dirty="0">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gridSpan="2">
                  <a:txBody>
                    <a:bodyPr/>
                    <a:lstStyle/>
                    <a:p>
                      <a:pPr algn="ctr" fontAlgn="ctr"/>
                      <a:r>
                        <a:rPr lang="ru-RU" sz="900" u="none" strike="noStrike">
                          <a:effectLst/>
                          <a:latin typeface="+mj-lt"/>
                        </a:rPr>
                        <a:t>рублей</a:t>
                      </a:r>
                      <a:endParaRPr lang="ru-RU" sz="900" b="0" i="0" u="none" strike="noStrike">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ru-RU" sz="1000" b="0" i="0" u="none" strike="noStrike">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ru-RU" sz="900" u="none" strike="noStrike" dirty="0">
                          <a:effectLst/>
                          <a:latin typeface="+mj-lt"/>
                        </a:rPr>
                        <a:t>369 669,50</a:t>
                      </a:r>
                      <a:endParaRPr lang="ru-RU" sz="900" b="0" i="0" u="none" strike="noStrike" dirty="0">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ru-RU" sz="1000" b="0" i="0" u="none" strike="noStrike">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ru-RU" sz="900" u="none" strike="noStrike" dirty="0">
                          <a:effectLst/>
                          <a:latin typeface="+mj-lt"/>
                        </a:rPr>
                        <a:t>416 213,22</a:t>
                      </a:r>
                      <a:endParaRPr lang="ru-RU" sz="900" b="0" i="0" u="none" strike="noStrike" dirty="0">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ru-RU" sz="900" u="none" strike="noStrike" dirty="0">
                          <a:effectLst/>
                          <a:latin typeface="+mj-lt"/>
                        </a:rPr>
                        <a:t>458 461,09</a:t>
                      </a:r>
                      <a:endParaRPr lang="ru-RU" sz="900" b="0" i="0" u="none" strike="noStrike" dirty="0">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ru-RU" sz="900" u="none" strike="noStrike">
                          <a:effectLst/>
                          <a:latin typeface="+mj-lt"/>
                        </a:rPr>
                        <a:t>514 612,58</a:t>
                      </a:r>
                      <a:endParaRPr lang="ru-RU" sz="900" b="0" i="0" u="none" strike="noStrike">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ru-RU" sz="900" b="0" i="0" u="none" strike="noStrike">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ru-RU" sz="900" u="none" strike="noStrike" dirty="0">
                          <a:effectLst/>
                          <a:latin typeface="+mj-lt"/>
                        </a:rPr>
                        <a:t>460 575,84</a:t>
                      </a:r>
                      <a:endParaRPr lang="ru-RU" sz="900" b="0" i="0" u="none" strike="noStrike" dirty="0">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ru-RU" sz="900" b="0" i="0" u="none" strike="noStrike" dirty="0">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ru-RU" sz="900" u="none" strike="noStrike" dirty="0">
                          <a:effectLst/>
                          <a:latin typeface="+mj-lt"/>
                        </a:rPr>
                        <a:t>460 575,84</a:t>
                      </a:r>
                      <a:endParaRPr lang="ru-RU" sz="900" b="0" i="0" u="none" strike="noStrike" dirty="0">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980950041"/>
                  </a:ext>
                </a:extLst>
              </a:tr>
              <a:tr h="507599">
                <a:tc gridSpan="2">
                  <a:txBody>
                    <a:bodyPr/>
                    <a:lstStyle/>
                    <a:p>
                      <a:pPr algn="l" fontAlgn="ctr"/>
                      <a:r>
                        <a:rPr lang="ru-RU" sz="900" u="none" strike="noStrike" dirty="0">
                          <a:effectLst/>
                          <a:latin typeface="+mj-lt"/>
                        </a:rPr>
                        <a:t>267 "Социальные пособия и компенсации персоналу в натуральной форме"  (121,122,129 вид расходов, с соответствующими разделами и подразделами)</a:t>
                      </a:r>
                      <a:endParaRPr lang="ru-RU" sz="900" b="0" i="1" u="none" strike="noStrike" dirty="0">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ru-RU"/>
                    </a:p>
                  </a:txBody>
                  <a:tcPr/>
                </a:tc>
                <a:tc gridSpan="2">
                  <a:txBody>
                    <a:bodyPr/>
                    <a:lstStyle/>
                    <a:p>
                      <a:pPr algn="ctr" fontAlgn="ctr"/>
                      <a:r>
                        <a:rPr lang="ru-RU" sz="900" u="none" strike="noStrike" dirty="0">
                          <a:effectLst/>
                          <a:latin typeface="+mj-lt"/>
                        </a:rPr>
                        <a:t>рублей</a:t>
                      </a:r>
                      <a:endParaRPr lang="ru-RU" sz="900" b="0" i="0" u="none" strike="noStrike" dirty="0">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ctr"/>
                      <a:endParaRPr lang="ru-RU" sz="1000" b="0" i="0" u="none" strike="noStrike" dirty="0">
                        <a:effectLst/>
                        <a:latin typeface="+mj-lt"/>
                      </a:endParaRPr>
                    </a:p>
                  </a:txBody>
                  <a:tcPr marL="5433" marR="5433" marT="543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ru-RU" sz="900" u="none" strike="noStrike" dirty="0">
                          <a:effectLst/>
                          <a:latin typeface="+mj-lt"/>
                        </a:rPr>
                        <a:t>3 453 161,83</a:t>
                      </a:r>
                      <a:endParaRPr lang="ru-RU" sz="900" b="0" i="0" u="none" strike="noStrike" dirty="0">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ru-RU" sz="1000" b="0" i="0" u="none" strike="noStrike" dirty="0">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ru-RU" sz="900" u="none" strike="noStrike" dirty="0">
                          <a:effectLst/>
                          <a:latin typeface="+mj-lt"/>
                        </a:rPr>
                        <a:t>3 362 300,18</a:t>
                      </a:r>
                      <a:endParaRPr lang="ru-RU" sz="900" b="0" i="0" u="none" strike="noStrike" dirty="0">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ru-RU" sz="900" u="none" strike="noStrike" dirty="0">
                          <a:effectLst/>
                          <a:latin typeface="+mj-lt"/>
                        </a:rPr>
                        <a:t>3 273 829,33</a:t>
                      </a:r>
                      <a:endParaRPr lang="ru-RU" sz="900" b="0" i="0" u="none" strike="noStrike" dirty="0">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ru-RU" sz="900" u="none" strike="noStrike" dirty="0">
                          <a:effectLst/>
                          <a:latin typeface="+mj-lt"/>
                        </a:rPr>
                        <a:t>3 549 092,50</a:t>
                      </a:r>
                      <a:endParaRPr lang="ru-RU" sz="900" b="0" i="0" u="none" strike="noStrike" dirty="0">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ru-RU" sz="900" b="0" i="0" u="none" strike="noStrike" dirty="0">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ru-RU" sz="900" u="none" strike="noStrike" dirty="0">
                          <a:effectLst/>
                          <a:latin typeface="+mj-lt"/>
                        </a:rPr>
                        <a:t>3 562 227,04</a:t>
                      </a:r>
                      <a:endParaRPr lang="ru-RU" sz="900" b="0" i="0" u="none" strike="noStrike" dirty="0">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ru-RU" sz="900" b="0" i="0" u="none" strike="noStrike" dirty="0">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ru-RU" sz="900" u="none" strike="noStrike" dirty="0">
                          <a:effectLst/>
                          <a:latin typeface="+mj-lt"/>
                        </a:rPr>
                        <a:t>3 562 227,04</a:t>
                      </a:r>
                      <a:endParaRPr lang="ru-RU" sz="900" b="0" i="0" u="none" strike="noStrike" dirty="0">
                        <a:effectLst/>
                        <a:latin typeface="+mj-lt"/>
                      </a:endParaRPr>
                    </a:p>
                  </a:txBody>
                  <a:tcPr marL="5433" marR="5433" marT="5433" marB="0"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454449809"/>
                  </a:ext>
                </a:extLst>
              </a:tr>
            </a:tbl>
          </a:graphicData>
        </a:graphic>
      </p:graphicFrame>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0" y="0"/>
            <a:ext cx="8496944" cy="369332"/>
          </a:xfrm>
          <a:prstGeom prst="rect">
            <a:avLst/>
          </a:prstGeom>
        </p:spPr>
        <p:txBody>
          <a:bodyPr wrap="square">
            <a:spAutoFit/>
          </a:bodyPr>
          <a:lstStyle/>
          <a:p>
            <a:r>
              <a:rPr lang="ru-RU" b="1" dirty="0" smtClean="0">
                <a:solidFill>
                  <a:prstClr val="black"/>
                </a:solidFill>
              </a:rPr>
              <a:t>Работа с обращениями граждан</a:t>
            </a:r>
            <a:endParaRPr lang="ru-RU" b="1" dirty="0">
              <a:solidFill>
                <a:prstClr val="black"/>
              </a:solidFill>
            </a:endParaRPr>
          </a:p>
        </p:txBody>
      </p:sp>
      <p:pic>
        <p:nvPicPr>
          <p:cNvPr id="1026" name="Picture 2" descr="http://vet-plavsk.ru/wp-content/uploads/2022/06/1608558894_i-1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4572000"/>
            <a:ext cx="3810000" cy="2107223"/>
          </a:xfrm>
          <a:prstGeom prst="rect">
            <a:avLst/>
          </a:prstGeom>
          <a:noFill/>
        </p:spPr>
      </p:pic>
      <p:graphicFrame>
        <p:nvGraphicFramePr>
          <p:cNvPr id="7" name="Диаграмма 6"/>
          <p:cNvGraphicFramePr/>
          <p:nvPr>
            <p:extLst>
              <p:ext uri="{D42A27DB-BD31-4B8C-83A1-F6EECF244321}">
                <p14:modId xmlns:p14="http://schemas.microsoft.com/office/powerpoint/2010/main" val="1889806648"/>
              </p:ext>
            </p:extLst>
          </p:nvPr>
        </p:nvGraphicFramePr>
        <p:xfrm>
          <a:off x="2958860" y="2438400"/>
          <a:ext cx="6185140" cy="4419600"/>
        </p:xfrm>
        <a:graphic>
          <a:graphicData uri="http://schemas.openxmlformats.org/drawingml/2006/chart">
            <c:chart xmlns:c="http://schemas.openxmlformats.org/drawingml/2006/chart" xmlns:r="http://schemas.openxmlformats.org/officeDocument/2006/relationships" r:id="rId4"/>
          </a:graphicData>
        </a:graphic>
      </p:graphicFrame>
      <p:sp>
        <p:nvSpPr>
          <p:cNvPr id="4" name="Прямоугольник 3"/>
          <p:cNvSpPr/>
          <p:nvPr/>
        </p:nvSpPr>
        <p:spPr>
          <a:xfrm>
            <a:off x="152400" y="736936"/>
            <a:ext cx="8839200" cy="1615827"/>
          </a:xfrm>
          <a:prstGeom prst="rect">
            <a:avLst/>
          </a:prstGeom>
        </p:spPr>
        <p:txBody>
          <a:bodyPr wrap="square">
            <a:spAutoFit/>
          </a:bodyPr>
          <a:lstStyle/>
          <a:p>
            <a:pPr indent="450215" algn="just">
              <a:spcAft>
                <a:spcPts val="0"/>
              </a:spcAft>
            </a:pPr>
            <a:r>
              <a:rPr lang="ru-RU" sz="1100" kern="50" dirty="0">
                <a:latin typeface="+mj-lt"/>
                <a:ea typeface="Arial Unicode MS" panose="020B0604020202020204" pitchFamily="34" charset="-128"/>
                <a:cs typeface="Times New Roman" panose="02020603050405020304" pitchFamily="18" charset="0"/>
              </a:rPr>
              <a:t>Постоянные встречи с населением, прием граждан в администрации округа - все это только часть мероприятий, которые проводятся в целях обеспечения открытости деятельности органов местного самоуправления. Для информирования жителей о работе администрации округа и обеспечения оперативного взаимодействия с населением имеется официальный сайт администрации округа в сети интернет и телефон доверия администрации. Кроме того вся информация о деятельности администрации размещается в социальных сетях.</a:t>
            </a:r>
            <a:endParaRPr lang="ru-RU" sz="1100" dirty="0">
              <a:latin typeface="+mj-lt"/>
              <a:ea typeface="Calibri" panose="020F0502020204030204" pitchFamily="34" charset="0"/>
              <a:cs typeface="Times New Roman" panose="02020603050405020304" pitchFamily="18" charset="0"/>
            </a:endParaRPr>
          </a:p>
          <a:p>
            <a:pPr indent="450215" algn="just">
              <a:spcAft>
                <a:spcPts val="0"/>
              </a:spcAft>
            </a:pPr>
            <a:r>
              <a:rPr lang="ru-RU" sz="1100" kern="50" dirty="0">
                <a:latin typeface="+mj-lt"/>
                <a:ea typeface="Arial Unicode MS" panose="020B0604020202020204" pitchFamily="34" charset="-128"/>
                <a:cs typeface="Times New Roman" panose="02020603050405020304" pitchFamily="18" charset="0"/>
              </a:rPr>
              <a:t>Работа по рассмотрению обращений граждан направлена на оказание всесторонней помощи в защите прав и интересов заявителей. В 2023 году в администрацию округа поступило 356 обращений (2022 г. 338), из них письменно поступило 260 (2022 г. - 247), на телефон доверия администрации 36 (2022 г. - 30), а так же при личном приеме - 60 (2022 г. - 61). По специфике обращений 33 % составляет жилищно-коммунальное хозяйство, 46 % - социальная сфера, 9 % - земельные и имущественные отношения.</a:t>
            </a:r>
            <a:endParaRPr lang="ru-RU" sz="1100" dirty="0">
              <a:latin typeface="+mj-lt"/>
              <a:ea typeface="Calibri" panose="020F0502020204030204" pitchFamily="34" charset="0"/>
              <a:cs typeface="Times New Roman" panose="02020603050405020304" pitchFamily="18" charset="0"/>
            </a:endParaRPr>
          </a:p>
          <a:p>
            <a:pPr indent="450215" algn="just">
              <a:spcAft>
                <a:spcPts val="0"/>
              </a:spcAft>
            </a:pPr>
            <a:r>
              <a:rPr lang="ru-RU" sz="1100" kern="50" dirty="0">
                <a:latin typeface="+mj-lt"/>
                <a:ea typeface="Arial Unicode MS" panose="020B0604020202020204" pitchFamily="34" charset="-128"/>
                <a:cs typeface="Times New Roman" panose="02020603050405020304" pitchFamily="18" charset="0"/>
              </a:rPr>
              <a:t>Все обращения были рассмотрены в срок и предоставлены соответствующие ответы.</a:t>
            </a:r>
            <a:endParaRPr lang="ru-RU" sz="1100" dirty="0">
              <a:effectLst/>
              <a:latin typeface="+mj-lt"/>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bwMode="auto">
          <a:xfrm>
            <a:off x="0" y="0"/>
            <a:ext cx="9144000" cy="571500"/>
          </a:xfrm>
          <a:prstGeom prst="rect">
            <a:avLst/>
          </a:prstGeom>
          <a:noFill/>
          <a:ln w="9525">
            <a:noFill/>
            <a:miter lim="800000"/>
            <a:headEnd/>
            <a:tailEnd/>
          </a:ln>
        </p:spPr>
        <p:txBody>
          <a:bodyPr>
            <a:normAutofit/>
          </a:bodyPr>
          <a:lstStyle/>
          <a:p>
            <a:pPr marL="342900" indent="-342900" algn="ctr">
              <a:spcBef>
                <a:spcPct val="20000"/>
              </a:spcBef>
              <a:defRPr/>
            </a:pPr>
            <a:r>
              <a:rPr lang="ru-RU" sz="2300" u="sng" kern="0" dirty="0">
                <a:effectLst>
                  <a:outerShdw blurRad="38100" dist="38100" dir="2700000" algn="tl">
                    <a:srgbClr val="000000">
                      <a:alpha val="43137"/>
                    </a:srgbClr>
                  </a:outerShdw>
                </a:effectLst>
                <a:latin typeface="+mj-lt"/>
                <a:cs typeface="Times New Roman" pitchFamily="18" charset="0"/>
              </a:rPr>
              <a:t>ПОНЯТИЯ И ТЕРМИНЫ</a:t>
            </a:r>
            <a:endParaRPr lang="ru-RU" sz="2100" u="sng" kern="0" dirty="0">
              <a:effectLst>
                <a:outerShdw blurRad="38100" dist="38100" dir="2700000" algn="tl">
                  <a:srgbClr val="000000">
                    <a:alpha val="43137"/>
                  </a:srgbClr>
                </a:outerShdw>
              </a:effectLst>
              <a:latin typeface="+mj-lt"/>
              <a:cs typeface="Times New Roman" pitchFamily="18" charset="0"/>
            </a:endParaRPr>
          </a:p>
        </p:txBody>
      </p:sp>
      <p:sp>
        <p:nvSpPr>
          <p:cNvPr id="7171" name="Прямоугольник 6"/>
          <p:cNvSpPr>
            <a:spLocks noChangeArrowheads="1"/>
          </p:cNvSpPr>
          <p:nvPr/>
        </p:nvSpPr>
        <p:spPr bwMode="auto">
          <a:xfrm>
            <a:off x="228600" y="457200"/>
            <a:ext cx="8763000" cy="6232475"/>
          </a:xfrm>
          <a:prstGeom prst="rect">
            <a:avLst/>
          </a:prstGeom>
          <a:noFill/>
          <a:ln w="9525">
            <a:noFill/>
            <a:miter lim="800000"/>
            <a:headEnd/>
            <a:tailEnd/>
          </a:ln>
        </p:spPr>
        <p:txBody>
          <a:bodyPr wrap="square">
            <a:spAutoFit/>
          </a:bodyPr>
          <a:lstStyle/>
          <a:p>
            <a:pPr algn="just"/>
            <a:r>
              <a:rPr lang="ru-RU" sz="1050" b="1" dirty="0" smtClean="0"/>
              <a:t>	Администратор доходов бюджета</a:t>
            </a:r>
            <a:r>
              <a:rPr lang="ru-RU" sz="1050" i="1" dirty="0" smtClean="0"/>
              <a:t> </a:t>
            </a:r>
            <a:r>
              <a:rPr lang="ru-RU" sz="1050" dirty="0" smtClean="0"/>
              <a:t>-</a:t>
            </a:r>
            <a:r>
              <a:rPr lang="ru-RU" sz="1050" i="1" dirty="0" smtClean="0"/>
              <a:t> </a:t>
            </a:r>
            <a:r>
              <a:rPr lang="ru-RU" sz="1050" dirty="0" smtClean="0"/>
              <a:t>органы государственной власти,  органы местного самоуправления или местной администрации, органы управления государственным внебюджетным фондом, Центральный банк Российской Федерации, казенные учреждения, осуществляющие в соответствии с законодательством РФ контроль за правильностью исчисления, полнотой и своевременностью уплаты, начисление, учет, взыскание, принятие решений о возврате (зачете) излишне уплаченных (взысканных) платежей, пеней и штрафов по ним, являющихся</a:t>
            </a:r>
            <a:r>
              <a:rPr lang="en-US" sz="1050" dirty="0" smtClean="0"/>
              <a:t> </a:t>
            </a:r>
            <a:r>
              <a:rPr lang="ru-RU" sz="1050" dirty="0" smtClean="0"/>
              <a:t>доходами</a:t>
            </a:r>
            <a:r>
              <a:rPr lang="en-US" sz="1050" dirty="0" smtClean="0"/>
              <a:t> </a:t>
            </a:r>
            <a:r>
              <a:rPr lang="ru-RU" sz="1050" dirty="0" smtClean="0"/>
              <a:t>бюджетов</a:t>
            </a:r>
            <a:r>
              <a:rPr lang="en-US" sz="1050" dirty="0" smtClean="0"/>
              <a:t> </a:t>
            </a:r>
            <a:r>
              <a:rPr lang="ru-RU" sz="1050" dirty="0" smtClean="0"/>
              <a:t>бюджетной</a:t>
            </a:r>
            <a:r>
              <a:rPr lang="en-US" sz="1050" dirty="0" smtClean="0"/>
              <a:t> </a:t>
            </a:r>
            <a:r>
              <a:rPr lang="ru-RU" sz="1050" dirty="0" smtClean="0"/>
              <a:t>системы РФ, если иное не установлено Бюджетным Кодексом РФ.           </a:t>
            </a:r>
          </a:p>
          <a:p>
            <a:pPr algn="just"/>
            <a:r>
              <a:rPr lang="ru-RU" sz="1050" b="1" dirty="0" smtClean="0"/>
              <a:t>	Бюджет</a:t>
            </a:r>
            <a:r>
              <a:rPr lang="ru-RU" sz="1050" dirty="0" smtClean="0"/>
              <a:t> - форма образования и расходования денежных средств, предназначенных для финансового обеспечения задач и функций государства и местного самоуправления.</a:t>
            </a:r>
          </a:p>
          <a:p>
            <a:pPr algn="just"/>
            <a:r>
              <a:rPr lang="ru-RU" sz="1050" b="1" dirty="0" smtClean="0"/>
              <a:t>	Бюджетные ассигнования</a:t>
            </a:r>
            <a:r>
              <a:rPr lang="ru-RU" sz="1050" dirty="0" smtClean="0"/>
              <a:t> - это предельные объемы денежных средств, предусмотренных в соответствующем финансовом году для исполнения бюджетных обязательств.</a:t>
            </a:r>
          </a:p>
          <a:p>
            <a:pPr algn="just"/>
            <a:r>
              <a:rPr lang="ru-RU" sz="1050" b="1" dirty="0" smtClean="0"/>
              <a:t>	Бюджетная система РФ</a:t>
            </a:r>
            <a:r>
              <a:rPr lang="ru-RU" sz="1050" dirty="0" smtClean="0"/>
              <a:t> -</a:t>
            </a:r>
            <a:r>
              <a:rPr lang="en-US" sz="1050" dirty="0" smtClean="0"/>
              <a:t> </a:t>
            </a:r>
            <a:r>
              <a:rPr lang="ru-RU" sz="1050" dirty="0" smtClean="0"/>
              <a:t>совокупность</a:t>
            </a:r>
            <a:r>
              <a:rPr lang="en-US" sz="1050" dirty="0" smtClean="0"/>
              <a:t> </a:t>
            </a:r>
            <a:r>
              <a:rPr lang="ru-RU" sz="1050" dirty="0" smtClean="0"/>
              <a:t>бюджетов</a:t>
            </a:r>
            <a:r>
              <a:rPr lang="en-US" sz="1050" dirty="0" smtClean="0"/>
              <a:t> </a:t>
            </a:r>
            <a:r>
              <a:rPr lang="ru-RU" sz="1050" dirty="0" smtClean="0"/>
              <a:t>всех</a:t>
            </a:r>
            <a:r>
              <a:rPr lang="en-US" sz="1050" dirty="0" smtClean="0"/>
              <a:t> </a:t>
            </a:r>
            <a:r>
              <a:rPr lang="ru-RU" sz="1050" dirty="0" smtClean="0"/>
              <a:t>уровней</a:t>
            </a:r>
            <a:r>
              <a:rPr lang="en-US" sz="1050" dirty="0" smtClean="0"/>
              <a:t> </a:t>
            </a:r>
            <a:r>
              <a:rPr lang="ru-RU" sz="1050" dirty="0" smtClean="0"/>
              <a:t>и</a:t>
            </a:r>
            <a:r>
              <a:rPr lang="en-US" sz="1050" dirty="0" smtClean="0"/>
              <a:t> </a:t>
            </a:r>
            <a:r>
              <a:rPr lang="ru-RU" sz="1050" dirty="0" smtClean="0"/>
              <a:t>бюджетов государственных внебюджетных фондов, основанная на экономических отношениях, государственном устройстве и регулируемая законодательством Российской Федерации.</a:t>
            </a:r>
          </a:p>
          <a:p>
            <a:pPr lvl="0" algn="just"/>
            <a:r>
              <a:rPr lang="ru-RU" sz="1050" b="1" dirty="0" smtClean="0"/>
              <a:t>	Бюджетный процесс</a:t>
            </a:r>
            <a:r>
              <a:rPr lang="ru-RU" sz="1050" dirty="0" smtClean="0"/>
              <a:t> - регламентируемая законодательством Российской Федерации деятельность органов государственной власти, органов местного самоуправления и иных участников бюджетного процесса по составлению и рассмотрению проектов бюджетов, утверждению и исполнению бюджетов, контролю за их исполнением, осуществлению бюджетного учета, составлению, внешней проверке, рассмотрению и утверждению бюджетной отчетности.</a:t>
            </a:r>
          </a:p>
          <a:p>
            <a:pPr lvl="0" algn="just"/>
            <a:r>
              <a:rPr lang="ru-RU" sz="1050" b="1" dirty="0" smtClean="0"/>
              <a:t>	Бюджетные инвестиции </a:t>
            </a:r>
            <a:r>
              <a:rPr lang="ru-RU" sz="1050" dirty="0" smtClean="0"/>
              <a:t>- бюджетные средства, направляемые на создание или увеличение за счет средств бюджета стоимости государственного (муниципального) имущества. </a:t>
            </a:r>
          </a:p>
          <a:p>
            <a:pPr lvl="0" algn="just"/>
            <a:r>
              <a:rPr lang="ru-RU" sz="1050" b="1" dirty="0" smtClean="0"/>
              <a:t>	Бюджетная</a:t>
            </a:r>
            <a:r>
              <a:rPr lang="en-US" sz="1050" dirty="0" smtClean="0"/>
              <a:t> </a:t>
            </a:r>
            <a:r>
              <a:rPr lang="ru-RU" sz="1050" b="1" dirty="0" smtClean="0"/>
              <a:t>роспись</a:t>
            </a:r>
            <a:r>
              <a:rPr lang="en-US" sz="1050" dirty="0" smtClean="0"/>
              <a:t> </a:t>
            </a:r>
            <a:r>
              <a:rPr lang="ru-RU" sz="1050" dirty="0" smtClean="0"/>
              <a:t>- документ, который составляется и ведется главным распорядителем</a:t>
            </a:r>
            <a:r>
              <a:rPr lang="en-US" sz="1050" dirty="0" smtClean="0"/>
              <a:t> </a:t>
            </a:r>
            <a:r>
              <a:rPr lang="ru-RU" sz="1050" dirty="0" smtClean="0"/>
              <a:t>бюджетных</a:t>
            </a:r>
            <a:r>
              <a:rPr lang="en-US" sz="1050" dirty="0" smtClean="0"/>
              <a:t> </a:t>
            </a:r>
            <a:r>
              <a:rPr lang="ru-RU" sz="1050" dirty="0" smtClean="0"/>
              <a:t>средств (главным администратором источников финансирования дефицита бюджета) в соответствии с</a:t>
            </a:r>
            <a:r>
              <a:rPr lang="en-US" sz="1050" dirty="0" smtClean="0"/>
              <a:t> </a:t>
            </a:r>
            <a:r>
              <a:rPr lang="ru-RU" sz="1050" dirty="0" smtClean="0"/>
              <a:t>Бюджетным</a:t>
            </a:r>
            <a:r>
              <a:rPr lang="en-US" sz="1050" dirty="0" smtClean="0"/>
              <a:t> </a:t>
            </a:r>
            <a:r>
              <a:rPr lang="ru-RU" sz="1050" dirty="0" smtClean="0"/>
              <a:t>кодексом Российской Федерации в целях исполнения бюджета по расходам (источникам финансирования дефицита бюджета).</a:t>
            </a:r>
          </a:p>
          <a:p>
            <a:pPr lvl="0" algn="just"/>
            <a:r>
              <a:rPr lang="ru-RU" sz="1050" b="1" dirty="0" smtClean="0"/>
              <a:t>	Бюджетный кредит </a:t>
            </a:r>
            <a:r>
              <a:rPr lang="ru-RU" sz="1050" dirty="0" smtClean="0"/>
              <a:t>- денежные средства, предоставляемые бюджетом другому бюджету бюджетной системы Российской Федерации, юридическому лицу (за исключением государственных (муниципаль­ных) учреждений), иностранному государству, иностранному юридическому лицу на возвратной и воз­мездной основах. </a:t>
            </a:r>
          </a:p>
          <a:p>
            <a:pPr lvl="0" algn="just"/>
            <a:r>
              <a:rPr lang="ru-RU" sz="1050" b="1" dirty="0" smtClean="0"/>
              <a:t>	Безвозмездные</a:t>
            </a:r>
            <a:r>
              <a:rPr lang="en-US" sz="1050" dirty="0" smtClean="0"/>
              <a:t> </a:t>
            </a:r>
            <a:r>
              <a:rPr lang="ru-RU" sz="1050" b="1" dirty="0" smtClean="0"/>
              <a:t>поступления</a:t>
            </a:r>
            <a:r>
              <a:rPr lang="ru-RU" sz="1050" dirty="0" smtClean="0"/>
              <a:t> - это поступающие в</a:t>
            </a:r>
            <a:r>
              <a:rPr lang="en-US" sz="1050" dirty="0" smtClean="0"/>
              <a:t> </a:t>
            </a:r>
            <a:r>
              <a:rPr lang="ru-RU" sz="1050" dirty="0" smtClean="0"/>
              <a:t>бюджет</a:t>
            </a:r>
            <a:r>
              <a:rPr lang="en-US" sz="1050" dirty="0" smtClean="0"/>
              <a:t> </a:t>
            </a:r>
            <a:r>
              <a:rPr lang="ru-RU" sz="1050" dirty="0" smtClean="0"/>
              <a:t>денежные средства на безвозвратной и</a:t>
            </a:r>
            <a:r>
              <a:rPr lang="en-US" sz="1050" dirty="0" smtClean="0"/>
              <a:t> </a:t>
            </a:r>
            <a:r>
              <a:rPr lang="ru-RU" sz="1050" dirty="0" smtClean="0"/>
              <a:t>безвозмездной</a:t>
            </a:r>
            <a:r>
              <a:rPr lang="en-US" sz="1050" dirty="0" smtClean="0"/>
              <a:t> </a:t>
            </a:r>
            <a:r>
              <a:rPr lang="ru-RU" sz="1050" dirty="0" smtClean="0"/>
              <a:t>основе в виде дотаций, субсидий, субвенций из других</a:t>
            </a:r>
            <a:r>
              <a:rPr lang="en-US" sz="1050" dirty="0" smtClean="0"/>
              <a:t> </a:t>
            </a:r>
            <a:r>
              <a:rPr lang="ru-RU" sz="1050" dirty="0" smtClean="0"/>
              <a:t>бюджетов</a:t>
            </a:r>
            <a:r>
              <a:rPr lang="en-US" sz="1050" dirty="0" smtClean="0"/>
              <a:t> </a:t>
            </a:r>
            <a:r>
              <a:rPr lang="ru-RU" sz="1050" dirty="0" smtClean="0"/>
              <a:t>бюджетной </a:t>
            </a:r>
            <a:r>
              <a:rPr lang="en-US" sz="1050" dirty="0" smtClean="0"/>
              <a:t> </a:t>
            </a:r>
            <a:r>
              <a:rPr lang="ru-RU" sz="1050" dirty="0" smtClean="0"/>
              <a:t>системы РФ, а также перечисления от физических и юридических лиц, международных организаций и правительств иностранных государств.</a:t>
            </a:r>
          </a:p>
          <a:p>
            <a:pPr lvl="0" algn="just"/>
            <a:r>
              <a:rPr lang="ru-RU" sz="1050" b="1" dirty="0" smtClean="0"/>
              <a:t>	Муниципальная программа</a:t>
            </a:r>
            <a:r>
              <a:rPr lang="ru-RU" sz="1050" dirty="0" smtClean="0"/>
              <a:t> </a:t>
            </a:r>
            <a:r>
              <a:rPr lang="ru-RU" sz="1050" b="1" dirty="0" smtClean="0"/>
              <a:t>-</a:t>
            </a:r>
            <a:r>
              <a:rPr lang="ru-RU" sz="1050" dirty="0" smtClean="0"/>
              <a:t>это документ муниципального планирования, представляющий собой комплекс взаимоувязанных по задачам, срокам и ресурсам мероприятий и инструментов, реализуемых органами местного самоуправления в целях достижения целей и задач социально-экономического развития муниципального образования в определенной сфере деятельности. </a:t>
            </a:r>
          </a:p>
          <a:p>
            <a:pPr lvl="0" algn="just"/>
            <a:r>
              <a:rPr lang="ru-RU" sz="1050" dirty="0" smtClean="0"/>
              <a:t>	Государственный</a:t>
            </a:r>
            <a:r>
              <a:rPr lang="ru-RU" sz="1050" b="1" dirty="0" smtClean="0"/>
              <a:t> или муниципальный долг </a:t>
            </a:r>
            <a:r>
              <a:rPr lang="ru-RU" sz="1050" dirty="0" smtClean="0"/>
              <a:t>- обязательства, возникающие из государственных или муниципальных заимствований, гарантий по обязательствам третьих лиц, другие обязательства в соответствии с видами долговых обязательств, установленными Бюджетным кодексом, принятые на себя Российской Федерацией, </a:t>
            </a:r>
          </a:p>
          <a:p>
            <a:pPr lvl="0" algn="just"/>
            <a:r>
              <a:rPr lang="ru-RU" sz="1050" dirty="0" smtClean="0"/>
              <a:t>субъектом Российской Федерации или муниципальным образованием. </a:t>
            </a:r>
          </a:p>
          <a:p>
            <a:pPr lvl="0" algn="just"/>
            <a:r>
              <a:rPr lang="ru-RU" sz="1050" b="1" dirty="0" smtClean="0"/>
              <a:t>	Дотации </a:t>
            </a:r>
            <a:r>
              <a:rPr lang="ru-RU" sz="1050" dirty="0" smtClean="0"/>
              <a:t>- межбюджетные трансферты, предоставляемые на безвозмездной </a:t>
            </a:r>
          </a:p>
          <a:p>
            <a:pPr lvl="0" algn="just"/>
            <a:r>
              <a:rPr lang="ru-RU" sz="1050" dirty="0" smtClean="0"/>
              <a:t>и безвозвратной основе без установления направлений их использования. </a:t>
            </a:r>
          </a:p>
        </p:txBody>
      </p:sp>
      <p:pic>
        <p:nvPicPr>
          <p:cNvPr id="5" name="Picture 1" descr="C:\Users\TERMINATOR\Desktop\ПРОЕКТ ПО БЮДЖЕТУ НА 2020 год\КНИГА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77200" y="6019800"/>
            <a:ext cx="762000" cy="72043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 background"/>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218" name="TextBox 2"/>
          <p:cNvSpPr txBox="1">
            <a:spLocks noChangeArrowheads="1"/>
          </p:cNvSpPr>
          <p:nvPr/>
        </p:nvSpPr>
        <p:spPr bwMode="auto">
          <a:xfrm>
            <a:off x="228600" y="0"/>
            <a:ext cx="8763000" cy="6717223"/>
          </a:xfrm>
          <a:prstGeom prst="rect">
            <a:avLst/>
          </a:prstGeom>
          <a:noFill/>
          <a:ln w="9525">
            <a:noFill/>
            <a:miter lim="800000"/>
            <a:headEnd/>
            <a:tailEnd/>
          </a:ln>
        </p:spPr>
        <p:txBody>
          <a:bodyPr wrap="square">
            <a:spAutoFit/>
          </a:bodyPr>
          <a:lstStyle/>
          <a:p>
            <a:pPr lvl="0" algn="just"/>
            <a:r>
              <a:rPr lang="ru-RU" sz="1050" b="1" i="1" dirty="0">
                <a:solidFill>
                  <a:srgbClr val="FF0000"/>
                </a:solidFill>
                <a:latin typeface="Arial" pitchFamily="34" charset="0"/>
                <a:cs typeface="Arial" pitchFamily="34" charset="0"/>
              </a:rPr>
              <a:t>    </a:t>
            </a:r>
            <a:r>
              <a:rPr lang="ru-RU" sz="1050" b="1" i="1" dirty="0" smtClean="0">
                <a:solidFill>
                  <a:srgbClr val="FF0000"/>
                </a:solidFill>
                <a:latin typeface="Arial" pitchFamily="34" charset="0"/>
                <a:cs typeface="Arial" pitchFamily="34" charset="0"/>
              </a:rPr>
              <a:t>	</a:t>
            </a:r>
            <a:r>
              <a:rPr lang="ru-RU" sz="1050" b="1" dirty="0" smtClean="0">
                <a:latin typeface="Arial" pitchFamily="34" charset="0"/>
                <a:cs typeface="Arial" pitchFamily="34" charset="0"/>
              </a:rPr>
              <a:t>Доходы бюджета </a:t>
            </a:r>
            <a:r>
              <a:rPr lang="ru-RU" sz="1050" dirty="0" smtClean="0">
                <a:latin typeface="Arial" pitchFamily="34" charset="0"/>
                <a:cs typeface="Arial" pitchFamily="34" charset="0"/>
              </a:rPr>
              <a:t>- поступающие в бюджет денежные средства, за исключением средств, являющихся в соответствии с Бюджетным кодексом источниками финансирования дефицита бюджета. </a:t>
            </a:r>
          </a:p>
          <a:p>
            <a:pPr lvl="0" algn="just"/>
            <a:r>
              <a:rPr lang="ru-RU" sz="1050" b="1" dirty="0" smtClean="0">
                <a:latin typeface="Arial" pitchFamily="34" charset="0"/>
                <a:cs typeface="Arial" pitchFamily="34" charset="0"/>
              </a:rPr>
              <a:t>	Дефицит бюджета</a:t>
            </a:r>
            <a:r>
              <a:rPr lang="ru-RU" sz="1050" dirty="0" smtClean="0">
                <a:latin typeface="Arial" pitchFamily="34" charset="0"/>
                <a:cs typeface="Arial" pitchFamily="34" charset="0"/>
              </a:rPr>
              <a:t> - это </a:t>
            </a:r>
            <a:r>
              <a:rPr lang="en-US" sz="1050" dirty="0" smtClean="0">
                <a:latin typeface="Arial" pitchFamily="34" charset="0"/>
                <a:cs typeface="Arial" pitchFamily="34" charset="0"/>
              </a:rPr>
              <a:t> </a:t>
            </a:r>
            <a:r>
              <a:rPr lang="ru-RU" sz="1050" dirty="0" smtClean="0">
                <a:latin typeface="Arial" pitchFamily="34" charset="0"/>
                <a:cs typeface="Arial" pitchFamily="34" charset="0"/>
              </a:rPr>
              <a:t>превышение расходов бюджета над его доходами.</a:t>
            </a:r>
          </a:p>
          <a:p>
            <a:pPr lvl="0" algn="just"/>
            <a:r>
              <a:rPr lang="ru-RU" sz="1050" b="1" dirty="0" smtClean="0">
                <a:latin typeface="Arial" pitchFamily="34" charset="0"/>
                <a:cs typeface="Arial" pitchFamily="34" charset="0"/>
              </a:rPr>
              <a:t>	Исполнение</a:t>
            </a:r>
            <a:r>
              <a:rPr lang="en-US" sz="1050" dirty="0" smtClean="0">
                <a:latin typeface="Arial" pitchFamily="34" charset="0"/>
                <a:cs typeface="Arial" pitchFamily="34" charset="0"/>
              </a:rPr>
              <a:t> </a:t>
            </a:r>
            <a:r>
              <a:rPr lang="ru-RU" sz="1050" b="1" dirty="0" smtClean="0">
                <a:latin typeface="Arial" pitchFamily="34" charset="0"/>
                <a:cs typeface="Arial" pitchFamily="34" charset="0"/>
              </a:rPr>
              <a:t>бюджета</a:t>
            </a:r>
            <a:r>
              <a:rPr lang="en-US" sz="1050" dirty="0" smtClean="0">
                <a:latin typeface="Arial" pitchFamily="34" charset="0"/>
                <a:cs typeface="Arial" pitchFamily="34" charset="0"/>
              </a:rPr>
              <a:t> </a:t>
            </a:r>
            <a:r>
              <a:rPr lang="ru-RU" sz="1050" dirty="0" smtClean="0">
                <a:latin typeface="Arial" pitchFamily="34" charset="0"/>
                <a:cs typeface="Arial" pitchFamily="34" charset="0"/>
              </a:rPr>
              <a:t>- процесс, который обеспечивает полное и своевременное поступление доходов в целом и по каждому источнику, а также финансирование организаций и учреждений в пределах утвержденных по</a:t>
            </a:r>
            <a:r>
              <a:rPr lang="en-US" sz="1050" dirty="0" smtClean="0">
                <a:latin typeface="Arial" pitchFamily="34" charset="0"/>
                <a:cs typeface="Arial" pitchFamily="34" charset="0"/>
              </a:rPr>
              <a:t> </a:t>
            </a:r>
            <a:r>
              <a:rPr lang="ru-RU" sz="1050" b="1" dirty="0" smtClean="0">
                <a:latin typeface="Arial" pitchFamily="34" charset="0"/>
                <a:cs typeface="Arial" pitchFamily="34" charset="0"/>
              </a:rPr>
              <a:t>бюджету</a:t>
            </a:r>
            <a:r>
              <a:rPr lang="en-US" sz="1050" dirty="0" smtClean="0">
                <a:latin typeface="Arial" pitchFamily="34" charset="0"/>
                <a:cs typeface="Arial" pitchFamily="34" charset="0"/>
              </a:rPr>
              <a:t> </a:t>
            </a:r>
            <a:r>
              <a:rPr lang="ru-RU" sz="1050" dirty="0" smtClean="0">
                <a:latin typeface="Arial" pitchFamily="34" charset="0"/>
                <a:cs typeface="Arial" pitchFamily="34" charset="0"/>
              </a:rPr>
              <a:t>сумм в течение финансового года.</a:t>
            </a:r>
          </a:p>
          <a:p>
            <a:pPr lvl="0" algn="just"/>
            <a:r>
              <a:rPr lang="ru-RU" sz="1050" b="1" dirty="0" smtClean="0">
                <a:latin typeface="Arial" pitchFamily="34" charset="0"/>
                <a:cs typeface="Arial" pitchFamily="34" charset="0"/>
              </a:rPr>
              <a:t>	Консолидированный бюджет </a:t>
            </a:r>
            <a:r>
              <a:rPr lang="ru-RU" sz="1050" dirty="0" smtClean="0">
                <a:latin typeface="Arial" pitchFamily="34" charset="0"/>
                <a:cs typeface="Arial" pitchFamily="34" charset="0"/>
              </a:rPr>
              <a:t>- 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 </a:t>
            </a:r>
          </a:p>
          <a:p>
            <a:pPr lvl="0" algn="just"/>
            <a:r>
              <a:rPr lang="ru-RU" sz="1050" b="1" dirty="0" smtClean="0">
                <a:latin typeface="Arial" pitchFamily="34" charset="0"/>
                <a:cs typeface="Arial" pitchFamily="34" charset="0"/>
              </a:rPr>
              <a:t>	Межбюджетные отношения </a:t>
            </a:r>
            <a:r>
              <a:rPr lang="ru-RU" sz="1050" dirty="0" smtClean="0">
                <a:latin typeface="Arial" pitchFamily="34" charset="0"/>
                <a:cs typeface="Arial" pitchFamily="34" charset="0"/>
              </a:rPr>
              <a:t>- взаимоотношения между публично-правовыми образованиями по вопросам регулирования бюджетных правоотношений, организации и осуществления бюджетного процесса. </a:t>
            </a:r>
          </a:p>
          <a:p>
            <a:pPr lvl="0" algn="just"/>
            <a:r>
              <a:rPr lang="ru-RU" sz="1050" b="1" dirty="0" smtClean="0">
                <a:latin typeface="Arial" pitchFamily="34" charset="0"/>
                <a:cs typeface="Arial" pitchFamily="34" charset="0"/>
              </a:rPr>
              <a:t>	Межбюджетные трансферты </a:t>
            </a:r>
            <a:r>
              <a:rPr lang="ru-RU" sz="1050" dirty="0" smtClean="0">
                <a:latin typeface="Arial" pitchFamily="34" charset="0"/>
                <a:cs typeface="Arial" pitchFamily="34" charset="0"/>
              </a:rPr>
              <a:t>- средства, предоставляемые одним бюджетом бюджетной системы Российской Федерации другому бюджету бюджетной системы Российской Федерации. </a:t>
            </a:r>
          </a:p>
          <a:p>
            <a:pPr lvl="0" algn="just"/>
            <a:r>
              <a:rPr lang="ru-RU" sz="1050" b="1" dirty="0" smtClean="0">
                <a:latin typeface="Arial" pitchFamily="34" charset="0"/>
                <a:cs typeface="Arial" pitchFamily="34" charset="0"/>
              </a:rPr>
              <a:t>	Местный бюджет</a:t>
            </a:r>
            <a:r>
              <a:rPr lang="en-US" sz="1050" dirty="0" smtClean="0">
                <a:latin typeface="Arial" pitchFamily="34" charset="0"/>
                <a:cs typeface="Arial" pitchFamily="34" charset="0"/>
              </a:rPr>
              <a:t> </a:t>
            </a:r>
            <a:r>
              <a:rPr lang="ru-RU" sz="1050" dirty="0" smtClean="0">
                <a:latin typeface="Arial" pitchFamily="34" charset="0"/>
                <a:cs typeface="Arial" pitchFamily="34" charset="0"/>
              </a:rPr>
              <a:t>- форма образования и расходования денежных средств, предназначенных для финансового обеспечения задач и функций</a:t>
            </a:r>
            <a:r>
              <a:rPr lang="en-US" sz="1050" dirty="0" smtClean="0">
                <a:latin typeface="Arial" pitchFamily="34" charset="0"/>
                <a:cs typeface="Arial" pitchFamily="34" charset="0"/>
              </a:rPr>
              <a:t> </a:t>
            </a:r>
            <a:r>
              <a:rPr lang="ru-RU" sz="1050" dirty="0" smtClean="0">
                <a:latin typeface="Arial" pitchFamily="34" charset="0"/>
                <a:cs typeface="Arial" pitchFamily="34" charset="0"/>
              </a:rPr>
              <a:t>местного самоуправления. Это собственный бюджет каждого муниципального образования.</a:t>
            </a:r>
          </a:p>
          <a:p>
            <a:pPr lvl="0" algn="just"/>
            <a:r>
              <a:rPr lang="ru-RU" sz="1050" b="1" dirty="0" smtClean="0">
                <a:latin typeface="Arial" pitchFamily="34" charset="0"/>
                <a:cs typeface="Arial" pitchFamily="34" charset="0"/>
              </a:rPr>
              <a:t>	Налоговые доходы бюджетов</a:t>
            </a:r>
            <a:r>
              <a:rPr lang="ru-RU" sz="1050" dirty="0" smtClean="0">
                <a:latin typeface="Arial" pitchFamily="34" charset="0"/>
                <a:cs typeface="Arial" pitchFamily="34" charset="0"/>
              </a:rPr>
              <a:t> - это доходы от предусмотренных законодательством Российской Федерации о налогах и сборах федеральных налогов и сборов, в том числе от налогов, предусмотренных специальными налоговыми режимами, региональных налогов, местных налогов и сборов, а также пеней и штрафов по ним.</a:t>
            </a:r>
          </a:p>
          <a:p>
            <a:pPr lvl="0" algn="just"/>
            <a:r>
              <a:rPr lang="ru-RU" sz="1050" b="1" dirty="0" smtClean="0">
                <a:latin typeface="Arial" pitchFamily="34" charset="0"/>
                <a:cs typeface="Arial" pitchFamily="34" charset="0"/>
              </a:rPr>
              <a:t>	Неналоговые</a:t>
            </a:r>
            <a:r>
              <a:rPr lang="en-US" sz="1050" dirty="0" smtClean="0">
                <a:latin typeface="Arial" pitchFamily="34" charset="0"/>
                <a:cs typeface="Arial" pitchFamily="34" charset="0"/>
              </a:rPr>
              <a:t> </a:t>
            </a:r>
            <a:r>
              <a:rPr lang="ru-RU" sz="1050" b="1" dirty="0" smtClean="0">
                <a:latin typeface="Arial" pitchFamily="34" charset="0"/>
                <a:cs typeface="Arial" pitchFamily="34" charset="0"/>
              </a:rPr>
              <a:t>доходы бюджетов </a:t>
            </a:r>
            <a:r>
              <a:rPr lang="ru-RU" sz="1050" dirty="0" smtClean="0">
                <a:latin typeface="Arial" pitchFamily="34" charset="0"/>
                <a:cs typeface="Arial" pitchFamily="34" charset="0"/>
              </a:rPr>
              <a:t>-</a:t>
            </a:r>
            <a:r>
              <a:rPr lang="ru-RU" sz="1050" b="1" dirty="0" smtClean="0">
                <a:latin typeface="Arial" pitchFamily="34" charset="0"/>
                <a:cs typeface="Arial" pitchFamily="34" charset="0"/>
              </a:rPr>
              <a:t> </a:t>
            </a:r>
            <a:r>
              <a:rPr lang="ru-RU" sz="1050" dirty="0" smtClean="0">
                <a:latin typeface="Arial" pitchFamily="34" charset="0"/>
                <a:cs typeface="Arial" pitchFamily="34" charset="0"/>
              </a:rPr>
              <a:t>это</a:t>
            </a:r>
            <a:r>
              <a:rPr lang="en-US" sz="1050" dirty="0" smtClean="0">
                <a:latin typeface="Arial" pitchFamily="34" charset="0"/>
                <a:cs typeface="Arial" pitchFamily="34" charset="0"/>
              </a:rPr>
              <a:t> </a:t>
            </a:r>
            <a:r>
              <a:rPr lang="ru-RU" sz="1050" dirty="0" smtClean="0">
                <a:latin typeface="Arial" pitchFamily="34" charset="0"/>
                <a:cs typeface="Arial" pitchFamily="34" charset="0"/>
              </a:rPr>
              <a:t>платежи, которые классифицируются по характеру их поступления в</a:t>
            </a:r>
            <a:r>
              <a:rPr lang="en-US" sz="1050" dirty="0" smtClean="0">
                <a:latin typeface="Arial" pitchFamily="34" charset="0"/>
                <a:cs typeface="Arial" pitchFamily="34" charset="0"/>
              </a:rPr>
              <a:t> </a:t>
            </a:r>
            <a:r>
              <a:rPr lang="ru-RU" sz="1050" dirty="0" smtClean="0">
                <a:latin typeface="Arial" pitchFamily="34" charset="0"/>
                <a:cs typeface="Arial" pitchFamily="34" charset="0"/>
              </a:rPr>
              <a:t>бюджет</a:t>
            </a:r>
            <a:r>
              <a:rPr lang="en-US" sz="1050" dirty="0" smtClean="0">
                <a:latin typeface="Arial" pitchFamily="34" charset="0"/>
                <a:cs typeface="Arial" pitchFamily="34" charset="0"/>
              </a:rPr>
              <a:t> </a:t>
            </a:r>
            <a:r>
              <a:rPr lang="ru-RU" sz="1050" dirty="0" smtClean="0">
                <a:latin typeface="Arial" pitchFamily="34" charset="0"/>
                <a:cs typeface="Arial" pitchFamily="34" charset="0"/>
              </a:rPr>
              <a:t>и включают в себя возмездные операции от прямого предоставления государством разных видов услуг, а также некоторые безвозмездные платежи в виде штрафов или иных санкций за нарушение законодательства.</a:t>
            </a:r>
          </a:p>
          <a:p>
            <a:pPr lvl="0" algn="just"/>
            <a:r>
              <a:rPr lang="ru-RU" sz="1050" b="1" dirty="0" smtClean="0">
                <a:latin typeface="Arial" pitchFamily="34" charset="0"/>
                <a:cs typeface="Arial" pitchFamily="34" charset="0"/>
              </a:rPr>
              <a:t>	Профицит бюджета </a:t>
            </a:r>
            <a:r>
              <a:rPr lang="ru-RU" sz="1050" dirty="0" smtClean="0">
                <a:latin typeface="Arial" pitchFamily="34" charset="0"/>
                <a:cs typeface="Arial" pitchFamily="34" charset="0"/>
              </a:rPr>
              <a:t>- превышение доходов бюджета над его расходами.</a:t>
            </a:r>
          </a:p>
          <a:p>
            <a:pPr lvl="0" algn="just"/>
            <a:r>
              <a:rPr lang="ru-RU" sz="1050" b="1" dirty="0" smtClean="0">
                <a:latin typeface="Arial" pitchFamily="34" charset="0"/>
                <a:cs typeface="Arial" pitchFamily="34" charset="0"/>
              </a:rPr>
              <a:t>	Расходы бюджета </a:t>
            </a:r>
            <a:r>
              <a:rPr lang="ru-RU" sz="1050" dirty="0" smtClean="0">
                <a:latin typeface="Arial" pitchFamily="34" charset="0"/>
                <a:cs typeface="Arial" pitchFamily="34" charset="0"/>
              </a:rPr>
              <a:t>- выплачиваемые из бюджета денежные средства, за исключением средств, являющихся в соответствии с Бюджетным кодексом источниками финансирования дефицита бюджета. </a:t>
            </a:r>
          </a:p>
          <a:p>
            <a:pPr lvl="0" algn="just"/>
            <a:r>
              <a:rPr lang="ru-RU" sz="1050" b="1" dirty="0" smtClean="0">
                <a:latin typeface="Arial" pitchFamily="34" charset="0"/>
                <a:cs typeface="Arial" pitchFamily="34" charset="0"/>
              </a:rPr>
              <a:t>	Реестр расходных обязательств</a:t>
            </a:r>
            <a:r>
              <a:rPr lang="ru-RU" sz="1050" dirty="0" smtClean="0">
                <a:latin typeface="Arial" pitchFamily="34" charset="0"/>
                <a:cs typeface="Arial" pitchFamily="34" charset="0"/>
              </a:rPr>
              <a:t> - это используемый при составлении проекта бюджета свод (перечень) законов, иных нормативных правовых актов, муниципальных правовых актов, обусловливающих публичные нормативные обязательства и (или) правовые основания для иных расходных обязательств с указанием соответствующих положений (статей, частей, пунктов, подпунктов, абзацев) законов и иных нормативных правовых актов, муниципальных правовых актов с оценкой объемов бюджетных ассигнований, необходимых для исполнения включенных в реестр обязательств.</a:t>
            </a:r>
            <a:r>
              <a:rPr lang="ru-RU" sz="1050" b="1" dirty="0" smtClean="0">
                <a:latin typeface="Arial" pitchFamily="34" charset="0"/>
                <a:cs typeface="Arial" pitchFamily="34" charset="0"/>
              </a:rPr>
              <a:t>     </a:t>
            </a:r>
          </a:p>
          <a:p>
            <a:pPr lvl="0" algn="just"/>
            <a:r>
              <a:rPr lang="ru-RU" sz="1050" b="1" dirty="0" smtClean="0">
                <a:latin typeface="Arial" pitchFamily="34" charset="0"/>
                <a:cs typeface="Arial" pitchFamily="34" charset="0"/>
              </a:rPr>
              <a:t>	Сбалансированность бюджета </a:t>
            </a:r>
            <a:r>
              <a:rPr lang="ru-RU" sz="1050" dirty="0" smtClean="0">
                <a:latin typeface="Arial" pitchFamily="34" charset="0"/>
                <a:cs typeface="Arial" pitchFamily="34" charset="0"/>
              </a:rPr>
              <a:t>- один из основополагающих принципов формирования и исполнения бюджета, состоящий в количественном соответствии (равновесии) бюджетных расходов источникам их финансирования. Принцип, при котором достигается равенство между суммарной величиной бюджетных поступлений (доходов бюджета) и объёмом производимых расходов.</a:t>
            </a:r>
            <a:r>
              <a:rPr lang="en-US" sz="1050" dirty="0" smtClean="0">
                <a:latin typeface="Arial" pitchFamily="34" charset="0"/>
                <a:cs typeface="Arial" pitchFamily="34" charset="0"/>
              </a:rPr>
              <a:t> </a:t>
            </a:r>
            <a:r>
              <a:rPr lang="ru-RU" sz="1050" dirty="0" smtClean="0">
                <a:latin typeface="Arial" pitchFamily="34" charset="0"/>
                <a:cs typeface="Arial" pitchFamily="34" charset="0"/>
              </a:rPr>
              <a:t> В случае нарушения баланса возникает дефицит или профицит бюджета. </a:t>
            </a:r>
          </a:p>
          <a:p>
            <a:pPr lvl="0" algn="just"/>
            <a:r>
              <a:rPr lang="ru-RU" sz="1050" b="1" dirty="0" smtClean="0">
                <a:latin typeface="Arial" pitchFamily="34" charset="0"/>
                <a:cs typeface="Arial" pitchFamily="34" charset="0"/>
              </a:rPr>
              <a:t>	Субсидии </a:t>
            </a:r>
            <a:r>
              <a:rPr lang="ru-RU" sz="1050" dirty="0" smtClean="0">
                <a:latin typeface="Arial" pitchFamily="34" charset="0"/>
                <a:cs typeface="Arial" pitchFamily="34" charset="0"/>
              </a:rPr>
              <a:t>- это межбюджетные трансферты, предоставляемые в целях </a:t>
            </a:r>
            <a:r>
              <a:rPr lang="ru-RU" sz="1050" dirty="0" err="1" smtClean="0">
                <a:latin typeface="Arial" pitchFamily="34" charset="0"/>
                <a:cs typeface="Arial" pitchFamily="34" charset="0"/>
              </a:rPr>
              <a:t>софинансирования</a:t>
            </a:r>
            <a:r>
              <a:rPr lang="ru-RU" sz="1050" dirty="0" smtClean="0">
                <a:latin typeface="Arial" pitchFamily="34" charset="0"/>
                <a:cs typeface="Arial" pitchFamily="34" charset="0"/>
              </a:rPr>
              <a:t> расходных обязательств, возникающих при выполнении  полномочий органов местного самоуправления по вопросам местного значения.</a:t>
            </a:r>
          </a:p>
          <a:p>
            <a:pPr lvl="0" algn="just"/>
            <a:r>
              <a:rPr lang="ru-RU" sz="1050" b="1" dirty="0" smtClean="0">
                <a:latin typeface="Arial" pitchFamily="34" charset="0"/>
                <a:cs typeface="Arial" pitchFamily="34" charset="0"/>
              </a:rPr>
              <a:t>	Субвенции </a:t>
            </a:r>
            <a:r>
              <a:rPr lang="ru-RU" sz="1050" dirty="0" smtClean="0">
                <a:latin typeface="Arial" pitchFamily="34" charset="0"/>
                <a:cs typeface="Arial" pitchFamily="34" charset="0"/>
              </a:rPr>
              <a:t>- это межбюджетные трансферты, предоставляемые в целях финансового обеспечения расходных обязательств  муниципальных образований, возникающих при выполнении полномочий Российской Федерации, субъекта Российской Федерации, переданных для осуществления органам местного самоуправления в установленном порядке.</a:t>
            </a:r>
          </a:p>
          <a:p>
            <a:pPr lvl="0" algn="just"/>
            <a:r>
              <a:rPr lang="ru-RU" sz="1050" b="1" dirty="0" smtClean="0">
                <a:latin typeface="Arial" pitchFamily="34" charset="0"/>
                <a:cs typeface="Arial" pitchFamily="34" charset="0"/>
              </a:rPr>
              <a:t>	Устойчивость бюджета </a:t>
            </a:r>
            <a:r>
              <a:rPr lang="ru-RU" sz="1050" dirty="0" smtClean="0">
                <a:latin typeface="Arial" pitchFamily="34" charset="0"/>
                <a:cs typeface="Arial" pitchFamily="34" charset="0"/>
              </a:rPr>
              <a:t>- состояние бюджета, при котором обеспечивается нормальное функционирование субъекта публичной власти, реализация всех закрепленных за ним полномочий на основе полного и своевременного финансирования предусмотренных по бюджету расходов, включая погашение и обслуживание внутреннего и внешнего долга.</a:t>
            </a:r>
            <a:endParaRPr lang="ru-RU" sz="105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7P20SP0yaEKBYUKLtoWiz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Xn_yHtOypUWX_5..GwdVK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OqyASqKxVEmwuygFFe_9m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nCbIryXalUSaYGsCaKJQc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nCbIryXalUSaYGsCaKJQc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nCbIryXalUSaYGsCaKJQcQ"/>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
  <TotalTime>30665</TotalTime>
  <Words>17607</Words>
  <Application>Microsoft Office PowerPoint</Application>
  <PresentationFormat>Экран (4:3)</PresentationFormat>
  <Paragraphs>4085</Paragraphs>
  <Slides>109</Slides>
  <Notes>16</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109</vt:i4>
      </vt:variant>
    </vt:vector>
  </HeadingPairs>
  <TitlesOfParts>
    <vt:vector size="111" baseType="lpstr">
      <vt:lpstr>Поток</vt:lpstr>
      <vt:lpstr>Слайд</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СУФД</dc:creator>
  <cp:lastModifiedBy>gisogd</cp:lastModifiedBy>
  <cp:revision>4055</cp:revision>
  <cp:lastPrinted>2024-05-07T07:54:33Z</cp:lastPrinted>
  <dcterms:created xsi:type="dcterms:W3CDTF">2017-05-04T05:33:51Z</dcterms:created>
  <dcterms:modified xsi:type="dcterms:W3CDTF">2024-05-07T11:28:20Z</dcterms:modified>
</cp:coreProperties>
</file>