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tags/tag4.xml" ContentType="application/vnd.openxmlformats-officedocument.presentationml.tags+xml"/>
  <Override PartName="/ppt/charts/chart28.xml" ContentType="application/vnd.openxmlformats-officedocument.drawingml.char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rawings/drawing3.xml" ContentType="application/vnd.openxmlformats-officedocument.drawingml.chartshapes+xml"/>
  <Override PartName="/ppt/charts/chart29.xml" ContentType="application/vnd.openxmlformats-officedocument.drawingml.chart+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hart18.xml" ContentType="application/vnd.openxmlformats-officedocument.drawingml.chart+xml"/>
  <Override PartName="/ppt/tags/tag5.xml" ContentType="application/vnd.openxmlformats-officedocument.presentationml.tags+xml"/>
  <Override PartName="/ppt/charts/chart27.xml" ContentType="application/vnd.openxmlformats-officedocument.drawingml.char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tags/tag3.xml" ContentType="application/vnd.openxmlformats-officedocument.presentationml.tags+xml"/>
  <Override PartName="/ppt/charts/chart25.xml" ContentType="application/vnd.openxmlformats-officedocument.drawingml.chart+xml"/>
  <Override PartName="/ppt/charts/chart34.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tags/tag1.xml" ContentType="application/vnd.openxmlformats-officedocument.presentationml.tags+xml"/>
  <Override PartName="/ppt/charts/chart23.xml" ContentType="application/vnd.openxmlformats-officedocument.drawingml.chart+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diagrams/layout2.xml" ContentType="application/vnd.openxmlformats-officedocument.drawingml.diagramLayout+xml"/>
  <Default Extension="gif" ContentType="image/gif"/>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1"/>
  </p:notesMasterIdLst>
  <p:sldIdLst>
    <p:sldId id="256" r:id="rId2"/>
    <p:sldId id="678" r:id="rId3"/>
    <p:sldId id="673" r:id="rId4"/>
    <p:sldId id="529" r:id="rId5"/>
    <p:sldId id="652" r:id="rId6"/>
    <p:sldId id="530" r:id="rId7"/>
    <p:sldId id="671" r:id="rId8"/>
    <p:sldId id="656" r:id="rId9"/>
    <p:sldId id="677" r:id="rId10"/>
    <p:sldId id="668" r:id="rId11"/>
    <p:sldId id="669" r:id="rId12"/>
    <p:sldId id="543" r:id="rId13"/>
    <p:sldId id="585" r:id="rId14"/>
    <p:sldId id="547" r:id="rId15"/>
    <p:sldId id="548" r:id="rId16"/>
    <p:sldId id="550" r:id="rId17"/>
    <p:sldId id="639" r:id="rId18"/>
    <p:sldId id="554" r:id="rId19"/>
    <p:sldId id="556" r:id="rId20"/>
    <p:sldId id="619" r:id="rId21"/>
    <p:sldId id="557" r:id="rId22"/>
    <p:sldId id="558" r:id="rId23"/>
    <p:sldId id="675" r:id="rId24"/>
    <p:sldId id="676" r:id="rId25"/>
    <p:sldId id="660" r:id="rId26"/>
    <p:sldId id="561" r:id="rId27"/>
    <p:sldId id="634" r:id="rId28"/>
    <p:sldId id="672" r:id="rId29"/>
    <p:sldId id="568" r:id="rId30"/>
    <p:sldId id="650" r:id="rId31"/>
    <p:sldId id="636" r:id="rId32"/>
    <p:sldId id="575" r:id="rId33"/>
    <p:sldId id="605" r:id="rId34"/>
    <p:sldId id="637" r:id="rId35"/>
    <p:sldId id="661" r:id="rId36"/>
    <p:sldId id="653" r:id="rId37"/>
    <p:sldId id="662" r:id="rId38"/>
    <p:sldId id="663" r:id="rId39"/>
    <p:sldId id="600" r:id="rId40"/>
    <p:sldId id="655" r:id="rId41"/>
    <p:sldId id="664" r:id="rId42"/>
    <p:sldId id="586" r:id="rId43"/>
    <p:sldId id="599" r:id="rId44"/>
    <p:sldId id="588" r:id="rId45"/>
    <p:sldId id="596" r:id="rId46"/>
    <p:sldId id="665" r:id="rId47"/>
    <p:sldId id="590" r:id="rId48"/>
    <p:sldId id="591" r:id="rId49"/>
    <p:sldId id="608" r:id="rId5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C00CC"/>
    <a:srgbClr val="FF5050"/>
    <a:srgbClr val="CCFFCC"/>
    <a:srgbClr val="FF99FF"/>
    <a:srgbClr val="FFCCFF"/>
    <a:srgbClr val="FF33CC"/>
    <a:srgbClr val="66FF99"/>
    <a:srgbClr val="CC99FF"/>
    <a:srgbClr val="0000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77" autoAdjust="0"/>
    <p:restoredTop sz="98046" autoAdjust="0"/>
  </p:normalViewPr>
  <p:slideViewPr>
    <p:cSldViewPr>
      <p:cViewPr>
        <p:scale>
          <a:sx n="110" d="100"/>
          <a:sy n="110" d="100"/>
        </p:scale>
        <p:origin x="-1644" y="-174"/>
      </p:cViewPr>
      <p:guideLst>
        <p:guide orient="horz" pos="2160"/>
        <p:guide pos="2880"/>
      </p:guideLst>
    </p:cSldViewPr>
  </p:slideViewPr>
  <p:outlineViewPr>
    <p:cViewPr>
      <p:scale>
        <a:sx n="33" d="100"/>
        <a:sy n="33" d="100"/>
      </p:scale>
      <p:origin x="0" y="1344"/>
    </p:cViewPr>
    <p:sldLst>
      <p:sld r:id="rId1" collapse="1"/>
    </p:sldLst>
  </p:outlineViewPr>
  <p:notesTextViewPr>
    <p:cViewPr>
      <p:scale>
        <a:sx n="100" d="100"/>
        <a:sy n="100" d="100"/>
      </p:scale>
      <p:origin x="0" y="0"/>
    </p:cViewPr>
  </p:notesTextViewPr>
  <p:sorterViewPr>
    <p:cViewPr>
      <p:scale>
        <a:sx n="66" d="100"/>
        <a:sy n="66" d="100"/>
      </p:scale>
      <p:origin x="0" y="16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Office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Microsoft_Office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Microsoft_Office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____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____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Microsoft_Office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_____Microsoft_Office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_____Microsoft_Office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_____Microsoft_Office_Excel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35.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4.3403020801254286E-2"/>
          <c:y val="1.8942045104591687E-3"/>
          <c:w val="0.91319395839749162"/>
          <c:h val="0.99621159097908152"/>
        </c:manualLayout>
      </c:layout>
      <c:doughnutChart>
        <c:varyColors val="1"/>
        <c:ser>
          <c:idx val="0"/>
          <c:order val="0"/>
          <c:tx>
            <c:strRef>
              <c:f>Лист1!$B$1</c:f>
              <c:strCache>
                <c:ptCount val="1"/>
                <c:pt idx="0">
                  <c:v>Столбец1</c:v>
                </c:pt>
              </c:strCache>
            </c:strRef>
          </c:tx>
          <c:spPr>
            <a:solidFill>
              <a:srgbClr val="FF99FF"/>
            </a:solidFill>
            <a:scene3d>
              <a:camera prst="orthographicFront"/>
              <a:lightRig rig="threePt" dir="t"/>
            </a:scene3d>
            <a:sp3d>
              <a:bevelT w="63500"/>
            </a:sp3d>
          </c:spPr>
          <c:dPt>
            <c:idx val="0"/>
            <c:spPr>
              <a:solidFill>
                <a:srgbClr val="92D050"/>
              </a:solidFill>
              <a:scene3d>
                <a:camera prst="orthographicFront"/>
                <a:lightRig rig="threePt" dir="t"/>
              </a:scene3d>
              <a:sp3d>
                <a:bevelT w="63500"/>
              </a:sp3d>
            </c:spPr>
          </c:dPt>
          <c:dLbls>
            <c:txPr>
              <a:bodyPr/>
              <a:lstStyle/>
              <a:p>
                <a:pPr>
                  <a:defRPr sz="1200"/>
                </a:pPr>
                <a:endParaRPr lang="ru-RU"/>
              </a:p>
            </c:txPr>
            <c:showVal val="1"/>
            <c:showLeaderLines val="1"/>
          </c:dLbls>
          <c:cat>
            <c:strRef>
              <c:f>Лист1!$A$2:$A$3</c:f>
              <c:strCache>
                <c:ptCount val="2"/>
                <c:pt idx="0">
                  <c:v>техническая</c:v>
                </c:pt>
                <c:pt idx="1">
                  <c:v>социальная</c:v>
                </c:pt>
              </c:strCache>
            </c:strRef>
          </c:cat>
          <c:val>
            <c:numRef>
              <c:f>Лист1!$B$2:$B$3</c:f>
              <c:numCache>
                <c:formatCode>General</c:formatCode>
                <c:ptCount val="2"/>
                <c:pt idx="0">
                  <c:v>4256</c:v>
                </c:pt>
                <c:pt idx="1">
                  <c:v>822</c:v>
                </c:pt>
              </c:numCache>
            </c:numRef>
          </c:val>
        </c:ser>
        <c:firstSliceAng val="311"/>
        <c:holeSize val="50"/>
      </c:doughnutChart>
    </c:plotArea>
    <c:plotVisOnly val="1"/>
  </c:chart>
  <c:txPr>
    <a:bodyPr/>
    <a:lstStyle/>
    <a:p>
      <a:pPr>
        <a:defRPr sz="1800"/>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Расходы бюджета всего</c:v>
                </c:pt>
              </c:strCache>
            </c:strRef>
          </c:tx>
          <c:spPr>
            <a:solidFill>
              <a:srgbClr val="92D050"/>
            </a:solidFill>
          </c:spPr>
          <c:dLbls>
            <c:txPr>
              <a:bodyPr/>
              <a:lstStyle/>
              <a:p>
                <a:pPr>
                  <a:defRPr sz="800"/>
                </a:pPr>
                <a:endParaRPr lang="ru-RU"/>
              </a:p>
            </c:txPr>
            <c:showVal val="1"/>
          </c:dLbls>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Лист1!$B$2:$B$6</c:f>
              <c:numCache>
                <c:formatCode>General</c:formatCode>
                <c:ptCount val="5"/>
                <c:pt idx="0">
                  <c:v>2416112.2400000002</c:v>
                </c:pt>
                <c:pt idx="1">
                  <c:v>2794697.58</c:v>
                </c:pt>
                <c:pt idx="2">
                  <c:v>2125898.77</c:v>
                </c:pt>
                <c:pt idx="3">
                  <c:v>1852832.87</c:v>
                </c:pt>
                <c:pt idx="4">
                  <c:v>1778428.2</c:v>
                </c:pt>
              </c:numCache>
            </c:numRef>
          </c:val>
        </c:ser>
        <c:ser>
          <c:idx val="1"/>
          <c:order val="1"/>
          <c:tx>
            <c:strRef>
              <c:f>Лист1!$C$1</c:f>
              <c:strCache>
                <c:ptCount val="1"/>
                <c:pt idx="0">
                  <c:v>расходы на социальную сферу</c:v>
                </c:pt>
              </c:strCache>
            </c:strRef>
          </c:tx>
          <c:spPr>
            <a:solidFill>
              <a:srgbClr val="66FFFF"/>
            </a:solidFill>
          </c:spPr>
          <c:dLbls>
            <c:txPr>
              <a:bodyPr/>
              <a:lstStyle/>
              <a:p>
                <a:pPr>
                  <a:defRPr sz="800"/>
                </a:pPr>
                <a:endParaRPr lang="ru-RU"/>
              </a:p>
            </c:txPr>
            <c:showVal val="1"/>
          </c:dLbls>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Лист1!$C$2:$C$6</c:f>
              <c:numCache>
                <c:formatCode>General</c:formatCode>
                <c:ptCount val="5"/>
                <c:pt idx="0">
                  <c:v>1871231.05</c:v>
                </c:pt>
                <c:pt idx="1">
                  <c:v>2046008.1</c:v>
                </c:pt>
                <c:pt idx="2">
                  <c:v>1625145.03</c:v>
                </c:pt>
                <c:pt idx="3">
                  <c:v>1448220.42</c:v>
                </c:pt>
                <c:pt idx="4">
                  <c:v>1433958.2</c:v>
                </c:pt>
              </c:numCache>
            </c:numRef>
          </c:val>
        </c:ser>
        <c:ser>
          <c:idx val="2"/>
          <c:order val="2"/>
          <c:tx>
            <c:strRef>
              <c:f>Лист1!$D$1</c:f>
              <c:strCache>
                <c:ptCount val="1"/>
                <c:pt idx="0">
                  <c:v>Столбец1</c:v>
                </c:pt>
              </c:strCache>
            </c:strRef>
          </c:tx>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Лист1!$D$2:$D$6</c:f>
              <c:numCache>
                <c:formatCode>General</c:formatCode>
                <c:ptCount val="5"/>
              </c:numCache>
            </c:numRef>
          </c:val>
        </c:ser>
        <c:shape val="box"/>
        <c:axId val="171801984"/>
        <c:axId val="171811968"/>
        <c:axId val="0"/>
      </c:bar3DChart>
      <c:catAx>
        <c:axId val="171801984"/>
        <c:scaling>
          <c:orientation val="minMax"/>
        </c:scaling>
        <c:axPos val="b"/>
        <c:tickLblPos val="nextTo"/>
        <c:txPr>
          <a:bodyPr/>
          <a:lstStyle/>
          <a:p>
            <a:pPr>
              <a:defRPr sz="800"/>
            </a:pPr>
            <a:endParaRPr lang="ru-RU"/>
          </a:p>
        </c:txPr>
        <c:crossAx val="171811968"/>
        <c:crosses val="autoZero"/>
        <c:auto val="1"/>
        <c:lblAlgn val="ctr"/>
        <c:lblOffset val="100"/>
      </c:catAx>
      <c:valAx>
        <c:axId val="171811968"/>
        <c:scaling>
          <c:orientation val="minMax"/>
        </c:scaling>
        <c:axPos val="l"/>
        <c:majorGridlines/>
        <c:numFmt formatCode="General" sourceLinked="1"/>
        <c:tickLblPos val="nextTo"/>
        <c:txPr>
          <a:bodyPr/>
          <a:lstStyle/>
          <a:p>
            <a:pPr>
              <a:defRPr sz="800"/>
            </a:pPr>
            <a:endParaRPr lang="ru-RU"/>
          </a:p>
        </c:txPr>
        <c:crossAx val="171801984"/>
        <c:crosses val="autoZero"/>
        <c:crossBetween val="between"/>
      </c:valAx>
    </c:plotArea>
    <c:legend>
      <c:legendPos val="r"/>
      <c:legendEntry>
        <c:idx val="2"/>
        <c:delete val="1"/>
      </c:legendEntry>
      <c:layout>
        <c:manualLayout>
          <c:xMode val="edge"/>
          <c:yMode val="edge"/>
          <c:x val="0.74543683184639298"/>
          <c:y val="0.38619860730048089"/>
          <c:w val="0.24516329418287558"/>
          <c:h val="0.15308179320329721"/>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Образование</a:t>
            </a:r>
            <a:endParaRPr lang="ru-RU" dirty="0"/>
          </a:p>
        </c:rich>
      </c:tx>
      <c:layout/>
    </c:title>
    <c:plotArea>
      <c:layout>
        <c:manualLayout>
          <c:layoutTarget val="inner"/>
          <c:xMode val="edge"/>
          <c:yMode val="edge"/>
          <c:x val="0.14381993818842992"/>
          <c:y val="0.17035629557768125"/>
          <c:w val="0.85618006181157325"/>
          <c:h val="0.74462014492348683"/>
        </c:manualLayout>
      </c:layout>
      <c:barChart>
        <c:barDir val="bar"/>
        <c:grouping val="clustered"/>
        <c:ser>
          <c:idx val="0"/>
          <c:order val="0"/>
          <c:tx>
            <c:strRef>
              <c:f>Лист1!$B$1</c:f>
              <c:strCache>
                <c:ptCount val="1"/>
                <c:pt idx="0">
                  <c:v>Ряд 1</c:v>
                </c:pt>
              </c:strCache>
            </c:strRef>
          </c:tx>
          <c:spPr>
            <a:solidFill>
              <a:srgbClr val="FF66FF"/>
            </a:solidFill>
          </c:spPr>
          <c:dLbls>
            <c:showVal val="1"/>
          </c:dLbls>
          <c:cat>
            <c:numRef>
              <c:f>Лист1!$A$2:$A$7</c:f>
              <c:numCache>
                <c:formatCode>General</c:formatCode>
                <c:ptCount val="6"/>
                <c:pt idx="0">
                  <c:v>2020</c:v>
                </c:pt>
                <c:pt idx="1">
                  <c:v>2021</c:v>
                </c:pt>
                <c:pt idx="2">
                  <c:v>2022</c:v>
                </c:pt>
                <c:pt idx="3">
                  <c:v>2023</c:v>
                </c:pt>
                <c:pt idx="4">
                  <c:v>2024</c:v>
                </c:pt>
                <c:pt idx="5">
                  <c:v>2025</c:v>
                </c:pt>
              </c:numCache>
            </c:numRef>
          </c:cat>
          <c:val>
            <c:numRef>
              <c:f>Лист1!$B$2:$B$7</c:f>
              <c:numCache>
                <c:formatCode>General</c:formatCode>
                <c:ptCount val="6"/>
                <c:pt idx="0">
                  <c:v>750709.47</c:v>
                </c:pt>
                <c:pt idx="1">
                  <c:v>939600.45000000042</c:v>
                </c:pt>
                <c:pt idx="2">
                  <c:v>1110548.51</c:v>
                </c:pt>
                <c:pt idx="3">
                  <c:v>950189.26</c:v>
                </c:pt>
                <c:pt idx="4">
                  <c:v>946997.96000000043</c:v>
                </c:pt>
                <c:pt idx="5">
                  <c:v>954730.43</c:v>
                </c:pt>
              </c:numCache>
            </c:numRef>
          </c:val>
        </c:ser>
        <c:axId val="171087744"/>
        <c:axId val="171089280"/>
      </c:barChart>
      <c:catAx>
        <c:axId val="171087744"/>
        <c:scaling>
          <c:orientation val="minMax"/>
        </c:scaling>
        <c:axPos val="l"/>
        <c:numFmt formatCode="General" sourceLinked="1"/>
        <c:tickLblPos val="nextTo"/>
        <c:crossAx val="171089280"/>
        <c:crosses val="autoZero"/>
        <c:auto val="1"/>
        <c:lblAlgn val="ctr"/>
        <c:lblOffset val="100"/>
      </c:catAx>
      <c:valAx>
        <c:axId val="171089280"/>
        <c:scaling>
          <c:orientation val="minMax"/>
        </c:scaling>
        <c:delete val="1"/>
        <c:axPos val="b"/>
        <c:majorGridlines/>
        <c:numFmt formatCode="General" sourceLinked="1"/>
        <c:tickLblPos val="none"/>
        <c:crossAx val="171087744"/>
        <c:crosses val="autoZero"/>
        <c:crossBetween val="between"/>
      </c:valAx>
    </c:plotArea>
    <c:plotVisOnly val="1"/>
  </c:chart>
  <c:txPr>
    <a:bodyPr/>
    <a:lstStyle/>
    <a:p>
      <a:pPr>
        <a:defRPr sz="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Культура</a:t>
            </a:r>
            <a:endParaRPr lang="ru-RU" dirty="0"/>
          </a:p>
        </c:rich>
      </c:tx>
      <c:layout/>
    </c:title>
    <c:plotArea>
      <c:layout>
        <c:manualLayout>
          <c:layoutTarget val="inner"/>
          <c:xMode val="edge"/>
          <c:yMode val="edge"/>
          <c:x val="0.12971982040487404"/>
          <c:y val="0.22072734399059324"/>
          <c:w val="0.77267651962256956"/>
          <c:h val="0.70105098127047261"/>
        </c:manualLayout>
      </c:layout>
      <c:barChart>
        <c:barDir val="bar"/>
        <c:grouping val="clustered"/>
        <c:ser>
          <c:idx val="0"/>
          <c:order val="0"/>
          <c:tx>
            <c:strRef>
              <c:f>Лист1!$B$1</c:f>
              <c:strCache>
                <c:ptCount val="1"/>
                <c:pt idx="0">
                  <c:v>Ряд 1</c:v>
                </c:pt>
              </c:strCache>
            </c:strRef>
          </c:tx>
          <c:spPr>
            <a:solidFill>
              <a:srgbClr val="FFFF00"/>
            </a:solidFill>
          </c:spPr>
          <c:dLbls>
            <c:showVal val="1"/>
          </c:dLbls>
          <c:cat>
            <c:numRef>
              <c:f>Лист1!$A$2:$A$7</c:f>
              <c:numCache>
                <c:formatCode>General</c:formatCode>
                <c:ptCount val="6"/>
                <c:pt idx="0">
                  <c:v>2020</c:v>
                </c:pt>
                <c:pt idx="1">
                  <c:v>2021</c:v>
                </c:pt>
                <c:pt idx="2">
                  <c:v>2022</c:v>
                </c:pt>
                <c:pt idx="3">
                  <c:v>2023</c:v>
                </c:pt>
                <c:pt idx="4">
                  <c:v>2024</c:v>
                </c:pt>
                <c:pt idx="5">
                  <c:v>2025</c:v>
                </c:pt>
              </c:numCache>
            </c:numRef>
          </c:cat>
          <c:val>
            <c:numRef>
              <c:f>Лист1!$B$2:$B$7</c:f>
              <c:numCache>
                <c:formatCode>General</c:formatCode>
                <c:ptCount val="6"/>
                <c:pt idx="0">
                  <c:v>142554.41999999998</c:v>
                </c:pt>
                <c:pt idx="1">
                  <c:v>139587.73000000001</c:v>
                </c:pt>
                <c:pt idx="2">
                  <c:v>139701.84999999998</c:v>
                </c:pt>
                <c:pt idx="3">
                  <c:v>62389.42</c:v>
                </c:pt>
                <c:pt idx="4">
                  <c:v>129613.57</c:v>
                </c:pt>
                <c:pt idx="5">
                  <c:v>130544.40999999999</c:v>
                </c:pt>
              </c:numCache>
            </c:numRef>
          </c:val>
        </c:ser>
        <c:axId val="171932672"/>
        <c:axId val="171950848"/>
      </c:barChart>
      <c:catAx>
        <c:axId val="171932672"/>
        <c:scaling>
          <c:orientation val="minMax"/>
        </c:scaling>
        <c:axPos val="l"/>
        <c:numFmt formatCode="General" sourceLinked="1"/>
        <c:tickLblPos val="nextTo"/>
        <c:crossAx val="171950848"/>
        <c:crosses val="autoZero"/>
        <c:auto val="1"/>
        <c:lblAlgn val="ctr"/>
        <c:lblOffset val="100"/>
      </c:catAx>
      <c:valAx>
        <c:axId val="171950848"/>
        <c:scaling>
          <c:orientation val="minMax"/>
        </c:scaling>
        <c:delete val="1"/>
        <c:axPos val="b"/>
        <c:majorGridlines/>
        <c:numFmt formatCode="General" sourceLinked="1"/>
        <c:tickLblPos val="none"/>
        <c:crossAx val="171932672"/>
        <c:crosses val="autoZero"/>
        <c:crossBetween val="between"/>
      </c:valAx>
    </c:plotArea>
    <c:plotVisOnly val="1"/>
  </c:chart>
  <c:txPr>
    <a:bodyPr/>
    <a:lstStyle/>
    <a:p>
      <a:pPr>
        <a:defRPr sz="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Социальная политика</a:t>
            </a:r>
            <a:endParaRPr lang="ru-RU" dirty="0"/>
          </a:p>
        </c:rich>
      </c:tx>
      <c:layout/>
    </c:title>
    <c:plotArea>
      <c:layout>
        <c:manualLayout>
          <c:layoutTarget val="inner"/>
          <c:xMode val="edge"/>
          <c:yMode val="edge"/>
          <c:x val="0.12971982040487404"/>
          <c:y val="0.23992102607673191"/>
          <c:w val="0.75176144962844982"/>
          <c:h val="0.67505541442444239"/>
        </c:manualLayout>
      </c:layout>
      <c:barChart>
        <c:barDir val="bar"/>
        <c:grouping val="clustered"/>
        <c:ser>
          <c:idx val="0"/>
          <c:order val="0"/>
          <c:tx>
            <c:strRef>
              <c:f>Лист1!$B$1</c:f>
              <c:strCache>
                <c:ptCount val="1"/>
                <c:pt idx="0">
                  <c:v>Ряд 1</c:v>
                </c:pt>
              </c:strCache>
            </c:strRef>
          </c:tx>
          <c:spPr>
            <a:solidFill>
              <a:srgbClr val="00B0F0"/>
            </a:solidFill>
          </c:spPr>
          <c:dLbls>
            <c:showVal val="1"/>
          </c:dLbls>
          <c:cat>
            <c:numRef>
              <c:f>Лист1!$A$2:$A$7</c:f>
              <c:numCache>
                <c:formatCode>General</c:formatCode>
                <c:ptCount val="6"/>
                <c:pt idx="0">
                  <c:v>2020</c:v>
                </c:pt>
                <c:pt idx="1">
                  <c:v>2021</c:v>
                </c:pt>
                <c:pt idx="2">
                  <c:v>2022</c:v>
                </c:pt>
                <c:pt idx="3">
                  <c:v>2023</c:v>
                </c:pt>
                <c:pt idx="4">
                  <c:v>2024</c:v>
                </c:pt>
                <c:pt idx="5">
                  <c:v>2025</c:v>
                </c:pt>
              </c:numCache>
            </c:numRef>
          </c:cat>
          <c:val>
            <c:numRef>
              <c:f>Лист1!$B$2:$B$7</c:f>
              <c:numCache>
                <c:formatCode>General</c:formatCode>
                <c:ptCount val="6"/>
                <c:pt idx="0">
                  <c:v>659054.88</c:v>
                </c:pt>
                <c:pt idx="1">
                  <c:v>779555.2799999991</c:v>
                </c:pt>
                <c:pt idx="2">
                  <c:v>779661.71</c:v>
                </c:pt>
                <c:pt idx="3">
                  <c:v>499056.83</c:v>
                </c:pt>
                <c:pt idx="4">
                  <c:v>358661.37</c:v>
                </c:pt>
                <c:pt idx="5">
                  <c:v>335696.31</c:v>
                </c:pt>
              </c:numCache>
            </c:numRef>
          </c:val>
        </c:ser>
        <c:axId val="172093824"/>
        <c:axId val="172095360"/>
      </c:barChart>
      <c:catAx>
        <c:axId val="172093824"/>
        <c:scaling>
          <c:orientation val="minMax"/>
        </c:scaling>
        <c:axPos val="l"/>
        <c:numFmt formatCode="General" sourceLinked="1"/>
        <c:tickLblPos val="nextTo"/>
        <c:crossAx val="172095360"/>
        <c:crosses val="autoZero"/>
        <c:auto val="1"/>
        <c:lblAlgn val="ctr"/>
        <c:lblOffset val="100"/>
      </c:catAx>
      <c:valAx>
        <c:axId val="172095360"/>
        <c:scaling>
          <c:orientation val="minMax"/>
        </c:scaling>
        <c:delete val="1"/>
        <c:axPos val="b"/>
        <c:majorGridlines/>
        <c:numFmt formatCode="General" sourceLinked="1"/>
        <c:tickLblPos val="none"/>
        <c:crossAx val="172093824"/>
        <c:crosses val="autoZero"/>
        <c:crossBetween val="between"/>
      </c:valAx>
    </c:plotArea>
    <c:plotVisOnly val="1"/>
  </c:chart>
  <c:txPr>
    <a:bodyPr/>
    <a:lstStyle/>
    <a:p>
      <a:pPr>
        <a:defRPr sz="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Физкультура и спорт</a:t>
            </a:r>
            <a:endParaRPr lang="ru-RU" dirty="0"/>
          </a:p>
        </c:rich>
      </c:tx>
      <c:layout/>
    </c:title>
    <c:plotArea>
      <c:layout>
        <c:manualLayout>
          <c:layoutTarget val="inner"/>
          <c:xMode val="edge"/>
          <c:yMode val="edge"/>
          <c:x val="0.14381993818842992"/>
          <c:y val="0.23992102607673191"/>
          <c:w val="0.79047939877959272"/>
          <c:h val="0.67505541442444239"/>
        </c:manualLayout>
      </c:layout>
      <c:barChart>
        <c:barDir val="bar"/>
        <c:grouping val="clustered"/>
        <c:ser>
          <c:idx val="0"/>
          <c:order val="0"/>
          <c:tx>
            <c:strRef>
              <c:f>Лист1!$B$1</c:f>
              <c:strCache>
                <c:ptCount val="1"/>
                <c:pt idx="0">
                  <c:v>Ряд 1</c:v>
                </c:pt>
              </c:strCache>
            </c:strRef>
          </c:tx>
          <c:spPr>
            <a:solidFill>
              <a:srgbClr val="00CC99"/>
            </a:solidFill>
          </c:spPr>
          <c:dLbls>
            <c:showVal val="1"/>
          </c:dLbls>
          <c:cat>
            <c:numRef>
              <c:f>Лист1!$A$2:$A$7</c:f>
              <c:numCache>
                <c:formatCode>General</c:formatCode>
                <c:ptCount val="6"/>
                <c:pt idx="0">
                  <c:v>2020</c:v>
                </c:pt>
                <c:pt idx="1">
                  <c:v>2021</c:v>
                </c:pt>
                <c:pt idx="2">
                  <c:v>2022</c:v>
                </c:pt>
                <c:pt idx="3">
                  <c:v>2023</c:v>
                </c:pt>
                <c:pt idx="4">
                  <c:v>2024</c:v>
                </c:pt>
                <c:pt idx="5">
                  <c:v>2025</c:v>
                </c:pt>
              </c:numCache>
            </c:numRef>
          </c:cat>
          <c:val>
            <c:numRef>
              <c:f>Лист1!$B$2:$B$8</c:f>
              <c:numCache>
                <c:formatCode>General</c:formatCode>
                <c:ptCount val="7"/>
                <c:pt idx="0">
                  <c:v>10659.99</c:v>
                </c:pt>
                <c:pt idx="1">
                  <c:v>12487.59</c:v>
                </c:pt>
                <c:pt idx="2">
                  <c:v>16096.03</c:v>
                </c:pt>
                <c:pt idx="3">
                  <c:v>13509.52</c:v>
                </c:pt>
                <c:pt idx="4">
                  <c:v>12947.52</c:v>
                </c:pt>
                <c:pt idx="5">
                  <c:v>12987.05</c:v>
                </c:pt>
              </c:numCache>
            </c:numRef>
          </c:val>
        </c:ser>
        <c:axId val="172131840"/>
        <c:axId val="172133376"/>
      </c:barChart>
      <c:catAx>
        <c:axId val="172131840"/>
        <c:scaling>
          <c:orientation val="minMax"/>
        </c:scaling>
        <c:axPos val="l"/>
        <c:numFmt formatCode="General" sourceLinked="1"/>
        <c:tickLblPos val="nextTo"/>
        <c:crossAx val="172133376"/>
        <c:crosses val="autoZero"/>
        <c:auto val="1"/>
        <c:lblAlgn val="ctr"/>
        <c:lblOffset val="100"/>
      </c:catAx>
      <c:valAx>
        <c:axId val="172133376"/>
        <c:scaling>
          <c:orientation val="minMax"/>
        </c:scaling>
        <c:delete val="1"/>
        <c:axPos val="b"/>
        <c:majorGridlines/>
        <c:numFmt formatCode="General" sourceLinked="1"/>
        <c:tickLblPos val="none"/>
        <c:crossAx val="172131840"/>
        <c:crosses val="autoZero"/>
        <c:crossBetween val="between"/>
      </c:valAx>
    </c:plotArea>
    <c:plotVisOnly val="1"/>
  </c:chart>
  <c:txPr>
    <a:bodyPr/>
    <a:lstStyle/>
    <a:p>
      <a:pPr>
        <a:defRPr sz="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5356518303163058"/>
          <c:y val="7.90117926655904E-2"/>
          <c:w val="0.49447640005362903"/>
          <c:h val="0.80440459637105677"/>
        </c:manualLayout>
      </c:layout>
      <c:barChart>
        <c:barDir val="bar"/>
        <c:grouping val="stacked"/>
        <c:ser>
          <c:idx val="0"/>
          <c:order val="0"/>
          <c:tx>
            <c:strRef>
              <c:f>Лист1!$B$1</c:f>
              <c:strCache>
                <c:ptCount val="1"/>
                <c:pt idx="0">
                  <c:v>Дошкольное образование</c:v>
                </c:pt>
              </c:strCache>
            </c:strRef>
          </c:tx>
          <c:spPr>
            <a:solidFill>
              <a:srgbClr val="92D050"/>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Лист1!$B$2:$B$6</c:f>
              <c:numCache>
                <c:formatCode>General</c:formatCode>
                <c:ptCount val="5"/>
                <c:pt idx="0">
                  <c:v>305026.58</c:v>
                </c:pt>
                <c:pt idx="1">
                  <c:v>338214.85</c:v>
                </c:pt>
                <c:pt idx="2">
                  <c:v>231286.09</c:v>
                </c:pt>
                <c:pt idx="3">
                  <c:v>233420.66</c:v>
                </c:pt>
                <c:pt idx="4">
                  <c:v>238023.19</c:v>
                </c:pt>
              </c:numCache>
            </c:numRef>
          </c:val>
        </c:ser>
        <c:ser>
          <c:idx val="1"/>
          <c:order val="1"/>
          <c:tx>
            <c:strRef>
              <c:f>Лист1!$C$1</c:f>
              <c:strCache>
                <c:ptCount val="1"/>
                <c:pt idx="0">
                  <c:v>Общее образование</c:v>
                </c:pt>
              </c:strCache>
            </c:strRef>
          </c:tx>
          <c:spPr>
            <a:solidFill>
              <a:srgbClr val="66FFFF"/>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Лист1!$C$2:$C$6</c:f>
              <c:numCache>
                <c:formatCode>General</c:formatCode>
                <c:ptCount val="5"/>
                <c:pt idx="0">
                  <c:v>506128.63999999996</c:v>
                </c:pt>
                <c:pt idx="1">
                  <c:v>628822.16</c:v>
                </c:pt>
                <c:pt idx="2">
                  <c:v>572314.69999999902</c:v>
                </c:pt>
                <c:pt idx="3">
                  <c:v>565864.97</c:v>
                </c:pt>
                <c:pt idx="4">
                  <c:v>566967.57999999926</c:v>
                </c:pt>
              </c:numCache>
            </c:numRef>
          </c:val>
        </c:ser>
        <c:ser>
          <c:idx val="2"/>
          <c:order val="2"/>
          <c:tx>
            <c:strRef>
              <c:f>Лист1!$D$1</c:f>
              <c:strCache>
                <c:ptCount val="1"/>
                <c:pt idx="0">
                  <c:v>Дополнительное образование детей</c:v>
                </c:pt>
              </c:strCache>
            </c:strRef>
          </c:tx>
          <c:spPr>
            <a:solidFill>
              <a:srgbClr val="FF33CC"/>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Лист1!$D$2:$D$6</c:f>
              <c:numCache>
                <c:formatCode>General</c:formatCode>
                <c:ptCount val="5"/>
                <c:pt idx="0">
                  <c:v>46457.86</c:v>
                </c:pt>
                <c:pt idx="1">
                  <c:v>55006.450000000012</c:v>
                </c:pt>
                <c:pt idx="2">
                  <c:v>59652.840000000011</c:v>
                </c:pt>
                <c:pt idx="3">
                  <c:v>59615.29</c:v>
                </c:pt>
                <c:pt idx="4">
                  <c:v>59669.56</c:v>
                </c:pt>
              </c:numCache>
            </c:numRef>
          </c:val>
        </c:ser>
        <c:ser>
          <c:idx val="3"/>
          <c:order val="3"/>
          <c:tx>
            <c:strRef>
              <c:f>Лист1!$E$1</c:f>
              <c:strCache>
                <c:ptCount val="1"/>
                <c:pt idx="0">
                  <c:v>Молодежная политика и оздоровление детей</c:v>
                </c:pt>
              </c:strCache>
            </c:strRef>
          </c:tx>
          <c:spPr>
            <a:solidFill>
              <a:schemeClr val="accent2">
                <a:lumMod val="60000"/>
                <a:lumOff val="40000"/>
              </a:schemeClr>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Лист1!$E$2:$E$6</c:f>
              <c:numCache>
                <c:formatCode>General</c:formatCode>
                <c:ptCount val="5"/>
                <c:pt idx="0">
                  <c:v>13672.02</c:v>
                </c:pt>
                <c:pt idx="1">
                  <c:v>17316.72</c:v>
                </c:pt>
                <c:pt idx="2">
                  <c:v>3163.9700000000012</c:v>
                </c:pt>
                <c:pt idx="3">
                  <c:v>3163.9700000000012</c:v>
                </c:pt>
                <c:pt idx="4">
                  <c:v>3163.9700000000012</c:v>
                </c:pt>
              </c:numCache>
            </c:numRef>
          </c:val>
        </c:ser>
        <c:ser>
          <c:idx val="4"/>
          <c:order val="4"/>
          <c:tx>
            <c:strRef>
              <c:f>Лист1!$F$1</c:f>
              <c:strCache>
                <c:ptCount val="1"/>
                <c:pt idx="0">
                  <c:v>Другие вопросы</c:v>
                </c:pt>
              </c:strCache>
            </c:strRef>
          </c:tx>
          <c:spPr>
            <a:solidFill>
              <a:srgbClr val="FFC000"/>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Лист1!$F$2:$F$6</c:f>
              <c:numCache>
                <c:formatCode>General</c:formatCode>
                <c:ptCount val="5"/>
                <c:pt idx="0">
                  <c:v>68315.350000000006</c:v>
                </c:pt>
                <c:pt idx="1">
                  <c:v>71188.33</c:v>
                </c:pt>
                <c:pt idx="2">
                  <c:v>83771.66</c:v>
                </c:pt>
                <c:pt idx="3">
                  <c:v>84933.07</c:v>
                </c:pt>
                <c:pt idx="4">
                  <c:v>86906.13</c:v>
                </c:pt>
              </c:numCache>
            </c:numRef>
          </c:val>
        </c:ser>
        <c:overlap val="100"/>
        <c:axId val="172217472"/>
        <c:axId val="172219008"/>
      </c:barChart>
      <c:catAx>
        <c:axId val="172217472"/>
        <c:scaling>
          <c:orientation val="minMax"/>
        </c:scaling>
        <c:axPos val="l"/>
        <c:tickLblPos val="nextTo"/>
        <c:txPr>
          <a:bodyPr/>
          <a:lstStyle/>
          <a:p>
            <a:pPr>
              <a:defRPr sz="800"/>
            </a:pPr>
            <a:endParaRPr lang="ru-RU"/>
          </a:p>
        </c:txPr>
        <c:crossAx val="172219008"/>
        <c:crosses val="autoZero"/>
        <c:auto val="1"/>
        <c:lblAlgn val="ctr"/>
        <c:lblOffset val="100"/>
      </c:catAx>
      <c:valAx>
        <c:axId val="172219008"/>
        <c:scaling>
          <c:orientation val="minMax"/>
        </c:scaling>
        <c:axPos val="b"/>
        <c:majorGridlines/>
        <c:numFmt formatCode="General" sourceLinked="1"/>
        <c:tickLblPos val="nextTo"/>
        <c:txPr>
          <a:bodyPr/>
          <a:lstStyle/>
          <a:p>
            <a:pPr>
              <a:defRPr sz="700"/>
            </a:pPr>
            <a:endParaRPr lang="ru-RU"/>
          </a:p>
        </c:txPr>
        <c:crossAx val="172217472"/>
        <c:crosses val="autoZero"/>
        <c:crossBetween val="between"/>
      </c:valAx>
    </c:plotArea>
    <c:legend>
      <c:legendPos val="r"/>
      <c:layout>
        <c:manualLayout>
          <c:xMode val="edge"/>
          <c:yMode val="edge"/>
          <c:x val="0.63298118985126806"/>
          <c:y val="6.3866569612811138E-3"/>
          <c:w val="0.30996136155278542"/>
          <c:h val="0.57982096363280533"/>
        </c:manualLayout>
      </c:layout>
      <c:txPr>
        <a:bodyPr/>
        <a:lstStyle/>
        <a:p>
          <a:pPr>
            <a:defRPr sz="800">
              <a:latin typeface="Calibri" pitchFamily="34" charset="0"/>
              <a:cs typeface="Calibri" pitchFamily="34" charset="0"/>
            </a:defRPr>
          </a:pPr>
          <a:endParaRPr lang="ru-RU"/>
        </a:p>
      </c:txPr>
    </c:legend>
    <c:plotVisOnly val="1"/>
    <c:dispBlanksAs val="gap"/>
  </c:chart>
  <c:txPr>
    <a:bodyPr/>
    <a:lstStyle/>
    <a:p>
      <a:pPr>
        <a:defRPr sz="1800"/>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
          <c:y val="9.4988069673109063E-2"/>
          <c:w val="0.91269841269843865"/>
          <c:h val="0.72127649909145952"/>
        </c:manualLayout>
      </c:layout>
      <c:lineChart>
        <c:grouping val="standard"/>
        <c:ser>
          <c:idx val="0"/>
          <c:order val="0"/>
          <c:tx>
            <c:strRef>
              <c:f>Лист1!$B$1</c:f>
              <c:strCache>
                <c:ptCount val="1"/>
                <c:pt idx="0">
                  <c:v>2017</c:v>
                </c:pt>
              </c:strCache>
            </c:strRef>
          </c:tx>
          <c:spPr>
            <a:ln>
              <a:solidFill>
                <a:srgbClr val="FF0000"/>
              </a:solidFill>
            </a:ln>
          </c:spPr>
          <c:marker>
            <c:spPr>
              <a:solidFill>
                <a:srgbClr val="FF0000"/>
              </a:solidFill>
            </c:spPr>
          </c:marker>
          <c:dLbls>
            <c:dLbl>
              <c:idx val="0"/>
              <c:layout>
                <c:manualLayout>
                  <c:x val="-3.7037037037037056E-2"/>
                  <c:y val="0.12878787878787878"/>
                </c:manualLayout>
              </c:layout>
              <c:showVal val="1"/>
            </c:dLbl>
            <c:dLbl>
              <c:idx val="1"/>
              <c:layout>
                <c:manualLayout>
                  <c:x val="-1.5432098765432195E-2"/>
                  <c:y val="0.12168575518969277"/>
                </c:manualLayout>
              </c:layout>
              <c:showVal val="1"/>
            </c:dLbl>
            <c:dLbl>
              <c:idx val="2"/>
              <c:layout>
                <c:manualLayout>
                  <c:x val="-3.0864197530864296E-2"/>
                  <c:y val="9.0909090909091064E-2"/>
                </c:manualLayout>
              </c:layout>
              <c:showVal val="1"/>
            </c:dLbl>
            <c:dLbl>
              <c:idx val="3"/>
              <c:layout>
                <c:manualLayout>
                  <c:x val="6.1728395061728392E-3"/>
                  <c:y val="7.5757575757575774E-2"/>
                </c:manualLayout>
              </c:layout>
              <c:showVal val="1"/>
            </c:dLbl>
            <c:txPr>
              <a:bodyPr/>
              <a:lstStyle/>
              <a:p>
                <a:pPr>
                  <a:defRPr sz="900">
                    <a:solidFill>
                      <a:schemeClr val="tx1"/>
                    </a:solidFill>
                  </a:defRPr>
                </a:pPr>
                <a:endParaRPr lang="ru-RU"/>
              </a:p>
            </c:txPr>
            <c:showVal val="1"/>
          </c:dLbls>
          <c:cat>
            <c:strRef>
              <c:f>Лист1!$A$2:$A$6</c:f>
              <c:strCache>
                <c:ptCount val="5"/>
                <c:pt idx="0">
                  <c:v>2019/2020 уч. год</c:v>
                </c:pt>
                <c:pt idx="1">
                  <c:v>2020/2021 уч. год</c:v>
                </c:pt>
                <c:pt idx="2">
                  <c:v>2021/2022 уч. год</c:v>
                </c:pt>
                <c:pt idx="3">
                  <c:v>2022/2023 уч. год</c:v>
                </c:pt>
                <c:pt idx="4">
                  <c:v>2023/2024 уч. год</c:v>
                </c:pt>
              </c:strCache>
            </c:strRef>
          </c:cat>
          <c:val>
            <c:numRef>
              <c:f>Лист1!$B$2:$B$6</c:f>
              <c:numCache>
                <c:formatCode>#,##0</c:formatCode>
                <c:ptCount val="5"/>
                <c:pt idx="0" formatCode="General">
                  <c:v>2238</c:v>
                </c:pt>
                <c:pt idx="1">
                  <c:v>1974</c:v>
                </c:pt>
                <c:pt idx="2">
                  <c:v>2048</c:v>
                </c:pt>
                <c:pt idx="3">
                  <c:v>2201</c:v>
                </c:pt>
                <c:pt idx="4">
                  <c:v>2223</c:v>
                </c:pt>
              </c:numCache>
            </c:numRef>
          </c:val>
        </c:ser>
        <c:marker val="1"/>
        <c:axId val="172649856"/>
        <c:axId val="172651648"/>
      </c:lineChart>
      <c:catAx>
        <c:axId val="172649856"/>
        <c:scaling>
          <c:orientation val="minMax"/>
        </c:scaling>
        <c:axPos val="b"/>
        <c:numFmt formatCode="General" sourceLinked="1"/>
        <c:tickLblPos val="nextTo"/>
        <c:txPr>
          <a:bodyPr/>
          <a:lstStyle/>
          <a:p>
            <a:pPr>
              <a:defRPr sz="600"/>
            </a:pPr>
            <a:endParaRPr lang="ru-RU"/>
          </a:p>
        </c:txPr>
        <c:crossAx val="172651648"/>
        <c:crosses val="autoZero"/>
        <c:auto val="1"/>
        <c:lblAlgn val="ctr"/>
        <c:lblOffset val="100"/>
      </c:catAx>
      <c:valAx>
        <c:axId val="172651648"/>
        <c:scaling>
          <c:orientation val="minMax"/>
        </c:scaling>
        <c:delete val="1"/>
        <c:axPos val="l"/>
        <c:majorGridlines/>
        <c:numFmt formatCode="General" sourceLinked="1"/>
        <c:tickLblPos val="none"/>
        <c:crossAx val="172649856"/>
        <c:crosses val="autoZero"/>
        <c:crossBetween val="between"/>
      </c:valAx>
    </c:plotArea>
    <c:plotVisOnly val="1"/>
  </c:chart>
  <c:txPr>
    <a:bodyPr/>
    <a:lstStyle/>
    <a:p>
      <a:pPr>
        <a:defRPr sz="1000">
          <a:latin typeface="Calibri" pitchFamily="34" charset="0"/>
          <a:cs typeface="Calibri" pitchFamily="34" charset="0"/>
        </a:defRPr>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bar"/>
        <c:grouping val="stacked"/>
        <c:ser>
          <c:idx val="0"/>
          <c:order val="0"/>
          <c:tx>
            <c:strRef>
              <c:f>Лист1!$B$1</c:f>
              <c:strCache>
                <c:ptCount val="1"/>
                <c:pt idx="0">
                  <c:v>Ряд 1</c:v>
                </c:pt>
              </c:strCache>
            </c:strRef>
          </c:tx>
          <c:spPr>
            <a:solidFill>
              <a:srgbClr val="FF5050"/>
            </a:solidFill>
          </c:spPr>
          <c:dLbls>
            <c:txPr>
              <a:bodyPr/>
              <a:lstStyle/>
              <a:p>
                <a:pPr>
                  <a:defRPr sz="800"/>
                </a:pPr>
                <a:endParaRPr lang="ru-RU"/>
              </a:p>
            </c:txPr>
            <c:showVal val="1"/>
          </c:dLbls>
          <c:cat>
            <c:strRef>
              <c:f>Лист1!$A$2:$A$6</c:f>
              <c:strCache>
                <c:ptCount val="5"/>
                <c:pt idx="0">
                  <c:v>2021 год</c:v>
                </c:pt>
                <c:pt idx="1">
                  <c:v>2022 год</c:v>
                </c:pt>
                <c:pt idx="2">
                  <c:v>2023 год</c:v>
                </c:pt>
                <c:pt idx="3">
                  <c:v>2024 год</c:v>
                </c:pt>
                <c:pt idx="4">
                  <c:v>2025 год</c:v>
                </c:pt>
              </c:strCache>
            </c:strRef>
          </c:cat>
          <c:val>
            <c:numRef>
              <c:f>Лист1!$B$2:$B$6</c:f>
              <c:numCache>
                <c:formatCode>General</c:formatCode>
                <c:ptCount val="5"/>
                <c:pt idx="0">
                  <c:v>75609.539999999994</c:v>
                </c:pt>
                <c:pt idx="1">
                  <c:v>90573.5</c:v>
                </c:pt>
                <c:pt idx="2">
                  <c:v>96855.55</c:v>
                </c:pt>
                <c:pt idx="3">
                  <c:v>96855.55</c:v>
                </c:pt>
                <c:pt idx="4">
                  <c:v>96855.55</c:v>
                </c:pt>
              </c:numCache>
            </c:numRef>
          </c:val>
        </c:ser>
        <c:overlap val="100"/>
        <c:axId val="172667264"/>
        <c:axId val="172668800"/>
      </c:barChart>
      <c:catAx>
        <c:axId val="172667264"/>
        <c:scaling>
          <c:orientation val="minMax"/>
        </c:scaling>
        <c:axPos val="l"/>
        <c:tickLblPos val="nextTo"/>
        <c:crossAx val="172668800"/>
        <c:crosses val="autoZero"/>
        <c:auto val="1"/>
        <c:lblAlgn val="ctr"/>
        <c:lblOffset val="100"/>
      </c:catAx>
      <c:valAx>
        <c:axId val="172668800"/>
        <c:scaling>
          <c:orientation val="minMax"/>
        </c:scaling>
        <c:axPos val="b"/>
        <c:majorGridlines/>
        <c:numFmt formatCode="General" sourceLinked="1"/>
        <c:tickLblPos val="nextTo"/>
        <c:crossAx val="172667264"/>
        <c:crosses val="autoZero"/>
        <c:crossBetween val="between"/>
      </c:valAx>
    </c:plotArea>
    <c:plotVisOnly val="1"/>
  </c:chart>
  <c:txPr>
    <a:bodyPr/>
    <a:lstStyle/>
    <a:p>
      <a:pPr>
        <a:defRPr sz="600"/>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
          <c:y val="9.4987961589070316E-2"/>
          <c:w val="0.91269841269843988"/>
          <c:h val="0.72127649909145952"/>
        </c:manualLayout>
      </c:layout>
      <c:lineChart>
        <c:grouping val="standard"/>
        <c:ser>
          <c:idx val="0"/>
          <c:order val="0"/>
          <c:tx>
            <c:strRef>
              <c:f>Лист1!$B$1</c:f>
              <c:strCache>
                <c:ptCount val="1"/>
                <c:pt idx="0">
                  <c:v>2017</c:v>
                </c:pt>
              </c:strCache>
            </c:strRef>
          </c:tx>
          <c:spPr>
            <a:ln>
              <a:solidFill>
                <a:schemeClr val="accent6">
                  <a:lumMod val="60000"/>
                  <a:lumOff val="40000"/>
                </a:schemeClr>
              </a:solidFill>
            </a:ln>
          </c:spPr>
          <c:marker>
            <c:spPr>
              <a:solidFill>
                <a:schemeClr val="accent6">
                  <a:lumMod val="60000"/>
                  <a:lumOff val="40000"/>
                </a:schemeClr>
              </a:solidFill>
            </c:spPr>
          </c:marker>
          <c:dLbls>
            <c:dLbl>
              <c:idx val="0"/>
              <c:layout>
                <c:manualLayout>
                  <c:x val="1.4145927120022569E-17"/>
                  <c:y val="-1.5151515151515181E-2"/>
                </c:manualLayout>
              </c:layout>
              <c:showVal val="1"/>
            </c:dLbl>
            <c:dLbl>
              <c:idx val="1"/>
              <c:layout>
                <c:manualLayout>
                  <c:x val="0"/>
                  <c:y val="1.5625E-2"/>
                </c:manualLayout>
              </c:layout>
              <c:showVal val="1"/>
            </c:dLbl>
            <c:dLbl>
              <c:idx val="2"/>
              <c:layout>
                <c:manualLayout>
                  <c:x val="-1.2345679012345723E-2"/>
                  <c:y val="7.5757575757575774E-2"/>
                </c:manualLayout>
              </c:layout>
              <c:showVal val="1"/>
            </c:dLbl>
            <c:dLbl>
              <c:idx val="3"/>
              <c:layout>
                <c:manualLayout>
                  <c:x val="-2.7777777777778165E-2"/>
                  <c:y val="7.5757575757575774E-2"/>
                </c:manualLayout>
              </c:layout>
              <c:showVal val="1"/>
            </c:dLbl>
            <c:txPr>
              <a:bodyPr/>
              <a:lstStyle/>
              <a:p>
                <a:pPr>
                  <a:defRPr>
                    <a:solidFill>
                      <a:schemeClr val="tx1"/>
                    </a:solidFill>
                  </a:defRPr>
                </a:pPr>
                <a:endParaRPr lang="ru-RU"/>
              </a:p>
            </c:txPr>
            <c:showVal val="1"/>
          </c:dLbls>
          <c:cat>
            <c:strRef>
              <c:f>Лист1!$A$2:$A$6</c:f>
              <c:strCache>
                <c:ptCount val="5"/>
                <c:pt idx="0">
                  <c:v>2019/2020 уч. год</c:v>
                </c:pt>
                <c:pt idx="1">
                  <c:v>2020/2021 уч. Год</c:v>
                </c:pt>
                <c:pt idx="2">
                  <c:v>2021/2022 уч. Год</c:v>
                </c:pt>
                <c:pt idx="3">
                  <c:v>2022/2023 уч. Год</c:v>
                </c:pt>
                <c:pt idx="4">
                  <c:v>2023/2024 уч. Год</c:v>
                </c:pt>
              </c:strCache>
            </c:strRef>
          </c:cat>
          <c:val>
            <c:numRef>
              <c:f>Лист1!$B$2:$B$6</c:f>
              <c:numCache>
                <c:formatCode>General</c:formatCode>
                <c:ptCount val="5"/>
                <c:pt idx="0">
                  <c:v>6349</c:v>
                </c:pt>
                <c:pt idx="1">
                  <c:v>6400</c:v>
                </c:pt>
                <c:pt idx="2">
                  <c:v>6448</c:v>
                </c:pt>
                <c:pt idx="3">
                  <c:v>6509</c:v>
                </c:pt>
                <c:pt idx="4">
                  <c:v>6509</c:v>
                </c:pt>
              </c:numCache>
            </c:numRef>
          </c:val>
        </c:ser>
        <c:marker val="1"/>
        <c:axId val="172717184"/>
        <c:axId val="172718720"/>
      </c:lineChart>
      <c:catAx>
        <c:axId val="172717184"/>
        <c:scaling>
          <c:orientation val="minMax"/>
        </c:scaling>
        <c:axPos val="b"/>
        <c:numFmt formatCode="General" sourceLinked="1"/>
        <c:tickLblPos val="nextTo"/>
        <c:txPr>
          <a:bodyPr/>
          <a:lstStyle/>
          <a:p>
            <a:pPr>
              <a:defRPr sz="600"/>
            </a:pPr>
            <a:endParaRPr lang="ru-RU"/>
          </a:p>
        </c:txPr>
        <c:crossAx val="172718720"/>
        <c:crosses val="autoZero"/>
        <c:auto val="1"/>
        <c:lblAlgn val="ctr"/>
        <c:lblOffset val="100"/>
      </c:catAx>
      <c:valAx>
        <c:axId val="172718720"/>
        <c:scaling>
          <c:orientation val="minMax"/>
        </c:scaling>
        <c:delete val="1"/>
        <c:axPos val="l"/>
        <c:majorGridlines/>
        <c:numFmt formatCode="General" sourceLinked="1"/>
        <c:tickLblPos val="none"/>
        <c:crossAx val="172717184"/>
        <c:crosses val="autoZero"/>
        <c:crossBetween val="between"/>
      </c:valAx>
    </c:plotArea>
    <c:plotVisOnly val="1"/>
  </c:chart>
  <c:txPr>
    <a:bodyPr/>
    <a:lstStyle/>
    <a:p>
      <a:pPr>
        <a:defRPr sz="1000">
          <a:latin typeface="Calibri" pitchFamily="34" charset="0"/>
          <a:cs typeface="Calibri" pitchFamily="34" charset="0"/>
        </a:defRPr>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bar"/>
        <c:grouping val="stacked"/>
        <c:ser>
          <c:idx val="0"/>
          <c:order val="0"/>
          <c:tx>
            <c:strRef>
              <c:f>Лист1!$B$1</c:f>
              <c:strCache>
                <c:ptCount val="1"/>
                <c:pt idx="0">
                  <c:v>Ряд 1</c:v>
                </c:pt>
              </c:strCache>
            </c:strRef>
          </c:tx>
          <c:spPr>
            <a:solidFill>
              <a:schemeClr val="accent6">
                <a:lumMod val="60000"/>
                <a:lumOff val="40000"/>
              </a:schemeClr>
            </a:solidFill>
          </c:spPr>
          <c:dLbls>
            <c:txPr>
              <a:bodyPr/>
              <a:lstStyle/>
              <a:p>
                <a:pPr>
                  <a:defRPr sz="800"/>
                </a:pPr>
                <a:endParaRPr lang="ru-RU"/>
              </a:p>
            </c:txPr>
            <c:showVal val="1"/>
          </c:dLbls>
          <c:cat>
            <c:strRef>
              <c:f>Лист1!$A$2:$A$6</c:f>
              <c:strCache>
                <c:ptCount val="5"/>
                <c:pt idx="0">
                  <c:v>2021 год</c:v>
                </c:pt>
                <c:pt idx="1">
                  <c:v>2022 год</c:v>
                </c:pt>
                <c:pt idx="2">
                  <c:v>2023 год</c:v>
                </c:pt>
                <c:pt idx="3">
                  <c:v>2024 год</c:v>
                </c:pt>
                <c:pt idx="4">
                  <c:v>2025 год</c:v>
                </c:pt>
              </c:strCache>
            </c:strRef>
          </c:cat>
          <c:val>
            <c:numRef>
              <c:f>Лист1!$B$2:$B$6</c:f>
              <c:numCache>
                <c:formatCode>General</c:formatCode>
                <c:ptCount val="5"/>
                <c:pt idx="0">
                  <c:v>284267.99000000022</c:v>
                </c:pt>
                <c:pt idx="1">
                  <c:v>310820.06</c:v>
                </c:pt>
                <c:pt idx="2">
                  <c:v>320479.82</c:v>
                </c:pt>
                <c:pt idx="3">
                  <c:v>314551.67</c:v>
                </c:pt>
                <c:pt idx="4">
                  <c:v>314551.67</c:v>
                </c:pt>
              </c:numCache>
            </c:numRef>
          </c:val>
        </c:ser>
        <c:overlap val="100"/>
        <c:axId val="172742528"/>
        <c:axId val="172744064"/>
      </c:barChart>
      <c:catAx>
        <c:axId val="172742528"/>
        <c:scaling>
          <c:orientation val="minMax"/>
        </c:scaling>
        <c:axPos val="l"/>
        <c:tickLblPos val="nextTo"/>
        <c:crossAx val="172744064"/>
        <c:crosses val="autoZero"/>
        <c:auto val="1"/>
        <c:lblAlgn val="ctr"/>
        <c:lblOffset val="100"/>
      </c:catAx>
      <c:valAx>
        <c:axId val="172744064"/>
        <c:scaling>
          <c:orientation val="minMax"/>
        </c:scaling>
        <c:axPos val="b"/>
        <c:majorGridlines/>
        <c:numFmt formatCode="General" sourceLinked="1"/>
        <c:tickLblPos val="nextTo"/>
        <c:crossAx val="172742528"/>
        <c:crosses val="autoZero"/>
        <c:crossBetween val="between"/>
      </c:valAx>
    </c:plotArea>
    <c:plotVisOnly val="1"/>
  </c:chart>
  <c:txPr>
    <a:bodyPr/>
    <a:lstStyle/>
    <a:p>
      <a:pPr>
        <a:defRPr sz="6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manualLayout>
          <c:layoutTarget val="inner"/>
          <c:xMode val="edge"/>
          <c:yMode val="edge"/>
          <c:x val="7.4092219826982969E-2"/>
          <c:y val="0.12305112567246386"/>
          <c:w val="0.68912585891603484"/>
          <c:h val="0.79823063355637724"/>
        </c:manualLayout>
      </c:layout>
      <c:bar3DChart>
        <c:barDir val="col"/>
        <c:grouping val="clustered"/>
        <c:ser>
          <c:idx val="0"/>
          <c:order val="0"/>
          <c:tx>
            <c:strRef>
              <c:f>Лист1!$B$1</c:f>
              <c:strCache>
                <c:ptCount val="1"/>
                <c:pt idx="0">
                  <c:v>Доходы</c:v>
                </c:pt>
              </c:strCache>
            </c:strRef>
          </c:tx>
          <c:spPr>
            <a:solidFill>
              <a:srgbClr val="92D050"/>
            </a:solidFill>
          </c:spPr>
          <c:dLbls>
            <c:dLbl>
              <c:idx val="0"/>
              <c:layout>
                <c:manualLayout>
                  <c:x val="2.8906753414240398E-3"/>
                  <c:y val="-1.8713319315534563E-2"/>
                </c:manualLayout>
              </c:layout>
              <c:showVal val="1"/>
            </c:dLbl>
            <c:dLbl>
              <c:idx val="1"/>
              <c:layout>
                <c:manualLayout>
                  <c:x val="2.8906753414240398E-3"/>
                  <c:y val="-1.4034989486650939E-2"/>
                </c:manualLayout>
              </c:layout>
              <c:showVal val="1"/>
            </c:dLbl>
            <c:dLbl>
              <c:idx val="2"/>
              <c:layout>
                <c:manualLayout>
                  <c:x val="1.4453376707120199E-3"/>
                  <c:y val="-9.3566596577673109E-3"/>
                </c:manualLayout>
              </c:layout>
              <c:showVal val="1"/>
            </c:dLbl>
            <c:txPr>
              <a:bodyPr/>
              <a:lstStyle/>
              <a:p>
                <a:pPr>
                  <a:defRPr sz="600"/>
                </a:pPr>
                <a:endParaRPr lang="ru-RU"/>
              </a:p>
            </c:txPr>
            <c:showVal val="1"/>
          </c:dLbls>
          <c:cat>
            <c:strRef>
              <c:f>Лист1!$A$2:$A$4</c:f>
              <c:strCache>
                <c:ptCount val="3"/>
                <c:pt idx="0">
                  <c:v>2021 год (факт)</c:v>
                </c:pt>
                <c:pt idx="1">
                  <c:v>2022 (оценка)</c:v>
                </c:pt>
                <c:pt idx="2">
                  <c:v>2023 (прогноз)</c:v>
                </c:pt>
              </c:strCache>
            </c:strRef>
          </c:cat>
          <c:val>
            <c:numRef>
              <c:f>Лист1!$B$2:$B$4</c:f>
              <c:numCache>
                <c:formatCode>General</c:formatCode>
                <c:ptCount val="3"/>
                <c:pt idx="0">
                  <c:v>2330851.02</c:v>
                </c:pt>
                <c:pt idx="1">
                  <c:v>2613525.0499999998</c:v>
                </c:pt>
                <c:pt idx="2">
                  <c:v>2125898.77</c:v>
                </c:pt>
              </c:numCache>
            </c:numRef>
          </c:val>
        </c:ser>
        <c:ser>
          <c:idx val="1"/>
          <c:order val="1"/>
          <c:tx>
            <c:strRef>
              <c:f>Лист1!$C$1</c:f>
              <c:strCache>
                <c:ptCount val="1"/>
                <c:pt idx="0">
                  <c:v>Налоговые и неналоговые</c:v>
                </c:pt>
              </c:strCache>
            </c:strRef>
          </c:tx>
          <c:spPr>
            <a:solidFill>
              <a:srgbClr val="66FFFF"/>
            </a:solidFill>
          </c:spPr>
          <c:dLbls>
            <c:txPr>
              <a:bodyPr/>
              <a:lstStyle/>
              <a:p>
                <a:pPr>
                  <a:defRPr sz="600"/>
                </a:pPr>
                <a:endParaRPr lang="ru-RU"/>
              </a:p>
            </c:txPr>
            <c:showVal val="1"/>
          </c:dLbls>
          <c:cat>
            <c:strRef>
              <c:f>Лист1!$A$2:$A$4</c:f>
              <c:strCache>
                <c:ptCount val="3"/>
                <c:pt idx="0">
                  <c:v>2021 год (факт)</c:v>
                </c:pt>
                <c:pt idx="1">
                  <c:v>2022 (оценка)</c:v>
                </c:pt>
                <c:pt idx="2">
                  <c:v>2023 (прогноз)</c:v>
                </c:pt>
              </c:strCache>
            </c:strRef>
          </c:cat>
          <c:val>
            <c:numRef>
              <c:f>Лист1!$C$2:$C$4</c:f>
              <c:numCache>
                <c:formatCode>General</c:formatCode>
                <c:ptCount val="3"/>
                <c:pt idx="0">
                  <c:v>352343.8</c:v>
                </c:pt>
                <c:pt idx="1">
                  <c:v>352385.89</c:v>
                </c:pt>
                <c:pt idx="2">
                  <c:v>370762.76</c:v>
                </c:pt>
              </c:numCache>
            </c:numRef>
          </c:val>
        </c:ser>
        <c:ser>
          <c:idx val="2"/>
          <c:order val="2"/>
          <c:tx>
            <c:strRef>
              <c:f>Лист1!$D$1</c:f>
              <c:strCache>
                <c:ptCount val="1"/>
                <c:pt idx="0">
                  <c:v>Безвозмездные поступления</c:v>
                </c:pt>
              </c:strCache>
            </c:strRef>
          </c:tx>
          <c:spPr>
            <a:solidFill>
              <a:srgbClr val="FFFF99"/>
            </a:solidFill>
          </c:spPr>
          <c:dLbls>
            <c:dLbl>
              <c:idx val="0"/>
              <c:layout>
                <c:manualLayout>
                  <c:x val="-8.6720260242721166E-3"/>
                  <c:y val="-3.7426638631069153E-2"/>
                </c:manualLayout>
              </c:layout>
              <c:showVal val="1"/>
            </c:dLbl>
            <c:txPr>
              <a:bodyPr/>
              <a:lstStyle/>
              <a:p>
                <a:pPr>
                  <a:defRPr sz="600"/>
                </a:pPr>
                <a:endParaRPr lang="ru-RU"/>
              </a:p>
            </c:txPr>
            <c:showVal val="1"/>
          </c:dLbls>
          <c:cat>
            <c:strRef>
              <c:f>Лист1!$A$2:$A$4</c:f>
              <c:strCache>
                <c:ptCount val="3"/>
                <c:pt idx="0">
                  <c:v>2021 год (факт)</c:v>
                </c:pt>
                <c:pt idx="1">
                  <c:v>2022 (оценка)</c:v>
                </c:pt>
                <c:pt idx="2">
                  <c:v>2023 (прогноз)</c:v>
                </c:pt>
              </c:strCache>
            </c:strRef>
          </c:cat>
          <c:val>
            <c:numRef>
              <c:f>Лист1!$D$2:$D$4</c:f>
              <c:numCache>
                <c:formatCode>General</c:formatCode>
                <c:ptCount val="3"/>
                <c:pt idx="0">
                  <c:v>1978507.22</c:v>
                </c:pt>
                <c:pt idx="1">
                  <c:v>2261139.16</c:v>
                </c:pt>
                <c:pt idx="2">
                  <c:v>1755136.01</c:v>
                </c:pt>
              </c:numCache>
            </c:numRef>
          </c:val>
        </c:ser>
        <c:ser>
          <c:idx val="3"/>
          <c:order val="3"/>
          <c:tx>
            <c:strRef>
              <c:f>Лист1!$E$1</c:f>
              <c:strCache>
                <c:ptCount val="1"/>
                <c:pt idx="0">
                  <c:v>Расходы</c:v>
                </c:pt>
              </c:strCache>
            </c:strRef>
          </c:tx>
          <c:spPr>
            <a:solidFill>
              <a:srgbClr val="99CCFF"/>
            </a:solidFill>
          </c:spPr>
          <c:dLbls>
            <c:dLbl>
              <c:idx val="0"/>
              <c:layout>
                <c:manualLayout>
                  <c:x val="8.6720260242721166E-3"/>
                  <c:y val="-4.6783298288836477E-3"/>
                </c:manualLayout>
              </c:layout>
              <c:showVal val="1"/>
            </c:dLbl>
            <c:dLbl>
              <c:idx val="1"/>
              <c:layout>
                <c:manualLayout>
                  <c:x val="-1.4453376707119661E-3"/>
                  <c:y val="-2.8069978973301841E-2"/>
                </c:manualLayout>
              </c:layout>
              <c:showVal val="1"/>
            </c:dLbl>
            <c:dLbl>
              <c:idx val="2"/>
              <c:layout>
                <c:manualLayout>
                  <c:x val="1.3008039036408185E-2"/>
                  <c:y val="-9.3566596577673109E-3"/>
                </c:manualLayout>
              </c:layout>
              <c:showVal val="1"/>
            </c:dLbl>
            <c:txPr>
              <a:bodyPr/>
              <a:lstStyle/>
              <a:p>
                <a:pPr>
                  <a:defRPr sz="600"/>
                </a:pPr>
                <a:endParaRPr lang="ru-RU"/>
              </a:p>
            </c:txPr>
            <c:showVal val="1"/>
          </c:dLbls>
          <c:cat>
            <c:strRef>
              <c:f>Лист1!$A$2:$A$4</c:f>
              <c:strCache>
                <c:ptCount val="3"/>
                <c:pt idx="0">
                  <c:v>2021 год (факт)</c:v>
                </c:pt>
                <c:pt idx="1">
                  <c:v>2022 (оценка)</c:v>
                </c:pt>
                <c:pt idx="2">
                  <c:v>2023 (прогноз)</c:v>
                </c:pt>
              </c:strCache>
            </c:strRef>
          </c:cat>
          <c:val>
            <c:numRef>
              <c:f>Лист1!$E$2:$E$4</c:f>
              <c:numCache>
                <c:formatCode>General</c:formatCode>
                <c:ptCount val="3"/>
                <c:pt idx="0">
                  <c:v>2416112.2400000002</c:v>
                </c:pt>
                <c:pt idx="1">
                  <c:v>2794697.58</c:v>
                </c:pt>
                <c:pt idx="2">
                  <c:v>2125898.77</c:v>
                </c:pt>
              </c:numCache>
            </c:numRef>
          </c:val>
        </c:ser>
        <c:ser>
          <c:idx val="4"/>
          <c:order val="4"/>
          <c:tx>
            <c:strRef>
              <c:f>Лист1!$F$1</c:f>
              <c:strCache>
                <c:ptCount val="1"/>
                <c:pt idx="0">
                  <c:v>Дефицит</c:v>
                </c:pt>
              </c:strCache>
            </c:strRef>
          </c:tx>
          <c:spPr>
            <a:solidFill>
              <a:schemeClr val="accent2">
                <a:lumMod val="60000"/>
                <a:lumOff val="40000"/>
              </a:schemeClr>
            </a:solidFill>
          </c:spPr>
          <c:dLbls>
            <c:dLbl>
              <c:idx val="0"/>
              <c:layout>
                <c:manualLayout>
                  <c:x val="5.7813506828480856E-3"/>
                  <c:y val="9.3573964026222312E-3"/>
                </c:manualLayout>
              </c:layout>
              <c:showVal val="1"/>
            </c:dLbl>
            <c:dLbl>
              <c:idx val="2"/>
              <c:layout>
                <c:manualLayout>
                  <c:x val="3.3242766426376469E-2"/>
                  <c:y val="2.8069978973301948E-2"/>
                </c:manualLayout>
              </c:layout>
              <c:showVal val="1"/>
            </c:dLbl>
            <c:txPr>
              <a:bodyPr/>
              <a:lstStyle/>
              <a:p>
                <a:pPr>
                  <a:defRPr sz="600"/>
                </a:pPr>
                <a:endParaRPr lang="ru-RU"/>
              </a:p>
            </c:txPr>
            <c:showVal val="1"/>
          </c:dLbls>
          <c:cat>
            <c:strRef>
              <c:f>Лист1!$A$2:$A$4</c:f>
              <c:strCache>
                <c:ptCount val="3"/>
                <c:pt idx="0">
                  <c:v>2021 год (факт)</c:v>
                </c:pt>
                <c:pt idx="1">
                  <c:v>2022 (оценка)</c:v>
                </c:pt>
                <c:pt idx="2">
                  <c:v>2023 (прогноз)</c:v>
                </c:pt>
              </c:strCache>
            </c:strRef>
          </c:cat>
          <c:val>
            <c:numRef>
              <c:f>Лист1!$F$2:$F$4</c:f>
              <c:numCache>
                <c:formatCode>General</c:formatCode>
                <c:ptCount val="3"/>
                <c:pt idx="0">
                  <c:v>-85261.22</c:v>
                </c:pt>
                <c:pt idx="1">
                  <c:v>-181172.53</c:v>
                </c:pt>
                <c:pt idx="2">
                  <c:v>0</c:v>
                </c:pt>
              </c:numCache>
            </c:numRef>
          </c:val>
        </c:ser>
        <c:shape val="box"/>
        <c:axId val="168112896"/>
        <c:axId val="168114432"/>
        <c:axId val="0"/>
      </c:bar3DChart>
      <c:catAx>
        <c:axId val="168112896"/>
        <c:scaling>
          <c:orientation val="minMax"/>
        </c:scaling>
        <c:axPos val="b"/>
        <c:tickLblPos val="nextTo"/>
        <c:txPr>
          <a:bodyPr/>
          <a:lstStyle/>
          <a:p>
            <a:pPr>
              <a:defRPr sz="700"/>
            </a:pPr>
            <a:endParaRPr lang="ru-RU"/>
          </a:p>
        </c:txPr>
        <c:crossAx val="168114432"/>
        <c:crosses val="autoZero"/>
        <c:auto val="1"/>
        <c:lblAlgn val="ctr"/>
        <c:lblOffset val="100"/>
      </c:catAx>
      <c:valAx>
        <c:axId val="168114432"/>
        <c:scaling>
          <c:orientation val="minMax"/>
        </c:scaling>
        <c:axPos val="l"/>
        <c:majorGridlines/>
        <c:numFmt formatCode="General" sourceLinked="1"/>
        <c:tickLblPos val="nextTo"/>
        <c:txPr>
          <a:bodyPr/>
          <a:lstStyle/>
          <a:p>
            <a:pPr>
              <a:defRPr sz="800"/>
            </a:pPr>
            <a:endParaRPr lang="ru-RU"/>
          </a:p>
        </c:txPr>
        <c:crossAx val="168112896"/>
        <c:crosses val="autoZero"/>
        <c:crossBetween val="between"/>
      </c:valAx>
    </c:plotArea>
    <c:legend>
      <c:legendPos val="r"/>
      <c:layout>
        <c:manualLayout>
          <c:xMode val="edge"/>
          <c:yMode val="edge"/>
          <c:x val="0.76521570697383445"/>
          <c:y val="0.19657045270024356"/>
          <c:w val="0.2031126200284652"/>
          <c:h val="0.42298916543016357"/>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4017071303587017"/>
          <c:y val="5.4320607457594122E-2"/>
          <c:w val="0.548195756780407"/>
          <c:h val="0.75899770119233145"/>
        </c:manualLayout>
      </c:layout>
      <c:barChart>
        <c:barDir val="bar"/>
        <c:grouping val="stacked"/>
        <c:ser>
          <c:idx val="0"/>
          <c:order val="0"/>
          <c:tx>
            <c:strRef>
              <c:f>Лист1!$B$1</c:f>
              <c:strCache>
                <c:ptCount val="1"/>
                <c:pt idx="0">
                  <c:v>Социальное обеспечение населения</c:v>
                </c:pt>
              </c:strCache>
            </c:strRef>
          </c:tx>
          <c:spPr>
            <a:solidFill>
              <a:srgbClr val="92D050"/>
            </a:solidFill>
          </c:spPr>
          <c:dLbls>
            <c:txPr>
              <a:bodyPr/>
              <a:lstStyle/>
              <a:p>
                <a:pPr>
                  <a:defRPr sz="600"/>
                </a:pPr>
                <a:endParaRPr lang="ru-RU"/>
              </a:p>
            </c:txPr>
            <c:showVal val="1"/>
          </c:dLbls>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Лист1!$B$2:$B$6</c:f>
              <c:numCache>
                <c:formatCode>General</c:formatCode>
                <c:ptCount val="5"/>
                <c:pt idx="0">
                  <c:v>136412.5</c:v>
                </c:pt>
                <c:pt idx="1">
                  <c:v>135008.99</c:v>
                </c:pt>
                <c:pt idx="2">
                  <c:v>133572.18</c:v>
                </c:pt>
                <c:pt idx="3">
                  <c:v>132659.21000000011</c:v>
                </c:pt>
                <c:pt idx="4">
                  <c:v>131387.68</c:v>
                </c:pt>
              </c:numCache>
            </c:numRef>
          </c:val>
        </c:ser>
        <c:ser>
          <c:idx val="1"/>
          <c:order val="1"/>
          <c:tx>
            <c:strRef>
              <c:f>Лист1!$C$1</c:f>
              <c:strCache>
                <c:ptCount val="1"/>
                <c:pt idx="0">
                  <c:v>Охрана семьи и детства</c:v>
                </c:pt>
              </c:strCache>
            </c:strRef>
          </c:tx>
          <c:spPr>
            <a:solidFill>
              <a:srgbClr val="99CCFF"/>
            </a:solidFill>
          </c:spPr>
          <c:dLbls>
            <c:txPr>
              <a:bodyPr/>
              <a:lstStyle/>
              <a:p>
                <a:pPr>
                  <a:defRPr sz="600"/>
                </a:pPr>
                <a:endParaRPr lang="ru-RU"/>
              </a:p>
            </c:txPr>
            <c:showVal val="1"/>
          </c:dLbls>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Лист1!$C$2:$C$6</c:f>
              <c:numCache>
                <c:formatCode>General</c:formatCode>
                <c:ptCount val="5"/>
                <c:pt idx="0">
                  <c:v>624053.15</c:v>
                </c:pt>
                <c:pt idx="1">
                  <c:v>623641.43000000005</c:v>
                </c:pt>
                <c:pt idx="2" formatCode="#,##0.00">
                  <c:v>344372.45</c:v>
                </c:pt>
                <c:pt idx="3" formatCode="#,##0.00">
                  <c:v>204889.97</c:v>
                </c:pt>
                <c:pt idx="4" formatCode="#,##0.00">
                  <c:v>183196.47999999998</c:v>
                </c:pt>
              </c:numCache>
            </c:numRef>
          </c:val>
        </c:ser>
        <c:ser>
          <c:idx val="2"/>
          <c:order val="2"/>
          <c:tx>
            <c:strRef>
              <c:f>Лист1!$D$1</c:f>
              <c:strCache>
                <c:ptCount val="1"/>
                <c:pt idx="0">
                  <c:v>Другие вопросы</c:v>
                </c:pt>
              </c:strCache>
            </c:strRef>
          </c:tx>
          <c:spPr>
            <a:solidFill>
              <a:srgbClr val="FF66FF"/>
            </a:solidFill>
          </c:spPr>
          <c:dLbls>
            <c:dLbl>
              <c:idx val="0"/>
              <c:layout>
                <c:manualLayout>
                  <c:x val="2.9166666666666667E-2"/>
                  <c:y val="0"/>
                </c:manualLayout>
              </c:layout>
              <c:showVal val="1"/>
            </c:dLbl>
            <c:dLbl>
              <c:idx val="1"/>
              <c:layout>
                <c:manualLayout>
                  <c:x val="2.9166666666666667E-2"/>
                  <c:y val="-3.9505896332795902E-3"/>
                </c:manualLayout>
              </c:layout>
              <c:showVal val="1"/>
            </c:dLbl>
            <c:dLbl>
              <c:idx val="2"/>
              <c:layout>
                <c:manualLayout>
                  <c:x val="2.9166666666666667E-2"/>
                  <c:y val="7.9011792665590434E-3"/>
                </c:manualLayout>
              </c:layout>
              <c:showVal val="1"/>
            </c:dLbl>
            <c:dLbl>
              <c:idx val="3"/>
              <c:layout>
                <c:manualLayout>
                  <c:x val="2.6388888888888878E-2"/>
                  <c:y val="3.9505896332795182E-3"/>
                </c:manualLayout>
              </c:layout>
              <c:showVal val="1"/>
            </c:dLbl>
            <c:dLbl>
              <c:idx val="4"/>
              <c:layout>
                <c:manualLayout>
                  <c:x val="3.6111111111111191E-2"/>
                  <c:y val="0"/>
                </c:manualLayout>
              </c:layout>
              <c:showVal val="1"/>
            </c:dLbl>
            <c:dLbl>
              <c:idx val="5"/>
              <c:layout>
                <c:manualLayout>
                  <c:x val="3.4722222222222224E-2"/>
                  <c:y val="-7.9011792665590434E-3"/>
                </c:manualLayout>
              </c:layout>
              <c:showVal val="1"/>
            </c:dLbl>
            <c:txPr>
              <a:bodyPr/>
              <a:lstStyle/>
              <a:p>
                <a:pPr>
                  <a:defRPr sz="600"/>
                </a:pPr>
                <a:endParaRPr lang="ru-RU"/>
              </a:p>
            </c:txPr>
            <c:showVal val="1"/>
          </c:dLbls>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Лист1!$D$2:$D$6</c:f>
              <c:numCache>
                <c:formatCode>General</c:formatCode>
                <c:ptCount val="5"/>
                <c:pt idx="0">
                  <c:v>19089.629999999986</c:v>
                </c:pt>
                <c:pt idx="1">
                  <c:v>21011.29</c:v>
                </c:pt>
                <c:pt idx="2">
                  <c:v>21112.2</c:v>
                </c:pt>
                <c:pt idx="3">
                  <c:v>21112.19</c:v>
                </c:pt>
                <c:pt idx="4">
                  <c:v>21112.149999999987</c:v>
                </c:pt>
              </c:numCache>
            </c:numRef>
          </c:val>
        </c:ser>
        <c:overlap val="100"/>
        <c:axId val="172820352"/>
        <c:axId val="172821888"/>
      </c:barChart>
      <c:catAx>
        <c:axId val="172820352"/>
        <c:scaling>
          <c:orientation val="minMax"/>
        </c:scaling>
        <c:axPos val="l"/>
        <c:tickLblPos val="nextTo"/>
        <c:txPr>
          <a:bodyPr/>
          <a:lstStyle/>
          <a:p>
            <a:pPr>
              <a:defRPr sz="800"/>
            </a:pPr>
            <a:endParaRPr lang="ru-RU"/>
          </a:p>
        </c:txPr>
        <c:crossAx val="172821888"/>
        <c:crosses val="autoZero"/>
        <c:auto val="1"/>
        <c:lblAlgn val="ctr"/>
        <c:lblOffset val="100"/>
      </c:catAx>
      <c:valAx>
        <c:axId val="172821888"/>
        <c:scaling>
          <c:orientation val="minMax"/>
        </c:scaling>
        <c:axPos val="b"/>
        <c:majorGridlines/>
        <c:numFmt formatCode="General" sourceLinked="1"/>
        <c:tickLblPos val="nextTo"/>
        <c:txPr>
          <a:bodyPr/>
          <a:lstStyle/>
          <a:p>
            <a:pPr>
              <a:defRPr sz="700"/>
            </a:pPr>
            <a:endParaRPr lang="ru-RU"/>
          </a:p>
        </c:txPr>
        <c:crossAx val="172820352"/>
        <c:crosses val="autoZero"/>
        <c:crossBetween val="between"/>
      </c:valAx>
    </c:plotArea>
    <c:legend>
      <c:legendPos val="r"/>
      <c:layout>
        <c:manualLayout>
          <c:xMode val="edge"/>
          <c:yMode val="edge"/>
          <c:x val="0.72479582239720086"/>
          <c:y val="4.6067919034687432E-2"/>
          <c:w val="0.24111805476971171"/>
          <c:h val="0.38641082710416086"/>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4756703849518968"/>
          <c:y val="4.4444133374394575E-2"/>
          <c:w val="0.61761078302712169"/>
          <c:h val="0.83996739703086454"/>
        </c:manualLayout>
      </c:layout>
      <c:barChart>
        <c:barDir val="bar"/>
        <c:grouping val="stacked"/>
        <c:ser>
          <c:idx val="0"/>
          <c:order val="0"/>
          <c:tx>
            <c:strRef>
              <c:f>Лист1!$B$1</c:f>
              <c:strCache>
                <c:ptCount val="1"/>
                <c:pt idx="0">
                  <c:v>Культура</c:v>
                </c:pt>
              </c:strCache>
            </c:strRef>
          </c:tx>
          <c:spPr>
            <a:solidFill>
              <a:srgbClr val="92D050"/>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Лист1!$B$2:$B$6</c:f>
              <c:numCache>
                <c:formatCode>General</c:formatCode>
                <c:ptCount val="5"/>
                <c:pt idx="0">
                  <c:v>110509.23</c:v>
                </c:pt>
                <c:pt idx="1">
                  <c:v>108998.68000000002</c:v>
                </c:pt>
                <c:pt idx="2">
                  <c:v>129607.48999999999</c:v>
                </c:pt>
                <c:pt idx="3">
                  <c:v>96900.620000000024</c:v>
                </c:pt>
                <c:pt idx="4">
                  <c:v>97736.73</c:v>
                </c:pt>
              </c:numCache>
            </c:numRef>
          </c:val>
        </c:ser>
        <c:ser>
          <c:idx val="1"/>
          <c:order val="1"/>
          <c:tx>
            <c:strRef>
              <c:f>Лист1!$C$1</c:f>
              <c:strCache>
                <c:ptCount val="1"/>
                <c:pt idx="0">
                  <c:v>Кинематография</c:v>
                </c:pt>
              </c:strCache>
            </c:strRef>
          </c:tx>
          <c:spPr>
            <a:solidFill>
              <a:srgbClr val="66FFFF"/>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Лист1!$C$2:$C$6</c:f>
              <c:numCache>
                <c:formatCode>General</c:formatCode>
                <c:ptCount val="5"/>
                <c:pt idx="0">
                  <c:v>4690.8500000000004</c:v>
                </c:pt>
                <c:pt idx="1">
                  <c:v>5255.1200000000035</c:v>
                </c:pt>
                <c:pt idx="2">
                  <c:v>4947.71</c:v>
                </c:pt>
                <c:pt idx="3">
                  <c:v>4998.17</c:v>
                </c:pt>
                <c:pt idx="4">
                  <c:v>5084.28</c:v>
                </c:pt>
              </c:numCache>
            </c:numRef>
          </c:val>
        </c:ser>
        <c:ser>
          <c:idx val="2"/>
          <c:order val="2"/>
          <c:tx>
            <c:strRef>
              <c:f>Лист1!$D$1</c:f>
              <c:strCache>
                <c:ptCount val="1"/>
                <c:pt idx="0">
                  <c:v>Другие вопросы</c:v>
                </c:pt>
              </c:strCache>
            </c:strRef>
          </c:tx>
          <c:spPr>
            <a:solidFill>
              <a:srgbClr val="FFFF99"/>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Лист1!$D$2:$D$6</c:f>
              <c:numCache>
                <c:formatCode>General</c:formatCode>
                <c:ptCount val="5"/>
                <c:pt idx="0">
                  <c:v>24387.649999999987</c:v>
                </c:pt>
                <c:pt idx="1">
                  <c:v>25448.05</c:v>
                </c:pt>
                <c:pt idx="2">
                  <c:v>27834.22</c:v>
                </c:pt>
                <c:pt idx="3">
                  <c:v>27714.780000000013</c:v>
                </c:pt>
                <c:pt idx="4">
                  <c:v>27723.4</c:v>
                </c:pt>
              </c:numCache>
            </c:numRef>
          </c:val>
        </c:ser>
        <c:overlap val="100"/>
        <c:axId val="172990848"/>
        <c:axId val="172992384"/>
      </c:barChart>
      <c:catAx>
        <c:axId val="172990848"/>
        <c:scaling>
          <c:orientation val="minMax"/>
        </c:scaling>
        <c:axPos val="l"/>
        <c:tickLblPos val="nextTo"/>
        <c:txPr>
          <a:bodyPr/>
          <a:lstStyle/>
          <a:p>
            <a:pPr>
              <a:defRPr sz="800"/>
            </a:pPr>
            <a:endParaRPr lang="ru-RU"/>
          </a:p>
        </c:txPr>
        <c:crossAx val="172992384"/>
        <c:crosses val="autoZero"/>
        <c:auto val="1"/>
        <c:lblAlgn val="ctr"/>
        <c:lblOffset val="100"/>
      </c:catAx>
      <c:valAx>
        <c:axId val="172992384"/>
        <c:scaling>
          <c:orientation val="minMax"/>
        </c:scaling>
        <c:axPos val="b"/>
        <c:majorGridlines/>
        <c:numFmt formatCode="General" sourceLinked="1"/>
        <c:tickLblPos val="nextTo"/>
        <c:txPr>
          <a:bodyPr/>
          <a:lstStyle/>
          <a:p>
            <a:pPr>
              <a:defRPr sz="700"/>
            </a:pPr>
            <a:endParaRPr lang="ru-RU"/>
          </a:p>
        </c:txPr>
        <c:crossAx val="172990848"/>
        <c:crosses val="autoZero"/>
        <c:crossBetween val="between"/>
      </c:valAx>
    </c:plotArea>
    <c:legend>
      <c:legendPos val="r"/>
      <c:layout>
        <c:manualLayout>
          <c:xMode val="edge"/>
          <c:yMode val="edge"/>
          <c:x val="0.81121095800524856"/>
          <c:y val="0.1537216061838812"/>
          <c:w val="0.17206178915135731"/>
          <c:h val="0.30032781127436686"/>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4756703849518976"/>
          <c:y val="4.4444133374394575E-2"/>
          <c:w val="0.61761078302712169"/>
          <c:h val="0.83996739703086454"/>
        </c:manualLayout>
      </c:layout>
      <c:barChart>
        <c:barDir val="bar"/>
        <c:grouping val="stacked"/>
        <c:ser>
          <c:idx val="0"/>
          <c:order val="0"/>
          <c:tx>
            <c:strRef>
              <c:f>Лист1!$B$1</c:f>
              <c:strCache>
                <c:ptCount val="1"/>
                <c:pt idx="0">
                  <c:v>Физическая культура и спорт</c:v>
                </c:pt>
              </c:strCache>
            </c:strRef>
          </c:tx>
          <c:spPr>
            <a:solidFill>
              <a:srgbClr val="FFCCFF"/>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Лист1!$B$2:$B$6</c:f>
              <c:numCache>
                <c:formatCode>General</c:formatCode>
                <c:ptCount val="5"/>
                <c:pt idx="0">
                  <c:v>4354.8</c:v>
                </c:pt>
                <c:pt idx="1">
                  <c:v>5127.84</c:v>
                </c:pt>
                <c:pt idx="2">
                  <c:v>5578.8200000000024</c:v>
                </c:pt>
                <c:pt idx="3">
                  <c:v>5601.04</c:v>
                </c:pt>
                <c:pt idx="4">
                  <c:v>5624.1500000000024</c:v>
                </c:pt>
              </c:numCache>
            </c:numRef>
          </c:val>
        </c:ser>
        <c:ser>
          <c:idx val="1"/>
          <c:order val="1"/>
          <c:tx>
            <c:strRef>
              <c:f>Лист1!$C$1</c:f>
              <c:strCache>
                <c:ptCount val="1"/>
                <c:pt idx="0">
                  <c:v>Массовый спорт</c:v>
                </c:pt>
              </c:strCache>
            </c:strRef>
          </c:tx>
          <c:spPr>
            <a:solidFill>
              <a:schemeClr val="accent1">
                <a:lumMod val="75000"/>
              </a:schemeClr>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Лист1!$C$2:$C$6</c:f>
              <c:numCache>
                <c:formatCode>General</c:formatCode>
                <c:ptCount val="5"/>
                <c:pt idx="0">
                  <c:v>2299.4699999999998</c:v>
                </c:pt>
                <c:pt idx="1">
                  <c:v>5021.42</c:v>
                </c:pt>
                <c:pt idx="2">
                  <c:v>1033</c:v>
                </c:pt>
                <c:pt idx="3">
                  <c:v>733</c:v>
                </c:pt>
                <c:pt idx="4">
                  <c:v>733</c:v>
                </c:pt>
              </c:numCache>
            </c:numRef>
          </c:val>
        </c:ser>
        <c:ser>
          <c:idx val="2"/>
          <c:order val="2"/>
          <c:tx>
            <c:strRef>
              <c:f>Лист1!$D$1</c:f>
              <c:strCache>
                <c:ptCount val="1"/>
                <c:pt idx="0">
                  <c:v>Другие вопросы</c:v>
                </c:pt>
              </c:strCache>
            </c:strRef>
          </c:tx>
          <c:spPr>
            <a:solidFill>
              <a:srgbClr val="FFC000"/>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Лист1!$D$2:$D$6</c:f>
              <c:numCache>
                <c:formatCode>General</c:formatCode>
                <c:ptCount val="5"/>
                <c:pt idx="0">
                  <c:v>5833.3200000000024</c:v>
                </c:pt>
                <c:pt idx="1">
                  <c:v>5946.7699999999995</c:v>
                </c:pt>
                <c:pt idx="2">
                  <c:v>6897.7</c:v>
                </c:pt>
                <c:pt idx="3">
                  <c:v>6613.48</c:v>
                </c:pt>
                <c:pt idx="4">
                  <c:v>6629.9</c:v>
                </c:pt>
              </c:numCache>
            </c:numRef>
          </c:val>
        </c:ser>
        <c:overlap val="100"/>
        <c:axId val="173488000"/>
        <c:axId val="173489536"/>
      </c:barChart>
      <c:catAx>
        <c:axId val="173488000"/>
        <c:scaling>
          <c:orientation val="minMax"/>
        </c:scaling>
        <c:axPos val="l"/>
        <c:tickLblPos val="nextTo"/>
        <c:txPr>
          <a:bodyPr/>
          <a:lstStyle/>
          <a:p>
            <a:pPr>
              <a:defRPr sz="800"/>
            </a:pPr>
            <a:endParaRPr lang="ru-RU"/>
          </a:p>
        </c:txPr>
        <c:crossAx val="173489536"/>
        <c:crosses val="autoZero"/>
        <c:auto val="1"/>
        <c:lblAlgn val="ctr"/>
        <c:lblOffset val="100"/>
      </c:catAx>
      <c:valAx>
        <c:axId val="173489536"/>
        <c:scaling>
          <c:orientation val="minMax"/>
        </c:scaling>
        <c:axPos val="b"/>
        <c:majorGridlines/>
        <c:numFmt formatCode="General" sourceLinked="1"/>
        <c:tickLblPos val="nextTo"/>
        <c:txPr>
          <a:bodyPr/>
          <a:lstStyle/>
          <a:p>
            <a:pPr>
              <a:defRPr sz="700"/>
            </a:pPr>
            <a:endParaRPr lang="ru-RU"/>
          </a:p>
        </c:txPr>
        <c:crossAx val="173488000"/>
        <c:crosses val="autoZero"/>
        <c:crossBetween val="between"/>
      </c:valAx>
    </c:plotArea>
    <c:legend>
      <c:legendPos val="r"/>
      <c:layout>
        <c:manualLayout>
          <c:xMode val="edge"/>
          <c:yMode val="edge"/>
          <c:x val="0.81121095800524856"/>
          <c:y val="0.1537216061838812"/>
          <c:w val="0.17206178915135736"/>
          <c:h val="0.50638697510109942"/>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краевой бюджет</c:v>
                </c:pt>
              </c:strCache>
            </c:strRef>
          </c:tx>
          <c:spPr>
            <a:solidFill>
              <a:srgbClr val="99CCFF"/>
            </a:solidFill>
          </c:spPr>
          <c:cat>
            <c:strRef>
              <c:f>Лист1!$A$2:$A$4</c:f>
              <c:strCache>
                <c:ptCount val="3"/>
                <c:pt idx="0">
                  <c:v>2021 (факт)</c:v>
                </c:pt>
                <c:pt idx="1">
                  <c:v>2022 (оценка)</c:v>
                </c:pt>
                <c:pt idx="2">
                  <c:v>2023 (прогноз)</c:v>
                </c:pt>
              </c:strCache>
            </c:strRef>
          </c:cat>
          <c:val>
            <c:numRef>
              <c:f>Лист1!$B$2:$B$4</c:f>
              <c:numCache>
                <c:formatCode>General</c:formatCode>
                <c:ptCount val="3"/>
                <c:pt idx="0">
                  <c:v>4220.95</c:v>
                </c:pt>
                <c:pt idx="1">
                  <c:v>10646.93</c:v>
                </c:pt>
                <c:pt idx="2">
                  <c:v>14993.75</c:v>
                </c:pt>
              </c:numCache>
            </c:numRef>
          </c:val>
        </c:ser>
        <c:ser>
          <c:idx val="1"/>
          <c:order val="1"/>
          <c:tx>
            <c:strRef>
              <c:f>Лист1!$C$1</c:f>
              <c:strCache>
                <c:ptCount val="1"/>
                <c:pt idx="0">
                  <c:v>местный бюджет</c:v>
                </c:pt>
              </c:strCache>
            </c:strRef>
          </c:tx>
          <c:cat>
            <c:strRef>
              <c:f>Лист1!$A$2:$A$4</c:f>
              <c:strCache>
                <c:ptCount val="3"/>
                <c:pt idx="0">
                  <c:v>2021 (факт)</c:v>
                </c:pt>
                <c:pt idx="1">
                  <c:v>2022 (оценка)</c:v>
                </c:pt>
                <c:pt idx="2">
                  <c:v>2023 (прогноз)</c:v>
                </c:pt>
              </c:strCache>
            </c:strRef>
          </c:cat>
          <c:val>
            <c:numRef>
              <c:f>Лист1!$C$2:$C$4</c:f>
              <c:numCache>
                <c:formatCode>General</c:formatCode>
                <c:ptCount val="3"/>
                <c:pt idx="0">
                  <c:v>1674.43</c:v>
                </c:pt>
                <c:pt idx="1">
                  <c:v>3086.4500000000012</c:v>
                </c:pt>
                <c:pt idx="2">
                  <c:v>3086.4500000000012</c:v>
                </c:pt>
              </c:numCache>
            </c:numRef>
          </c:val>
        </c:ser>
        <c:ser>
          <c:idx val="2"/>
          <c:order val="2"/>
          <c:tx>
            <c:strRef>
              <c:f>Лист1!$D$1</c:f>
              <c:strCache>
                <c:ptCount val="1"/>
                <c:pt idx="0">
                  <c:v>организации и население</c:v>
                </c:pt>
              </c:strCache>
            </c:strRef>
          </c:tx>
          <c:spPr>
            <a:solidFill>
              <a:srgbClr val="FF5050"/>
            </a:solidFill>
          </c:spPr>
          <c:cat>
            <c:strRef>
              <c:f>Лист1!$A$2:$A$4</c:f>
              <c:strCache>
                <c:ptCount val="3"/>
                <c:pt idx="0">
                  <c:v>2021 (факт)</c:v>
                </c:pt>
                <c:pt idx="1">
                  <c:v>2022 (оценка)</c:v>
                </c:pt>
                <c:pt idx="2">
                  <c:v>2023 (прогноз)</c:v>
                </c:pt>
              </c:strCache>
            </c:strRef>
          </c:cat>
          <c:val>
            <c:numRef>
              <c:f>Лист1!$D$2:$D$4</c:f>
              <c:numCache>
                <c:formatCode>General</c:formatCode>
                <c:ptCount val="3"/>
                <c:pt idx="0">
                  <c:v>1339.8799999999999</c:v>
                </c:pt>
                <c:pt idx="1">
                  <c:v>4893.28</c:v>
                </c:pt>
                <c:pt idx="2">
                  <c:v>6020.07</c:v>
                </c:pt>
              </c:numCache>
            </c:numRef>
          </c:val>
        </c:ser>
        <c:shape val="cylinder"/>
        <c:axId val="199198208"/>
        <c:axId val="199199744"/>
        <c:axId val="0"/>
      </c:bar3DChart>
      <c:catAx>
        <c:axId val="199198208"/>
        <c:scaling>
          <c:orientation val="minMax"/>
        </c:scaling>
        <c:axPos val="b"/>
        <c:tickLblPos val="nextTo"/>
        <c:txPr>
          <a:bodyPr/>
          <a:lstStyle/>
          <a:p>
            <a:pPr>
              <a:defRPr sz="800"/>
            </a:pPr>
            <a:endParaRPr lang="ru-RU"/>
          </a:p>
        </c:txPr>
        <c:crossAx val="199199744"/>
        <c:crosses val="autoZero"/>
        <c:auto val="1"/>
        <c:lblAlgn val="ctr"/>
        <c:lblOffset val="100"/>
      </c:catAx>
      <c:valAx>
        <c:axId val="199199744"/>
        <c:scaling>
          <c:orientation val="minMax"/>
        </c:scaling>
        <c:axPos val="l"/>
        <c:majorGridlines/>
        <c:numFmt formatCode="General" sourceLinked="1"/>
        <c:tickLblPos val="nextTo"/>
        <c:crossAx val="199198208"/>
        <c:crosses val="autoZero"/>
        <c:crossBetween val="between"/>
      </c:valAx>
    </c:plotArea>
    <c:legend>
      <c:legendPos val="r"/>
      <c:legendEntry>
        <c:idx val="1"/>
        <c:txPr>
          <a:bodyPr/>
          <a:lstStyle/>
          <a:p>
            <a:pPr>
              <a:defRPr sz="900">
                <a:solidFill>
                  <a:schemeClr val="tx1"/>
                </a:solidFill>
              </a:defRPr>
            </a:pPr>
            <a:endParaRPr lang="ru-RU"/>
          </a:p>
        </c:txPr>
      </c:legendEntry>
      <c:layout>
        <c:manualLayout>
          <c:xMode val="edge"/>
          <c:yMode val="edge"/>
          <c:x val="0.70381011039876074"/>
          <c:y val="0.43013636792724669"/>
          <c:w val="0.28196776692143338"/>
          <c:h val="0.20282573253489194"/>
        </c:manualLayout>
      </c:layout>
      <c:txPr>
        <a:bodyPr/>
        <a:lstStyle/>
        <a:p>
          <a:pPr>
            <a:defRPr sz="900">
              <a:solidFill>
                <a:schemeClr val="tx1"/>
              </a:solidFill>
            </a:defRPr>
          </a:pPr>
          <a:endParaRPr lang="ru-RU"/>
        </a:p>
      </c:txPr>
    </c:legend>
    <c:plotVisOnly val="1"/>
  </c:chart>
  <c:txPr>
    <a:bodyPr/>
    <a:lstStyle/>
    <a:p>
      <a:pPr>
        <a:defRPr sz="11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4106E-2"/>
          <c:w val="0.40288081973179812"/>
          <c:h val="0.9458940985007428"/>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Lbls>
            <c:dLbl>
              <c:idx val="0"/>
              <c:layout>
                <c:manualLayout>
                  <c:x val="0.17482012374366585"/>
                  <c:y val="-0.25975111285310265"/>
                </c:manualLayout>
              </c:layout>
              <c:showVal val="1"/>
            </c:dLbl>
            <c:dLbl>
              <c:idx val="1"/>
              <c:layout>
                <c:manualLayout>
                  <c:x val="1.6000857117629715E-2"/>
                  <c:y val="-0.23296914807245461"/>
                </c:manualLayout>
              </c:layout>
              <c:showVal val="1"/>
            </c:dLbl>
            <c:dLbl>
              <c:idx val="2"/>
              <c:layout>
                <c:manualLayout>
                  <c:x val="-9.1790622099421543E-2"/>
                  <c:y val="0.23545521991097176"/>
                </c:manualLayout>
              </c:layout>
              <c:showVal val="1"/>
            </c:dLbl>
            <c:showVal val="1"/>
            <c:showLeaderLines val="1"/>
          </c:dLbls>
          <c:cat>
            <c:strRef>
              <c:f>Лист1!$A$2:$A$3</c:f>
              <c:strCache>
                <c:ptCount val="2"/>
                <c:pt idx="0">
                  <c:v>краевой бюджет</c:v>
                </c:pt>
                <c:pt idx="1">
                  <c:v>местный бюджет</c:v>
                </c:pt>
              </c:strCache>
            </c:strRef>
          </c:cat>
          <c:val>
            <c:numRef>
              <c:f>Лист1!$B$2:$B$3</c:f>
              <c:numCache>
                <c:formatCode>General</c:formatCode>
                <c:ptCount val="2"/>
                <c:pt idx="0">
                  <c:v>4778.9299999999994</c:v>
                </c:pt>
                <c:pt idx="1">
                  <c:v>251.52</c:v>
                </c:pt>
              </c:numCache>
            </c:numRef>
          </c:val>
        </c:ser>
        <c:firstSliceAng val="87"/>
      </c:pieChart>
    </c:plotArea>
    <c:legend>
      <c:legendPos val="r"/>
      <c:legendEntry>
        <c:idx val="1"/>
        <c:delete val="1"/>
      </c:legendEntry>
      <c:layout>
        <c:manualLayout>
          <c:xMode val="edge"/>
          <c:yMode val="edge"/>
          <c:x val="0.53798603199762129"/>
          <c:y val="0.24267266720792852"/>
          <c:w val="0.29791255246615139"/>
          <c:h val="0.28354517203729107"/>
        </c:manualLayout>
      </c:layout>
    </c:legend>
    <c:plotVisOnly val="1"/>
  </c:chart>
  <c:txPr>
    <a:bodyPr/>
    <a:lstStyle/>
    <a:p>
      <a:pPr>
        <a:defRPr sz="9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6133098579135722E-2"/>
          <c:y val="3.8647072499474057E-2"/>
          <c:w val="0.4028808197317979"/>
          <c:h val="0.94589409850074224"/>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0.12396722382379256"/>
                  <c:y val="-0.18713319315534574"/>
                </c:manualLayout>
              </c:layout>
              <c:showVal val="1"/>
            </c:dLbl>
            <c:dLbl>
              <c:idx val="2"/>
              <c:layout>
                <c:manualLayout>
                  <c:x val="7.9176215406233548E-3"/>
                  <c:y val="-0.17654616958982614"/>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6026.3600000000024</c:v>
                </c:pt>
                <c:pt idx="1">
                  <c:v>1462.97</c:v>
                </c:pt>
                <c:pt idx="2">
                  <c:v>847.78000000000031</c:v>
                </c:pt>
              </c:numCache>
            </c:numRef>
          </c:val>
        </c:ser>
        <c:firstSliceAng val="87"/>
      </c:pieChart>
    </c:plotArea>
    <c:legend>
      <c:legendPos val="r"/>
      <c:layout>
        <c:manualLayout>
          <c:xMode val="edge"/>
          <c:yMode val="edge"/>
          <c:x val="0.6513910440062477"/>
          <c:y val="0.41720682343614851"/>
          <c:w val="0.31897939471990017"/>
          <c:h val="0.46499946217625587"/>
        </c:manualLayout>
      </c:layout>
    </c:legend>
    <c:plotVisOnly val="1"/>
  </c:chart>
  <c:txPr>
    <a:bodyPr/>
    <a:lstStyle/>
    <a:p>
      <a:pPr>
        <a:defRPr sz="900"/>
      </a:pPr>
      <a:endParaRPr lang="ru-RU"/>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4085E-2"/>
          <c:w val="0.40288081973179801"/>
          <c:h val="0.94589409850074246"/>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2.9905355523373985E-2"/>
                  <c:y val="0.17673698650725506"/>
                </c:manualLayout>
              </c:layout>
              <c:showVal val="1"/>
            </c:dLbl>
            <c:dLbl>
              <c:idx val="1"/>
              <c:layout>
                <c:manualLayout>
                  <c:x val="0.16613449671702174"/>
                  <c:y val="0.21128000577607978"/>
                </c:manualLayout>
              </c:layout>
              <c:showVal val="1"/>
            </c:dLbl>
            <c:dLbl>
              <c:idx val="2"/>
              <c:layout>
                <c:manualLayout>
                  <c:x val="5.3165732123359719E-2"/>
                  <c:y val="-0.12377287937122824"/>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5391.6100000000024</c:v>
                </c:pt>
                <c:pt idx="1">
                  <c:v>54209.74</c:v>
                </c:pt>
                <c:pt idx="2">
                  <c:v>3136.9100000000012</c:v>
                </c:pt>
              </c:numCache>
            </c:numRef>
          </c:val>
        </c:ser>
        <c:firstSliceAng val="87"/>
      </c:pieChart>
    </c:plotArea>
    <c:legend>
      <c:legendPos val="r"/>
      <c:layout>
        <c:manualLayout>
          <c:xMode val="edge"/>
          <c:yMode val="edge"/>
          <c:x val="0.69313335488200378"/>
          <c:y val="0.41649807488569424"/>
          <c:w val="0.29339872591363425"/>
          <c:h val="0.44770290321677536"/>
        </c:manualLayout>
      </c:layout>
    </c:legend>
    <c:plotVisOnly val="1"/>
  </c:chart>
  <c:txPr>
    <a:bodyPr/>
    <a:lstStyle/>
    <a:p>
      <a:pPr>
        <a:defRPr sz="900"/>
      </a:pPr>
      <a:endParaRPr lang="ru-RU"/>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4085E-2"/>
          <c:w val="0.40288081973179801"/>
          <c:h val="0.94589409850074246"/>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Lbls>
            <c:dLbl>
              <c:idx val="0"/>
              <c:layout>
                <c:manualLayout>
                  <c:x val="0.17605200355977263"/>
                  <c:y val="2.3923542092443798E-2"/>
                </c:manualLayout>
              </c:layout>
              <c:showVal val="1"/>
            </c:dLbl>
            <c:dLbl>
              <c:idx val="1"/>
              <c:layout>
                <c:manualLayout>
                  <c:x val="2.9060694291383825E-2"/>
                  <c:y val="-2.852683445785157E-2"/>
                </c:manualLayout>
              </c:layout>
              <c:showVal val="1"/>
            </c:dLbl>
            <c:showVal val="1"/>
            <c:showLeaderLines val="1"/>
          </c:dLbls>
          <c:cat>
            <c:strRef>
              <c:f>Лист1!$A$2:$A$3</c:f>
              <c:strCache>
                <c:ptCount val="2"/>
                <c:pt idx="0">
                  <c:v>краевой бюджет</c:v>
                </c:pt>
                <c:pt idx="1">
                  <c:v>местный бюджет</c:v>
                </c:pt>
              </c:strCache>
            </c:strRef>
          </c:cat>
          <c:val>
            <c:numRef>
              <c:f>Лист1!$B$2:$B$3</c:f>
              <c:numCache>
                <c:formatCode>General</c:formatCode>
                <c:ptCount val="2"/>
                <c:pt idx="0">
                  <c:v>3029.24</c:v>
                </c:pt>
                <c:pt idx="1">
                  <c:v>159.43</c:v>
                </c:pt>
              </c:numCache>
            </c:numRef>
          </c:val>
        </c:ser>
        <c:firstSliceAng val="87"/>
      </c:pieChart>
    </c:plotArea>
    <c:legend>
      <c:legendPos val="r"/>
      <c:legendEntry>
        <c:idx val="0"/>
        <c:delete val="1"/>
      </c:legendEntry>
      <c:layout/>
    </c:legend>
    <c:plotVisOnly val="1"/>
  </c:chart>
  <c:txPr>
    <a:bodyPr/>
    <a:lstStyle/>
    <a:p>
      <a:pPr>
        <a:defRPr sz="900"/>
      </a:pPr>
      <a:endParaRPr lang="ru-RU"/>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4133E-2"/>
          <c:w val="0.40288081973179823"/>
          <c:h val="0.94589409850074302"/>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Lbls>
            <c:dLbl>
              <c:idx val="0"/>
              <c:layout>
                <c:manualLayout>
                  <c:x val="0.16935007655912496"/>
                  <c:y val="6.0246647442537701E-2"/>
                </c:manualLayout>
              </c:layout>
              <c:showVal val="1"/>
            </c:dLbl>
            <c:dLbl>
              <c:idx val="2"/>
              <c:layout>
                <c:manualLayout>
                  <c:x val="-9.1790622099421543E-2"/>
                  <c:y val="0.23150424144013027"/>
                </c:manualLayout>
              </c:layout>
              <c:showVal val="1"/>
            </c:dLbl>
            <c:showVal val="1"/>
            <c:showLeaderLines val="1"/>
          </c:dLbls>
          <c:cat>
            <c:strRef>
              <c:f>Лист1!$A$2:$A$3</c:f>
              <c:strCache>
                <c:ptCount val="2"/>
                <c:pt idx="0">
                  <c:v>краевой бюджет</c:v>
                </c:pt>
                <c:pt idx="1">
                  <c:v>местный бюджет</c:v>
                </c:pt>
              </c:strCache>
            </c:strRef>
          </c:cat>
          <c:val>
            <c:numRef>
              <c:f>Лист1!$B$2:$B$3</c:f>
              <c:numCache>
                <c:formatCode>General</c:formatCode>
                <c:ptCount val="2"/>
                <c:pt idx="0">
                  <c:v>4393.67</c:v>
                </c:pt>
                <c:pt idx="1">
                  <c:v>231.25</c:v>
                </c:pt>
              </c:numCache>
            </c:numRef>
          </c:val>
        </c:ser>
        <c:firstSliceAng val="87"/>
      </c:pieChart>
    </c:plotArea>
    <c:plotVisOnly val="1"/>
  </c:chart>
  <c:txPr>
    <a:bodyPr/>
    <a:lstStyle/>
    <a:p>
      <a:pPr>
        <a:defRPr sz="900"/>
      </a:pPr>
      <a:endParaRPr lang="ru-RU"/>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ru-RU"/>
  <c:chart>
    <c:autoTitleDeleted val="1"/>
    <c:view3D>
      <c:rAngAx val="1"/>
    </c:view3D>
    <c:plotArea>
      <c:layout/>
      <c:bar3DChart>
        <c:barDir val="col"/>
        <c:grouping val="stacked"/>
        <c:ser>
          <c:idx val="0"/>
          <c:order val="0"/>
          <c:tx>
            <c:strRef>
              <c:f>Лист1!$B$1</c:f>
              <c:strCache>
                <c:ptCount val="1"/>
                <c:pt idx="0">
                  <c:v>за счет краевого бюджета</c:v>
                </c:pt>
              </c:strCache>
            </c:strRef>
          </c:tx>
          <c:spPr>
            <a:solidFill>
              <a:schemeClr val="accent1">
                <a:lumMod val="50000"/>
              </a:schemeClr>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Лист1!$B$2:$B$6</c:f>
              <c:numCache>
                <c:formatCode>General</c:formatCode>
                <c:ptCount val="5"/>
                <c:pt idx="0">
                  <c:v>178736.91</c:v>
                </c:pt>
                <c:pt idx="1">
                  <c:v>394092.55</c:v>
                </c:pt>
                <c:pt idx="2">
                  <c:v>142456.14000000001</c:v>
                </c:pt>
                <c:pt idx="3">
                  <c:v>91433.69</c:v>
                </c:pt>
                <c:pt idx="4">
                  <c:v>0</c:v>
                </c:pt>
              </c:numCache>
            </c:numRef>
          </c:val>
        </c:ser>
        <c:ser>
          <c:idx val="1"/>
          <c:order val="1"/>
          <c:tx>
            <c:strRef>
              <c:f>Лист1!$C$1</c:f>
              <c:strCache>
                <c:ptCount val="1"/>
                <c:pt idx="0">
                  <c:v>за счет поступления акцизов</c:v>
                </c:pt>
              </c:strCache>
            </c:strRef>
          </c:tx>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Лист1!$C$2:$C$6</c:f>
              <c:numCache>
                <c:formatCode>General</c:formatCode>
                <c:ptCount val="5"/>
                <c:pt idx="0">
                  <c:v>41106.18</c:v>
                </c:pt>
                <c:pt idx="1">
                  <c:v>37438.400000000001</c:v>
                </c:pt>
                <c:pt idx="2">
                  <c:v>42331.040000000001</c:v>
                </c:pt>
                <c:pt idx="3">
                  <c:v>43254.04</c:v>
                </c:pt>
                <c:pt idx="4">
                  <c:v>45589.01</c:v>
                </c:pt>
              </c:numCache>
            </c:numRef>
          </c:val>
        </c:ser>
        <c:ser>
          <c:idx val="2"/>
          <c:order val="2"/>
          <c:tx>
            <c:strRef>
              <c:f>Лист1!$D$1</c:f>
              <c:strCache>
                <c:ptCount val="1"/>
                <c:pt idx="0">
                  <c:v>за счет местного бюджета</c:v>
                </c:pt>
              </c:strCache>
            </c:strRef>
          </c:tx>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Лист1!$D$2:$D$6</c:f>
              <c:numCache>
                <c:formatCode>General</c:formatCode>
                <c:ptCount val="5"/>
                <c:pt idx="0">
                  <c:v>18898.28000000001</c:v>
                </c:pt>
                <c:pt idx="1">
                  <c:v>8008.33</c:v>
                </c:pt>
              </c:numCache>
            </c:numRef>
          </c:val>
        </c:ser>
        <c:shape val="cylinder"/>
        <c:axId val="216785280"/>
        <c:axId val="216786816"/>
        <c:axId val="0"/>
      </c:bar3DChart>
      <c:catAx>
        <c:axId val="216785280"/>
        <c:scaling>
          <c:orientation val="minMax"/>
        </c:scaling>
        <c:axPos val="b"/>
        <c:tickLblPos val="nextTo"/>
        <c:crossAx val="216786816"/>
        <c:crosses val="autoZero"/>
        <c:auto val="1"/>
        <c:lblAlgn val="ctr"/>
        <c:lblOffset val="100"/>
      </c:catAx>
      <c:valAx>
        <c:axId val="216786816"/>
        <c:scaling>
          <c:orientation val="minMax"/>
        </c:scaling>
        <c:axPos val="l"/>
        <c:majorGridlines/>
        <c:numFmt formatCode="General" sourceLinked="1"/>
        <c:tickLblPos val="nextTo"/>
        <c:crossAx val="216785280"/>
        <c:crosses val="autoZero"/>
        <c:crossBetween val="between"/>
      </c:valAx>
    </c:plotArea>
    <c:legend>
      <c:legendPos val="r"/>
      <c:legendEntry>
        <c:idx val="0"/>
        <c:txPr>
          <a:bodyPr/>
          <a:lstStyle/>
          <a:p>
            <a:pPr>
              <a:defRPr>
                <a:solidFill>
                  <a:schemeClr val="tx1"/>
                </a:solidFill>
              </a:defRPr>
            </a:pPr>
            <a:endParaRPr lang="ru-RU"/>
          </a:p>
        </c:txPr>
      </c:legendEntry>
      <c:layout>
        <c:manualLayout>
          <c:xMode val="edge"/>
          <c:yMode val="edge"/>
          <c:x val="0.77924003462437352"/>
          <c:y val="0.41619622338883538"/>
          <c:w val="0.17576250666619331"/>
          <c:h val="0.25540622186258527"/>
        </c:manualLayout>
      </c:layout>
    </c:legend>
    <c:plotVisOnly val="1"/>
  </c:chart>
  <c:txPr>
    <a:bodyPr/>
    <a:lstStyle/>
    <a:p>
      <a:pPr>
        <a:defRPr sz="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tx>
            <c:strRef>
              <c:f>Лист1!$B$1</c:f>
              <c:strCache>
                <c:ptCount val="1"/>
                <c:pt idx="0">
                  <c:v>налоговые и неналоговые</c:v>
                </c:pt>
              </c:strCache>
            </c:strRef>
          </c:tx>
          <c:spPr>
            <a:solidFill>
              <a:schemeClr val="accent6">
                <a:lumMod val="40000"/>
                <a:lumOff val="60000"/>
              </a:schemeClr>
            </a:solidFill>
          </c:spPr>
          <c:dLbls>
            <c:txPr>
              <a:bodyPr/>
              <a:lstStyle/>
              <a:p>
                <a:pPr>
                  <a:defRPr sz="700"/>
                </a:pPr>
                <a:endParaRPr lang="ru-RU"/>
              </a:p>
            </c:txPr>
            <c:showVal val="1"/>
          </c:dLbls>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Лист1!$B$2:$B$7</c:f>
              <c:numCache>
                <c:formatCode>General</c:formatCode>
                <c:ptCount val="6"/>
                <c:pt idx="0">
                  <c:v>345751.31</c:v>
                </c:pt>
                <c:pt idx="1">
                  <c:v>352343.8</c:v>
                </c:pt>
                <c:pt idx="2">
                  <c:v>352385.89</c:v>
                </c:pt>
                <c:pt idx="3">
                  <c:v>370762.76</c:v>
                </c:pt>
                <c:pt idx="4">
                  <c:v>374509.7</c:v>
                </c:pt>
                <c:pt idx="5">
                  <c:v>382315.67</c:v>
                </c:pt>
              </c:numCache>
            </c:numRef>
          </c:val>
        </c:ser>
        <c:ser>
          <c:idx val="1"/>
          <c:order val="1"/>
          <c:tx>
            <c:strRef>
              <c:f>Лист1!$C$1</c:f>
              <c:strCache>
                <c:ptCount val="1"/>
                <c:pt idx="0">
                  <c:v>безвозмездные поступления</c:v>
                </c:pt>
              </c:strCache>
            </c:strRef>
          </c:tx>
          <c:spPr>
            <a:solidFill>
              <a:schemeClr val="accent1">
                <a:lumMod val="75000"/>
              </a:schemeClr>
            </a:solidFill>
          </c:spPr>
          <c:dLbls>
            <c:txPr>
              <a:bodyPr/>
              <a:lstStyle/>
              <a:p>
                <a:pPr>
                  <a:defRPr sz="700"/>
                </a:pPr>
                <a:endParaRPr lang="ru-RU"/>
              </a:p>
            </c:txPr>
            <c:showVal val="1"/>
          </c:dLbls>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Лист1!$C$2:$C$7</c:f>
              <c:numCache>
                <c:formatCode>General</c:formatCode>
                <c:ptCount val="6"/>
                <c:pt idx="0">
                  <c:v>457085.07</c:v>
                </c:pt>
                <c:pt idx="1">
                  <c:v>1978507.22</c:v>
                </c:pt>
                <c:pt idx="2">
                  <c:v>2261139.16</c:v>
                </c:pt>
                <c:pt idx="3">
                  <c:v>1755136.01</c:v>
                </c:pt>
                <c:pt idx="4">
                  <c:v>1478323.1700000009</c:v>
                </c:pt>
                <c:pt idx="5">
                  <c:v>1396112.53</c:v>
                </c:pt>
              </c:numCache>
            </c:numRef>
          </c:val>
        </c:ser>
        <c:shape val="cylinder"/>
        <c:axId val="168832000"/>
        <c:axId val="168837888"/>
        <c:axId val="0"/>
      </c:bar3DChart>
      <c:catAx>
        <c:axId val="168832000"/>
        <c:scaling>
          <c:orientation val="minMax"/>
        </c:scaling>
        <c:axPos val="b"/>
        <c:tickLblPos val="nextTo"/>
        <c:crossAx val="168837888"/>
        <c:crosses val="autoZero"/>
        <c:auto val="1"/>
        <c:lblAlgn val="ctr"/>
        <c:lblOffset val="100"/>
      </c:catAx>
      <c:valAx>
        <c:axId val="168837888"/>
        <c:scaling>
          <c:orientation val="minMax"/>
        </c:scaling>
        <c:axPos val="l"/>
        <c:majorGridlines/>
        <c:numFmt formatCode="General" sourceLinked="1"/>
        <c:tickLblPos val="nextTo"/>
        <c:crossAx val="168832000"/>
        <c:crosses val="autoZero"/>
        <c:crossBetween val="between"/>
      </c:valAx>
    </c:plotArea>
    <c:legend>
      <c:legendPos val="r"/>
      <c:layout>
        <c:manualLayout>
          <c:xMode val="edge"/>
          <c:yMode val="edge"/>
          <c:x val="0.80754650203533851"/>
          <c:y val="0.67094648506397214"/>
          <c:w val="0.16855763342082244"/>
          <c:h val="0.13195988129566896"/>
        </c:manualLayout>
      </c:layout>
    </c:legend>
    <c:plotVisOnly val="1"/>
  </c:chart>
  <c:txPr>
    <a:bodyPr/>
    <a:lstStyle/>
    <a:p>
      <a:pPr>
        <a:defRPr sz="800"/>
      </a:pPr>
      <a:endParaRPr lang="ru-RU"/>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Дотации</c:v>
                </c:pt>
              </c:strCache>
            </c:strRef>
          </c:tx>
          <c:spPr>
            <a:solidFill>
              <a:srgbClr val="FFCCFF"/>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Лист1!$B$2:$B$7</c:f>
              <c:numCache>
                <c:formatCode>General</c:formatCode>
                <c:ptCount val="6"/>
                <c:pt idx="0">
                  <c:v>457085.1</c:v>
                </c:pt>
                <c:pt idx="1">
                  <c:v>455071</c:v>
                </c:pt>
                <c:pt idx="2">
                  <c:v>462516</c:v>
                </c:pt>
                <c:pt idx="3">
                  <c:v>544961</c:v>
                </c:pt>
                <c:pt idx="4">
                  <c:v>497731</c:v>
                </c:pt>
                <c:pt idx="5">
                  <c:v>528528</c:v>
                </c:pt>
              </c:numCache>
            </c:numRef>
          </c:val>
        </c:ser>
        <c:ser>
          <c:idx val="1"/>
          <c:order val="1"/>
          <c:tx>
            <c:strRef>
              <c:f>Лист1!$C$1</c:f>
              <c:strCache>
                <c:ptCount val="1"/>
                <c:pt idx="0">
                  <c:v>Субсидии</c:v>
                </c:pt>
              </c:strCache>
            </c:strRef>
          </c:tx>
          <c:spPr>
            <a:solidFill>
              <a:srgbClr val="66FF99"/>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Лист1!$C$2:$C$7</c:f>
              <c:numCache>
                <c:formatCode>General</c:formatCode>
                <c:ptCount val="6"/>
                <c:pt idx="0">
                  <c:v>273952.90000000002</c:v>
                </c:pt>
                <c:pt idx="1">
                  <c:v>324425.53999999998</c:v>
                </c:pt>
                <c:pt idx="2">
                  <c:v>604968.15</c:v>
                </c:pt>
                <c:pt idx="3">
                  <c:v>222447.01</c:v>
                </c:pt>
                <c:pt idx="4">
                  <c:v>145064.28</c:v>
                </c:pt>
                <c:pt idx="5">
                  <c:v>53857.350000000013</c:v>
                </c:pt>
              </c:numCache>
            </c:numRef>
          </c:val>
        </c:ser>
        <c:ser>
          <c:idx val="2"/>
          <c:order val="2"/>
          <c:tx>
            <c:strRef>
              <c:f>Лист1!$D$1</c:f>
              <c:strCache>
                <c:ptCount val="1"/>
                <c:pt idx="0">
                  <c:v>Субвенции</c:v>
                </c:pt>
              </c:strCache>
            </c:strRef>
          </c:tx>
          <c:spPr>
            <a:solidFill>
              <a:srgbClr val="FFCC99"/>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Лист1!$D$2:$D$7</c:f>
              <c:numCache>
                <c:formatCode>General</c:formatCode>
                <c:ptCount val="6"/>
                <c:pt idx="0">
                  <c:v>997799.5</c:v>
                </c:pt>
                <c:pt idx="1">
                  <c:v>1167884.79</c:v>
                </c:pt>
                <c:pt idx="2">
                  <c:v>1186900.06</c:v>
                </c:pt>
                <c:pt idx="3">
                  <c:v>981310.87</c:v>
                </c:pt>
                <c:pt idx="4">
                  <c:v>834110.76</c:v>
                </c:pt>
                <c:pt idx="5">
                  <c:v>812310.05</c:v>
                </c:pt>
              </c:numCache>
            </c:numRef>
          </c:val>
        </c:ser>
        <c:ser>
          <c:idx val="3"/>
          <c:order val="3"/>
          <c:tx>
            <c:strRef>
              <c:f>Лист1!$E$1</c:f>
              <c:strCache>
                <c:ptCount val="1"/>
                <c:pt idx="0">
                  <c:v>Иные МБТ</c:v>
                </c:pt>
              </c:strCache>
            </c:strRef>
          </c:tx>
          <c:spPr>
            <a:solidFill>
              <a:srgbClr val="FF0000"/>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Лист1!$E$2:$E$7</c:f>
              <c:numCache>
                <c:formatCode>General</c:formatCode>
                <c:ptCount val="6"/>
                <c:pt idx="0">
                  <c:v>22870.6</c:v>
                </c:pt>
                <c:pt idx="1">
                  <c:v>43518.47</c:v>
                </c:pt>
                <c:pt idx="2">
                  <c:v>38010.239999999998</c:v>
                </c:pt>
                <c:pt idx="3">
                  <c:v>6417.13</c:v>
                </c:pt>
                <c:pt idx="4">
                  <c:v>1417.1299999999999</c:v>
                </c:pt>
                <c:pt idx="5">
                  <c:v>1417.1299999999999</c:v>
                </c:pt>
              </c:numCache>
            </c:numRef>
          </c:val>
        </c:ser>
        <c:shape val="cylinder"/>
        <c:axId val="227465856"/>
        <c:axId val="227467648"/>
        <c:axId val="0"/>
      </c:bar3DChart>
      <c:catAx>
        <c:axId val="227465856"/>
        <c:scaling>
          <c:orientation val="minMax"/>
        </c:scaling>
        <c:axPos val="b"/>
        <c:tickLblPos val="nextTo"/>
        <c:txPr>
          <a:bodyPr/>
          <a:lstStyle/>
          <a:p>
            <a:pPr>
              <a:defRPr sz="600"/>
            </a:pPr>
            <a:endParaRPr lang="ru-RU"/>
          </a:p>
        </c:txPr>
        <c:crossAx val="227467648"/>
        <c:crosses val="autoZero"/>
        <c:auto val="1"/>
        <c:lblAlgn val="ctr"/>
        <c:lblOffset val="100"/>
      </c:catAx>
      <c:valAx>
        <c:axId val="227467648"/>
        <c:scaling>
          <c:orientation val="minMax"/>
        </c:scaling>
        <c:axPos val="l"/>
        <c:majorGridlines/>
        <c:numFmt formatCode="General" sourceLinked="1"/>
        <c:tickLblPos val="nextTo"/>
        <c:txPr>
          <a:bodyPr/>
          <a:lstStyle/>
          <a:p>
            <a:pPr>
              <a:defRPr sz="800"/>
            </a:pPr>
            <a:endParaRPr lang="ru-RU"/>
          </a:p>
        </c:txPr>
        <c:crossAx val="227465856"/>
        <c:crosses val="autoZero"/>
        <c:crossBetween val="between"/>
      </c:valAx>
    </c:plotArea>
    <c:legend>
      <c:legendPos val="r"/>
      <c:txPr>
        <a:bodyPr/>
        <a:lstStyle/>
        <a:p>
          <a:pPr>
            <a:defRPr sz="900"/>
          </a:pPr>
          <a:endParaRPr lang="ru-RU"/>
        </a:p>
      </c:txPr>
    </c:legend>
    <c:plotVisOnly val="1"/>
  </c:chart>
  <c:txPr>
    <a:bodyPr/>
    <a:lstStyle/>
    <a:p>
      <a:pPr>
        <a:defRPr sz="1000"/>
      </a:pPr>
      <a:endParaRPr lang="ru-RU"/>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налоговые и неналоговые доходы</c:v>
                </c:pt>
              </c:strCache>
            </c:strRef>
          </c:tx>
          <c:spPr>
            <a:solidFill>
              <a:schemeClr val="accent3">
                <a:lumMod val="65000"/>
              </a:schemeClr>
            </a:solidFill>
          </c:spPr>
          <c:cat>
            <c:strRef>
              <c:f>Лист1!$A$2:$A$3</c:f>
              <c:strCache>
                <c:ptCount val="2"/>
                <c:pt idx="0">
                  <c:v>до выравнивания</c:v>
                </c:pt>
                <c:pt idx="1">
                  <c:v>после выравнивания</c:v>
                </c:pt>
              </c:strCache>
            </c:strRef>
          </c:cat>
          <c:val>
            <c:numRef>
              <c:f>Лист1!$B$2:$B$3</c:f>
              <c:numCache>
                <c:formatCode>General</c:formatCode>
                <c:ptCount val="2"/>
                <c:pt idx="0">
                  <c:v>370762.76</c:v>
                </c:pt>
                <c:pt idx="1">
                  <c:v>370762.76</c:v>
                </c:pt>
              </c:numCache>
            </c:numRef>
          </c:val>
        </c:ser>
        <c:ser>
          <c:idx val="1"/>
          <c:order val="1"/>
          <c:tx>
            <c:strRef>
              <c:f>Лист1!$C$1</c:f>
              <c:strCache>
                <c:ptCount val="1"/>
                <c:pt idx="0">
                  <c:v>дотация на выравнивание бюджетной обеспеченности</c:v>
                </c:pt>
              </c:strCache>
            </c:strRef>
          </c:tx>
          <c:spPr>
            <a:solidFill>
              <a:srgbClr val="FFCCFF"/>
            </a:solidFill>
          </c:spPr>
          <c:cat>
            <c:strRef>
              <c:f>Лист1!$A$2:$A$3</c:f>
              <c:strCache>
                <c:ptCount val="2"/>
                <c:pt idx="0">
                  <c:v>до выравнивания</c:v>
                </c:pt>
                <c:pt idx="1">
                  <c:v>после выравнивания</c:v>
                </c:pt>
              </c:strCache>
            </c:strRef>
          </c:cat>
          <c:val>
            <c:numRef>
              <c:f>Лист1!$C$2:$C$3</c:f>
              <c:numCache>
                <c:formatCode>General</c:formatCode>
                <c:ptCount val="2"/>
                <c:pt idx="1">
                  <c:v>544961</c:v>
                </c:pt>
              </c:numCache>
            </c:numRef>
          </c:val>
        </c:ser>
        <c:shape val="box"/>
        <c:axId val="227496704"/>
        <c:axId val="227498240"/>
        <c:axId val="0"/>
      </c:bar3DChart>
      <c:catAx>
        <c:axId val="227496704"/>
        <c:scaling>
          <c:orientation val="minMax"/>
        </c:scaling>
        <c:axPos val="b"/>
        <c:tickLblPos val="nextTo"/>
        <c:txPr>
          <a:bodyPr/>
          <a:lstStyle/>
          <a:p>
            <a:pPr>
              <a:defRPr sz="600"/>
            </a:pPr>
            <a:endParaRPr lang="ru-RU"/>
          </a:p>
        </c:txPr>
        <c:crossAx val="227498240"/>
        <c:crosses val="autoZero"/>
        <c:auto val="1"/>
        <c:lblAlgn val="ctr"/>
        <c:lblOffset val="100"/>
      </c:catAx>
      <c:valAx>
        <c:axId val="227498240"/>
        <c:scaling>
          <c:orientation val="minMax"/>
        </c:scaling>
        <c:axPos val="l"/>
        <c:majorGridlines/>
        <c:numFmt formatCode="General" sourceLinked="1"/>
        <c:tickLblPos val="nextTo"/>
        <c:crossAx val="227496704"/>
        <c:crosses val="autoZero"/>
        <c:crossBetween val="between"/>
      </c:valAx>
    </c:plotArea>
    <c:legend>
      <c:legendPos val="r"/>
      <c:txPr>
        <a:bodyPr/>
        <a:lstStyle/>
        <a:p>
          <a:pPr>
            <a:defRPr sz="900"/>
          </a:pPr>
          <a:endParaRPr lang="ru-RU"/>
        </a:p>
      </c:txPr>
    </c:legend>
    <c:plotVisOnly val="1"/>
  </c:chart>
  <c:txPr>
    <a:bodyPr/>
    <a:lstStyle/>
    <a:p>
      <a:pPr>
        <a:defRPr sz="800"/>
      </a:pPr>
      <a:endParaRPr lang="ru-RU"/>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floor>
      <c:spPr>
        <a:noFill/>
        <a:ln w="9525">
          <a:noFill/>
        </a:ln>
      </c:spPr>
    </c:floor>
    <c:plotArea>
      <c:layout/>
      <c:bar3DChart>
        <c:barDir val="col"/>
        <c:grouping val="stacked"/>
        <c:ser>
          <c:idx val="0"/>
          <c:order val="0"/>
          <c:tx>
            <c:strRef>
              <c:f>Лист1!$B$1</c:f>
              <c:strCache>
                <c:ptCount val="1"/>
                <c:pt idx="0">
                  <c:v>Налоговые и неналоговые доходы</c:v>
                </c:pt>
              </c:strCache>
            </c:strRef>
          </c:tx>
          <c:spPr>
            <a:solidFill>
              <a:srgbClr val="CC00CC"/>
            </a:solidFill>
          </c:spPr>
          <c:cat>
            <c:strRef>
              <c:f>Лист1!$A$2:$A$5</c:f>
              <c:strCache>
                <c:ptCount val="4"/>
                <c:pt idx="0">
                  <c:v>2020 (факт)</c:v>
                </c:pt>
                <c:pt idx="1">
                  <c:v>2021 (факт)</c:v>
                </c:pt>
                <c:pt idx="2">
                  <c:v>2022 (оценка)</c:v>
                </c:pt>
                <c:pt idx="3">
                  <c:v>2023 (прогноз)</c:v>
                </c:pt>
              </c:strCache>
            </c:strRef>
          </c:cat>
          <c:val>
            <c:numRef>
              <c:f>Лист1!$B$2:$B$5</c:f>
              <c:numCache>
                <c:formatCode>General</c:formatCode>
                <c:ptCount val="4"/>
                <c:pt idx="0">
                  <c:v>345751.31</c:v>
                </c:pt>
                <c:pt idx="1">
                  <c:v>352343.8</c:v>
                </c:pt>
                <c:pt idx="2">
                  <c:v>352385.89</c:v>
                </c:pt>
                <c:pt idx="3">
                  <c:v>370762.76</c:v>
                </c:pt>
              </c:numCache>
            </c:numRef>
          </c:val>
        </c:ser>
        <c:ser>
          <c:idx val="1"/>
          <c:order val="1"/>
          <c:tx>
            <c:strRef>
              <c:f>Лист1!$C$1</c:f>
              <c:strCache>
                <c:ptCount val="1"/>
                <c:pt idx="0">
                  <c:v>Субвенции</c:v>
                </c:pt>
              </c:strCache>
            </c:strRef>
          </c:tx>
          <c:spPr>
            <a:solidFill>
              <a:srgbClr val="66FF99"/>
            </a:solidFill>
          </c:spPr>
          <c:cat>
            <c:strRef>
              <c:f>Лист1!$A$2:$A$5</c:f>
              <c:strCache>
                <c:ptCount val="4"/>
                <c:pt idx="0">
                  <c:v>2020 (факт)</c:v>
                </c:pt>
                <c:pt idx="1">
                  <c:v>2021 (факт)</c:v>
                </c:pt>
                <c:pt idx="2">
                  <c:v>2022 (оценка)</c:v>
                </c:pt>
                <c:pt idx="3">
                  <c:v>2023 (прогноз)</c:v>
                </c:pt>
              </c:strCache>
            </c:strRef>
          </c:cat>
          <c:val>
            <c:numRef>
              <c:f>Лист1!$C$2:$C$5</c:f>
              <c:numCache>
                <c:formatCode>General</c:formatCode>
                <c:ptCount val="4"/>
                <c:pt idx="0">
                  <c:v>997799.5</c:v>
                </c:pt>
                <c:pt idx="1">
                  <c:v>1167884.79</c:v>
                </c:pt>
                <c:pt idx="2">
                  <c:v>1186900.06</c:v>
                </c:pt>
                <c:pt idx="3">
                  <c:v>981310.87</c:v>
                </c:pt>
              </c:numCache>
            </c:numRef>
          </c:val>
        </c:ser>
        <c:ser>
          <c:idx val="2"/>
          <c:order val="2"/>
          <c:tx>
            <c:strRef>
              <c:f>Лист1!$D$1</c:f>
              <c:strCache>
                <c:ptCount val="1"/>
                <c:pt idx="0">
                  <c:v>Безвозмездные поступления на осуществление вопросов местного значения</c:v>
                </c:pt>
              </c:strCache>
            </c:strRef>
          </c:tx>
          <c:spPr>
            <a:solidFill>
              <a:srgbClr val="FFCC99"/>
            </a:solidFill>
          </c:spPr>
          <c:cat>
            <c:strRef>
              <c:f>Лист1!$A$2:$A$5</c:f>
              <c:strCache>
                <c:ptCount val="4"/>
                <c:pt idx="0">
                  <c:v>2020 (факт)</c:v>
                </c:pt>
                <c:pt idx="1">
                  <c:v>2021 (факт)</c:v>
                </c:pt>
                <c:pt idx="2">
                  <c:v>2022 (оценка)</c:v>
                </c:pt>
                <c:pt idx="3">
                  <c:v>2023 (прогноз)</c:v>
                </c:pt>
              </c:strCache>
            </c:strRef>
          </c:cat>
          <c:val>
            <c:numRef>
              <c:f>Лист1!$D$2:$D$5</c:f>
              <c:numCache>
                <c:formatCode>General</c:formatCode>
                <c:ptCount val="4"/>
                <c:pt idx="0">
                  <c:v>753908.6</c:v>
                </c:pt>
                <c:pt idx="1">
                  <c:v>823015.01</c:v>
                </c:pt>
                <c:pt idx="2">
                  <c:v>1105494.3900000008</c:v>
                </c:pt>
                <c:pt idx="3">
                  <c:v>773825.14</c:v>
                </c:pt>
              </c:numCache>
            </c:numRef>
          </c:val>
        </c:ser>
        <c:shape val="cylinder"/>
        <c:axId val="227421568"/>
        <c:axId val="227533952"/>
        <c:axId val="0"/>
      </c:bar3DChart>
      <c:catAx>
        <c:axId val="227421568"/>
        <c:scaling>
          <c:orientation val="minMax"/>
        </c:scaling>
        <c:axPos val="b"/>
        <c:tickLblPos val="nextTo"/>
        <c:txPr>
          <a:bodyPr/>
          <a:lstStyle/>
          <a:p>
            <a:pPr>
              <a:defRPr sz="600"/>
            </a:pPr>
            <a:endParaRPr lang="ru-RU"/>
          </a:p>
        </c:txPr>
        <c:crossAx val="227533952"/>
        <c:crosses val="autoZero"/>
        <c:auto val="1"/>
        <c:lblAlgn val="ctr"/>
        <c:lblOffset val="100"/>
      </c:catAx>
      <c:valAx>
        <c:axId val="227533952"/>
        <c:scaling>
          <c:orientation val="minMax"/>
        </c:scaling>
        <c:delete val="1"/>
        <c:axPos val="l"/>
        <c:numFmt formatCode="General" sourceLinked="1"/>
        <c:tickLblPos val="none"/>
        <c:crossAx val="227421568"/>
        <c:crosses val="autoZero"/>
        <c:crossBetween val="between"/>
      </c:valAx>
    </c:plotArea>
    <c:legend>
      <c:legendPos val="r"/>
      <c:txPr>
        <a:bodyPr/>
        <a:lstStyle/>
        <a:p>
          <a:pPr>
            <a:defRPr sz="800"/>
          </a:pPr>
          <a:endParaRPr lang="ru-RU"/>
        </a:p>
      </c:txPr>
    </c:legend>
    <c:plotVisOnly val="1"/>
  </c:chart>
  <c:txPr>
    <a:bodyPr/>
    <a:lstStyle/>
    <a:p>
      <a:pPr>
        <a:defRPr sz="1000"/>
      </a:pPr>
      <a:endParaRPr lang="ru-RU"/>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floor>
      <c:spPr>
        <a:noFill/>
        <a:ln w="9525">
          <a:noFill/>
        </a:ln>
      </c:spPr>
    </c:floor>
    <c:plotArea>
      <c:layout/>
      <c:bar3DChart>
        <c:barDir val="col"/>
        <c:grouping val="stacked"/>
        <c:ser>
          <c:idx val="0"/>
          <c:order val="0"/>
          <c:tx>
            <c:strRef>
              <c:f>Лист1!$B$1</c:f>
              <c:strCache>
                <c:ptCount val="1"/>
                <c:pt idx="0">
                  <c:v>Налоговые и неналоговые доходы</c:v>
                </c:pt>
              </c:strCache>
            </c:strRef>
          </c:tx>
          <c:spPr>
            <a:solidFill>
              <a:srgbClr val="CC00CC"/>
            </a:solidFill>
          </c:spPr>
          <c:cat>
            <c:strRef>
              <c:f>Лист1!$A$2:$A$5</c:f>
              <c:strCache>
                <c:ptCount val="4"/>
                <c:pt idx="0">
                  <c:v>2020 (факт)</c:v>
                </c:pt>
                <c:pt idx="1">
                  <c:v>2021 (факт)</c:v>
                </c:pt>
                <c:pt idx="2">
                  <c:v>2022 (оценка)</c:v>
                </c:pt>
                <c:pt idx="3">
                  <c:v>2023 (прогноз)</c:v>
                </c:pt>
              </c:strCache>
            </c:strRef>
          </c:cat>
          <c:val>
            <c:numRef>
              <c:f>Лист1!$B$2:$B$5</c:f>
              <c:numCache>
                <c:formatCode>General</c:formatCode>
                <c:ptCount val="4"/>
                <c:pt idx="0">
                  <c:v>345751.31</c:v>
                </c:pt>
                <c:pt idx="1">
                  <c:v>352343.8</c:v>
                </c:pt>
                <c:pt idx="2">
                  <c:v>352385.89</c:v>
                </c:pt>
                <c:pt idx="3">
                  <c:v>370762.76</c:v>
                </c:pt>
              </c:numCache>
            </c:numRef>
          </c:val>
        </c:ser>
        <c:ser>
          <c:idx val="1"/>
          <c:order val="1"/>
          <c:tx>
            <c:strRef>
              <c:f>Лист1!$C$1</c:f>
              <c:strCache>
                <c:ptCount val="1"/>
                <c:pt idx="0">
                  <c:v>Безвозмездные поступления на осуществление вопросов местного значения</c:v>
                </c:pt>
              </c:strCache>
            </c:strRef>
          </c:tx>
          <c:spPr>
            <a:solidFill>
              <a:srgbClr val="66FF99"/>
            </a:solidFill>
          </c:spPr>
          <c:cat>
            <c:strRef>
              <c:f>Лист1!$A$2:$A$5</c:f>
              <c:strCache>
                <c:ptCount val="4"/>
                <c:pt idx="0">
                  <c:v>2020 (факт)</c:v>
                </c:pt>
                <c:pt idx="1">
                  <c:v>2021 (факт)</c:v>
                </c:pt>
                <c:pt idx="2">
                  <c:v>2022 (оценка)</c:v>
                </c:pt>
                <c:pt idx="3">
                  <c:v>2023 (прогноз)</c:v>
                </c:pt>
              </c:strCache>
            </c:strRef>
          </c:cat>
          <c:val>
            <c:numRef>
              <c:f>Лист1!$C$2:$C$5</c:f>
              <c:numCache>
                <c:formatCode>General</c:formatCode>
                <c:ptCount val="4"/>
                <c:pt idx="0">
                  <c:v>753908.6</c:v>
                </c:pt>
                <c:pt idx="1">
                  <c:v>823015.01</c:v>
                </c:pt>
                <c:pt idx="2">
                  <c:v>1105494.3900000008</c:v>
                </c:pt>
                <c:pt idx="3">
                  <c:v>773825.14</c:v>
                </c:pt>
              </c:numCache>
            </c:numRef>
          </c:val>
        </c:ser>
        <c:shape val="cylinder"/>
        <c:axId val="227517952"/>
        <c:axId val="227519488"/>
        <c:axId val="0"/>
      </c:bar3DChart>
      <c:catAx>
        <c:axId val="227517952"/>
        <c:scaling>
          <c:orientation val="minMax"/>
        </c:scaling>
        <c:axPos val="b"/>
        <c:tickLblPos val="nextTo"/>
        <c:txPr>
          <a:bodyPr/>
          <a:lstStyle/>
          <a:p>
            <a:pPr>
              <a:defRPr sz="600"/>
            </a:pPr>
            <a:endParaRPr lang="ru-RU"/>
          </a:p>
        </c:txPr>
        <c:crossAx val="227519488"/>
        <c:crosses val="autoZero"/>
        <c:auto val="1"/>
        <c:lblAlgn val="ctr"/>
        <c:lblOffset val="100"/>
      </c:catAx>
      <c:valAx>
        <c:axId val="227519488"/>
        <c:scaling>
          <c:orientation val="minMax"/>
        </c:scaling>
        <c:delete val="1"/>
        <c:axPos val="l"/>
        <c:numFmt formatCode="General" sourceLinked="1"/>
        <c:tickLblPos val="none"/>
        <c:crossAx val="227517952"/>
        <c:crosses val="autoZero"/>
        <c:crossBetween val="between"/>
      </c:valAx>
    </c:plotArea>
    <c:plotVisOnly val="1"/>
  </c:chart>
  <c:txPr>
    <a:bodyPr/>
    <a:lstStyle/>
    <a:p>
      <a:pPr>
        <a:defRPr sz="1000"/>
      </a:pPr>
      <a:endParaRPr lang="ru-RU"/>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ru-RU"/>
  <c:style val="28"/>
  <c:chart>
    <c:autoTitleDeleted val="1"/>
    <c:plotArea>
      <c:layout>
        <c:manualLayout>
          <c:layoutTarget val="inner"/>
          <c:xMode val="edge"/>
          <c:yMode val="edge"/>
          <c:x val="0.12105782681847287"/>
          <c:y val="3.8142851881665274E-2"/>
          <c:w val="0.87894217318153001"/>
          <c:h val="0.69528241784279599"/>
        </c:manualLayout>
      </c:layout>
      <c:lineChart>
        <c:grouping val="stacked"/>
        <c:ser>
          <c:idx val="0"/>
          <c:order val="0"/>
          <c:tx>
            <c:strRef>
              <c:f>Лист1!$B$1</c:f>
              <c:strCache>
                <c:ptCount val="1"/>
                <c:pt idx="0">
                  <c:v>Ряд 1</c:v>
                </c:pt>
              </c:strCache>
            </c:strRef>
          </c:tx>
          <c:marker>
            <c:spPr>
              <a:solidFill>
                <a:srgbClr val="FFFF00"/>
              </a:solidFill>
            </c:spPr>
          </c:marker>
          <c:dLbls>
            <c:dLbl>
              <c:idx val="0"/>
              <c:layout>
                <c:manualLayout>
                  <c:x val="1.0035659163958101E-2"/>
                  <c:y val="4.1050720839732914E-2"/>
                </c:manualLayout>
              </c:layout>
              <c:showVal val="1"/>
            </c:dLbl>
            <c:dLbl>
              <c:idx val="1"/>
              <c:layout>
                <c:manualLayout>
                  <c:x val="-5.0178860261413216E-2"/>
                  <c:y val="0.12227613861946969"/>
                </c:manualLayout>
              </c:layout>
              <c:showVal val="1"/>
            </c:dLbl>
            <c:dLbl>
              <c:idx val="2"/>
              <c:layout>
                <c:manualLayout>
                  <c:x val="5.1612541983167899E-2"/>
                  <c:y val="-1.3363427350832173E-2"/>
                </c:manualLayout>
              </c:layout>
              <c:showVal val="1"/>
            </c:dLbl>
            <c:dLbl>
              <c:idx val="3"/>
              <c:layout>
                <c:manualLayout>
                  <c:x val="-5.5913587148432184E-2"/>
                  <c:y val="9.9265129561037904E-2"/>
                </c:manualLayout>
              </c:layout>
              <c:tx>
                <c:rich>
                  <a:bodyPr/>
                  <a:lstStyle/>
                  <a:p>
                    <a:r>
                      <a:rPr lang="en-US" sz="1000" dirty="0" smtClean="0"/>
                      <a:t>1945887</a:t>
                    </a:r>
                    <a:r>
                      <a:rPr lang="ru-RU" sz="1000" dirty="0" smtClean="0"/>
                      <a:t>,00</a:t>
                    </a:r>
                    <a:endParaRPr lang="en-US" sz="1000" dirty="0"/>
                  </a:p>
                </c:rich>
              </c:tx>
              <c:showVal val="1"/>
            </c:dLbl>
            <c:dLbl>
              <c:idx val="4"/>
              <c:layout>
                <c:manualLayout>
                  <c:x val="-3.1540997878602602E-2"/>
                  <c:y val="-0.12711949929586044"/>
                </c:manualLayout>
              </c:layout>
              <c:showVal val="1"/>
            </c:dLbl>
            <c:showVal val="1"/>
          </c:dLbls>
          <c:cat>
            <c:strRef>
              <c:f>Лист1!$A$2:$A$6</c:f>
              <c:strCache>
                <c:ptCount val="5"/>
                <c:pt idx="0">
                  <c:v>2021 год (факт)</c:v>
                </c:pt>
                <c:pt idx="1">
                  <c:v>2022 год (оценка)</c:v>
                </c:pt>
                <c:pt idx="2">
                  <c:v>2023 год (прогноз)</c:v>
                </c:pt>
                <c:pt idx="3">
                  <c:v>2024 год (прогноз)</c:v>
                </c:pt>
                <c:pt idx="4">
                  <c:v>2025 год (прогноз)</c:v>
                </c:pt>
              </c:strCache>
            </c:strRef>
          </c:cat>
          <c:val>
            <c:numRef>
              <c:f>Лист1!$B$2:$B$6</c:f>
              <c:numCache>
                <c:formatCode>General</c:formatCode>
                <c:ptCount val="5"/>
                <c:pt idx="0">
                  <c:v>2261057.0499999998</c:v>
                </c:pt>
                <c:pt idx="1">
                  <c:v>2663966.96</c:v>
                </c:pt>
                <c:pt idx="2">
                  <c:v>1988816.29</c:v>
                </c:pt>
                <c:pt idx="3">
                  <c:v>1711370.1500000001</c:v>
                </c:pt>
                <c:pt idx="4">
                  <c:v>1608550.83</c:v>
                </c:pt>
              </c:numCache>
            </c:numRef>
          </c:val>
        </c:ser>
        <c:marker val="1"/>
        <c:axId val="228339072"/>
        <c:axId val="228344960"/>
      </c:lineChart>
      <c:catAx>
        <c:axId val="228339072"/>
        <c:scaling>
          <c:orientation val="minMax"/>
        </c:scaling>
        <c:axPos val="b"/>
        <c:numFmt formatCode="General" sourceLinked="1"/>
        <c:majorTickMark val="none"/>
        <c:tickLblPos val="nextTo"/>
        <c:crossAx val="228344960"/>
        <c:crosses val="autoZero"/>
        <c:auto val="1"/>
        <c:lblAlgn val="ctr"/>
        <c:lblOffset val="100"/>
      </c:catAx>
      <c:valAx>
        <c:axId val="228344960"/>
        <c:scaling>
          <c:orientation val="minMax"/>
          <c:min val="1000000"/>
        </c:scaling>
        <c:axPos val="l"/>
        <c:majorGridlines/>
        <c:numFmt formatCode="General" sourceLinked="1"/>
        <c:majorTickMark val="none"/>
        <c:tickLblPos val="nextTo"/>
        <c:txPr>
          <a:bodyPr/>
          <a:lstStyle/>
          <a:p>
            <a:pPr>
              <a:defRPr sz="600"/>
            </a:pPr>
            <a:endParaRPr lang="ru-RU"/>
          </a:p>
        </c:txPr>
        <c:crossAx val="228339072"/>
        <c:crosses val="autoZero"/>
        <c:crossBetween val="between"/>
        <c:majorUnit val="100000"/>
      </c:valAx>
    </c:plotArea>
    <c:plotVisOnly val="1"/>
  </c:chart>
  <c:txPr>
    <a:bodyPr/>
    <a:lstStyle/>
    <a:p>
      <a:pPr>
        <a:defRPr sz="800"/>
      </a:pPr>
      <a:endParaRPr lang="ru-RU"/>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rotY val="210"/>
      <c:perspective val="30"/>
    </c:view3D>
    <c:plotArea>
      <c:layout>
        <c:manualLayout>
          <c:layoutTarget val="inner"/>
          <c:xMode val="edge"/>
          <c:yMode val="edge"/>
          <c:x val="0.22504494750656182"/>
          <c:y val="9.4063921147994528E-2"/>
          <c:w val="0.77495505249343954"/>
          <c:h val="0.53141683041674459"/>
        </c:manualLayout>
      </c:layout>
      <c:pie3DChart>
        <c:varyColors val="1"/>
        <c:ser>
          <c:idx val="0"/>
          <c:order val="0"/>
          <c:tx>
            <c:strRef>
              <c:f>Лист1!$B$1</c:f>
              <c:strCache>
                <c:ptCount val="1"/>
                <c:pt idx="0">
                  <c:v>Продажи</c:v>
                </c:pt>
              </c:strCache>
            </c:strRef>
          </c:tx>
          <c:explosion val="25"/>
          <c:dPt>
            <c:idx val="0"/>
            <c:spPr>
              <a:solidFill>
                <a:srgbClr val="92D050"/>
              </a:solidFill>
            </c:spPr>
          </c:dPt>
          <c:dPt>
            <c:idx val="1"/>
            <c:explosion val="16"/>
            <c:spPr>
              <a:solidFill>
                <a:schemeClr val="tx2">
                  <a:lumMod val="40000"/>
                  <a:lumOff val="60000"/>
                </a:schemeClr>
              </a:solidFill>
            </c:spPr>
          </c:dPt>
          <c:dPt>
            <c:idx val="2"/>
            <c:explosion val="40"/>
            <c:spPr>
              <a:solidFill>
                <a:srgbClr val="FF99CC"/>
              </a:solidFill>
            </c:spPr>
          </c:dPt>
          <c:dPt>
            <c:idx val="3"/>
            <c:explosion val="33"/>
            <c:spPr>
              <a:solidFill>
                <a:srgbClr val="FF0000"/>
              </a:solidFill>
            </c:spPr>
          </c:dPt>
          <c:dPt>
            <c:idx val="4"/>
            <c:explosion val="29"/>
            <c:spPr>
              <a:solidFill>
                <a:srgbClr val="006699"/>
              </a:solidFill>
            </c:spPr>
          </c:dPt>
          <c:dPt>
            <c:idx val="5"/>
            <c:explosion val="27"/>
            <c:spPr>
              <a:solidFill>
                <a:srgbClr val="FFFF00"/>
              </a:solidFill>
            </c:spPr>
          </c:dPt>
          <c:dPt>
            <c:idx val="6"/>
            <c:spPr>
              <a:solidFill>
                <a:schemeClr val="accent4">
                  <a:lumMod val="60000"/>
                  <a:lumOff val="40000"/>
                </a:schemeClr>
              </a:solidFill>
            </c:spPr>
          </c:dPt>
          <c:dPt>
            <c:idx val="8"/>
            <c:spPr>
              <a:solidFill>
                <a:schemeClr val="accent5">
                  <a:lumMod val="75000"/>
                </a:schemeClr>
              </a:solidFill>
            </c:spPr>
          </c:dPt>
          <c:dLbls>
            <c:dLbl>
              <c:idx val="0"/>
              <c:layout>
                <c:manualLayout>
                  <c:x val="0.16295483377077871"/>
                  <c:y val="-9.6522298274244363E-3"/>
                </c:manualLayout>
              </c:layout>
              <c:showVal val="1"/>
            </c:dLbl>
            <c:dLbl>
              <c:idx val="1"/>
              <c:layout>
                <c:manualLayout>
                  <c:x val="-7.6200076552930887E-2"/>
                  <c:y val="3.0756342957130391E-2"/>
                </c:manualLayout>
              </c:layout>
              <c:showVal val="1"/>
            </c:dLbl>
            <c:dLbl>
              <c:idx val="2"/>
              <c:layout>
                <c:manualLayout>
                  <c:x val="-8.0061679790026263E-2"/>
                  <c:y val="-0.10024695583694508"/>
                </c:manualLayout>
              </c:layout>
              <c:showVal val="1"/>
            </c:dLbl>
            <c:showVal val="1"/>
            <c:showLeaderLines val="1"/>
          </c:dLbls>
          <c:cat>
            <c:strRef>
              <c:f>Лист1!$A$2:$A$10</c:f>
              <c:strCache>
                <c:ptCount val="9"/>
                <c:pt idx="0">
                  <c:v>Развитие образования </c:v>
                </c:pt>
                <c:pt idx="1">
                  <c:v>Социальная поддержка граждан </c:v>
                </c:pt>
                <c:pt idx="2">
                  <c:v>Сохранение и развитие культуры </c:v>
                </c:pt>
                <c:pt idx="3">
                  <c:v>Развитие коммунального хозяйства, транспортной системы и обеспечение безопасности дорожного движения</c:v>
                </c:pt>
                <c:pt idx="4">
                  <c:v>Управление финансами </c:v>
                </c:pt>
                <c:pt idx="5">
                  <c:v>Формирование современной городской среды</c:v>
                </c:pt>
                <c:pt idx="6">
                  <c:v>Межнациональные отношения и поддержка казачества </c:v>
                </c:pt>
                <c:pt idx="7">
                  <c:v>Развитие физической культуры и спорта</c:v>
                </c:pt>
                <c:pt idx="8">
                  <c:v>Прочие программы</c:v>
                </c:pt>
              </c:strCache>
            </c:strRef>
          </c:cat>
          <c:val>
            <c:numRef>
              <c:f>Лист1!$B$2:$B$10</c:f>
              <c:numCache>
                <c:formatCode>General</c:formatCode>
                <c:ptCount val="9"/>
                <c:pt idx="0">
                  <c:v>41.8</c:v>
                </c:pt>
                <c:pt idx="1">
                  <c:v>22.7</c:v>
                </c:pt>
                <c:pt idx="2">
                  <c:v>8.7000000000000011</c:v>
                </c:pt>
                <c:pt idx="3">
                  <c:v>11.7</c:v>
                </c:pt>
                <c:pt idx="4">
                  <c:v>2.6</c:v>
                </c:pt>
                <c:pt idx="5">
                  <c:v>1.3</c:v>
                </c:pt>
                <c:pt idx="6">
                  <c:v>1.8</c:v>
                </c:pt>
                <c:pt idx="7">
                  <c:v>1.2</c:v>
                </c:pt>
                <c:pt idx="8">
                  <c:v>8.2000000000000011</c:v>
                </c:pt>
              </c:numCache>
            </c:numRef>
          </c:val>
        </c:ser>
      </c:pie3DChart>
    </c:plotArea>
    <c:plotVisOnly val="1"/>
  </c:chart>
  <c:txPr>
    <a:bodyPr/>
    <a:lstStyle/>
    <a:p>
      <a:pPr>
        <a:defRPr sz="800"/>
      </a:pPr>
      <a:endParaRPr lang="ru-RU"/>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rotY val="220"/>
      <c:perspective val="30"/>
    </c:view3D>
    <c:plotArea>
      <c:layout>
        <c:manualLayout>
          <c:layoutTarget val="inner"/>
          <c:xMode val="edge"/>
          <c:yMode val="edge"/>
          <c:x val="1.7508905136857891E-2"/>
          <c:y val="5.6135608048993882E-2"/>
          <c:w val="0.8845109205099343"/>
          <c:h val="0.63796748323126251"/>
        </c:manualLayout>
      </c:layout>
      <c:pie3DChart>
        <c:varyColors val="1"/>
        <c:ser>
          <c:idx val="0"/>
          <c:order val="0"/>
          <c:tx>
            <c:strRef>
              <c:f>Лист1!$B$1</c:f>
              <c:strCache>
                <c:ptCount val="1"/>
                <c:pt idx="0">
                  <c:v>Продажи</c:v>
                </c:pt>
              </c:strCache>
            </c:strRef>
          </c:tx>
          <c:spPr>
            <a:solidFill>
              <a:srgbClr val="9999FF"/>
            </a:solidFill>
            <a:ln w="12686">
              <a:noFill/>
              <a:prstDash val="solid"/>
            </a:ln>
          </c:spPr>
          <c:explosion val="32"/>
          <c:dPt>
            <c:idx val="0"/>
            <c:explosion val="18"/>
            <c:spPr>
              <a:solidFill>
                <a:srgbClr val="99CCFF"/>
              </a:solidFill>
              <a:ln>
                <a:noFill/>
              </a:ln>
            </c:spPr>
          </c:dPt>
          <c:dPt>
            <c:idx val="1"/>
            <c:spPr>
              <a:solidFill>
                <a:srgbClr val="FFC000"/>
              </a:solidFill>
              <a:ln>
                <a:noFill/>
              </a:ln>
            </c:spPr>
          </c:dPt>
          <c:dPt>
            <c:idx val="2"/>
            <c:explosion val="44"/>
            <c:spPr>
              <a:solidFill>
                <a:srgbClr val="CC99FF"/>
              </a:solidFill>
              <a:ln>
                <a:noFill/>
              </a:ln>
            </c:spPr>
          </c:dPt>
          <c:dPt>
            <c:idx val="3"/>
            <c:spPr>
              <a:solidFill>
                <a:srgbClr val="FF0000"/>
              </a:solidFill>
              <a:ln>
                <a:noFill/>
              </a:ln>
            </c:spPr>
          </c:dPt>
          <c:dPt>
            <c:idx val="4"/>
            <c:spPr>
              <a:solidFill>
                <a:schemeClr val="accent5">
                  <a:lumMod val="60000"/>
                  <a:lumOff val="40000"/>
                </a:schemeClr>
              </a:solidFill>
              <a:ln>
                <a:noFill/>
              </a:ln>
            </c:spPr>
          </c:dPt>
          <c:dPt>
            <c:idx val="5"/>
            <c:spPr>
              <a:solidFill>
                <a:schemeClr val="accent2">
                  <a:lumMod val="75000"/>
                </a:schemeClr>
              </a:solidFill>
              <a:ln>
                <a:noFill/>
              </a:ln>
            </c:spPr>
          </c:dPt>
          <c:dPt>
            <c:idx val="6"/>
            <c:spPr>
              <a:solidFill>
                <a:srgbClr val="FFFF00"/>
              </a:solidFill>
              <a:ln>
                <a:noFill/>
              </a:ln>
            </c:spPr>
          </c:dPt>
          <c:dPt>
            <c:idx val="7"/>
            <c:spPr>
              <a:solidFill>
                <a:srgbClr val="00B050"/>
              </a:solidFill>
              <a:ln>
                <a:noFill/>
              </a:ln>
            </c:spPr>
          </c:dPt>
          <c:dPt>
            <c:idx val="9"/>
            <c:spPr>
              <a:solidFill>
                <a:srgbClr val="66FFFF"/>
              </a:solidFill>
              <a:ln w="12686">
                <a:noFill/>
                <a:prstDash val="solid"/>
              </a:ln>
            </c:spPr>
          </c:dPt>
          <c:dPt>
            <c:idx val="10"/>
            <c:explosion val="40"/>
            <c:spPr>
              <a:solidFill>
                <a:srgbClr val="FFFFCC"/>
              </a:solidFill>
              <a:ln w="12686">
                <a:noFill/>
                <a:prstDash val="solid"/>
              </a:ln>
            </c:spPr>
          </c:dPt>
          <c:dPt>
            <c:idx val="11"/>
            <c:explosion val="46"/>
            <c:spPr>
              <a:solidFill>
                <a:schemeClr val="bg2">
                  <a:lumMod val="50000"/>
                </a:schemeClr>
              </a:solidFill>
              <a:ln w="12686">
                <a:noFill/>
                <a:prstDash val="solid"/>
              </a:ln>
            </c:spPr>
          </c:dPt>
          <c:dLbls>
            <c:dLbl>
              <c:idx val="0"/>
              <c:layout>
                <c:manualLayout>
                  <c:x val="0.12773059617547824"/>
                  <c:y val="-7.0921114027413329E-2"/>
                </c:manualLayout>
              </c:layout>
              <c:numFmt formatCode="#,##0.0" sourceLinked="0"/>
              <c:spPr>
                <a:ln>
                  <a:noFill/>
                </a:ln>
              </c:spPr>
              <c:txPr>
                <a:bodyPr/>
                <a:lstStyle/>
                <a:p>
                  <a:pPr>
                    <a:defRPr sz="800" b="1"/>
                  </a:pPr>
                  <a:endParaRPr lang="ru-RU"/>
                </a:p>
              </c:txPr>
              <c:showLegendKey val="1"/>
              <c:showVal val="1"/>
            </c:dLbl>
            <c:dLbl>
              <c:idx val="1"/>
              <c:layout>
                <c:manualLayout>
                  <c:x val="1.0537940569928738E-3"/>
                  <c:y val="-2.9150335374744832E-2"/>
                </c:manualLayout>
              </c:layout>
              <c:numFmt formatCode="#,##0.0" sourceLinked="0"/>
              <c:spPr>
                <a:ln>
                  <a:noFill/>
                </a:ln>
              </c:spPr>
              <c:txPr>
                <a:bodyPr/>
                <a:lstStyle/>
                <a:p>
                  <a:pPr>
                    <a:defRPr sz="800" b="1"/>
                  </a:pPr>
                  <a:endParaRPr lang="ru-RU"/>
                </a:p>
              </c:txPr>
              <c:showLegendKey val="1"/>
              <c:showVal val="1"/>
            </c:dLbl>
            <c:dLbl>
              <c:idx val="2"/>
              <c:layout>
                <c:manualLayout>
                  <c:x val="-7.5417135358080709E-3"/>
                  <c:y val="-2.251545640128319E-2"/>
                </c:manualLayout>
              </c:layout>
              <c:showLegendKey val="1"/>
              <c:showVal val="1"/>
            </c:dLbl>
            <c:dLbl>
              <c:idx val="4"/>
              <c:layout>
                <c:manualLayout>
                  <c:x val="-7.7963301462316333E-3"/>
                  <c:y val="-5.939253426655023E-2"/>
                </c:manualLayout>
              </c:layout>
              <c:showLegendKey val="1"/>
              <c:showVal val="1"/>
            </c:dLbl>
            <c:dLbl>
              <c:idx val="5"/>
              <c:layout>
                <c:manualLayout>
                  <c:x val="-3.6750093738282708E-3"/>
                  <c:y val="1.5756634587343249E-2"/>
                </c:manualLayout>
              </c:layout>
              <c:numFmt formatCode="#,##0.0" sourceLinked="0"/>
              <c:spPr>
                <a:ln>
                  <a:noFill/>
                </a:ln>
              </c:spPr>
              <c:txPr>
                <a:bodyPr/>
                <a:lstStyle/>
                <a:p>
                  <a:pPr>
                    <a:defRPr sz="800" b="1"/>
                  </a:pPr>
                  <a:endParaRPr lang="ru-RU"/>
                </a:p>
              </c:txPr>
              <c:showLegendKey val="1"/>
              <c:showVal val="1"/>
            </c:dLbl>
            <c:dLbl>
              <c:idx val="6"/>
              <c:layout>
                <c:manualLayout>
                  <c:x val="1.7436023622047245E-2"/>
                  <c:y val="1.7995917177019538E-2"/>
                </c:manualLayout>
              </c:layout>
              <c:numFmt formatCode="#,##0.0" sourceLinked="0"/>
              <c:spPr>
                <a:ln>
                  <a:noFill/>
                </a:ln>
              </c:spPr>
              <c:txPr>
                <a:bodyPr/>
                <a:lstStyle/>
                <a:p>
                  <a:pPr>
                    <a:defRPr sz="800" b="1"/>
                  </a:pPr>
                  <a:endParaRPr lang="ru-RU"/>
                </a:p>
              </c:txPr>
              <c:showLegendKey val="1"/>
              <c:showVal val="1"/>
            </c:dLbl>
            <c:dLbl>
              <c:idx val="7"/>
              <c:layout>
                <c:manualLayout>
                  <c:x val="-4.2139341957255383E-2"/>
                  <c:y val="1.2647127442403072E-2"/>
                </c:manualLayout>
              </c:layout>
              <c:showLegendKey val="1"/>
              <c:showVal val="1"/>
            </c:dLbl>
            <c:dLbl>
              <c:idx val="8"/>
              <c:layout>
                <c:manualLayout>
                  <c:x val="-8.5487439070116175E-2"/>
                  <c:y val="8.2735491396908768E-3"/>
                </c:manualLayout>
              </c:layout>
              <c:numFmt formatCode="#,##0.0" sourceLinked="0"/>
              <c:spPr>
                <a:ln>
                  <a:noFill/>
                </a:ln>
              </c:spPr>
              <c:txPr>
                <a:bodyPr/>
                <a:lstStyle/>
                <a:p>
                  <a:pPr>
                    <a:defRPr sz="800" b="1"/>
                  </a:pPr>
                  <a:endParaRPr lang="ru-RU"/>
                </a:p>
              </c:txPr>
              <c:showLegendKey val="1"/>
              <c:showVal val="1"/>
            </c:dLbl>
            <c:dLbl>
              <c:idx val="9"/>
              <c:layout>
                <c:manualLayout>
                  <c:x val="4.4683809055118123E-2"/>
                  <c:y val="1.0745115193934101E-2"/>
                </c:manualLayout>
              </c:layout>
              <c:numFmt formatCode="#,##0.0" sourceLinked="0"/>
              <c:spPr>
                <a:ln>
                  <a:noFill/>
                </a:ln>
              </c:spPr>
              <c:txPr>
                <a:bodyPr/>
                <a:lstStyle/>
                <a:p>
                  <a:pPr>
                    <a:defRPr sz="800" b="1"/>
                  </a:pPr>
                  <a:endParaRPr lang="ru-RU"/>
                </a:p>
              </c:txPr>
              <c:showLegendKey val="1"/>
              <c:showVal val="1"/>
            </c:dLbl>
            <c:dLbl>
              <c:idx val="10"/>
              <c:layout>
                <c:manualLayout>
                  <c:x val="4.4339438038995323E-2"/>
                  <c:y val="4.1054389034703986E-2"/>
                </c:manualLayout>
              </c:layout>
              <c:showLegendKey val="1"/>
              <c:showVal val="1"/>
            </c:dLbl>
            <c:dLbl>
              <c:idx val="11"/>
              <c:layout>
                <c:manualLayout>
                  <c:x val="-2.6695081083614632E-2"/>
                  <c:y val="-5.1643482064741897E-2"/>
                </c:manualLayout>
              </c:layout>
              <c:showLegendKey val="1"/>
              <c:showVal val="1"/>
            </c:dLbl>
            <c:numFmt formatCode="#,##0.0" sourceLinked="0"/>
            <c:spPr>
              <a:ln>
                <a:noFill/>
              </a:ln>
            </c:spPr>
            <c:txPr>
              <a:bodyPr/>
              <a:lstStyle/>
              <a:p>
                <a:pPr>
                  <a:defRPr sz="800"/>
                </a:pPr>
                <a:endParaRPr lang="ru-RU"/>
              </a:p>
            </c:txPr>
            <c:showLegendKey val="1"/>
            <c:showVal val="1"/>
            <c:showLeaderLines val="1"/>
          </c:dLbls>
          <c:cat>
            <c:strRef>
              <c:f>Лист1!$A$2:$A$13</c:f>
              <c:strCache>
                <c:ptCount val="12"/>
                <c:pt idx="0">
                  <c:v>Налог на доходы физических лиц</c:v>
                </c:pt>
                <c:pt idx="1">
                  <c:v>Доходы от уплаты акцизов на нефтепродукты</c:v>
                </c:pt>
                <c:pt idx="2">
                  <c:v>Патентная система налогообложения</c:v>
                </c:pt>
                <c:pt idx="3">
                  <c:v>Упрощенная система налогообложения</c:v>
                </c:pt>
                <c:pt idx="4">
                  <c:v>Налог на имущество физических лиц</c:v>
                </c:pt>
                <c:pt idx="5">
                  <c:v>Земельный налог</c:v>
                </c:pt>
                <c:pt idx="6">
                  <c:v>Единый сельскохозяйственный налог</c:v>
                </c:pt>
                <c:pt idx="7">
                  <c:v>Государственная пошлина</c:v>
                </c:pt>
                <c:pt idx="8">
                  <c:v>Доходы от использования имущества, находящегося в муниципальной собственности</c:v>
                </c:pt>
                <c:pt idx="9">
                  <c:v>Доходы от оказания платных услуг</c:v>
                </c:pt>
                <c:pt idx="10">
                  <c:v>Доходы от продажи материальных и нематериальных активов</c:v>
                </c:pt>
                <c:pt idx="11">
                  <c:v>Прочие налоговые и неналоговые доходы</c:v>
                </c:pt>
              </c:strCache>
            </c:strRef>
          </c:cat>
          <c:val>
            <c:numRef>
              <c:f>Лист1!$B$2:$B$13</c:f>
              <c:numCache>
                <c:formatCode>General</c:formatCode>
                <c:ptCount val="12"/>
                <c:pt idx="0">
                  <c:v>48.4</c:v>
                </c:pt>
                <c:pt idx="1">
                  <c:v>11.4</c:v>
                </c:pt>
                <c:pt idx="2">
                  <c:v>1</c:v>
                </c:pt>
                <c:pt idx="3">
                  <c:v>4.7</c:v>
                </c:pt>
                <c:pt idx="4">
                  <c:v>2.8</c:v>
                </c:pt>
                <c:pt idx="5">
                  <c:v>8.7000000000000011</c:v>
                </c:pt>
                <c:pt idx="6">
                  <c:v>7.2</c:v>
                </c:pt>
                <c:pt idx="7">
                  <c:v>1.6</c:v>
                </c:pt>
                <c:pt idx="8">
                  <c:v>7</c:v>
                </c:pt>
                <c:pt idx="9">
                  <c:v>5.7</c:v>
                </c:pt>
                <c:pt idx="10">
                  <c:v>0.2</c:v>
                </c:pt>
                <c:pt idx="11">
                  <c:v>1.3</c:v>
                </c:pt>
              </c:numCache>
            </c:numRef>
          </c:val>
        </c:ser>
      </c:pie3DChart>
      <c:spPr>
        <a:noFill/>
        <a:ln w="25400">
          <a:noFill/>
        </a:ln>
      </c:spPr>
    </c:plotArea>
    <c:plotVisOnly val="1"/>
    <c:dispBlanksAs val="zero"/>
  </c:chart>
  <c:spPr>
    <a:noFill/>
    <a:ln>
      <a:noFill/>
    </a:ln>
  </c:spPr>
  <c:txPr>
    <a:bodyPr/>
    <a:lstStyle/>
    <a:p>
      <a:pPr>
        <a:defRPr sz="1799"/>
      </a:pPr>
      <a:endParaRPr lang="ru-RU"/>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налоговые и неналоговые</c:v>
                </c:pt>
              </c:strCache>
            </c:strRef>
          </c:tx>
          <c:spPr>
            <a:solidFill>
              <a:schemeClr val="accent6">
                <a:lumMod val="40000"/>
                <a:lumOff val="60000"/>
              </a:schemeClr>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Лист1!$B$2:$B$7</c:f>
              <c:numCache>
                <c:formatCode>General</c:formatCode>
                <c:ptCount val="6"/>
                <c:pt idx="0">
                  <c:v>345751.31</c:v>
                </c:pt>
                <c:pt idx="1">
                  <c:v>352343.8</c:v>
                </c:pt>
                <c:pt idx="2">
                  <c:v>352385.89</c:v>
                </c:pt>
                <c:pt idx="3">
                  <c:v>370762.76</c:v>
                </c:pt>
                <c:pt idx="4">
                  <c:v>374509.7</c:v>
                </c:pt>
                <c:pt idx="5">
                  <c:v>382315.67</c:v>
                </c:pt>
              </c:numCache>
            </c:numRef>
          </c:val>
        </c:ser>
        <c:ser>
          <c:idx val="1"/>
          <c:order val="1"/>
          <c:tx>
            <c:strRef>
              <c:f>Лист1!$C$1</c:f>
              <c:strCache>
                <c:ptCount val="1"/>
                <c:pt idx="0">
                  <c:v>дотации</c:v>
                </c:pt>
              </c:strCache>
            </c:strRef>
          </c:tx>
          <c:spPr>
            <a:solidFill>
              <a:schemeClr val="accent1">
                <a:lumMod val="75000"/>
              </a:schemeClr>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Лист1!$C$2:$C$7</c:f>
              <c:numCache>
                <c:formatCode>General</c:formatCode>
                <c:ptCount val="6"/>
                <c:pt idx="0">
                  <c:v>457085.07</c:v>
                </c:pt>
                <c:pt idx="1">
                  <c:v>455071</c:v>
                </c:pt>
                <c:pt idx="2">
                  <c:v>462516</c:v>
                </c:pt>
                <c:pt idx="3">
                  <c:v>544961</c:v>
                </c:pt>
                <c:pt idx="4">
                  <c:v>497731</c:v>
                </c:pt>
                <c:pt idx="5">
                  <c:v>528528</c:v>
                </c:pt>
              </c:numCache>
            </c:numRef>
          </c:val>
        </c:ser>
        <c:ser>
          <c:idx val="2"/>
          <c:order val="2"/>
          <c:tx>
            <c:strRef>
              <c:f>Лист1!$D$1</c:f>
              <c:strCache>
                <c:ptCount val="1"/>
                <c:pt idx="0">
                  <c:v>субсидии</c:v>
                </c:pt>
              </c:strCache>
            </c:strRef>
          </c:tx>
          <c:spPr>
            <a:solidFill>
              <a:srgbClr val="FFCC99"/>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Лист1!$D$2:$D$7</c:f>
              <c:numCache>
                <c:formatCode>General</c:formatCode>
                <c:ptCount val="6"/>
                <c:pt idx="0">
                  <c:v>273952.94</c:v>
                </c:pt>
                <c:pt idx="1">
                  <c:v>324425.53999999998</c:v>
                </c:pt>
                <c:pt idx="2">
                  <c:v>604968.15</c:v>
                </c:pt>
                <c:pt idx="3">
                  <c:v>222447.01</c:v>
                </c:pt>
                <c:pt idx="4">
                  <c:v>145064.28</c:v>
                </c:pt>
                <c:pt idx="5">
                  <c:v>53857.350000000013</c:v>
                </c:pt>
              </c:numCache>
            </c:numRef>
          </c:val>
        </c:ser>
        <c:ser>
          <c:idx val="3"/>
          <c:order val="3"/>
          <c:tx>
            <c:strRef>
              <c:f>Лист1!$E$1</c:f>
              <c:strCache>
                <c:ptCount val="1"/>
                <c:pt idx="0">
                  <c:v>иные МБТ</c:v>
                </c:pt>
              </c:strCache>
            </c:strRef>
          </c:tx>
          <c:spPr>
            <a:solidFill>
              <a:srgbClr val="FF66FF"/>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Лист1!$E$2:$E$7</c:f>
              <c:numCache>
                <c:formatCode>General</c:formatCode>
                <c:ptCount val="6"/>
                <c:pt idx="0">
                  <c:v>22870.560000000001</c:v>
                </c:pt>
                <c:pt idx="1">
                  <c:v>43518.47</c:v>
                </c:pt>
                <c:pt idx="2">
                  <c:v>38010.239999999998</c:v>
                </c:pt>
                <c:pt idx="3">
                  <c:v>6417.13</c:v>
                </c:pt>
                <c:pt idx="4">
                  <c:v>1417.1299999999999</c:v>
                </c:pt>
                <c:pt idx="5">
                  <c:v>1417.1299999999999</c:v>
                </c:pt>
              </c:numCache>
            </c:numRef>
          </c:val>
        </c:ser>
        <c:ser>
          <c:idx val="4"/>
          <c:order val="4"/>
          <c:tx>
            <c:strRef>
              <c:f>Лист1!$F$1</c:f>
              <c:strCache>
                <c:ptCount val="1"/>
                <c:pt idx="0">
                  <c:v>субвенции</c:v>
                </c:pt>
              </c:strCache>
            </c:strRef>
          </c:tx>
          <c:spPr>
            <a:solidFill>
              <a:srgbClr val="FF0000"/>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Лист1!$F$2:$F$7</c:f>
              <c:numCache>
                <c:formatCode>General</c:formatCode>
                <c:ptCount val="6"/>
                <c:pt idx="0">
                  <c:v>997799.54</c:v>
                </c:pt>
                <c:pt idx="1">
                  <c:v>1167884.79</c:v>
                </c:pt>
                <c:pt idx="2">
                  <c:v>1186900.06</c:v>
                </c:pt>
                <c:pt idx="3">
                  <c:v>981310.87</c:v>
                </c:pt>
                <c:pt idx="4">
                  <c:v>834110.76</c:v>
                </c:pt>
                <c:pt idx="5">
                  <c:v>812310.05</c:v>
                </c:pt>
              </c:numCache>
            </c:numRef>
          </c:val>
        </c:ser>
        <c:ser>
          <c:idx val="5"/>
          <c:order val="5"/>
          <c:tx>
            <c:strRef>
              <c:f>Лист1!$G$1</c:f>
              <c:strCache>
                <c:ptCount val="1"/>
                <c:pt idx="0">
                  <c:v>прочие безвозмездные поступления</c:v>
                </c:pt>
              </c:strCache>
            </c:strRef>
          </c:tx>
          <c:spPr>
            <a:solidFill>
              <a:srgbClr val="00B050"/>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Лист1!$G$2:$G$7</c:f>
              <c:numCache>
                <c:formatCode>General</c:formatCode>
                <c:ptCount val="6"/>
                <c:pt idx="0">
                  <c:v>1644.83</c:v>
                </c:pt>
                <c:pt idx="1">
                  <c:v>4</c:v>
                </c:pt>
              </c:numCache>
            </c:numRef>
          </c:val>
        </c:ser>
        <c:shape val="cylinder"/>
        <c:axId val="169406848"/>
        <c:axId val="169408384"/>
        <c:axId val="0"/>
      </c:bar3DChart>
      <c:catAx>
        <c:axId val="169406848"/>
        <c:scaling>
          <c:orientation val="minMax"/>
        </c:scaling>
        <c:axPos val="b"/>
        <c:tickLblPos val="nextTo"/>
        <c:crossAx val="169408384"/>
        <c:crosses val="autoZero"/>
        <c:auto val="1"/>
        <c:lblAlgn val="ctr"/>
        <c:lblOffset val="100"/>
      </c:catAx>
      <c:valAx>
        <c:axId val="169408384"/>
        <c:scaling>
          <c:orientation val="minMax"/>
        </c:scaling>
        <c:axPos val="l"/>
        <c:majorGridlines/>
        <c:numFmt formatCode="General" sourceLinked="1"/>
        <c:tickLblPos val="nextTo"/>
        <c:crossAx val="169406848"/>
        <c:crosses val="autoZero"/>
        <c:crossBetween val="between"/>
      </c:valAx>
    </c:plotArea>
    <c:legend>
      <c:legendPos val="r"/>
      <c:layout>
        <c:manualLayout>
          <c:xMode val="edge"/>
          <c:yMode val="edge"/>
          <c:x val="0.74236152976111558"/>
          <c:y val="0.54650291161566611"/>
          <c:w val="0.22208303081658071"/>
          <c:h val="0.39587964388700769"/>
        </c:manualLayout>
      </c:layout>
    </c:legend>
    <c:plotVisOnly val="1"/>
  </c:chart>
  <c:txPr>
    <a:bodyPr/>
    <a:lstStyle/>
    <a:p>
      <a:pPr>
        <a:defRPr sz="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doughnutChart>
        <c:varyColors val="1"/>
        <c:ser>
          <c:idx val="0"/>
          <c:order val="0"/>
          <c:tx>
            <c:strRef>
              <c:f>Лист1!$B$1</c:f>
              <c:strCache>
                <c:ptCount val="1"/>
                <c:pt idx="0">
                  <c:v>Столбец1</c:v>
                </c:pt>
              </c:strCache>
            </c:strRef>
          </c:tx>
          <c:spPr>
            <a:scene3d>
              <a:camera prst="orthographicFront"/>
              <a:lightRig rig="threePt" dir="t">
                <a:rot lat="0" lon="0" rev="0"/>
              </a:lightRig>
            </a:scene3d>
            <a:sp3d prstMaterial="plastic">
              <a:bevelT w="101600"/>
            </a:sp3d>
          </c:spPr>
          <c:dPt>
            <c:idx val="1"/>
            <c:spPr>
              <a:solidFill>
                <a:schemeClr val="accent6">
                  <a:lumMod val="60000"/>
                  <a:lumOff val="40000"/>
                </a:schemeClr>
              </a:solidFill>
              <a:scene3d>
                <a:camera prst="orthographicFront"/>
                <a:lightRig rig="threePt" dir="t">
                  <a:rot lat="0" lon="0" rev="0"/>
                </a:lightRig>
              </a:scene3d>
              <a:sp3d prstMaterial="plastic">
                <a:bevelT w="101600"/>
              </a:sp3d>
            </c:spPr>
          </c:dPt>
          <c:dPt>
            <c:idx val="3"/>
            <c:explosion val="9"/>
            <c:spPr>
              <a:solidFill>
                <a:srgbClr val="FF0000"/>
              </a:solidFill>
              <a:scene3d>
                <a:camera prst="orthographicFront"/>
                <a:lightRig rig="threePt" dir="t">
                  <a:rot lat="0" lon="0" rev="0"/>
                </a:lightRig>
              </a:scene3d>
              <a:sp3d prstMaterial="plastic">
                <a:bevelT w="101600"/>
              </a:sp3d>
            </c:spPr>
          </c:dPt>
          <c:dLbls>
            <c:dLbl>
              <c:idx val="0"/>
              <c:layout>
                <c:manualLayout>
                  <c:x val="-6.1826593709684591E-3"/>
                  <c:y val="-7.2463768115942195E-3"/>
                </c:manualLayout>
              </c:layout>
              <c:tx>
                <c:rich>
                  <a:bodyPr/>
                  <a:lstStyle/>
                  <a:p>
                    <a:r>
                      <a:rPr lang="ru-RU" sz="600" dirty="0" smtClean="0"/>
                      <a:t> </a:t>
                    </a:r>
                    <a:r>
                      <a:rPr lang="en-US" sz="600" dirty="0" smtClean="0"/>
                      <a:t>462</a:t>
                    </a:r>
                    <a:r>
                      <a:rPr lang="ru-RU" sz="600" dirty="0" smtClean="0"/>
                      <a:t> </a:t>
                    </a:r>
                    <a:r>
                      <a:rPr lang="en-US" sz="600" dirty="0" smtClean="0"/>
                      <a:t>516</a:t>
                    </a:r>
                    <a:r>
                      <a:rPr lang="ru-RU" sz="600" dirty="0" smtClean="0"/>
                      <a:t>,00 (20,2%)</a:t>
                    </a:r>
                    <a:endParaRPr lang="en-US" sz="600" dirty="0"/>
                  </a:p>
                </c:rich>
              </c:tx>
              <c:showVal val="1"/>
            </c:dLbl>
            <c:dLbl>
              <c:idx val="1"/>
              <c:layout/>
              <c:tx>
                <c:rich>
                  <a:bodyPr/>
                  <a:lstStyle/>
                  <a:p>
                    <a:r>
                      <a:rPr lang="en-US" sz="600" dirty="0" smtClean="0"/>
                      <a:t>604</a:t>
                    </a:r>
                    <a:r>
                      <a:rPr lang="ru-RU" sz="600" dirty="0" smtClean="0"/>
                      <a:t> </a:t>
                    </a:r>
                    <a:r>
                      <a:rPr lang="en-US" sz="600" dirty="0" smtClean="0"/>
                      <a:t>968,15</a:t>
                    </a:r>
                    <a:r>
                      <a:rPr lang="ru-RU" sz="600" dirty="0" smtClean="0"/>
                      <a:t> (26,4%)</a:t>
                    </a:r>
                    <a:endParaRPr lang="en-US" sz="600" dirty="0"/>
                  </a:p>
                </c:rich>
              </c:tx>
              <c:showVal val="1"/>
            </c:dLbl>
            <c:dLbl>
              <c:idx val="2"/>
              <c:layout>
                <c:manualLayout>
                  <c:x val="2.894145647048359E-2"/>
                  <c:y val="7.9710144927536475E-2"/>
                </c:manualLayout>
              </c:layout>
              <c:tx>
                <c:rich>
                  <a:bodyPr/>
                  <a:lstStyle/>
                  <a:p>
                    <a:r>
                      <a:rPr lang="en-US" sz="600" dirty="0" smtClean="0"/>
                      <a:t>1</a:t>
                    </a:r>
                    <a:r>
                      <a:rPr lang="ru-RU" sz="600" dirty="0" smtClean="0"/>
                      <a:t> </a:t>
                    </a:r>
                    <a:r>
                      <a:rPr lang="en-US" sz="600" dirty="0" smtClean="0"/>
                      <a:t>186</a:t>
                    </a:r>
                    <a:r>
                      <a:rPr lang="ru-RU" sz="600" dirty="0" smtClean="0"/>
                      <a:t> </a:t>
                    </a:r>
                    <a:r>
                      <a:rPr lang="en-US" sz="600" dirty="0" smtClean="0"/>
                      <a:t>900,06</a:t>
                    </a:r>
                    <a:r>
                      <a:rPr lang="ru-RU" sz="600" dirty="0" smtClean="0"/>
                      <a:t> (51,8%)</a:t>
                    </a:r>
                    <a:endParaRPr lang="en-US" sz="600" dirty="0"/>
                  </a:p>
                </c:rich>
              </c:tx>
              <c:showVal val="1"/>
            </c:dLbl>
            <c:dLbl>
              <c:idx val="3"/>
              <c:layout>
                <c:manualLayout>
                  <c:x val="-0.1636055040734623"/>
                  <c:y val="-0.11054765013442459"/>
                </c:manualLayout>
              </c:layout>
              <c:tx>
                <c:rich>
                  <a:bodyPr/>
                  <a:lstStyle/>
                  <a:p>
                    <a:r>
                      <a:rPr lang="en-US" sz="600" dirty="0" smtClean="0"/>
                      <a:t>38</a:t>
                    </a:r>
                    <a:r>
                      <a:rPr lang="ru-RU" sz="600" dirty="0" smtClean="0"/>
                      <a:t> </a:t>
                    </a:r>
                    <a:r>
                      <a:rPr lang="en-US" sz="600" dirty="0" smtClean="0"/>
                      <a:t>010,24</a:t>
                    </a:r>
                    <a:r>
                      <a:rPr lang="ru-RU" sz="600" dirty="0" smtClean="0"/>
                      <a:t> (1,6%)</a:t>
                    </a:r>
                    <a:endParaRPr lang="en-US" sz="600" dirty="0"/>
                  </a:p>
                </c:rich>
              </c:tx>
              <c:showVal val="1"/>
            </c:dLbl>
            <c:txPr>
              <a:bodyPr/>
              <a:lstStyle/>
              <a:p>
                <a:pPr>
                  <a:defRPr sz="600"/>
                </a:pPr>
                <a:endParaRPr lang="ru-RU"/>
              </a:p>
            </c:txPr>
            <c:showVal val="1"/>
            <c:showLeaderLines val="1"/>
          </c:dLbls>
          <c:cat>
            <c:strRef>
              <c:f>Лист1!$A$2:$A$5</c:f>
              <c:strCache>
                <c:ptCount val="4"/>
                <c:pt idx="0">
                  <c:v>дотации</c:v>
                </c:pt>
                <c:pt idx="1">
                  <c:v>субсидии</c:v>
                </c:pt>
                <c:pt idx="2">
                  <c:v>субвенции</c:v>
                </c:pt>
                <c:pt idx="3">
                  <c:v>иные МБТ</c:v>
                </c:pt>
              </c:strCache>
            </c:strRef>
          </c:cat>
          <c:val>
            <c:numRef>
              <c:f>Лист1!$B$2:$B$5</c:f>
              <c:numCache>
                <c:formatCode>General</c:formatCode>
                <c:ptCount val="4"/>
                <c:pt idx="0">
                  <c:v>462516</c:v>
                </c:pt>
                <c:pt idx="1">
                  <c:v>604968.15</c:v>
                </c:pt>
                <c:pt idx="2">
                  <c:v>1186900.06</c:v>
                </c:pt>
                <c:pt idx="3">
                  <c:v>38010.239999999998</c:v>
                </c:pt>
              </c:numCache>
            </c:numRef>
          </c:val>
        </c:ser>
        <c:firstSliceAng val="0"/>
        <c:holeSize val="50"/>
      </c:doughnutChart>
    </c:plotArea>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doughnutChart>
        <c:varyColors val="1"/>
        <c:ser>
          <c:idx val="0"/>
          <c:order val="0"/>
          <c:tx>
            <c:strRef>
              <c:f>Лист1!$B$1</c:f>
              <c:strCache>
                <c:ptCount val="1"/>
                <c:pt idx="0">
                  <c:v>Столбец1</c:v>
                </c:pt>
              </c:strCache>
            </c:strRef>
          </c:tx>
          <c:spPr>
            <a:scene3d>
              <a:camera prst="orthographicFront"/>
              <a:lightRig rig="threePt" dir="t"/>
            </a:scene3d>
            <a:sp3d>
              <a:bevelT w="101600"/>
            </a:sp3d>
          </c:spPr>
          <c:dPt>
            <c:idx val="1"/>
            <c:spPr>
              <a:solidFill>
                <a:schemeClr val="accent6">
                  <a:lumMod val="60000"/>
                  <a:lumOff val="40000"/>
                </a:schemeClr>
              </a:solidFill>
              <a:scene3d>
                <a:camera prst="orthographicFront"/>
                <a:lightRig rig="threePt" dir="t"/>
              </a:scene3d>
              <a:sp3d>
                <a:bevelT w="101600"/>
              </a:sp3d>
            </c:spPr>
          </c:dPt>
          <c:dPt>
            <c:idx val="3"/>
            <c:explosion val="9"/>
            <c:spPr>
              <a:solidFill>
                <a:srgbClr val="C0504D">
                  <a:lumMod val="75000"/>
                </a:srgbClr>
              </a:solidFill>
              <a:scene3d>
                <a:camera prst="orthographicFront"/>
                <a:lightRig rig="threePt" dir="t"/>
              </a:scene3d>
              <a:sp3d>
                <a:bevelT w="101600"/>
              </a:sp3d>
            </c:spPr>
          </c:dPt>
          <c:dLbls>
            <c:dLbl>
              <c:idx val="0"/>
              <c:layout>
                <c:manualLayout>
                  <c:x val="-7.0207250037141594E-2"/>
                  <c:y val="-7.6086956521739135E-2"/>
                </c:manualLayout>
              </c:layout>
              <c:tx>
                <c:rich>
                  <a:bodyPr/>
                  <a:lstStyle/>
                  <a:p>
                    <a:r>
                      <a:rPr lang="en-US" sz="600" dirty="0" smtClean="0"/>
                      <a:t>544</a:t>
                    </a:r>
                    <a:r>
                      <a:rPr lang="ru-RU" sz="600" dirty="0" smtClean="0"/>
                      <a:t> </a:t>
                    </a:r>
                    <a:r>
                      <a:rPr lang="en-US" sz="600" dirty="0" smtClean="0"/>
                      <a:t>961</a:t>
                    </a:r>
                    <a:r>
                      <a:rPr lang="ru-RU" sz="600" dirty="0" smtClean="0"/>
                      <a:t>,00 (31,0%)</a:t>
                    </a:r>
                    <a:endParaRPr lang="en-US" sz="600" dirty="0"/>
                  </a:p>
                </c:rich>
              </c:tx>
              <c:showVal val="1"/>
            </c:dLbl>
            <c:dLbl>
              <c:idx val="1"/>
              <c:layout/>
              <c:tx>
                <c:rich>
                  <a:bodyPr/>
                  <a:lstStyle/>
                  <a:p>
                    <a:r>
                      <a:rPr lang="en-US" sz="600" dirty="0" smtClean="0"/>
                      <a:t>222</a:t>
                    </a:r>
                    <a:r>
                      <a:rPr lang="ru-RU" sz="600" dirty="0" smtClean="0"/>
                      <a:t> </a:t>
                    </a:r>
                    <a:r>
                      <a:rPr lang="en-US" sz="600" dirty="0" smtClean="0"/>
                      <a:t>447,01</a:t>
                    </a:r>
                    <a:r>
                      <a:rPr lang="ru-RU" sz="600" dirty="0" smtClean="0"/>
                      <a:t> (12,7%)</a:t>
                    </a:r>
                    <a:endParaRPr lang="en-US" sz="600" dirty="0"/>
                  </a:p>
                </c:rich>
              </c:tx>
              <c:showVal val="1"/>
            </c:dLbl>
            <c:dLbl>
              <c:idx val="2"/>
              <c:layout>
                <c:manualLayout>
                  <c:x val="7.8616104590699759E-2"/>
                  <c:y val="0.15217391304347827"/>
                </c:manualLayout>
              </c:layout>
              <c:tx>
                <c:rich>
                  <a:bodyPr/>
                  <a:lstStyle/>
                  <a:p>
                    <a:r>
                      <a:rPr lang="ru-RU" sz="600" dirty="0" smtClean="0"/>
                      <a:t> </a:t>
                    </a:r>
                    <a:r>
                      <a:rPr lang="en-US" sz="600" dirty="0" smtClean="0"/>
                      <a:t>981</a:t>
                    </a:r>
                    <a:r>
                      <a:rPr lang="ru-RU" sz="600" dirty="0" smtClean="0"/>
                      <a:t> </a:t>
                    </a:r>
                    <a:r>
                      <a:rPr lang="en-US" sz="600" dirty="0" smtClean="0"/>
                      <a:t>310,87</a:t>
                    </a:r>
                    <a:r>
                      <a:rPr lang="ru-RU" sz="600" dirty="0" smtClean="0"/>
                      <a:t> (55,9%)</a:t>
                    </a:r>
                    <a:endParaRPr lang="en-US" sz="600" dirty="0"/>
                  </a:p>
                </c:rich>
              </c:tx>
              <c:showVal val="1"/>
            </c:dLbl>
            <c:dLbl>
              <c:idx val="3"/>
              <c:layout>
                <c:manualLayout>
                  <c:x val="-0.16290349673843074"/>
                  <c:y val="-0.11013746185503508"/>
                </c:manualLayout>
              </c:layout>
              <c:tx>
                <c:rich>
                  <a:bodyPr/>
                  <a:lstStyle/>
                  <a:p>
                    <a:r>
                      <a:rPr lang="en-US" sz="600" dirty="0" smtClean="0"/>
                      <a:t>6</a:t>
                    </a:r>
                    <a:r>
                      <a:rPr lang="ru-RU" sz="600" dirty="0" smtClean="0"/>
                      <a:t> </a:t>
                    </a:r>
                    <a:r>
                      <a:rPr lang="en-US" sz="600" dirty="0" smtClean="0"/>
                      <a:t>417,13</a:t>
                    </a:r>
                    <a:r>
                      <a:rPr lang="ru-RU" sz="600" dirty="0" smtClean="0"/>
                      <a:t> (0,4%)</a:t>
                    </a:r>
                    <a:endParaRPr lang="en-US" sz="600" dirty="0"/>
                  </a:p>
                </c:rich>
              </c:tx>
              <c:showVal val="1"/>
            </c:dLbl>
            <c:txPr>
              <a:bodyPr/>
              <a:lstStyle/>
              <a:p>
                <a:pPr>
                  <a:defRPr sz="600"/>
                </a:pPr>
                <a:endParaRPr lang="ru-RU"/>
              </a:p>
            </c:txPr>
            <c:showVal val="1"/>
            <c:showLeaderLines val="1"/>
          </c:dLbls>
          <c:cat>
            <c:strRef>
              <c:f>Лист1!$A$2:$A$5</c:f>
              <c:strCache>
                <c:ptCount val="4"/>
                <c:pt idx="0">
                  <c:v>дотации</c:v>
                </c:pt>
                <c:pt idx="1">
                  <c:v>субсидии</c:v>
                </c:pt>
                <c:pt idx="2">
                  <c:v>субвенции</c:v>
                </c:pt>
                <c:pt idx="3">
                  <c:v>иные МБТ</c:v>
                </c:pt>
              </c:strCache>
            </c:strRef>
          </c:cat>
          <c:val>
            <c:numRef>
              <c:f>Лист1!$B$2:$B$5</c:f>
              <c:numCache>
                <c:formatCode>General</c:formatCode>
                <c:ptCount val="4"/>
                <c:pt idx="0">
                  <c:v>544961</c:v>
                </c:pt>
                <c:pt idx="1">
                  <c:v>222447.01</c:v>
                </c:pt>
                <c:pt idx="2">
                  <c:v>981310.87</c:v>
                </c:pt>
                <c:pt idx="3">
                  <c:v>6417.13</c:v>
                </c:pt>
              </c:numCache>
            </c:numRef>
          </c:val>
        </c:ser>
        <c:firstSliceAng val="0"/>
        <c:holeSize val="50"/>
      </c:doughnutChart>
    </c:plotArea>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8164951791580908E-2"/>
          <c:y val="2.8069978973301841E-2"/>
          <c:w val="0.70863599667899757"/>
          <c:h val="0.8614823895877296"/>
        </c:manualLayout>
      </c:layout>
      <c:barChart>
        <c:barDir val="col"/>
        <c:grouping val="stacked"/>
        <c:ser>
          <c:idx val="0"/>
          <c:order val="0"/>
          <c:tx>
            <c:strRef>
              <c:f>Лист1!$B$1</c:f>
              <c:strCache>
                <c:ptCount val="1"/>
                <c:pt idx="0">
                  <c:v>Расходы</c:v>
                </c:pt>
              </c:strCache>
            </c:strRef>
          </c:tx>
          <c:spPr>
            <a:solidFill>
              <a:srgbClr val="00B050"/>
            </a:solidFill>
            <a:ln w="79375">
              <a:noFill/>
            </a:ln>
          </c:spPr>
          <c:dLbls>
            <c:showVal val="1"/>
          </c:dLbls>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Лист1!$B$2:$B$7</c:f>
              <c:numCache>
                <c:formatCode>General</c:formatCode>
                <c:ptCount val="6"/>
                <c:pt idx="0">
                  <c:v>1921149.1600000001</c:v>
                </c:pt>
                <c:pt idx="1">
                  <c:v>2416112.2400000002</c:v>
                </c:pt>
                <c:pt idx="2">
                  <c:v>2353137.54</c:v>
                </c:pt>
                <c:pt idx="3">
                  <c:v>2125898.77</c:v>
                </c:pt>
                <c:pt idx="4">
                  <c:v>1852832.87</c:v>
                </c:pt>
                <c:pt idx="5">
                  <c:v>1778428.2</c:v>
                </c:pt>
              </c:numCache>
            </c:numRef>
          </c:val>
        </c:ser>
        <c:overlap val="100"/>
        <c:axId val="169431040"/>
        <c:axId val="169432576"/>
      </c:barChart>
      <c:catAx>
        <c:axId val="169431040"/>
        <c:scaling>
          <c:orientation val="minMax"/>
        </c:scaling>
        <c:axPos val="b"/>
        <c:tickLblPos val="nextTo"/>
        <c:txPr>
          <a:bodyPr/>
          <a:lstStyle/>
          <a:p>
            <a:pPr>
              <a:defRPr sz="800"/>
            </a:pPr>
            <a:endParaRPr lang="ru-RU"/>
          </a:p>
        </c:txPr>
        <c:crossAx val="169432576"/>
        <c:crosses val="autoZero"/>
        <c:auto val="1"/>
        <c:lblAlgn val="ctr"/>
        <c:lblOffset val="100"/>
      </c:catAx>
      <c:valAx>
        <c:axId val="169432576"/>
        <c:scaling>
          <c:orientation val="minMax"/>
        </c:scaling>
        <c:axPos val="l"/>
        <c:majorGridlines/>
        <c:numFmt formatCode="General" sourceLinked="1"/>
        <c:tickLblPos val="nextTo"/>
        <c:crossAx val="169431040"/>
        <c:crosses val="autoZero"/>
        <c:crossBetween val="between"/>
      </c:valAx>
    </c:plotArea>
    <c:plotVisOnly val="1"/>
  </c:chart>
  <c:txPr>
    <a:bodyPr/>
    <a:lstStyle/>
    <a:p>
      <a:pPr>
        <a:defRPr sz="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49546629665296776"/>
          <c:y val="0.24706983806501578"/>
          <c:w val="0.5045337033470304"/>
          <c:h val="0.72217601886633986"/>
        </c:manualLayout>
      </c:layout>
      <c:doughnutChart>
        <c:varyColors val="1"/>
        <c:ser>
          <c:idx val="0"/>
          <c:order val="0"/>
          <c:tx>
            <c:strRef>
              <c:f>Лист1!$B$1</c:f>
              <c:strCache>
                <c:ptCount val="1"/>
                <c:pt idx="0">
                  <c:v>Продажи</c:v>
                </c:pt>
              </c:strCache>
            </c:strRef>
          </c:tx>
          <c:spPr>
            <a:scene3d>
              <a:camera prst="orthographicFront"/>
              <a:lightRig rig="threePt" dir="t"/>
            </a:scene3d>
            <a:sp3d>
              <a:bevelT w="38100"/>
            </a:sp3d>
          </c:spPr>
          <c:dPt>
            <c:idx val="0"/>
            <c:explosion val="13"/>
          </c:dPt>
          <c:dPt>
            <c:idx val="1"/>
            <c:explosion val="18"/>
          </c:dPt>
          <c:dPt>
            <c:idx val="2"/>
            <c:explosion val="5"/>
            <c:spPr>
              <a:solidFill>
                <a:srgbClr val="FFC000"/>
              </a:solidFill>
              <a:scene3d>
                <a:camera prst="orthographicFront"/>
                <a:lightRig rig="threePt" dir="t"/>
              </a:scene3d>
              <a:sp3d>
                <a:bevelT w="38100"/>
              </a:sp3d>
            </c:spPr>
          </c:dPt>
          <c:dPt>
            <c:idx val="3"/>
            <c:spPr>
              <a:solidFill>
                <a:schemeClr val="accent2">
                  <a:lumMod val="60000"/>
                  <a:lumOff val="40000"/>
                </a:schemeClr>
              </a:solidFill>
              <a:scene3d>
                <a:camera prst="orthographicFront"/>
                <a:lightRig rig="threePt" dir="t"/>
              </a:scene3d>
              <a:sp3d>
                <a:bevelT w="38100"/>
              </a:sp3d>
            </c:spPr>
          </c:dPt>
          <c:dPt>
            <c:idx val="4"/>
            <c:explosion val="12"/>
            <c:spPr>
              <a:solidFill>
                <a:srgbClr val="66FFFF"/>
              </a:solidFill>
              <a:scene3d>
                <a:camera prst="orthographicFront"/>
                <a:lightRig rig="threePt" dir="t"/>
              </a:scene3d>
              <a:sp3d>
                <a:bevelT w="38100"/>
              </a:sp3d>
            </c:spPr>
          </c:dPt>
          <c:dPt>
            <c:idx val="5"/>
            <c:spPr>
              <a:solidFill>
                <a:srgbClr val="99CCFF"/>
              </a:solidFill>
              <a:scene3d>
                <a:camera prst="orthographicFront"/>
                <a:lightRig rig="threePt" dir="t"/>
              </a:scene3d>
              <a:sp3d>
                <a:bevelT w="38100"/>
              </a:sp3d>
            </c:spPr>
          </c:dPt>
          <c:dPt>
            <c:idx val="6"/>
            <c:explosion val="9"/>
            <c:spPr>
              <a:solidFill>
                <a:srgbClr val="92D050"/>
              </a:solidFill>
              <a:scene3d>
                <a:camera prst="orthographicFront"/>
                <a:lightRig rig="threePt" dir="t"/>
              </a:scene3d>
              <a:sp3d>
                <a:bevelT w="38100"/>
              </a:sp3d>
            </c:spPr>
          </c:dPt>
          <c:dPt>
            <c:idx val="7"/>
            <c:spPr>
              <a:solidFill>
                <a:srgbClr val="FF5050"/>
              </a:solidFill>
              <a:scene3d>
                <a:camera prst="orthographicFront"/>
                <a:lightRig rig="threePt" dir="t"/>
              </a:scene3d>
              <a:sp3d>
                <a:bevelT w="38100"/>
              </a:sp3d>
            </c:spPr>
          </c:dPt>
          <c:dPt>
            <c:idx val="8"/>
            <c:explosion val="18"/>
            <c:spPr>
              <a:solidFill>
                <a:srgbClr val="CC00CC"/>
              </a:solidFill>
              <a:scene3d>
                <a:camera prst="orthographicFront"/>
                <a:lightRig rig="threePt" dir="t"/>
              </a:scene3d>
              <a:sp3d>
                <a:bevelT w="38100"/>
              </a:sp3d>
            </c:spPr>
          </c:dPt>
          <c:dLbls>
            <c:dLbl>
              <c:idx val="1"/>
              <c:layout>
                <c:manualLayout>
                  <c:x val="-1.704716946036984E-2"/>
                  <c:y val="-0.14035072208788818"/>
                </c:manualLayout>
              </c:layout>
              <c:showVal val="1"/>
            </c:dLbl>
            <c:dLbl>
              <c:idx val="2"/>
              <c:layout>
                <c:manualLayout>
                  <c:x val="-0.11202425645385905"/>
                  <c:y val="-9.0448243123305697E-2"/>
                </c:manualLayout>
              </c:layout>
              <c:showVal val="1"/>
            </c:dLbl>
            <c:dLbl>
              <c:idx val="4"/>
              <c:layout>
                <c:manualLayout>
                  <c:x val="7.3059297687299213E-2"/>
                  <c:y val="-0.13723181715260191"/>
                </c:manualLayout>
              </c:layout>
              <c:showVal val="1"/>
            </c:dLbl>
            <c:dLbl>
              <c:idx val="8"/>
              <c:layout>
                <c:manualLayout>
                  <c:x val="-0.11933018622258891"/>
                  <c:y val="-4.054576415872338E-2"/>
                </c:manualLayout>
              </c:layout>
              <c:showVal val="1"/>
            </c:dLbl>
            <c:txPr>
              <a:bodyPr/>
              <a:lstStyle/>
              <a:p>
                <a:pPr>
                  <a:defRPr sz="800"/>
                </a:pPr>
                <a:endParaRPr lang="ru-RU"/>
              </a:p>
            </c:txPr>
            <c:showVal val="1"/>
            <c:showLeaderLines val="1"/>
          </c:dLbls>
          <c:cat>
            <c:strRef>
              <c:f>Лист1!$A$2:$A$10</c:f>
              <c:strCache>
                <c:ptCount val="9"/>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ЖКХ</c:v>
                </c:pt>
                <c:pt idx="5">
                  <c:v>Образование</c:v>
                </c:pt>
                <c:pt idx="6">
                  <c:v>Культура и кинематография</c:v>
                </c:pt>
                <c:pt idx="7">
                  <c:v>Социальная политика</c:v>
                </c:pt>
                <c:pt idx="8">
                  <c:v>ФК и спорт</c:v>
                </c:pt>
              </c:strCache>
            </c:strRef>
          </c:cat>
          <c:val>
            <c:numRef>
              <c:f>Лист1!$B$2:$B$10</c:f>
              <c:numCache>
                <c:formatCode>General</c:formatCode>
                <c:ptCount val="9"/>
                <c:pt idx="0" formatCode="#,##0.00">
                  <c:v>203924.1</c:v>
                </c:pt>
                <c:pt idx="1">
                  <c:v>4981.07</c:v>
                </c:pt>
                <c:pt idx="2" formatCode="#,##0.00">
                  <c:v>5276.34</c:v>
                </c:pt>
                <c:pt idx="3" formatCode="#,##0.00">
                  <c:v>198394.2</c:v>
                </c:pt>
                <c:pt idx="4" formatCode="#,##0.00">
                  <c:v>88178.03</c:v>
                </c:pt>
                <c:pt idx="5" formatCode="#,##0.00">
                  <c:v>950189.26</c:v>
                </c:pt>
                <c:pt idx="6" formatCode="#,##0.00">
                  <c:v>162389.41999999998</c:v>
                </c:pt>
                <c:pt idx="7" formatCode="#,##0.00">
                  <c:v>499056.83</c:v>
                </c:pt>
                <c:pt idx="8" formatCode="#,##0.00">
                  <c:v>13509.52</c:v>
                </c:pt>
              </c:numCache>
            </c:numRef>
          </c:val>
        </c:ser>
        <c:firstSliceAng val="290"/>
        <c:holeSize val="39"/>
      </c:doughnutChart>
    </c:plotArea>
    <c:legend>
      <c:legendPos val="r"/>
      <c:layout>
        <c:manualLayout>
          <c:xMode val="edge"/>
          <c:yMode val="edge"/>
          <c:x val="0"/>
          <c:y val="0.31561073242657645"/>
          <c:w val="0.42979762809710875"/>
          <c:h val="0.60665509478459734"/>
        </c:manualLayout>
      </c:layout>
      <c:txPr>
        <a:bodyPr/>
        <a:lstStyle/>
        <a:p>
          <a:pPr>
            <a:defRPr sz="800"/>
          </a:pPr>
          <a:endParaRPr lang="ru-RU"/>
        </a:p>
      </c:txPr>
    </c:legend>
    <c:plotVisOnly val="1"/>
  </c:chart>
  <c:txPr>
    <a:bodyPr/>
    <a:lstStyle/>
    <a:p>
      <a:pPr>
        <a:defRPr sz="1800"/>
      </a:pPr>
      <a:endParaRPr lang="ru-RU"/>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1.png"/><Relationship Id="rId1"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2922E-12F4-46EA-883F-AB4EB0DCCCC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98700D72-34CD-4FEA-8CA4-01175CFB7A43}">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i="1" dirty="0" smtClean="0">
              <a:solidFill>
                <a:schemeClr val="tx1"/>
              </a:solidFill>
              <a:latin typeface="Calibri" pitchFamily="34" charset="0"/>
              <a:cs typeface="Calibri" pitchFamily="34" charset="0"/>
            </a:rPr>
            <a:t>Публичные обсуждения программ развития Курского муниципального округа Ставропольского края (размещаются на сайте администрации)</a:t>
          </a:r>
          <a:endParaRPr lang="ru-RU" dirty="0"/>
        </a:p>
      </dgm:t>
    </dgm:pt>
    <dgm:pt modelId="{1F1C889D-7F65-4901-8DF5-58437148C9AA}" type="parTrans" cxnId="{006EEB74-EB42-4E5F-8EE6-B91953E6CBB9}">
      <dgm:prSet/>
      <dgm:spPr/>
      <dgm:t>
        <a:bodyPr/>
        <a:lstStyle/>
        <a:p>
          <a:endParaRPr lang="ru-RU"/>
        </a:p>
      </dgm:t>
    </dgm:pt>
    <dgm:pt modelId="{E09CEDA5-ADE7-48AA-8443-BEB74A20FA15}" type="sibTrans" cxnId="{006EEB74-EB42-4E5F-8EE6-B91953E6CBB9}">
      <dgm:prSet/>
      <dgm:spPr/>
      <dgm:t>
        <a:bodyPr/>
        <a:lstStyle/>
        <a:p>
          <a:endParaRPr lang="ru-RU"/>
        </a:p>
      </dgm:t>
    </dgm:pt>
    <dgm:pt modelId="{35986841-6521-4ECE-ABD4-C4E0BCAFFC3C}">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i="1" dirty="0" smtClean="0">
              <a:solidFill>
                <a:schemeClr val="tx1"/>
              </a:solidFill>
              <a:latin typeface="Calibri" pitchFamily="34" charset="0"/>
              <a:cs typeface="Calibri" pitchFamily="34" charset="0"/>
            </a:rPr>
            <a:t>Оценка качества предоставляемых муниципальных услуг (участие в социологических опросах)</a:t>
          </a:r>
          <a:endParaRPr lang="ru-RU" dirty="0"/>
        </a:p>
      </dgm:t>
    </dgm:pt>
    <dgm:pt modelId="{DFC80E02-4ADA-47B4-BBEC-74371665AA74}" type="parTrans" cxnId="{A6D8A5DA-D0F9-4105-AD1E-EC3E6C961949}">
      <dgm:prSet/>
      <dgm:spPr/>
      <dgm:t>
        <a:bodyPr/>
        <a:lstStyle/>
        <a:p>
          <a:endParaRPr lang="ru-RU"/>
        </a:p>
      </dgm:t>
    </dgm:pt>
    <dgm:pt modelId="{B73F268F-3A41-4749-913A-840B4468F310}" type="sibTrans" cxnId="{A6D8A5DA-D0F9-4105-AD1E-EC3E6C961949}">
      <dgm:prSet/>
      <dgm:spPr/>
      <dgm:t>
        <a:bodyPr/>
        <a:lstStyle/>
        <a:p>
          <a:endParaRPr lang="ru-RU"/>
        </a:p>
      </dgm:t>
    </dgm:pt>
    <dgm:pt modelId="{E4995898-B2A6-4E34-9F69-4B43249DD85E}">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dirty="0" smtClean="0"/>
            <a:t> </a:t>
          </a:r>
          <a:r>
            <a:rPr lang="ru-RU" i="1" dirty="0" smtClean="0">
              <a:solidFill>
                <a:schemeClr val="tx1"/>
              </a:solidFill>
              <a:latin typeface="Calibri" pitchFamily="34" charset="0"/>
              <a:cs typeface="Calibri" pitchFamily="34" charset="0"/>
            </a:rPr>
            <a:t>Публичные слушания проекта решения Совета КМО СК о бюджете на очередной финансовый год и плановый период (ежегодно в ноябре-декабре)</a:t>
          </a:r>
          <a:endParaRPr lang="ru-RU" dirty="0"/>
        </a:p>
      </dgm:t>
    </dgm:pt>
    <dgm:pt modelId="{F7344998-8399-4731-9339-5BEB4D3F5376}" type="parTrans" cxnId="{6B245388-5EF5-4212-8D05-2B79B4D29664}">
      <dgm:prSet/>
      <dgm:spPr/>
      <dgm:t>
        <a:bodyPr/>
        <a:lstStyle/>
        <a:p>
          <a:endParaRPr lang="ru-RU"/>
        </a:p>
      </dgm:t>
    </dgm:pt>
    <dgm:pt modelId="{C438211C-04A1-41F9-AB94-9D85D01810E7}" type="sibTrans" cxnId="{6B245388-5EF5-4212-8D05-2B79B4D29664}">
      <dgm:prSet/>
      <dgm:spPr/>
      <dgm:t>
        <a:bodyPr/>
        <a:lstStyle/>
        <a:p>
          <a:endParaRPr lang="ru-RU"/>
        </a:p>
      </dgm:t>
    </dgm:pt>
    <dgm:pt modelId="{34A45063-283D-4B3F-8435-92A325ECA716}">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i="1" dirty="0" smtClean="0">
              <a:solidFill>
                <a:schemeClr val="tx1"/>
              </a:solidFill>
              <a:latin typeface="Calibri" pitchFamily="34" charset="0"/>
              <a:cs typeface="Calibri" pitchFamily="34" charset="0"/>
            </a:rPr>
            <a:t>Публичные слушания проекта решения совета КМО СК об исполнении бюджета (ежегодно в мае)</a:t>
          </a:r>
          <a:r>
            <a:rPr lang="ru-RU" dirty="0" smtClean="0"/>
            <a:t/>
          </a:r>
          <a:br>
            <a:rPr lang="ru-RU" dirty="0" smtClean="0"/>
          </a:br>
          <a:endParaRPr lang="ru-RU" dirty="0"/>
        </a:p>
      </dgm:t>
    </dgm:pt>
    <dgm:pt modelId="{E5BE9D13-D635-4CBC-AE94-BA3F31A371BC}" type="parTrans" cxnId="{94C0A6E5-091F-4F92-8754-0A41154D003E}">
      <dgm:prSet/>
      <dgm:spPr/>
      <dgm:t>
        <a:bodyPr/>
        <a:lstStyle/>
        <a:p>
          <a:endParaRPr lang="ru-RU"/>
        </a:p>
      </dgm:t>
    </dgm:pt>
    <dgm:pt modelId="{31D6A62D-6449-480B-9C17-30841CAC5A9F}" type="sibTrans" cxnId="{94C0A6E5-091F-4F92-8754-0A41154D003E}">
      <dgm:prSet/>
      <dgm:spPr/>
      <dgm:t>
        <a:bodyPr/>
        <a:lstStyle/>
        <a:p>
          <a:endParaRPr lang="ru-RU"/>
        </a:p>
      </dgm:t>
    </dgm:pt>
    <dgm:pt modelId="{61D13640-F382-47FA-A93E-5CA8650C70A6}" type="pres">
      <dgm:prSet presAssocID="{5CA2922E-12F4-46EA-883F-AB4EB0DCCCC1}" presName="linear" presStyleCnt="0">
        <dgm:presLayoutVars>
          <dgm:dir/>
          <dgm:resizeHandles val="exact"/>
        </dgm:presLayoutVars>
      </dgm:prSet>
      <dgm:spPr/>
      <dgm:t>
        <a:bodyPr/>
        <a:lstStyle/>
        <a:p>
          <a:endParaRPr lang="ru-RU"/>
        </a:p>
      </dgm:t>
    </dgm:pt>
    <dgm:pt modelId="{8F612CA0-3379-4A88-B1B1-E965AFED131A}" type="pres">
      <dgm:prSet presAssocID="{98700D72-34CD-4FEA-8CA4-01175CFB7A43}" presName="comp" presStyleCnt="0"/>
      <dgm:spPr/>
    </dgm:pt>
    <dgm:pt modelId="{ABD91291-69BF-48D6-A629-3C8C5FEFEC90}" type="pres">
      <dgm:prSet presAssocID="{98700D72-34CD-4FEA-8CA4-01175CFB7A43}" presName="box" presStyleLbl="node1" presStyleIdx="0" presStyleCnt="4"/>
      <dgm:spPr/>
      <dgm:t>
        <a:bodyPr/>
        <a:lstStyle/>
        <a:p>
          <a:endParaRPr lang="ru-RU"/>
        </a:p>
      </dgm:t>
    </dgm:pt>
    <dgm:pt modelId="{42673147-757C-468D-A903-89A89B3E1D45}" type="pres">
      <dgm:prSet presAssocID="{98700D72-34CD-4FEA-8CA4-01175CFB7A43}" presName="img" presStyleLbl="fgImgPlace1" presStyleIdx="0" presStyleCnt="4"/>
      <dgm:spPr>
        <a:blipFill rotWithShape="0">
          <a:blip xmlns:r="http://schemas.openxmlformats.org/officeDocument/2006/relationships" r:embed="rId1"/>
          <a:stretch>
            <a:fillRect/>
          </a:stretch>
        </a:blipFill>
      </dgm:spPr>
    </dgm:pt>
    <dgm:pt modelId="{488A0428-55F8-43BA-96BB-5D68F952786D}" type="pres">
      <dgm:prSet presAssocID="{98700D72-34CD-4FEA-8CA4-01175CFB7A43}" presName="text" presStyleLbl="node1" presStyleIdx="0" presStyleCnt="4">
        <dgm:presLayoutVars>
          <dgm:bulletEnabled val="1"/>
        </dgm:presLayoutVars>
      </dgm:prSet>
      <dgm:spPr/>
      <dgm:t>
        <a:bodyPr/>
        <a:lstStyle/>
        <a:p>
          <a:endParaRPr lang="ru-RU"/>
        </a:p>
      </dgm:t>
    </dgm:pt>
    <dgm:pt modelId="{B7EE2201-D40C-4BF0-8B91-85C1ED88C616}" type="pres">
      <dgm:prSet presAssocID="{E09CEDA5-ADE7-48AA-8443-BEB74A20FA15}" presName="spacer" presStyleCnt="0"/>
      <dgm:spPr/>
    </dgm:pt>
    <dgm:pt modelId="{FEE5F4A8-26BC-49F6-BFE5-D9041226F056}" type="pres">
      <dgm:prSet presAssocID="{35986841-6521-4ECE-ABD4-C4E0BCAFFC3C}" presName="comp" presStyleCnt="0"/>
      <dgm:spPr/>
    </dgm:pt>
    <dgm:pt modelId="{B22720C2-63AD-48F2-8444-E98673CE4EF3}" type="pres">
      <dgm:prSet presAssocID="{35986841-6521-4ECE-ABD4-C4E0BCAFFC3C}" presName="box" presStyleLbl="node1" presStyleIdx="1" presStyleCnt="4"/>
      <dgm:spPr/>
      <dgm:t>
        <a:bodyPr/>
        <a:lstStyle/>
        <a:p>
          <a:endParaRPr lang="ru-RU"/>
        </a:p>
      </dgm:t>
    </dgm:pt>
    <dgm:pt modelId="{12F24EB2-9B91-47F0-846F-D520EED983D3}" type="pres">
      <dgm:prSet presAssocID="{35986841-6521-4ECE-ABD4-C4E0BCAFFC3C}" presName="img" presStyleLbl="fgImgPlace1" presStyleIdx="1" presStyleCnt="4"/>
      <dgm:spPr>
        <a:blipFill rotWithShape="0">
          <a:blip xmlns:r="http://schemas.openxmlformats.org/officeDocument/2006/relationships" r:embed="rId2"/>
          <a:stretch>
            <a:fillRect/>
          </a:stretch>
        </a:blipFill>
      </dgm:spPr>
    </dgm:pt>
    <dgm:pt modelId="{C5C58ED1-F33C-41F8-B114-9BAAC9B8CCA5}" type="pres">
      <dgm:prSet presAssocID="{35986841-6521-4ECE-ABD4-C4E0BCAFFC3C}" presName="text" presStyleLbl="node1" presStyleIdx="1" presStyleCnt="4">
        <dgm:presLayoutVars>
          <dgm:bulletEnabled val="1"/>
        </dgm:presLayoutVars>
      </dgm:prSet>
      <dgm:spPr/>
      <dgm:t>
        <a:bodyPr/>
        <a:lstStyle/>
        <a:p>
          <a:endParaRPr lang="ru-RU"/>
        </a:p>
      </dgm:t>
    </dgm:pt>
    <dgm:pt modelId="{DC05F49B-9B0B-4B25-9811-819537B4CF3F}" type="pres">
      <dgm:prSet presAssocID="{B73F268F-3A41-4749-913A-840B4468F310}" presName="spacer" presStyleCnt="0"/>
      <dgm:spPr/>
    </dgm:pt>
    <dgm:pt modelId="{0D394949-FAA8-4620-92B5-B2E00FE761A1}" type="pres">
      <dgm:prSet presAssocID="{E4995898-B2A6-4E34-9F69-4B43249DD85E}" presName="comp" presStyleCnt="0"/>
      <dgm:spPr/>
    </dgm:pt>
    <dgm:pt modelId="{B01A1811-B4B3-4C51-977D-FB1DE795533B}" type="pres">
      <dgm:prSet presAssocID="{E4995898-B2A6-4E34-9F69-4B43249DD85E}" presName="box" presStyleLbl="node1" presStyleIdx="2" presStyleCnt="4"/>
      <dgm:spPr/>
      <dgm:t>
        <a:bodyPr/>
        <a:lstStyle/>
        <a:p>
          <a:endParaRPr lang="ru-RU"/>
        </a:p>
      </dgm:t>
    </dgm:pt>
    <dgm:pt modelId="{D57F11B3-EF3F-4AE4-929C-EF5CA480ED4A}" type="pres">
      <dgm:prSet presAssocID="{E4995898-B2A6-4E34-9F69-4B43249DD85E}" presName="img" presStyleLbl="fgImgPlace1" presStyleIdx="2" presStyleCnt="4"/>
      <dgm:spPr>
        <a:blipFill rotWithShape="0">
          <a:blip xmlns:r="http://schemas.openxmlformats.org/officeDocument/2006/relationships" r:embed="rId3"/>
          <a:stretch>
            <a:fillRect/>
          </a:stretch>
        </a:blipFill>
      </dgm:spPr>
    </dgm:pt>
    <dgm:pt modelId="{9028FF2B-077E-4105-9AD8-5BAD5D43CA96}" type="pres">
      <dgm:prSet presAssocID="{E4995898-B2A6-4E34-9F69-4B43249DD85E}" presName="text" presStyleLbl="node1" presStyleIdx="2" presStyleCnt="4">
        <dgm:presLayoutVars>
          <dgm:bulletEnabled val="1"/>
        </dgm:presLayoutVars>
      </dgm:prSet>
      <dgm:spPr/>
      <dgm:t>
        <a:bodyPr/>
        <a:lstStyle/>
        <a:p>
          <a:endParaRPr lang="ru-RU"/>
        </a:p>
      </dgm:t>
    </dgm:pt>
    <dgm:pt modelId="{120E549B-A0C5-4987-8B19-6B7FB97A5033}" type="pres">
      <dgm:prSet presAssocID="{C438211C-04A1-41F9-AB94-9D85D01810E7}" presName="spacer" presStyleCnt="0"/>
      <dgm:spPr/>
    </dgm:pt>
    <dgm:pt modelId="{4B884703-A077-406E-8CF4-E29AD321A54C}" type="pres">
      <dgm:prSet presAssocID="{34A45063-283D-4B3F-8435-92A325ECA716}" presName="comp" presStyleCnt="0"/>
      <dgm:spPr/>
    </dgm:pt>
    <dgm:pt modelId="{B19ADCEA-5114-41F6-B964-7FE40939164B}" type="pres">
      <dgm:prSet presAssocID="{34A45063-283D-4B3F-8435-92A325ECA716}" presName="box" presStyleLbl="node1" presStyleIdx="3" presStyleCnt="4"/>
      <dgm:spPr/>
      <dgm:t>
        <a:bodyPr/>
        <a:lstStyle/>
        <a:p>
          <a:endParaRPr lang="ru-RU"/>
        </a:p>
      </dgm:t>
    </dgm:pt>
    <dgm:pt modelId="{2497EF1D-C144-42DE-A795-77066D3BCC0E}" type="pres">
      <dgm:prSet presAssocID="{34A45063-283D-4B3F-8435-92A325ECA716}" presName="img" presStyleLbl="fgImgPlace1" presStyleIdx="3" presStyleCnt="4"/>
      <dgm:spPr>
        <a:blipFill rotWithShape="0">
          <a:blip xmlns:r="http://schemas.openxmlformats.org/officeDocument/2006/relationships" r:embed="rId3"/>
          <a:stretch>
            <a:fillRect/>
          </a:stretch>
        </a:blipFill>
      </dgm:spPr>
    </dgm:pt>
    <dgm:pt modelId="{FD498EBB-C689-4B0F-843F-98DA45B77228}" type="pres">
      <dgm:prSet presAssocID="{34A45063-283D-4B3F-8435-92A325ECA716}" presName="text" presStyleLbl="node1" presStyleIdx="3" presStyleCnt="4">
        <dgm:presLayoutVars>
          <dgm:bulletEnabled val="1"/>
        </dgm:presLayoutVars>
      </dgm:prSet>
      <dgm:spPr/>
      <dgm:t>
        <a:bodyPr/>
        <a:lstStyle/>
        <a:p>
          <a:endParaRPr lang="ru-RU"/>
        </a:p>
      </dgm:t>
    </dgm:pt>
  </dgm:ptLst>
  <dgm:cxnLst>
    <dgm:cxn modelId="{8960179B-5243-4108-A2E0-55A4E66EFD4E}" type="presOf" srcId="{E4995898-B2A6-4E34-9F69-4B43249DD85E}" destId="{B01A1811-B4B3-4C51-977D-FB1DE795533B}" srcOrd="0" destOrd="0" presId="urn:microsoft.com/office/officeart/2005/8/layout/vList4"/>
    <dgm:cxn modelId="{1DC967DE-EABA-4B85-B69B-9526CAEF03D7}" type="presOf" srcId="{34A45063-283D-4B3F-8435-92A325ECA716}" destId="{FD498EBB-C689-4B0F-843F-98DA45B77228}" srcOrd="1" destOrd="0" presId="urn:microsoft.com/office/officeart/2005/8/layout/vList4"/>
    <dgm:cxn modelId="{94C0A6E5-091F-4F92-8754-0A41154D003E}" srcId="{5CA2922E-12F4-46EA-883F-AB4EB0DCCCC1}" destId="{34A45063-283D-4B3F-8435-92A325ECA716}" srcOrd="3" destOrd="0" parTransId="{E5BE9D13-D635-4CBC-AE94-BA3F31A371BC}" sibTransId="{31D6A62D-6449-480B-9C17-30841CAC5A9F}"/>
    <dgm:cxn modelId="{6B245388-5EF5-4212-8D05-2B79B4D29664}" srcId="{5CA2922E-12F4-46EA-883F-AB4EB0DCCCC1}" destId="{E4995898-B2A6-4E34-9F69-4B43249DD85E}" srcOrd="2" destOrd="0" parTransId="{F7344998-8399-4731-9339-5BEB4D3F5376}" sibTransId="{C438211C-04A1-41F9-AB94-9D85D01810E7}"/>
    <dgm:cxn modelId="{A6D8A5DA-D0F9-4105-AD1E-EC3E6C961949}" srcId="{5CA2922E-12F4-46EA-883F-AB4EB0DCCCC1}" destId="{35986841-6521-4ECE-ABD4-C4E0BCAFFC3C}" srcOrd="1" destOrd="0" parTransId="{DFC80E02-4ADA-47B4-BBEC-74371665AA74}" sibTransId="{B73F268F-3A41-4749-913A-840B4468F310}"/>
    <dgm:cxn modelId="{A54D63C6-0A42-45EC-803F-510EC1EC4F21}" type="presOf" srcId="{34A45063-283D-4B3F-8435-92A325ECA716}" destId="{B19ADCEA-5114-41F6-B964-7FE40939164B}" srcOrd="0" destOrd="0" presId="urn:microsoft.com/office/officeart/2005/8/layout/vList4"/>
    <dgm:cxn modelId="{0263D57D-2F0E-4A95-80CE-EE4A9B2800C4}" type="presOf" srcId="{35986841-6521-4ECE-ABD4-C4E0BCAFFC3C}" destId="{B22720C2-63AD-48F2-8444-E98673CE4EF3}" srcOrd="0" destOrd="0" presId="urn:microsoft.com/office/officeart/2005/8/layout/vList4"/>
    <dgm:cxn modelId="{6ACCDD6A-CC69-4A14-83B1-31254640DD8C}" type="presOf" srcId="{98700D72-34CD-4FEA-8CA4-01175CFB7A43}" destId="{ABD91291-69BF-48D6-A629-3C8C5FEFEC90}" srcOrd="0" destOrd="0" presId="urn:microsoft.com/office/officeart/2005/8/layout/vList4"/>
    <dgm:cxn modelId="{006EEB74-EB42-4E5F-8EE6-B91953E6CBB9}" srcId="{5CA2922E-12F4-46EA-883F-AB4EB0DCCCC1}" destId="{98700D72-34CD-4FEA-8CA4-01175CFB7A43}" srcOrd="0" destOrd="0" parTransId="{1F1C889D-7F65-4901-8DF5-58437148C9AA}" sibTransId="{E09CEDA5-ADE7-48AA-8443-BEB74A20FA15}"/>
    <dgm:cxn modelId="{46562802-DFBA-4273-BE93-2821AD9285AB}" type="presOf" srcId="{98700D72-34CD-4FEA-8CA4-01175CFB7A43}" destId="{488A0428-55F8-43BA-96BB-5D68F952786D}" srcOrd="1" destOrd="0" presId="urn:microsoft.com/office/officeart/2005/8/layout/vList4"/>
    <dgm:cxn modelId="{F2774161-4EAD-4345-9862-42C443A2489D}" type="presOf" srcId="{E4995898-B2A6-4E34-9F69-4B43249DD85E}" destId="{9028FF2B-077E-4105-9AD8-5BAD5D43CA96}" srcOrd="1" destOrd="0" presId="urn:microsoft.com/office/officeart/2005/8/layout/vList4"/>
    <dgm:cxn modelId="{2D7FDE64-5B07-4002-BAE7-8E08938035EA}" type="presOf" srcId="{5CA2922E-12F4-46EA-883F-AB4EB0DCCCC1}" destId="{61D13640-F382-47FA-A93E-5CA8650C70A6}" srcOrd="0" destOrd="0" presId="urn:microsoft.com/office/officeart/2005/8/layout/vList4"/>
    <dgm:cxn modelId="{76BC15FF-D25A-4A84-A771-ED1DB127D563}" type="presOf" srcId="{35986841-6521-4ECE-ABD4-C4E0BCAFFC3C}" destId="{C5C58ED1-F33C-41F8-B114-9BAAC9B8CCA5}" srcOrd="1" destOrd="0" presId="urn:microsoft.com/office/officeart/2005/8/layout/vList4"/>
    <dgm:cxn modelId="{39F61D81-F748-4857-AB69-502352D75836}" type="presParOf" srcId="{61D13640-F382-47FA-A93E-5CA8650C70A6}" destId="{8F612CA0-3379-4A88-B1B1-E965AFED131A}" srcOrd="0" destOrd="0" presId="urn:microsoft.com/office/officeart/2005/8/layout/vList4"/>
    <dgm:cxn modelId="{6B9B7B97-6D23-416C-A8FA-DAB0E8B6A773}" type="presParOf" srcId="{8F612CA0-3379-4A88-B1B1-E965AFED131A}" destId="{ABD91291-69BF-48D6-A629-3C8C5FEFEC90}" srcOrd="0" destOrd="0" presId="urn:microsoft.com/office/officeart/2005/8/layout/vList4"/>
    <dgm:cxn modelId="{3B01096C-DB1E-4D7A-B91E-89C5C757AB1D}" type="presParOf" srcId="{8F612CA0-3379-4A88-B1B1-E965AFED131A}" destId="{42673147-757C-468D-A903-89A89B3E1D45}" srcOrd="1" destOrd="0" presId="urn:microsoft.com/office/officeart/2005/8/layout/vList4"/>
    <dgm:cxn modelId="{9ECF270E-A8B5-46FB-8CCC-62DDFAB89CA2}" type="presParOf" srcId="{8F612CA0-3379-4A88-B1B1-E965AFED131A}" destId="{488A0428-55F8-43BA-96BB-5D68F952786D}" srcOrd="2" destOrd="0" presId="urn:microsoft.com/office/officeart/2005/8/layout/vList4"/>
    <dgm:cxn modelId="{9FBEABC3-C79C-4742-8EFD-CAD17EC7E272}" type="presParOf" srcId="{61D13640-F382-47FA-A93E-5CA8650C70A6}" destId="{B7EE2201-D40C-4BF0-8B91-85C1ED88C616}" srcOrd="1" destOrd="0" presId="urn:microsoft.com/office/officeart/2005/8/layout/vList4"/>
    <dgm:cxn modelId="{B12C4770-877B-4FE6-BC9C-D4BAE76ED18E}" type="presParOf" srcId="{61D13640-F382-47FA-A93E-5CA8650C70A6}" destId="{FEE5F4A8-26BC-49F6-BFE5-D9041226F056}" srcOrd="2" destOrd="0" presId="urn:microsoft.com/office/officeart/2005/8/layout/vList4"/>
    <dgm:cxn modelId="{3963428A-516D-4BA7-94DC-72E8D5CF676A}" type="presParOf" srcId="{FEE5F4A8-26BC-49F6-BFE5-D9041226F056}" destId="{B22720C2-63AD-48F2-8444-E98673CE4EF3}" srcOrd="0" destOrd="0" presId="urn:microsoft.com/office/officeart/2005/8/layout/vList4"/>
    <dgm:cxn modelId="{1D945A72-5AE8-46CA-8876-3E8430FDE592}" type="presParOf" srcId="{FEE5F4A8-26BC-49F6-BFE5-D9041226F056}" destId="{12F24EB2-9B91-47F0-846F-D520EED983D3}" srcOrd="1" destOrd="0" presId="urn:microsoft.com/office/officeart/2005/8/layout/vList4"/>
    <dgm:cxn modelId="{BFDBA7A5-3B2B-45CB-A893-078D6C57BE46}" type="presParOf" srcId="{FEE5F4A8-26BC-49F6-BFE5-D9041226F056}" destId="{C5C58ED1-F33C-41F8-B114-9BAAC9B8CCA5}" srcOrd="2" destOrd="0" presId="urn:microsoft.com/office/officeart/2005/8/layout/vList4"/>
    <dgm:cxn modelId="{E1D1A816-61EF-4C6A-B53A-019843A74790}" type="presParOf" srcId="{61D13640-F382-47FA-A93E-5CA8650C70A6}" destId="{DC05F49B-9B0B-4B25-9811-819537B4CF3F}" srcOrd="3" destOrd="0" presId="urn:microsoft.com/office/officeart/2005/8/layout/vList4"/>
    <dgm:cxn modelId="{AE7B0CE0-C6F7-4E24-9458-119A822EE2ED}" type="presParOf" srcId="{61D13640-F382-47FA-A93E-5CA8650C70A6}" destId="{0D394949-FAA8-4620-92B5-B2E00FE761A1}" srcOrd="4" destOrd="0" presId="urn:microsoft.com/office/officeart/2005/8/layout/vList4"/>
    <dgm:cxn modelId="{85AD6F83-9E4B-4336-8D06-8F714AB36889}" type="presParOf" srcId="{0D394949-FAA8-4620-92B5-B2E00FE761A1}" destId="{B01A1811-B4B3-4C51-977D-FB1DE795533B}" srcOrd="0" destOrd="0" presId="urn:microsoft.com/office/officeart/2005/8/layout/vList4"/>
    <dgm:cxn modelId="{7DA11649-CC8D-4F69-AF23-DA75ADCBC9B8}" type="presParOf" srcId="{0D394949-FAA8-4620-92B5-B2E00FE761A1}" destId="{D57F11B3-EF3F-4AE4-929C-EF5CA480ED4A}" srcOrd="1" destOrd="0" presId="urn:microsoft.com/office/officeart/2005/8/layout/vList4"/>
    <dgm:cxn modelId="{45C370CB-2ABF-4A72-BD72-D82B08EA7344}" type="presParOf" srcId="{0D394949-FAA8-4620-92B5-B2E00FE761A1}" destId="{9028FF2B-077E-4105-9AD8-5BAD5D43CA96}" srcOrd="2" destOrd="0" presId="urn:microsoft.com/office/officeart/2005/8/layout/vList4"/>
    <dgm:cxn modelId="{A5970067-1F7E-495E-A48B-EBB12F7ECD2E}" type="presParOf" srcId="{61D13640-F382-47FA-A93E-5CA8650C70A6}" destId="{120E549B-A0C5-4987-8B19-6B7FB97A5033}" srcOrd="5" destOrd="0" presId="urn:microsoft.com/office/officeart/2005/8/layout/vList4"/>
    <dgm:cxn modelId="{6E7137D0-A5CB-4A8A-BF64-D9159B45E33C}" type="presParOf" srcId="{61D13640-F382-47FA-A93E-5CA8650C70A6}" destId="{4B884703-A077-406E-8CF4-E29AD321A54C}" srcOrd="6" destOrd="0" presId="urn:microsoft.com/office/officeart/2005/8/layout/vList4"/>
    <dgm:cxn modelId="{8F0DC837-3A7D-4699-AC7D-74E955895230}" type="presParOf" srcId="{4B884703-A077-406E-8CF4-E29AD321A54C}" destId="{B19ADCEA-5114-41F6-B964-7FE40939164B}" srcOrd="0" destOrd="0" presId="urn:microsoft.com/office/officeart/2005/8/layout/vList4"/>
    <dgm:cxn modelId="{A51FD34D-1E45-4CF9-BE2D-2FAAB346C1AF}" type="presParOf" srcId="{4B884703-A077-406E-8CF4-E29AD321A54C}" destId="{2497EF1D-C144-42DE-A795-77066D3BCC0E}" srcOrd="1" destOrd="0" presId="urn:microsoft.com/office/officeart/2005/8/layout/vList4"/>
    <dgm:cxn modelId="{3F86A660-2300-44EE-B081-1ECCD93F8886}" type="presParOf" srcId="{4B884703-A077-406E-8CF4-E29AD321A54C}" destId="{FD498EBB-C689-4B0F-843F-98DA45B77228}"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F66D2E-4062-42EC-8E06-5B51B1ACF1EC}"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ru-RU"/>
        </a:p>
      </dgm:t>
    </dgm:pt>
    <dgm:pt modelId="{734CE3CE-F06D-4B23-AF33-35124ED4F4FE}">
      <dgm:prSet phldrT="[Текст]" custT="1"/>
      <dgm:spPr/>
      <dgm:t>
        <a:bodyPr/>
        <a:lstStyle/>
        <a:p>
          <a:r>
            <a:rPr lang="ru-RU" sz="1200" dirty="0" smtClean="0">
              <a:solidFill>
                <a:schemeClr val="bg2">
                  <a:lumMod val="90000"/>
                </a:schemeClr>
              </a:solidFill>
            </a:rPr>
            <a:t>Бюджетная система Российской Федерации</a:t>
          </a:r>
          <a:endParaRPr lang="ru-RU" sz="1200" dirty="0">
            <a:solidFill>
              <a:schemeClr val="bg2">
                <a:lumMod val="90000"/>
              </a:schemeClr>
            </a:solidFill>
          </a:endParaRPr>
        </a:p>
      </dgm:t>
    </dgm:pt>
    <dgm:pt modelId="{6851E8EB-513E-45A5-B1E2-B8D7B86D7E51}" type="parTrans" cxnId="{E07BE58D-F623-4CA0-9443-4FAA77D8DB0F}">
      <dgm:prSet/>
      <dgm:spPr/>
      <dgm:t>
        <a:bodyPr/>
        <a:lstStyle/>
        <a:p>
          <a:endParaRPr lang="ru-RU" sz="1200">
            <a:solidFill>
              <a:schemeClr val="bg2">
                <a:lumMod val="90000"/>
              </a:schemeClr>
            </a:solidFill>
          </a:endParaRPr>
        </a:p>
      </dgm:t>
    </dgm:pt>
    <dgm:pt modelId="{CDCBDEBC-847B-4199-91EF-ECC587D6E4FD}" type="sibTrans" cxnId="{E07BE58D-F623-4CA0-9443-4FAA77D8DB0F}">
      <dgm:prSet/>
      <dgm:spPr/>
      <dgm:t>
        <a:bodyPr/>
        <a:lstStyle/>
        <a:p>
          <a:endParaRPr lang="ru-RU" sz="1200">
            <a:solidFill>
              <a:schemeClr val="bg2">
                <a:lumMod val="90000"/>
              </a:schemeClr>
            </a:solidFill>
          </a:endParaRPr>
        </a:p>
      </dgm:t>
    </dgm:pt>
    <dgm:pt modelId="{07BE1861-A753-4FD7-9E84-3C5C8DD16ECE}">
      <dgm:prSet phldrT="[Текст]" custT="1"/>
      <dgm:spPr/>
      <dgm:t>
        <a:bodyPr/>
        <a:lstStyle/>
        <a:p>
          <a:r>
            <a:rPr lang="ru-RU" sz="1200" dirty="0" smtClean="0">
              <a:solidFill>
                <a:schemeClr val="bg2">
                  <a:lumMod val="90000"/>
                </a:schemeClr>
              </a:solidFill>
            </a:rPr>
            <a:t>Федеральный бюджет</a:t>
          </a:r>
          <a:endParaRPr lang="ru-RU" sz="1200" dirty="0">
            <a:solidFill>
              <a:schemeClr val="bg2">
                <a:lumMod val="90000"/>
              </a:schemeClr>
            </a:solidFill>
          </a:endParaRPr>
        </a:p>
      </dgm:t>
    </dgm:pt>
    <dgm:pt modelId="{23AEFB1C-87B5-4784-A548-F162B41FB0EF}" type="parTrans" cxnId="{0245C70C-EE15-4A48-8FDA-8178ED1326C4}">
      <dgm:prSet/>
      <dgm:spPr/>
      <dgm:t>
        <a:bodyPr/>
        <a:lstStyle/>
        <a:p>
          <a:endParaRPr lang="ru-RU" sz="1200">
            <a:solidFill>
              <a:schemeClr val="bg2">
                <a:lumMod val="90000"/>
              </a:schemeClr>
            </a:solidFill>
          </a:endParaRPr>
        </a:p>
      </dgm:t>
    </dgm:pt>
    <dgm:pt modelId="{DE9FE86E-820A-470E-8BA2-39A48A2A7407}" type="sibTrans" cxnId="{0245C70C-EE15-4A48-8FDA-8178ED1326C4}">
      <dgm:prSet/>
      <dgm:spPr/>
      <dgm:t>
        <a:bodyPr/>
        <a:lstStyle/>
        <a:p>
          <a:endParaRPr lang="ru-RU" sz="1200">
            <a:solidFill>
              <a:schemeClr val="bg2">
                <a:lumMod val="90000"/>
              </a:schemeClr>
            </a:solidFill>
          </a:endParaRPr>
        </a:p>
      </dgm:t>
    </dgm:pt>
    <dgm:pt modelId="{B306646C-1832-48A6-A171-E05FEED0820E}">
      <dgm:prSet phldrT="[Текст]" custT="1"/>
      <dgm:spPr/>
      <dgm:t>
        <a:bodyPr/>
        <a:lstStyle/>
        <a:p>
          <a:pPr algn="ctr"/>
          <a:r>
            <a:rPr lang="ru-RU" sz="1200" dirty="0" smtClean="0">
              <a:solidFill>
                <a:schemeClr val="bg2">
                  <a:lumMod val="90000"/>
                </a:schemeClr>
              </a:solidFill>
            </a:rPr>
            <a:t>Бюджеты государственных внебюджетных фондов</a:t>
          </a:r>
          <a:endParaRPr lang="ru-RU" sz="1200" dirty="0">
            <a:solidFill>
              <a:schemeClr val="bg2">
                <a:lumMod val="90000"/>
              </a:schemeClr>
            </a:solidFill>
          </a:endParaRPr>
        </a:p>
      </dgm:t>
    </dgm:pt>
    <dgm:pt modelId="{4801EAEA-A721-4684-9759-036A3A82AE3D}" type="parTrans" cxnId="{9F13ECFB-8056-4CC0-8BE3-2C16C306A500}">
      <dgm:prSet/>
      <dgm:spPr/>
      <dgm:t>
        <a:bodyPr/>
        <a:lstStyle/>
        <a:p>
          <a:endParaRPr lang="ru-RU" sz="1200">
            <a:solidFill>
              <a:schemeClr val="bg2">
                <a:lumMod val="90000"/>
              </a:schemeClr>
            </a:solidFill>
          </a:endParaRPr>
        </a:p>
      </dgm:t>
    </dgm:pt>
    <dgm:pt modelId="{C88D8442-690B-44D3-97A8-25E3826F3FFD}" type="sibTrans" cxnId="{9F13ECFB-8056-4CC0-8BE3-2C16C306A500}">
      <dgm:prSet/>
      <dgm:spPr/>
      <dgm:t>
        <a:bodyPr/>
        <a:lstStyle/>
        <a:p>
          <a:endParaRPr lang="ru-RU" sz="1200">
            <a:solidFill>
              <a:schemeClr val="bg2">
                <a:lumMod val="90000"/>
              </a:schemeClr>
            </a:solidFill>
          </a:endParaRPr>
        </a:p>
      </dgm:t>
    </dgm:pt>
    <dgm:pt modelId="{3A9300ED-E8DE-49F2-8E71-56E2EC151C3A}">
      <dgm:prSet phldrT="[Текст]" custT="1"/>
      <dgm:spPr/>
      <dgm:t>
        <a:bodyPr/>
        <a:lstStyle/>
        <a:p>
          <a:r>
            <a:rPr lang="ru-RU" sz="1200" dirty="0" smtClean="0">
              <a:solidFill>
                <a:schemeClr val="bg2">
                  <a:lumMod val="90000"/>
                </a:schemeClr>
              </a:solidFill>
            </a:rPr>
            <a:t>Бюджеты субъектов</a:t>
          </a:r>
          <a:endParaRPr lang="ru-RU" sz="1200" dirty="0">
            <a:solidFill>
              <a:schemeClr val="bg2">
                <a:lumMod val="90000"/>
              </a:schemeClr>
            </a:solidFill>
          </a:endParaRPr>
        </a:p>
      </dgm:t>
    </dgm:pt>
    <dgm:pt modelId="{FBCA2F67-1F23-4118-89F8-110CBE0B3D08}" type="parTrans" cxnId="{88746285-2E0A-480D-A718-722A1F95A827}">
      <dgm:prSet/>
      <dgm:spPr/>
      <dgm:t>
        <a:bodyPr/>
        <a:lstStyle/>
        <a:p>
          <a:endParaRPr lang="ru-RU" sz="1200">
            <a:solidFill>
              <a:schemeClr val="bg2">
                <a:lumMod val="90000"/>
              </a:schemeClr>
            </a:solidFill>
          </a:endParaRPr>
        </a:p>
      </dgm:t>
    </dgm:pt>
    <dgm:pt modelId="{5E3B0D77-B7B2-40BF-BDBA-6E6F43D7B7D2}" type="sibTrans" cxnId="{88746285-2E0A-480D-A718-722A1F95A827}">
      <dgm:prSet/>
      <dgm:spPr/>
      <dgm:t>
        <a:bodyPr/>
        <a:lstStyle/>
        <a:p>
          <a:endParaRPr lang="ru-RU" sz="1200">
            <a:solidFill>
              <a:schemeClr val="bg2">
                <a:lumMod val="90000"/>
              </a:schemeClr>
            </a:solidFill>
          </a:endParaRPr>
        </a:p>
      </dgm:t>
    </dgm:pt>
    <dgm:pt modelId="{FB3D5695-911D-4251-B3E7-8C9608A22033}">
      <dgm:prSet phldrT="[Текст]" custT="1"/>
      <dgm:spPr/>
      <dgm:t>
        <a:bodyPr/>
        <a:lstStyle/>
        <a:p>
          <a:r>
            <a:rPr lang="ru-RU" sz="1200" dirty="0" smtClean="0">
              <a:solidFill>
                <a:schemeClr val="bg2">
                  <a:lumMod val="90000"/>
                </a:schemeClr>
              </a:solidFill>
            </a:rPr>
            <a:t>местные бюджеты</a:t>
          </a:r>
          <a:endParaRPr lang="ru-RU" sz="1200" dirty="0">
            <a:solidFill>
              <a:schemeClr val="bg2">
                <a:lumMod val="90000"/>
              </a:schemeClr>
            </a:solidFill>
          </a:endParaRPr>
        </a:p>
      </dgm:t>
    </dgm:pt>
    <dgm:pt modelId="{CC0B759C-63DF-4513-9A6B-A9CB2BE98D8C}" type="parTrans" cxnId="{32F074B1-97F2-4EF2-B3C1-4E12E7AB103E}">
      <dgm:prSet/>
      <dgm:spPr/>
      <dgm:t>
        <a:bodyPr/>
        <a:lstStyle/>
        <a:p>
          <a:endParaRPr lang="ru-RU" sz="1200">
            <a:solidFill>
              <a:schemeClr val="bg2">
                <a:lumMod val="90000"/>
              </a:schemeClr>
            </a:solidFill>
          </a:endParaRPr>
        </a:p>
      </dgm:t>
    </dgm:pt>
    <dgm:pt modelId="{07B7C249-4070-4299-AFA1-A7E93B6F1327}" type="sibTrans" cxnId="{32F074B1-97F2-4EF2-B3C1-4E12E7AB103E}">
      <dgm:prSet/>
      <dgm:spPr/>
      <dgm:t>
        <a:bodyPr/>
        <a:lstStyle/>
        <a:p>
          <a:endParaRPr lang="ru-RU" sz="1200">
            <a:solidFill>
              <a:schemeClr val="bg2">
                <a:lumMod val="90000"/>
              </a:schemeClr>
            </a:solidFill>
          </a:endParaRPr>
        </a:p>
      </dgm:t>
    </dgm:pt>
    <dgm:pt modelId="{9A81F517-5168-463E-9FA2-A159A2BD768D}">
      <dgm:prSet phldrT="[Текст]" custT="1"/>
      <dgm:spPr/>
      <dgm:t>
        <a:bodyPr/>
        <a:lstStyle/>
        <a:p>
          <a:r>
            <a:rPr lang="ru-RU" sz="1200" dirty="0" smtClean="0">
              <a:solidFill>
                <a:schemeClr val="bg2">
                  <a:lumMod val="90000"/>
                </a:schemeClr>
              </a:solidFill>
            </a:rPr>
            <a:t>Бюджеты территориальных государственных внебюджетных фондов</a:t>
          </a:r>
          <a:endParaRPr lang="ru-RU" sz="1200" dirty="0">
            <a:solidFill>
              <a:schemeClr val="bg2">
                <a:lumMod val="90000"/>
              </a:schemeClr>
            </a:solidFill>
          </a:endParaRPr>
        </a:p>
      </dgm:t>
    </dgm:pt>
    <dgm:pt modelId="{CDB70C46-C0FC-4C31-B8EB-08FFA8B92C6A}" type="parTrans" cxnId="{EBECD1D6-5119-4E09-BC17-0AC80DCFFCCC}">
      <dgm:prSet/>
      <dgm:spPr/>
      <dgm:t>
        <a:bodyPr/>
        <a:lstStyle/>
        <a:p>
          <a:endParaRPr lang="ru-RU" sz="1200">
            <a:solidFill>
              <a:schemeClr val="bg2">
                <a:lumMod val="90000"/>
              </a:schemeClr>
            </a:solidFill>
          </a:endParaRPr>
        </a:p>
      </dgm:t>
    </dgm:pt>
    <dgm:pt modelId="{F37248AF-A444-4805-8395-FD4EA5378E66}" type="sibTrans" cxnId="{EBECD1D6-5119-4E09-BC17-0AC80DCFFCCC}">
      <dgm:prSet/>
      <dgm:spPr/>
      <dgm:t>
        <a:bodyPr/>
        <a:lstStyle/>
        <a:p>
          <a:endParaRPr lang="ru-RU" sz="1200">
            <a:solidFill>
              <a:schemeClr val="bg2">
                <a:lumMod val="90000"/>
              </a:schemeClr>
            </a:solidFill>
          </a:endParaRPr>
        </a:p>
      </dgm:t>
    </dgm:pt>
    <dgm:pt modelId="{5758BC72-58EC-47CF-A666-13A1A5C819E4}" type="pres">
      <dgm:prSet presAssocID="{9DF66D2E-4062-42EC-8E06-5B51B1ACF1EC}" presName="Name0" presStyleCnt="0">
        <dgm:presLayoutVars>
          <dgm:chMax val="1"/>
          <dgm:dir/>
          <dgm:animLvl val="ctr"/>
          <dgm:resizeHandles val="exact"/>
        </dgm:presLayoutVars>
      </dgm:prSet>
      <dgm:spPr/>
      <dgm:t>
        <a:bodyPr/>
        <a:lstStyle/>
        <a:p>
          <a:endParaRPr lang="ru-RU"/>
        </a:p>
      </dgm:t>
    </dgm:pt>
    <dgm:pt modelId="{4396302B-EBEC-480D-A021-AF0B319D1566}" type="pres">
      <dgm:prSet presAssocID="{734CE3CE-F06D-4B23-AF33-35124ED4F4FE}" presName="centerShape" presStyleLbl="node0" presStyleIdx="0" presStyleCnt="1"/>
      <dgm:spPr/>
      <dgm:t>
        <a:bodyPr/>
        <a:lstStyle/>
        <a:p>
          <a:endParaRPr lang="ru-RU"/>
        </a:p>
      </dgm:t>
    </dgm:pt>
    <dgm:pt modelId="{E34D9C82-0885-4288-8E87-F0E84D3481D8}" type="pres">
      <dgm:prSet presAssocID="{07BE1861-A753-4FD7-9E84-3C5C8DD16ECE}" presName="node" presStyleLbl="node1" presStyleIdx="0" presStyleCnt="5" custScaleX="157159" custScaleY="115045">
        <dgm:presLayoutVars>
          <dgm:bulletEnabled val="1"/>
        </dgm:presLayoutVars>
      </dgm:prSet>
      <dgm:spPr/>
      <dgm:t>
        <a:bodyPr/>
        <a:lstStyle/>
        <a:p>
          <a:endParaRPr lang="ru-RU"/>
        </a:p>
      </dgm:t>
    </dgm:pt>
    <dgm:pt modelId="{4F94054A-83D8-4548-92BE-56151ED0E556}" type="pres">
      <dgm:prSet presAssocID="{07BE1861-A753-4FD7-9E84-3C5C8DD16ECE}" presName="dummy" presStyleCnt="0"/>
      <dgm:spPr/>
    </dgm:pt>
    <dgm:pt modelId="{B9EB4CBC-DC17-45BB-B6D9-E33B1BCCCFAB}" type="pres">
      <dgm:prSet presAssocID="{DE9FE86E-820A-470E-8BA2-39A48A2A7407}" presName="sibTrans" presStyleLbl="sibTrans2D1" presStyleIdx="0" presStyleCnt="5"/>
      <dgm:spPr/>
      <dgm:t>
        <a:bodyPr/>
        <a:lstStyle/>
        <a:p>
          <a:endParaRPr lang="ru-RU"/>
        </a:p>
      </dgm:t>
    </dgm:pt>
    <dgm:pt modelId="{E3DDBC63-8E44-4E95-B5E5-B773D6322897}" type="pres">
      <dgm:prSet presAssocID="{B306646C-1832-48A6-A171-E05FEED0820E}" presName="node" presStyleLbl="node1" presStyleIdx="1" presStyleCnt="5" custScaleX="111464">
        <dgm:presLayoutVars>
          <dgm:bulletEnabled val="1"/>
        </dgm:presLayoutVars>
      </dgm:prSet>
      <dgm:spPr/>
      <dgm:t>
        <a:bodyPr/>
        <a:lstStyle/>
        <a:p>
          <a:endParaRPr lang="ru-RU"/>
        </a:p>
      </dgm:t>
    </dgm:pt>
    <dgm:pt modelId="{1CB5A357-BBDF-4F06-8E33-8A2C335CDC6B}" type="pres">
      <dgm:prSet presAssocID="{B306646C-1832-48A6-A171-E05FEED0820E}" presName="dummy" presStyleCnt="0"/>
      <dgm:spPr/>
    </dgm:pt>
    <dgm:pt modelId="{16122B01-F90B-4828-802A-0F6103C05245}" type="pres">
      <dgm:prSet presAssocID="{C88D8442-690B-44D3-97A8-25E3826F3FFD}" presName="sibTrans" presStyleLbl="sibTrans2D1" presStyleIdx="1" presStyleCnt="5"/>
      <dgm:spPr/>
      <dgm:t>
        <a:bodyPr/>
        <a:lstStyle/>
        <a:p>
          <a:endParaRPr lang="ru-RU"/>
        </a:p>
      </dgm:t>
    </dgm:pt>
    <dgm:pt modelId="{010A674D-F1F5-41B4-9F53-79530C1FAED9}" type="pres">
      <dgm:prSet presAssocID="{3A9300ED-E8DE-49F2-8E71-56E2EC151C3A}" presName="node" presStyleLbl="node1" presStyleIdx="2" presStyleCnt="5">
        <dgm:presLayoutVars>
          <dgm:bulletEnabled val="1"/>
        </dgm:presLayoutVars>
      </dgm:prSet>
      <dgm:spPr/>
      <dgm:t>
        <a:bodyPr/>
        <a:lstStyle/>
        <a:p>
          <a:endParaRPr lang="ru-RU"/>
        </a:p>
      </dgm:t>
    </dgm:pt>
    <dgm:pt modelId="{FFDED49E-D95F-42E7-8E08-0E65B74D20FB}" type="pres">
      <dgm:prSet presAssocID="{3A9300ED-E8DE-49F2-8E71-56E2EC151C3A}" presName="dummy" presStyleCnt="0"/>
      <dgm:spPr/>
    </dgm:pt>
    <dgm:pt modelId="{0A9330BE-20E3-4613-9932-DE6137B8A58C}" type="pres">
      <dgm:prSet presAssocID="{5E3B0D77-B7B2-40BF-BDBA-6E6F43D7B7D2}" presName="sibTrans" presStyleLbl="sibTrans2D1" presStyleIdx="2" presStyleCnt="5"/>
      <dgm:spPr/>
      <dgm:t>
        <a:bodyPr/>
        <a:lstStyle/>
        <a:p>
          <a:endParaRPr lang="ru-RU"/>
        </a:p>
      </dgm:t>
    </dgm:pt>
    <dgm:pt modelId="{740B099B-E67C-4616-825E-F704AF7D9F42}" type="pres">
      <dgm:prSet presAssocID="{9A81F517-5168-463E-9FA2-A159A2BD768D}" presName="node" presStyleLbl="node1" presStyleIdx="3" presStyleCnt="5" custScaleX="107190" custRadScaleRad="100337" custRadScaleInc="3900">
        <dgm:presLayoutVars>
          <dgm:bulletEnabled val="1"/>
        </dgm:presLayoutVars>
      </dgm:prSet>
      <dgm:spPr/>
      <dgm:t>
        <a:bodyPr/>
        <a:lstStyle/>
        <a:p>
          <a:endParaRPr lang="ru-RU"/>
        </a:p>
      </dgm:t>
    </dgm:pt>
    <dgm:pt modelId="{21A04255-EBE8-4B07-9EFE-22495E066E56}" type="pres">
      <dgm:prSet presAssocID="{9A81F517-5168-463E-9FA2-A159A2BD768D}" presName="dummy" presStyleCnt="0"/>
      <dgm:spPr/>
    </dgm:pt>
    <dgm:pt modelId="{50866A34-7F13-4456-BFE5-9C4F30148E1C}" type="pres">
      <dgm:prSet presAssocID="{F37248AF-A444-4805-8395-FD4EA5378E66}" presName="sibTrans" presStyleLbl="sibTrans2D1" presStyleIdx="3" presStyleCnt="5"/>
      <dgm:spPr/>
      <dgm:t>
        <a:bodyPr/>
        <a:lstStyle/>
        <a:p>
          <a:endParaRPr lang="ru-RU"/>
        </a:p>
      </dgm:t>
    </dgm:pt>
    <dgm:pt modelId="{05D87BE7-941A-48DA-8A10-83D8F4090984}" type="pres">
      <dgm:prSet presAssocID="{FB3D5695-911D-4251-B3E7-8C9608A22033}" presName="node" presStyleLbl="node1" presStyleIdx="4" presStyleCnt="5" custScaleX="109800">
        <dgm:presLayoutVars>
          <dgm:bulletEnabled val="1"/>
        </dgm:presLayoutVars>
      </dgm:prSet>
      <dgm:spPr/>
      <dgm:t>
        <a:bodyPr/>
        <a:lstStyle/>
        <a:p>
          <a:endParaRPr lang="ru-RU"/>
        </a:p>
      </dgm:t>
    </dgm:pt>
    <dgm:pt modelId="{D9C81AEF-5B35-4988-8E80-25274A0FDFC9}" type="pres">
      <dgm:prSet presAssocID="{FB3D5695-911D-4251-B3E7-8C9608A22033}" presName="dummy" presStyleCnt="0"/>
      <dgm:spPr/>
    </dgm:pt>
    <dgm:pt modelId="{6B902388-4A31-4CAC-AEEE-6A46F4619090}" type="pres">
      <dgm:prSet presAssocID="{07B7C249-4070-4299-AFA1-A7E93B6F1327}" presName="sibTrans" presStyleLbl="sibTrans2D1" presStyleIdx="4" presStyleCnt="5"/>
      <dgm:spPr/>
      <dgm:t>
        <a:bodyPr/>
        <a:lstStyle/>
        <a:p>
          <a:endParaRPr lang="ru-RU"/>
        </a:p>
      </dgm:t>
    </dgm:pt>
  </dgm:ptLst>
  <dgm:cxnLst>
    <dgm:cxn modelId="{324874E5-25BA-4FFD-B6E2-6B9FC4D22703}" type="presOf" srcId="{C88D8442-690B-44D3-97A8-25E3826F3FFD}" destId="{16122B01-F90B-4828-802A-0F6103C05245}" srcOrd="0" destOrd="0" presId="urn:microsoft.com/office/officeart/2005/8/layout/radial6"/>
    <dgm:cxn modelId="{F43B4EC8-1343-4BBB-A609-3F264C4FF790}" type="presOf" srcId="{3A9300ED-E8DE-49F2-8E71-56E2EC151C3A}" destId="{010A674D-F1F5-41B4-9F53-79530C1FAED9}" srcOrd="0" destOrd="0" presId="urn:microsoft.com/office/officeart/2005/8/layout/radial6"/>
    <dgm:cxn modelId="{F894899E-BC01-4616-9BD3-A3E91DFB9714}" type="presOf" srcId="{DE9FE86E-820A-470E-8BA2-39A48A2A7407}" destId="{B9EB4CBC-DC17-45BB-B6D9-E33B1BCCCFAB}" srcOrd="0" destOrd="0" presId="urn:microsoft.com/office/officeart/2005/8/layout/radial6"/>
    <dgm:cxn modelId="{D78094F0-38BC-4DD8-8871-38B9E7AA6085}" type="presOf" srcId="{F37248AF-A444-4805-8395-FD4EA5378E66}" destId="{50866A34-7F13-4456-BFE5-9C4F30148E1C}" srcOrd="0" destOrd="0" presId="urn:microsoft.com/office/officeart/2005/8/layout/radial6"/>
    <dgm:cxn modelId="{9F13ECFB-8056-4CC0-8BE3-2C16C306A500}" srcId="{734CE3CE-F06D-4B23-AF33-35124ED4F4FE}" destId="{B306646C-1832-48A6-A171-E05FEED0820E}" srcOrd="1" destOrd="0" parTransId="{4801EAEA-A721-4684-9759-036A3A82AE3D}" sibTransId="{C88D8442-690B-44D3-97A8-25E3826F3FFD}"/>
    <dgm:cxn modelId="{88746285-2E0A-480D-A718-722A1F95A827}" srcId="{734CE3CE-F06D-4B23-AF33-35124ED4F4FE}" destId="{3A9300ED-E8DE-49F2-8E71-56E2EC151C3A}" srcOrd="2" destOrd="0" parTransId="{FBCA2F67-1F23-4118-89F8-110CBE0B3D08}" sibTransId="{5E3B0D77-B7B2-40BF-BDBA-6E6F43D7B7D2}"/>
    <dgm:cxn modelId="{A3AE8BDA-13EB-4EE1-81F8-5C9DE963013B}" type="presOf" srcId="{07BE1861-A753-4FD7-9E84-3C5C8DD16ECE}" destId="{E34D9C82-0885-4288-8E87-F0E84D3481D8}" srcOrd="0" destOrd="0" presId="urn:microsoft.com/office/officeart/2005/8/layout/radial6"/>
    <dgm:cxn modelId="{5F13A6DF-D235-4458-A018-3651B4E93E93}" type="presOf" srcId="{9A81F517-5168-463E-9FA2-A159A2BD768D}" destId="{740B099B-E67C-4616-825E-F704AF7D9F42}" srcOrd="0" destOrd="0" presId="urn:microsoft.com/office/officeart/2005/8/layout/radial6"/>
    <dgm:cxn modelId="{23FF972A-3970-415F-A726-3DEEC91398A1}" type="presOf" srcId="{734CE3CE-F06D-4B23-AF33-35124ED4F4FE}" destId="{4396302B-EBEC-480D-A021-AF0B319D1566}" srcOrd="0" destOrd="0" presId="urn:microsoft.com/office/officeart/2005/8/layout/radial6"/>
    <dgm:cxn modelId="{51523082-2461-44DF-B077-EBD25D3C2816}" type="presOf" srcId="{5E3B0D77-B7B2-40BF-BDBA-6E6F43D7B7D2}" destId="{0A9330BE-20E3-4613-9932-DE6137B8A58C}" srcOrd="0" destOrd="0" presId="urn:microsoft.com/office/officeart/2005/8/layout/radial6"/>
    <dgm:cxn modelId="{32F074B1-97F2-4EF2-B3C1-4E12E7AB103E}" srcId="{734CE3CE-F06D-4B23-AF33-35124ED4F4FE}" destId="{FB3D5695-911D-4251-B3E7-8C9608A22033}" srcOrd="4" destOrd="0" parTransId="{CC0B759C-63DF-4513-9A6B-A9CB2BE98D8C}" sibTransId="{07B7C249-4070-4299-AFA1-A7E93B6F1327}"/>
    <dgm:cxn modelId="{EBECD1D6-5119-4E09-BC17-0AC80DCFFCCC}" srcId="{734CE3CE-F06D-4B23-AF33-35124ED4F4FE}" destId="{9A81F517-5168-463E-9FA2-A159A2BD768D}" srcOrd="3" destOrd="0" parTransId="{CDB70C46-C0FC-4C31-B8EB-08FFA8B92C6A}" sibTransId="{F37248AF-A444-4805-8395-FD4EA5378E66}"/>
    <dgm:cxn modelId="{683A0F24-2B74-48D0-9901-8ED82C0C60EB}" type="presOf" srcId="{FB3D5695-911D-4251-B3E7-8C9608A22033}" destId="{05D87BE7-941A-48DA-8A10-83D8F4090984}" srcOrd="0" destOrd="0" presId="urn:microsoft.com/office/officeart/2005/8/layout/radial6"/>
    <dgm:cxn modelId="{63655C86-95AA-41F4-ADAE-DE6EA4901095}" type="presOf" srcId="{9DF66D2E-4062-42EC-8E06-5B51B1ACF1EC}" destId="{5758BC72-58EC-47CF-A666-13A1A5C819E4}" srcOrd="0" destOrd="0" presId="urn:microsoft.com/office/officeart/2005/8/layout/radial6"/>
    <dgm:cxn modelId="{E07BE58D-F623-4CA0-9443-4FAA77D8DB0F}" srcId="{9DF66D2E-4062-42EC-8E06-5B51B1ACF1EC}" destId="{734CE3CE-F06D-4B23-AF33-35124ED4F4FE}" srcOrd="0" destOrd="0" parTransId="{6851E8EB-513E-45A5-B1E2-B8D7B86D7E51}" sibTransId="{CDCBDEBC-847B-4199-91EF-ECC587D6E4FD}"/>
    <dgm:cxn modelId="{5A5ABD7B-88AC-4435-9BE5-2B1B9FEEAB78}" type="presOf" srcId="{07B7C249-4070-4299-AFA1-A7E93B6F1327}" destId="{6B902388-4A31-4CAC-AEEE-6A46F4619090}" srcOrd="0" destOrd="0" presId="urn:microsoft.com/office/officeart/2005/8/layout/radial6"/>
    <dgm:cxn modelId="{29AD9C4B-0731-4C55-9334-CB1464E32A2D}" type="presOf" srcId="{B306646C-1832-48A6-A171-E05FEED0820E}" destId="{E3DDBC63-8E44-4E95-B5E5-B773D6322897}" srcOrd="0" destOrd="0" presId="urn:microsoft.com/office/officeart/2005/8/layout/radial6"/>
    <dgm:cxn modelId="{0245C70C-EE15-4A48-8FDA-8178ED1326C4}" srcId="{734CE3CE-F06D-4B23-AF33-35124ED4F4FE}" destId="{07BE1861-A753-4FD7-9E84-3C5C8DD16ECE}" srcOrd="0" destOrd="0" parTransId="{23AEFB1C-87B5-4784-A548-F162B41FB0EF}" sibTransId="{DE9FE86E-820A-470E-8BA2-39A48A2A7407}"/>
    <dgm:cxn modelId="{7445EEF0-7DFA-4A59-818A-829ABF4C288D}" type="presParOf" srcId="{5758BC72-58EC-47CF-A666-13A1A5C819E4}" destId="{4396302B-EBEC-480D-A021-AF0B319D1566}" srcOrd="0" destOrd="0" presId="urn:microsoft.com/office/officeart/2005/8/layout/radial6"/>
    <dgm:cxn modelId="{D240C8B1-FFDC-4C9B-8261-7C78BD976EDF}" type="presParOf" srcId="{5758BC72-58EC-47CF-A666-13A1A5C819E4}" destId="{E34D9C82-0885-4288-8E87-F0E84D3481D8}" srcOrd="1" destOrd="0" presId="urn:microsoft.com/office/officeart/2005/8/layout/radial6"/>
    <dgm:cxn modelId="{73B3470C-68DD-4EA2-B421-9BFC01720B30}" type="presParOf" srcId="{5758BC72-58EC-47CF-A666-13A1A5C819E4}" destId="{4F94054A-83D8-4548-92BE-56151ED0E556}" srcOrd="2" destOrd="0" presId="urn:microsoft.com/office/officeart/2005/8/layout/radial6"/>
    <dgm:cxn modelId="{3A35E6D6-D33E-41C9-93B9-CD628DF939B1}" type="presParOf" srcId="{5758BC72-58EC-47CF-A666-13A1A5C819E4}" destId="{B9EB4CBC-DC17-45BB-B6D9-E33B1BCCCFAB}" srcOrd="3" destOrd="0" presId="urn:microsoft.com/office/officeart/2005/8/layout/radial6"/>
    <dgm:cxn modelId="{42211017-0461-4F53-97FD-0EE53EB2BE36}" type="presParOf" srcId="{5758BC72-58EC-47CF-A666-13A1A5C819E4}" destId="{E3DDBC63-8E44-4E95-B5E5-B773D6322897}" srcOrd="4" destOrd="0" presId="urn:microsoft.com/office/officeart/2005/8/layout/radial6"/>
    <dgm:cxn modelId="{A27AC329-A6F2-4B95-A570-6D52827D1286}" type="presParOf" srcId="{5758BC72-58EC-47CF-A666-13A1A5C819E4}" destId="{1CB5A357-BBDF-4F06-8E33-8A2C335CDC6B}" srcOrd="5" destOrd="0" presId="urn:microsoft.com/office/officeart/2005/8/layout/radial6"/>
    <dgm:cxn modelId="{399C2441-BFF0-4D8F-A718-C358CBA08B73}" type="presParOf" srcId="{5758BC72-58EC-47CF-A666-13A1A5C819E4}" destId="{16122B01-F90B-4828-802A-0F6103C05245}" srcOrd="6" destOrd="0" presId="urn:microsoft.com/office/officeart/2005/8/layout/radial6"/>
    <dgm:cxn modelId="{7C90DE25-E152-40B3-93F4-2A22D704AC78}" type="presParOf" srcId="{5758BC72-58EC-47CF-A666-13A1A5C819E4}" destId="{010A674D-F1F5-41B4-9F53-79530C1FAED9}" srcOrd="7" destOrd="0" presId="urn:microsoft.com/office/officeart/2005/8/layout/radial6"/>
    <dgm:cxn modelId="{F0BED7C0-D2B7-4E06-9F95-6E5F6BA27F5E}" type="presParOf" srcId="{5758BC72-58EC-47CF-A666-13A1A5C819E4}" destId="{FFDED49E-D95F-42E7-8E08-0E65B74D20FB}" srcOrd="8" destOrd="0" presId="urn:microsoft.com/office/officeart/2005/8/layout/radial6"/>
    <dgm:cxn modelId="{8F13BA6A-0AF1-4202-8CF0-07B2C42CC80F}" type="presParOf" srcId="{5758BC72-58EC-47CF-A666-13A1A5C819E4}" destId="{0A9330BE-20E3-4613-9932-DE6137B8A58C}" srcOrd="9" destOrd="0" presId="urn:microsoft.com/office/officeart/2005/8/layout/radial6"/>
    <dgm:cxn modelId="{931A88B0-86A8-432E-B37A-D572AD19292D}" type="presParOf" srcId="{5758BC72-58EC-47CF-A666-13A1A5C819E4}" destId="{740B099B-E67C-4616-825E-F704AF7D9F42}" srcOrd="10" destOrd="0" presId="urn:microsoft.com/office/officeart/2005/8/layout/radial6"/>
    <dgm:cxn modelId="{586212BA-3EBC-4299-BEC4-65D8E907A559}" type="presParOf" srcId="{5758BC72-58EC-47CF-A666-13A1A5C819E4}" destId="{21A04255-EBE8-4B07-9EFE-22495E066E56}" srcOrd="11" destOrd="0" presId="urn:microsoft.com/office/officeart/2005/8/layout/radial6"/>
    <dgm:cxn modelId="{1E2C314D-EC46-4EFE-987B-156A96011B02}" type="presParOf" srcId="{5758BC72-58EC-47CF-A666-13A1A5C819E4}" destId="{50866A34-7F13-4456-BFE5-9C4F30148E1C}" srcOrd="12" destOrd="0" presId="urn:microsoft.com/office/officeart/2005/8/layout/radial6"/>
    <dgm:cxn modelId="{D8C72B59-3B2C-4EDF-A939-5557E8EB1F3B}" type="presParOf" srcId="{5758BC72-58EC-47CF-A666-13A1A5C819E4}" destId="{05D87BE7-941A-48DA-8A10-83D8F4090984}" srcOrd="13" destOrd="0" presId="urn:microsoft.com/office/officeart/2005/8/layout/radial6"/>
    <dgm:cxn modelId="{C72BA9AA-6D6F-4442-8EBE-46183D575BEE}" type="presParOf" srcId="{5758BC72-58EC-47CF-A666-13A1A5C819E4}" destId="{D9C81AEF-5B35-4988-8E80-25274A0FDFC9}" srcOrd="14" destOrd="0" presId="urn:microsoft.com/office/officeart/2005/8/layout/radial6"/>
    <dgm:cxn modelId="{0451FE05-04F6-4B29-BA45-C2A2DF4B1E31}" type="presParOf" srcId="{5758BC72-58EC-47CF-A666-13A1A5C819E4}" destId="{6B902388-4A31-4CAC-AEEE-6A46F4619090}" srcOrd="15"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D91291-69BF-48D6-A629-3C8C5FEFEC90}">
      <dsp:nvSpPr>
        <dsp:cNvPr id="0" name=""/>
        <dsp:cNvSpPr/>
      </dsp:nvSpPr>
      <dsp:spPr>
        <a:xfrm>
          <a:off x="0" y="0"/>
          <a:ext cx="3857652" cy="514710"/>
        </a:xfrm>
        <a:prstGeom prst="roundRect">
          <a:avLst>
            <a:gd name="adj" fmla="val 10000"/>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i="1" kern="1200" dirty="0" smtClean="0">
              <a:solidFill>
                <a:schemeClr val="tx1"/>
              </a:solidFill>
              <a:latin typeface="Calibri" pitchFamily="34" charset="0"/>
              <a:cs typeface="Calibri" pitchFamily="34" charset="0"/>
            </a:rPr>
            <a:t>Публичные обсуждения программ развития Курского муниципального округа Ставропольского края (размещаются на сайте администрации)</a:t>
          </a:r>
          <a:endParaRPr lang="ru-RU" sz="1000" kern="1200" dirty="0"/>
        </a:p>
      </dsp:txBody>
      <dsp:txXfrm>
        <a:off x="823001" y="0"/>
        <a:ext cx="3034650" cy="514710"/>
      </dsp:txXfrm>
    </dsp:sp>
    <dsp:sp modelId="{42673147-757C-468D-A903-89A89B3E1D45}">
      <dsp:nvSpPr>
        <dsp:cNvPr id="0" name=""/>
        <dsp:cNvSpPr/>
      </dsp:nvSpPr>
      <dsp:spPr>
        <a:xfrm>
          <a:off x="51471" y="51471"/>
          <a:ext cx="771530" cy="41176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720C2-63AD-48F2-8444-E98673CE4EF3}">
      <dsp:nvSpPr>
        <dsp:cNvPr id="0" name=""/>
        <dsp:cNvSpPr/>
      </dsp:nvSpPr>
      <dsp:spPr>
        <a:xfrm>
          <a:off x="0" y="566181"/>
          <a:ext cx="3857652" cy="514710"/>
        </a:xfrm>
        <a:prstGeom prst="roundRect">
          <a:avLst>
            <a:gd name="adj" fmla="val 10000"/>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i="1" kern="1200" dirty="0" smtClean="0">
              <a:solidFill>
                <a:schemeClr val="tx1"/>
              </a:solidFill>
              <a:latin typeface="Calibri" pitchFamily="34" charset="0"/>
              <a:cs typeface="Calibri" pitchFamily="34" charset="0"/>
            </a:rPr>
            <a:t>Оценка качества предоставляемых муниципальных услуг (участие в социологических опросах)</a:t>
          </a:r>
          <a:endParaRPr lang="ru-RU" sz="1000" kern="1200" dirty="0"/>
        </a:p>
      </dsp:txBody>
      <dsp:txXfrm>
        <a:off x="823001" y="566181"/>
        <a:ext cx="3034650" cy="514710"/>
      </dsp:txXfrm>
    </dsp:sp>
    <dsp:sp modelId="{12F24EB2-9B91-47F0-846F-D520EED983D3}">
      <dsp:nvSpPr>
        <dsp:cNvPr id="0" name=""/>
        <dsp:cNvSpPr/>
      </dsp:nvSpPr>
      <dsp:spPr>
        <a:xfrm>
          <a:off x="51471" y="617652"/>
          <a:ext cx="771530" cy="41176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1A1811-B4B3-4C51-977D-FB1DE795533B}">
      <dsp:nvSpPr>
        <dsp:cNvPr id="0" name=""/>
        <dsp:cNvSpPr/>
      </dsp:nvSpPr>
      <dsp:spPr>
        <a:xfrm>
          <a:off x="0" y="1132363"/>
          <a:ext cx="3857652" cy="514710"/>
        </a:xfrm>
        <a:prstGeom prst="roundRect">
          <a:avLst>
            <a:gd name="adj" fmla="val 10000"/>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kern="1200" dirty="0" smtClean="0"/>
            <a:t> </a:t>
          </a:r>
          <a:r>
            <a:rPr lang="ru-RU" sz="1000" i="1" kern="1200" dirty="0" smtClean="0">
              <a:solidFill>
                <a:schemeClr val="tx1"/>
              </a:solidFill>
              <a:latin typeface="Calibri" pitchFamily="34" charset="0"/>
              <a:cs typeface="Calibri" pitchFamily="34" charset="0"/>
            </a:rPr>
            <a:t>Публичные слушания проекта решения Совета КМО СК о бюджете на очередной финансовый год и плановый период (ежегодно в ноябре-декабре)</a:t>
          </a:r>
          <a:endParaRPr lang="ru-RU" sz="1000" kern="1200" dirty="0"/>
        </a:p>
      </dsp:txBody>
      <dsp:txXfrm>
        <a:off x="823001" y="1132363"/>
        <a:ext cx="3034650" cy="514710"/>
      </dsp:txXfrm>
    </dsp:sp>
    <dsp:sp modelId="{D57F11B3-EF3F-4AE4-929C-EF5CA480ED4A}">
      <dsp:nvSpPr>
        <dsp:cNvPr id="0" name=""/>
        <dsp:cNvSpPr/>
      </dsp:nvSpPr>
      <dsp:spPr>
        <a:xfrm>
          <a:off x="51471" y="1183834"/>
          <a:ext cx="771530" cy="41176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9ADCEA-5114-41F6-B964-7FE40939164B}">
      <dsp:nvSpPr>
        <dsp:cNvPr id="0" name=""/>
        <dsp:cNvSpPr/>
      </dsp:nvSpPr>
      <dsp:spPr>
        <a:xfrm>
          <a:off x="0" y="1698545"/>
          <a:ext cx="3857652" cy="514710"/>
        </a:xfrm>
        <a:prstGeom prst="roundRect">
          <a:avLst>
            <a:gd name="adj" fmla="val 10000"/>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i="1" kern="1200" dirty="0" smtClean="0">
              <a:solidFill>
                <a:schemeClr val="tx1"/>
              </a:solidFill>
              <a:latin typeface="Calibri" pitchFamily="34" charset="0"/>
              <a:cs typeface="Calibri" pitchFamily="34" charset="0"/>
            </a:rPr>
            <a:t>Публичные слушания проекта решения совета КМО СК об исполнении бюджета (ежегодно в мае)</a:t>
          </a:r>
          <a:r>
            <a:rPr lang="ru-RU" sz="1000" kern="1200" dirty="0" smtClean="0"/>
            <a:t/>
          </a:r>
          <a:br>
            <a:rPr lang="ru-RU" sz="1000" kern="1200" dirty="0" smtClean="0"/>
          </a:br>
          <a:endParaRPr lang="ru-RU" sz="1000" kern="1200" dirty="0"/>
        </a:p>
      </dsp:txBody>
      <dsp:txXfrm>
        <a:off x="823001" y="1698545"/>
        <a:ext cx="3034650" cy="514710"/>
      </dsp:txXfrm>
    </dsp:sp>
    <dsp:sp modelId="{2497EF1D-C144-42DE-A795-77066D3BCC0E}">
      <dsp:nvSpPr>
        <dsp:cNvPr id="0" name=""/>
        <dsp:cNvSpPr/>
      </dsp:nvSpPr>
      <dsp:spPr>
        <a:xfrm>
          <a:off x="51471" y="1750016"/>
          <a:ext cx="771530" cy="41176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902388-4A31-4CAC-AEEE-6A46F4619090}">
      <dsp:nvSpPr>
        <dsp:cNvPr id="0" name=""/>
        <dsp:cNvSpPr/>
      </dsp:nvSpPr>
      <dsp:spPr>
        <a:xfrm>
          <a:off x="1266557" y="712129"/>
          <a:ext cx="4389312" cy="4389312"/>
        </a:xfrm>
        <a:prstGeom prst="blockArc">
          <a:avLst>
            <a:gd name="adj1" fmla="val 11880000"/>
            <a:gd name="adj2" fmla="val 1620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0866A34-7F13-4456-BFE5-9C4F30148E1C}">
      <dsp:nvSpPr>
        <dsp:cNvPr id="0" name=""/>
        <dsp:cNvSpPr/>
      </dsp:nvSpPr>
      <dsp:spPr>
        <a:xfrm>
          <a:off x="1264185" y="719386"/>
          <a:ext cx="4389312" cy="4389312"/>
        </a:xfrm>
        <a:prstGeom prst="blockArc">
          <a:avLst>
            <a:gd name="adj1" fmla="val 7620112"/>
            <a:gd name="adj2" fmla="val 11892243"/>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A9330BE-20E3-4613-9932-DE6137B8A58C}">
      <dsp:nvSpPr>
        <dsp:cNvPr id="0" name=""/>
        <dsp:cNvSpPr/>
      </dsp:nvSpPr>
      <dsp:spPr>
        <a:xfrm>
          <a:off x="1260454" y="716580"/>
          <a:ext cx="4389312" cy="4389312"/>
        </a:xfrm>
        <a:prstGeom prst="blockArc">
          <a:avLst>
            <a:gd name="adj1" fmla="val 3227886"/>
            <a:gd name="adj2" fmla="val 7612626"/>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6122B01-F90B-4828-802A-0F6103C05245}">
      <dsp:nvSpPr>
        <dsp:cNvPr id="0" name=""/>
        <dsp:cNvSpPr/>
      </dsp:nvSpPr>
      <dsp:spPr>
        <a:xfrm>
          <a:off x="1266557" y="712129"/>
          <a:ext cx="4389312" cy="4389312"/>
        </a:xfrm>
        <a:prstGeom prst="blockArc">
          <a:avLst>
            <a:gd name="adj1" fmla="val 20520000"/>
            <a:gd name="adj2" fmla="val 324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9EB4CBC-DC17-45BB-B6D9-E33B1BCCCFAB}">
      <dsp:nvSpPr>
        <dsp:cNvPr id="0" name=""/>
        <dsp:cNvSpPr/>
      </dsp:nvSpPr>
      <dsp:spPr>
        <a:xfrm>
          <a:off x="1266557" y="712129"/>
          <a:ext cx="4389312" cy="4389312"/>
        </a:xfrm>
        <a:prstGeom prst="blockArc">
          <a:avLst>
            <a:gd name="adj1" fmla="val 16200000"/>
            <a:gd name="adj2" fmla="val 2052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396302B-EBEC-480D-A021-AF0B319D1566}">
      <dsp:nvSpPr>
        <dsp:cNvPr id="0" name=""/>
        <dsp:cNvSpPr/>
      </dsp:nvSpPr>
      <dsp:spPr>
        <a:xfrm>
          <a:off x="2450540" y="1896112"/>
          <a:ext cx="2021346" cy="202134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Бюджетная система Российской Федерации</a:t>
          </a:r>
          <a:endParaRPr lang="ru-RU" sz="1200" kern="1200" dirty="0">
            <a:solidFill>
              <a:schemeClr val="bg2">
                <a:lumMod val="90000"/>
              </a:schemeClr>
            </a:solidFill>
          </a:endParaRPr>
        </a:p>
      </dsp:txBody>
      <dsp:txXfrm>
        <a:off x="2450540" y="1896112"/>
        <a:ext cx="2021346" cy="2021346"/>
      </dsp:txXfrm>
    </dsp:sp>
    <dsp:sp modelId="{E34D9C82-0885-4288-8E87-F0E84D3481D8}">
      <dsp:nvSpPr>
        <dsp:cNvPr id="0" name=""/>
        <dsp:cNvSpPr/>
      </dsp:nvSpPr>
      <dsp:spPr>
        <a:xfrm>
          <a:off x="2349359" y="-50842"/>
          <a:ext cx="2223709" cy="162782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Федеральный бюджет</a:t>
          </a:r>
          <a:endParaRPr lang="ru-RU" sz="1200" kern="1200" dirty="0">
            <a:solidFill>
              <a:schemeClr val="bg2">
                <a:lumMod val="90000"/>
              </a:schemeClr>
            </a:solidFill>
          </a:endParaRPr>
        </a:p>
      </dsp:txBody>
      <dsp:txXfrm>
        <a:off x="2349359" y="-50842"/>
        <a:ext cx="2223709" cy="1627820"/>
      </dsp:txXfrm>
    </dsp:sp>
    <dsp:sp modelId="{E3DDBC63-8E44-4E95-B5E5-B773D6322897}">
      <dsp:nvSpPr>
        <dsp:cNvPr id="0" name=""/>
        <dsp:cNvSpPr/>
      </dsp:nvSpPr>
      <dsp:spPr>
        <a:xfrm>
          <a:off x="4711435" y="1536869"/>
          <a:ext cx="1577151" cy="14149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Бюджеты государственных внебюджетных фондов</a:t>
          </a:r>
          <a:endParaRPr lang="ru-RU" sz="1200" kern="1200" dirty="0">
            <a:solidFill>
              <a:schemeClr val="bg2">
                <a:lumMod val="90000"/>
              </a:schemeClr>
            </a:solidFill>
          </a:endParaRPr>
        </a:p>
      </dsp:txBody>
      <dsp:txXfrm>
        <a:off x="4711435" y="1536869"/>
        <a:ext cx="1577151" cy="1414942"/>
      </dsp:txXfrm>
    </dsp:sp>
    <dsp:sp modelId="{010A674D-F1F5-41B4-9F53-79530C1FAED9}">
      <dsp:nvSpPr>
        <dsp:cNvPr id="0" name=""/>
        <dsp:cNvSpPr/>
      </dsp:nvSpPr>
      <dsp:spPr>
        <a:xfrm>
          <a:off x="4013788" y="3933618"/>
          <a:ext cx="1414942" cy="14149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Бюджеты субъектов</a:t>
          </a:r>
          <a:endParaRPr lang="ru-RU" sz="1200" kern="1200" dirty="0">
            <a:solidFill>
              <a:schemeClr val="bg2">
                <a:lumMod val="90000"/>
              </a:schemeClr>
            </a:solidFill>
          </a:endParaRPr>
        </a:p>
      </dsp:txBody>
      <dsp:txXfrm>
        <a:off x="4013788" y="3933618"/>
        <a:ext cx="1414942" cy="1414942"/>
      </dsp:txXfrm>
    </dsp:sp>
    <dsp:sp modelId="{740B099B-E67C-4616-825E-F704AF7D9F42}">
      <dsp:nvSpPr>
        <dsp:cNvPr id="0" name=""/>
        <dsp:cNvSpPr/>
      </dsp:nvSpPr>
      <dsp:spPr>
        <a:xfrm>
          <a:off x="1410325" y="3918578"/>
          <a:ext cx="1516676" cy="14149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Бюджеты территориальных государственных внебюджетных фондов</a:t>
          </a:r>
          <a:endParaRPr lang="ru-RU" sz="1200" kern="1200" dirty="0">
            <a:solidFill>
              <a:schemeClr val="bg2">
                <a:lumMod val="90000"/>
              </a:schemeClr>
            </a:solidFill>
          </a:endParaRPr>
        </a:p>
      </dsp:txBody>
      <dsp:txXfrm>
        <a:off x="1410325" y="3918578"/>
        <a:ext cx="1516676" cy="1414942"/>
      </dsp:txXfrm>
    </dsp:sp>
    <dsp:sp modelId="{05D87BE7-941A-48DA-8A10-83D8F4090984}">
      <dsp:nvSpPr>
        <dsp:cNvPr id="0" name=""/>
        <dsp:cNvSpPr/>
      </dsp:nvSpPr>
      <dsp:spPr>
        <a:xfrm>
          <a:off x="645613" y="1536869"/>
          <a:ext cx="1553606" cy="14149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местные бюджеты</a:t>
          </a:r>
          <a:endParaRPr lang="ru-RU" sz="1200" kern="1200" dirty="0">
            <a:solidFill>
              <a:schemeClr val="bg2">
                <a:lumMod val="90000"/>
              </a:schemeClr>
            </a:solidFill>
          </a:endParaRPr>
        </a:p>
      </dsp:txBody>
      <dsp:txXfrm>
        <a:off x="645613" y="1536869"/>
        <a:ext cx="1553606" cy="141494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4.xml.rels><?xml version="1.0" encoding="UTF-8" standalone="yes"?>
<Relationships xmlns="http://schemas.openxmlformats.org/package/2006/relationships"><Relationship Id="rId12" Type="http://schemas.microsoft.com/office/2007/relationships/hdphoto" Target="../media/hdphoto3.wdp"/><Relationship Id="rId1" Type="http://schemas.openxmlformats.org/officeDocument/2006/relationships/image" Target="../media/image35.png"/></Relationships>
</file>

<file path=ppt/drawings/drawing1.xml><?xml version="1.0" encoding="utf-8"?>
<c:userShapes xmlns:c="http://schemas.openxmlformats.org/drawingml/2006/chart">
  <cdr:relSizeAnchor xmlns:cdr="http://schemas.openxmlformats.org/drawingml/2006/chartDrawing">
    <cdr:from>
      <cdr:x>0</cdr:x>
      <cdr:y>0</cdr:y>
    </cdr:from>
    <cdr:to>
      <cdr:x>0.99975</cdr:x>
      <cdr:y>0.10316</cdr:y>
    </cdr:to>
    <cdr:sp macro="" textlink="">
      <cdr:nvSpPr>
        <cdr:cNvPr id="2" name="Rectangle 2"/>
        <cdr:cNvSpPr txBox="1">
          <a:spLocks xmlns:a="http://schemas.openxmlformats.org/drawingml/2006/main" noChangeArrowheads="1"/>
        </cdr:cNvSpPr>
      </cdr:nvSpPr>
      <cdr:spPr bwMode="auto">
        <a:xfrm xmlns:a="http://schemas.openxmlformats.org/drawingml/2006/main">
          <a:off x="0" y="-2057400"/>
          <a:ext cx="8532266" cy="40876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anchor="ct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defRPr/>
          </a:pPr>
          <a:r>
            <a:rPr lang="ru-RU" sz="2600" kern="0" dirty="0">
              <a:solidFill>
                <a:srgbClr val="000000"/>
              </a:solidFill>
              <a:latin typeface="+mn-lt"/>
              <a:cs typeface="Arial"/>
            </a:rPr>
            <a:t/>
          </a:r>
          <a:br>
            <a:rPr lang="ru-RU" sz="2600" kern="0" dirty="0">
              <a:solidFill>
                <a:srgbClr val="000000"/>
              </a:solidFill>
              <a:latin typeface="+mn-lt"/>
              <a:cs typeface="Arial"/>
            </a:rPr>
          </a:br>
          <a:endParaRPr lang="en-US" sz="1800" b="1" kern="0" dirty="0" smtClean="0">
            <a:solidFill>
              <a:srgbClr val="000000"/>
            </a:solidFill>
            <a:latin typeface="+mn-lt"/>
            <a:cs typeface="Times New Roman" pitchFamily="18" charset="0"/>
          </a:endParaRPr>
        </a:p>
        <a:p xmlns:a="http://schemas.openxmlformats.org/drawingml/2006/main">
          <a:pPr algn="ctr">
            <a:defRPr/>
          </a:pPr>
          <a:r>
            <a:rPr lang="ru-RU" sz="2200" b="0" kern="0" dirty="0" smtClean="0">
              <a:solidFill>
                <a:srgbClr val="000000"/>
              </a:solidFill>
              <a:effectLst>
                <a:outerShdw blurRad="38100" dist="38100" dir="2700000" algn="tl">
                  <a:srgbClr val="000000">
                    <a:alpha val="43137"/>
                  </a:srgbClr>
                </a:outerShdw>
              </a:effectLst>
              <a:latin typeface="+mn-lt"/>
              <a:cs typeface="Times New Roman" pitchFamily="18" charset="0"/>
            </a:rPr>
            <a:t> </a:t>
          </a:r>
          <a:endParaRPr lang="ru-RU" sz="2200" b="0" kern="0" dirty="0">
            <a:solidFill>
              <a:srgbClr val="000000"/>
            </a:solidFill>
            <a:effectLst>
              <a:outerShdw blurRad="38100" dist="38100" dir="2700000" algn="tl">
                <a:srgbClr val="000000">
                  <a:alpha val="43137"/>
                </a:srgbClr>
              </a:outerShdw>
            </a:effectLst>
            <a:latin typeface="+mn-lt"/>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0.8425</cdr:x>
      <cdr:y>0</cdr:y>
    </cdr:from>
    <cdr:to>
      <cdr:x>1</cdr:x>
      <cdr:y>0.06758</cdr:y>
    </cdr:to>
    <cdr:sp macro="" textlink="">
      <cdr:nvSpPr>
        <cdr:cNvPr id="2" name="TextBox 3"/>
        <cdr:cNvSpPr txBox="1"/>
      </cdr:nvSpPr>
      <cdr:spPr>
        <a:xfrm xmlns:a="http://schemas.openxmlformats.org/drawingml/2006/main">
          <a:off x="7703820" y="0"/>
          <a:ext cx="144018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r>
            <a:rPr lang="ru-RU" sz="1000" i="1" dirty="0" smtClean="0">
              <a:cs typeface="Times New Roman" pitchFamily="18" charset="0"/>
            </a:rPr>
            <a:t>тыс. рублей</a:t>
          </a:r>
          <a:endParaRPr lang="ru-RU" sz="1000" i="1" dirty="0">
            <a:cs typeface="Times New Roman"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0.8425</cdr:x>
      <cdr:y>0</cdr:y>
    </cdr:from>
    <cdr:to>
      <cdr:x>1</cdr:x>
      <cdr:y>0.07833</cdr:y>
    </cdr:to>
    <cdr:sp macro="" textlink="">
      <cdr:nvSpPr>
        <cdr:cNvPr id="2" name="TextBox 3"/>
        <cdr:cNvSpPr txBox="1"/>
      </cdr:nvSpPr>
      <cdr:spPr>
        <a:xfrm xmlns:a="http://schemas.openxmlformats.org/drawingml/2006/main">
          <a:off x="7703820" y="0"/>
          <a:ext cx="144018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r>
            <a:rPr lang="ru-RU" sz="1000" i="1" dirty="0" smtClean="0">
              <a:cs typeface="Times New Roman" pitchFamily="18" charset="0"/>
            </a:rPr>
            <a:t>тыс. рублей</a:t>
          </a:r>
          <a:endParaRPr lang="ru-RU" sz="1000" i="1" dirty="0">
            <a:cs typeface="Times New Roman"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0.08593</cdr:x>
      <cdr:y>0.30645</cdr:y>
    </cdr:from>
    <cdr:to>
      <cdr:x>0.52344</cdr:x>
      <cdr:y>0.91936</cdr:y>
    </cdr:to>
    <cdr:sp macro="" textlink="">
      <cdr:nvSpPr>
        <cdr:cNvPr id="9" name="TextBox 8"/>
        <cdr:cNvSpPr txBox="1"/>
      </cdr:nvSpPr>
      <cdr:spPr>
        <a:xfrm xmlns:a="http://schemas.openxmlformats.org/drawingml/2006/main">
          <a:off x="785786" y="1357322"/>
          <a:ext cx="4000528" cy="271464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800" dirty="0" smtClean="0">
              <a:latin typeface="+mn-lt"/>
              <a:cs typeface="Times New Roman" pitchFamily="18" charset="0"/>
            </a:rPr>
            <a:t>Развитие образования – </a:t>
          </a:r>
          <a:r>
            <a:rPr lang="ru-RU" sz="800" b="1" dirty="0" smtClean="0">
              <a:latin typeface="+mn-lt"/>
              <a:cs typeface="Times New Roman" pitchFamily="18" charset="0"/>
            </a:rPr>
            <a:t>41,84</a:t>
          </a:r>
          <a:r>
            <a:rPr lang="ru-RU" sz="800" dirty="0" smtClean="0">
              <a:latin typeface="+mn-lt"/>
              <a:cs typeface="Times New Roman" pitchFamily="18" charset="0"/>
            </a:rPr>
            <a:t>%</a:t>
          </a:r>
        </a:p>
        <a:p xmlns:a="http://schemas.openxmlformats.org/drawingml/2006/main">
          <a:endParaRPr lang="ru-RU" sz="800" dirty="0" smtClean="0">
            <a:latin typeface="+mn-lt"/>
            <a:cs typeface="Times New Roman" pitchFamily="18" charset="0"/>
          </a:endParaRPr>
        </a:p>
        <a:p xmlns:a="http://schemas.openxmlformats.org/drawingml/2006/main">
          <a:r>
            <a:rPr lang="ru-RU" sz="800" dirty="0" smtClean="0">
              <a:latin typeface="+mn-lt"/>
              <a:cs typeface="Times New Roman" pitchFamily="18" charset="0"/>
            </a:rPr>
            <a:t>Социальная поддержка граждан –  </a:t>
          </a:r>
          <a:r>
            <a:rPr lang="ru-RU" sz="800" b="1" dirty="0" smtClean="0">
              <a:cs typeface="Times New Roman" pitchFamily="18" charset="0"/>
            </a:rPr>
            <a:t>22,74</a:t>
          </a:r>
          <a:r>
            <a:rPr lang="ru-RU" sz="800" dirty="0" smtClean="0">
              <a:latin typeface="+mn-lt"/>
              <a:cs typeface="Times New Roman" pitchFamily="18" charset="0"/>
            </a:rPr>
            <a:t>%</a:t>
          </a:r>
        </a:p>
        <a:p xmlns:a="http://schemas.openxmlformats.org/drawingml/2006/main">
          <a:endParaRPr lang="ru-RU" sz="800" dirty="0" smtClean="0">
            <a:latin typeface="+mn-lt"/>
            <a:cs typeface="Times New Roman" pitchFamily="18" charset="0"/>
          </a:endParaRPr>
        </a:p>
        <a:p xmlns:a="http://schemas.openxmlformats.org/drawingml/2006/main">
          <a:r>
            <a:rPr lang="ru-RU" sz="800" dirty="0" smtClean="0">
              <a:latin typeface="+mn-lt"/>
              <a:cs typeface="Times New Roman" pitchFamily="18" charset="0"/>
            </a:rPr>
            <a:t>Сохранение и развитие культуры – </a:t>
          </a:r>
          <a:r>
            <a:rPr lang="ru-RU" sz="800" b="1" dirty="0" smtClean="0">
              <a:latin typeface="+mn-lt"/>
              <a:cs typeface="Times New Roman" pitchFamily="18" charset="0"/>
            </a:rPr>
            <a:t>8,70</a:t>
          </a:r>
          <a:r>
            <a:rPr lang="ru-RU" sz="800" dirty="0" smtClean="0">
              <a:latin typeface="+mn-lt"/>
              <a:cs typeface="Times New Roman" pitchFamily="18" charset="0"/>
            </a:rPr>
            <a:t>%</a:t>
          </a:r>
        </a:p>
        <a:p xmlns:a="http://schemas.openxmlformats.org/drawingml/2006/main">
          <a:endParaRPr lang="ru-RU" sz="800" dirty="0" smtClean="0">
            <a:latin typeface="+mn-lt"/>
            <a:cs typeface="Times New Roman" pitchFamily="18" charset="0"/>
          </a:endParaRPr>
        </a:p>
        <a:p xmlns:a="http://schemas.openxmlformats.org/drawingml/2006/main">
          <a:r>
            <a:rPr lang="ru-RU" sz="800" dirty="0">
              <a:latin typeface="+mn-lt"/>
              <a:ea typeface="+mn-ea"/>
              <a:cs typeface="+mn-cs"/>
            </a:rPr>
            <a:t>Развитие коммунального хозяйства, транспортной системы </a:t>
          </a:r>
          <a:endParaRPr lang="ru-RU" sz="800" dirty="0" smtClean="0">
            <a:latin typeface="+mn-lt"/>
            <a:ea typeface="+mn-ea"/>
            <a:cs typeface="+mn-cs"/>
          </a:endParaRPr>
        </a:p>
        <a:p xmlns:a="http://schemas.openxmlformats.org/drawingml/2006/main">
          <a:r>
            <a:rPr lang="ru-RU" sz="800" dirty="0" smtClean="0">
              <a:latin typeface="+mn-lt"/>
              <a:ea typeface="+mn-ea"/>
              <a:cs typeface="+mn-cs"/>
            </a:rPr>
            <a:t>и </a:t>
          </a:r>
          <a:r>
            <a:rPr lang="ru-RU" sz="800" dirty="0">
              <a:latin typeface="+mn-lt"/>
              <a:ea typeface="+mn-ea"/>
              <a:cs typeface="+mn-cs"/>
            </a:rPr>
            <a:t>обеспечение безопасности дорожного движения </a:t>
          </a:r>
          <a:r>
            <a:rPr lang="ru-RU" sz="800" dirty="0" smtClean="0">
              <a:latin typeface="+mn-lt"/>
              <a:cs typeface="Times New Roman" pitchFamily="18" charset="0"/>
            </a:rPr>
            <a:t> – </a:t>
          </a:r>
          <a:r>
            <a:rPr lang="ru-RU" sz="800" b="1" dirty="0" smtClean="0">
              <a:latin typeface="+mn-lt"/>
              <a:cs typeface="Times New Roman" pitchFamily="18" charset="0"/>
            </a:rPr>
            <a:t>11,68</a:t>
          </a:r>
          <a:r>
            <a:rPr lang="ru-RU" sz="800" dirty="0" smtClean="0">
              <a:latin typeface="+mn-lt"/>
              <a:cs typeface="Times New Roman" pitchFamily="18" charset="0"/>
            </a:rPr>
            <a:t>%</a:t>
          </a:r>
        </a:p>
        <a:p xmlns:a="http://schemas.openxmlformats.org/drawingml/2006/main">
          <a:endParaRPr lang="ru-RU" sz="800" dirty="0" smtClean="0">
            <a:latin typeface="+mn-lt"/>
            <a:cs typeface="Times New Roman" pitchFamily="18" charset="0"/>
          </a:endParaRPr>
        </a:p>
        <a:p xmlns:a="http://schemas.openxmlformats.org/drawingml/2006/main">
          <a:r>
            <a:rPr lang="ru-RU" sz="800" dirty="0" smtClean="0">
              <a:latin typeface="+mn-lt"/>
              <a:cs typeface="Times New Roman" pitchFamily="18" charset="0"/>
            </a:rPr>
            <a:t>Управление финансами – </a:t>
          </a:r>
          <a:r>
            <a:rPr lang="ru-RU" sz="800" b="1" dirty="0" smtClean="0">
              <a:latin typeface="+mn-lt"/>
              <a:cs typeface="Times New Roman" pitchFamily="18" charset="0"/>
            </a:rPr>
            <a:t>2,61</a:t>
          </a:r>
          <a:r>
            <a:rPr lang="ru-RU" sz="800" dirty="0" smtClean="0">
              <a:latin typeface="+mn-lt"/>
              <a:cs typeface="Times New Roman" pitchFamily="18" charset="0"/>
            </a:rPr>
            <a:t>% </a:t>
          </a:r>
        </a:p>
        <a:p xmlns:a="http://schemas.openxmlformats.org/drawingml/2006/main">
          <a:endParaRPr lang="ru-RU" sz="800" dirty="0" smtClean="0">
            <a:latin typeface="+mn-lt"/>
            <a:cs typeface="Times New Roman" pitchFamily="18" charset="0"/>
          </a:endParaRPr>
        </a:p>
        <a:p xmlns:a="http://schemas.openxmlformats.org/drawingml/2006/main">
          <a:r>
            <a:rPr lang="ru-RU" sz="800" dirty="0" smtClean="0">
              <a:solidFill>
                <a:schemeClr val="tx1"/>
              </a:solidFill>
              <a:latin typeface="+mn-lt"/>
              <a:cs typeface="Times New Roman" pitchFamily="18" charset="0"/>
            </a:rPr>
            <a:t>Межнациональные отношения и поддержка казачества – </a:t>
          </a:r>
          <a:r>
            <a:rPr lang="ru-RU" sz="800" b="1" dirty="0" smtClean="0">
              <a:solidFill>
                <a:schemeClr val="tx1"/>
              </a:solidFill>
              <a:latin typeface="+mn-lt"/>
              <a:cs typeface="Times New Roman" pitchFamily="18" charset="0"/>
            </a:rPr>
            <a:t>1,79</a:t>
          </a:r>
          <a:r>
            <a:rPr lang="ru-RU" sz="800" dirty="0" smtClean="0">
              <a:solidFill>
                <a:schemeClr val="tx1"/>
              </a:solidFill>
              <a:latin typeface="+mn-lt"/>
              <a:cs typeface="Times New Roman" pitchFamily="18" charset="0"/>
            </a:rPr>
            <a:t>%</a:t>
          </a:r>
        </a:p>
        <a:p xmlns:a="http://schemas.openxmlformats.org/drawingml/2006/main">
          <a:r>
            <a:rPr lang="ru-RU" sz="800" dirty="0" smtClean="0">
              <a:latin typeface="+mn-lt"/>
              <a:ea typeface="+mn-ea"/>
              <a:cs typeface="+mn-cs"/>
            </a:rPr>
            <a:t>Формирование современной городской среды – </a:t>
          </a:r>
          <a:r>
            <a:rPr lang="ru-RU" sz="800" b="1" dirty="0" smtClean="0">
              <a:latin typeface="+mn-lt"/>
              <a:ea typeface="+mn-ea"/>
              <a:cs typeface="+mn-cs"/>
            </a:rPr>
            <a:t>1,28</a:t>
          </a:r>
          <a:r>
            <a:rPr lang="ru-RU" sz="800" dirty="0" smtClean="0">
              <a:latin typeface="+mn-lt"/>
              <a:ea typeface="+mn-ea"/>
              <a:cs typeface="+mn-cs"/>
            </a:rPr>
            <a:t>%</a:t>
          </a:r>
        </a:p>
        <a:p xmlns:a="http://schemas.openxmlformats.org/drawingml/2006/main">
          <a:endParaRPr lang="ru-RU" sz="800" dirty="0" smtClean="0">
            <a:solidFill>
              <a:schemeClr val="tx1"/>
            </a:solidFill>
            <a:cs typeface="Times New Roman" pitchFamily="18" charset="0"/>
          </a:endParaRPr>
        </a:p>
        <a:p xmlns:a="http://schemas.openxmlformats.org/drawingml/2006/main">
          <a:endParaRPr lang="ru-RU" sz="800" dirty="0" smtClean="0">
            <a:solidFill>
              <a:schemeClr val="tx1"/>
            </a:solidFill>
            <a:cs typeface="Times New Roman" pitchFamily="18" charset="0"/>
          </a:endParaRPr>
        </a:p>
        <a:p xmlns:a="http://schemas.openxmlformats.org/drawingml/2006/main">
          <a:r>
            <a:rPr lang="ru-RU" sz="800" dirty="0" smtClean="0">
              <a:solidFill>
                <a:schemeClr val="tx1"/>
              </a:solidFill>
              <a:cs typeface="Times New Roman" pitchFamily="18" charset="0"/>
            </a:rPr>
            <a:t>Развитие физической культуры и спорта – </a:t>
          </a:r>
          <a:r>
            <a:rPr lang="ru-RU" sz="800" b="1" dirty="0" smtClean="0">
              <a:solidFill>
                <a:schemeClr val="tx1"/>
              </a:solidFill>
              <a:cs typeface="Times New Roman" pitchFamily="18" charset="0"/>
            </a:rPr>
            <a:t>1,21</a:t>
          </a:r>
          <a:r>
            <a:rPr lang="ru-RU" sz="800" dirty="0" smtClean="0">
              <a:solidFill>
                <a:schemeClr val="tx1"/>
              </a:solidFill>
              <a:cs typeface="Times New Roman" pitchFamily="18" charset="0"/>
            </a:rPr>
            <a:t>%</a:t>
          </a:r>
          <a:endParaRPr lang="ru-RU" sz="800" dirty="0">
            <a:solidFill>
              <a:schemeClr val="tx1"/>
            </a:solidFill>
            <a:latin typeface="+mn-lt"/>
            <a:cs typeface="Times New Roman" pitchFamily="18" charset="0"/>
          </a:endParaRPr>
        </a:p>
        <a:p xmlns:a="http://schemas.openxmlformats.org/drawingml/2006/main">
          <a:endParaRPr lang="ru-RU" sz="800" dirty="0">
            <a:solidFill>
              <a:schemeClr val="tx1"/>
            </a:solidFill>
            <a:cs typeface="Times New Roman" pitchFamily="18" charset="0"/>
          </a:endParaRPr>
        </a:p>
        <a:p xmlns:a="http://schemas.openxmlformats.org/drawingml/2006/main">
          <a:r>
            <a:rPr lang="ru-RU" sz="800" dirty="0" smtClean="0">
              <a:solidFill>
                <a:schemeClr val="tx1"/>
              </a:solidFill>
              <a:latin typeface="+mn-lt"/>
              <a:cs typeface="Times New Roman" pitchFamily="18" charset="0"/>
            </a:rPr>
            <a:t>Прочие программы – </a:t>
          </a:r>
          <a:r>
            <a:rPr lang="ru-RU" sz="800" dirty="0" smtClean="0">
              <a:solidFill>
                <a:schemeClr val="tx1"/>
              </a:solidFill>
              <a:cs typeface="Times New Roman" pitchFamily="18" charset="0"/>
            </a:rPr>
            <a:t>8,15</a:t>
          </a:r>
          <a:r>
            <a:rPr lang="ru-RU" sz="800" dirty="0" smtClean="0">
              <a:solidFill>
                <a:schemeClr val="tx1"/>
              </a:solidFill>
              <a:latin typeface="+mn-lt"/>
              <a:cs typeface="Times New Roman" pitchFamily="18" charset="0"/>
            </a:rPr>
            <a:t>%</a:t>
          </a:r>
        </a:p>
        <a:p xmlns:a="http://schemas.openxmlformats.org/drawingml/2006/main">
          <a:endParaRPr lang="ru-RU" sz="800" dirty="0">
            <a:solidFill>
              <a:schemeClr val="tx1"/>
            </a:solidFill>
            <a:latin typeface="+mn-lt"/>
            <a:cs typeface="Times New Roman" pitchFamily="18" charset="0"/>
          </a:endParaRPr>
        </a:p>
        <a:p xmlns:a="http://schemas.openxmlformats.org/drawingml/2006/main">
          <a:endParaRPr lang="ru-RU" sz="800" dirty="0" smtClean="0">
            <a:solidFill>
              <a:schemeClr val="tx1"/>
            </a:solidFill>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a:latin typeface="+mn-lt"/>
            <a:cs typeface="Times New Roman" pitchFamily="18" charset="0"/>
          </a:endParaRPr>
        </a:p>
      </cdr:txBody>
    </cdr:sp>
  </cdr:relSizeAnchor>
  <cdr:relSizeAnchor xmlns:cdr="http://schemas.openxmlformats.org/drawingml/2006/chartDrawing">
    <cdr:from>
      <cdr:x>0.07031</cdr:x>
      <cdr:y>0.32258</cdr:y>
    </cdr:from>
    <cdr:to>
      <cdr:x>0.08593</cdr:x>
      <cdr:y>0.3434</cdr:y>
    </cdr:to>
    <cdr:sp macro="" textlink="">
      <cdr:nvSpPr>
        <cdr:cNvPr id="10" name="Прямоугольник 9"/>
        <cdr:cNvSpPr/>
      </cdr:nvSpPr>
      <cdr:spPr>
        <a:xfrm xmlns:a="http://schemas.openxmlformats.org/drawingml/2006/main">
          <a:off x="642910" y="1428760"/>
          <a:ext cx="142830" cy="92214"/>
        </a:xfrm>
        <a:prstGeom xmlns:a="http://schemas.openxmlformats.org/drawingml/2006/main" prst="rect">
          <a:avLst/>
        </a:prstGeom>
        <a:solidFill xmlns:a="http://schemas.openxmlformats.org/drawingml/2006/main">
          <a:schemeClr val="accent1">
            <a:lumMod val="60000"/>
            <a:lumOff val="4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0.07031</cdr:x>
      <cdr:y>0.375</cdr:y>
    </cdr:from>
    <cdr:to>
      <cdr:x>0.08523</cdr:x>
      <cdr:y>0.39583</cdr:y>
    </cdr:to>
    <cdr:sp macro="" textlink="">
      <cdr:nvSpPr>
        <cdr:cNvPr id="11" name="Прямоугольник 10"/>
        <cdr:cNvSpPr/>
      </cdr:nvSpPr>
      <cdr:spPr>
        <a:xfrm xmlns:a="http://schemas.openxmlformats.org/drawingml/2006/main">
          <a:off x="642910" y="1714512"/>
          <a:ext cx="136429" cy="95235"/>
        </a:xfrm>
        <a:prstGeom xmlns:a="http://schemas.openxmlformats.org/drawingml/2006/main" prst="rect">
          <a:avLst/>
        </a:prstGeom>
        <a:solidFill xmlns:a="http://schemas.openxmlformats.org/drawingml/2006/main">
          <a:schemeClr val="accent4">
            <a:lumMod val="40000"/>
            <a:lumOff val="6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0.07031</cdr:x>
      <cdr:y>0.42188</cdr:y>
    </cdr:from>
    <cdr:to>
      <cdr:x>0.08523</cdr:x>
      <cdr:y>0.44271</cdr:y>
    </cdr:to>
    <cdr:sp macro="" textlink="">
      <cdr:nvSpPr>
        <cdr:cNvPr id="13" name="Прямоугольник 12"/>
        <cdr:cNvSpPr/>
      </cdr:nvSpPr>
      <cdr:spPr>
        <a:xfrm xmlns:a="http://schemas.openxmlformats.org/drawingml/2006/main">
          <a:off x="642910" y="1928826"/>
          <a:ext cx="136429" cy="95235"/>
        </a:xfrm>
        <a:prstGeom xmlns:a="http://schemas.openxmlformats.org/drawingml/2006/main" prst="rect">
          <a:avLst/>
        </a:prstGeom>
        <a:solidFill xmlns:a="http://schemas.openxmlformats.org/drawingml/2006/main">
          <a:srgbClr val="FF99CC"/>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0.07031</cdr:x>
      <cdr:y>0.46875</cdr:y>
    </cdr:from>
    <cdr:to>
      <cdr:x>0.08523</cdr:x>
      <cdr:y>0.48959</cdr:y>
    </cdr:to>
    <cdr:sp macro="" textlink="">
      <cdr:nvSpPr>
        <cdr:cNvPr id="20" name="Прямоугольник 19"/>
        <cdr:cNvSpPr/>
      </cdr:nvSpPr>
      <cdr:spPr>
        <a:xfrm xmlns:a="http://schemas.openxmlformats.org/drawingml/2006/main">
          <a:off x="642910" y="2143140"/>
          <a:ext cx="136429" cy="95280"/>
        </a:xfrm>
        <a:prstGeom xmlns:a="http://schemas.openxmlformats.org/drawingml/2006/main" prst="rect">
          <a:avLst/>
        </a:prstGeom>
        <a:solidFill xmlns:a="http://schemas.openxmlformats.org/drawingml/2006/main">
          <a:srgbClr val="FF00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0.47656</cdr:x>
      <cdr:y>0.17496</cdr:y>
    </cdr:from>
    <cdr:to>
      <cdr:x>0.53125</cdr:x>
      <cdr:y>0.24438</cdr:y>
    </cdr:to>
    <cdr:pic>
      <cdr:nvPicPr>
        <cdr:cNvPr id="21" name="Picture 3" descr="D:\Users\krdoas\Pictures\учебник.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biLevel thresh="50000"/>
          <a:extLst>
            <a:ext uri="{BEBA8EAE-BF5A-486C-A8C5-ECC9F3942E4B}">
              <a14:imgProps xmlns="" xmlns:a14="http://schemas.microsoft.com/office/drawing/2010/main" xmlns:p="http://schemas.openxmlformats.org/presentationml/2006/main" xmlns:lc="http://schemas.openxmlformats.org/drawingml/2006/lockedCanvas">
                <a14:imgLayer r:embed="rId12">
                  <a14:imgEffect>
                    <a14:brightnessContrast bright="-66000"/>
                  </a14:imgEffect>
                </a14:imgLayer>
              </a14:imgProps>
            </a:ext>
          </a:extLst>
        </a:blip>
        <a:srcRect xmlns:a="http://schemas.openxmlformats.org/drawingml/2006/main" r="62010" b="10032"/>
        <a:stretch xmlns:a="http://schemas.openxmlformats.org/drawingml/2006/main">
          <a:fillRect/>
        </a:stretch>
      </cdr:blipFill>
      <cdr:spPr bwMode="auto">
        <a:xfrm xmlns:a="http://schemas.openxmlformats.org/drawingml/2006/main">
          <a:off x="4357686" y="774941"/>
          <a:ext cx="500066" cy="307456"/>
        </a:xfrm>
        <a:prstGeom xmlns:a="http://schemas.openxmlformats.org/drawingml/2006/main" prst="rect">
          <a:avLst/>
        </a:prstGeom>
        <a:noFill xmlns:a="http://schemas.openxmlformats.org/drawingml/2006/main"/>
      </cdr:spPr>
    </cdr:pic>
  </cdr:relSizeAnchor>
  <cdr:relSizeAnchor xmlns:cdr="http://schemas.openxmlformats.org/drawingml/2006/chartDrawing">
    <cdr:from>
      <cdr:x>0.07031</cdr:x>
      <cdr:y>0.5625</cdr:y>
    </cdr:from>
    <cdr:to>
      <cdr:x>0.08612</cdr:x>
      <cdr:y>0.58333</cdr:y>
    </cdr:to>
    <cdr:sp macro="" textlink="">
      <cdr:nvSpPr>
        <cdr:cNvPr id="40" name="Прямоугольник 39"/>
        <cdr:cNvSpPr/>
      </cdr:nvSpPr>
      <cdr:spPr>
        <a:xfrm xmlns:a="http://schemas.openxmlformats.org/drawingml/2006/main">
          <a:off x="642910" y="2571768"/>
          <a:ext cx="144567" cy="95235"/>
        </a:xfrm>
        <a:prstGeom xmlns:a="http://schemas.openxmlformats.org/drawingml/2006/main" prst="rect">
          <a:avLst/>
        </a:prstGeom>
        <a:solidFill xmlns:a="http://schemas.openxmlformats.org/drawingml/2006/main">
          <a:srgbClr val="006699"/>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0.07031</cdr:x>
      <cdr:y>0.60938</cdr:y>
    </cdr:from>
    <cdr:to>
      <cdr:x>0.08612</cdr:x>
      <cdr:y>0.63021</cdr:y>
    </cdr:to>
    <cdr:sp macro="" textlink="">
      <cdr:nvSpPr>
        <cdr:cNvPr id="41" name="Прямоугольник 40"/>
        <cdr:cNvSpPr/>
      </cdr:nvSpPr>
      <cdr:spPr>
        <a:xfrm xmlns:a="http://schemas.openxmlformats.org/drawingml/2006/main">
          <a:off x="642910" y="2786082"/>
          <a:ext cx="144567" cy="95235"/>
        </a:xfrm>
        <a:prstGeom xmlns:a="http://schemas.openxmlformats.org/drawingml/2006/main" prst="rect">
          <a:avLst/>
        </a:prstGeom>
        <a:solidFill xmlns:a="http://schemas.openxmlformats.org/drawingml/2006/main">
          <a:srgbClr val="FFFF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0.07031</cdr:x>
      <cdr:y>0.71875</cdr:y>
    </cdr:from>
    <cdr:to>
      <cdr:x>0.08523</cdr:x>
      <cdr:y>0.73958</cdr:y>
    </cdr:to>
    <cdr:sp macro="" textlink="">
      <cdr:nvSpPr>
        <cdr:cNvPr id="22" name="Прямоугольник 21"/>
        <cdr:cNvSpPr/>
      </cdr:nvSpPr>
      <cdr:spPr>
        <a:xfrm xmlns:a="http://schemas.openxmlformats.org/drawingml/2006/main">
          <a:off x="642910" y="3286148"/>
          <a:ext cx="136429" cy="95235"/>
        </a:xfrm>
        <a:prstGeom xmlns:a="http://schemas.openxmlformats.org/drawingml/2006/main" prst="rect">
          <a:avLst/>
        </a:prstGeom>
        <a:solidFill xmlns:a="http://schemas.openxmlformats.org/drawingml/2006/main">
          <a:schemeClr val="accent2">
            <a:lumMod val="60000"/>
            <a:lumOff val="4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EA82B-F240-455B-BEC9-656477402841}" type="datetimeFigureOut">
              <a:rPr lang="ru-RU" smtClean="0"/>
              <a:pPr/>
              <a:t>18.11.2022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3590D-A6C9-41EC-BDBB-02975A6C03C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A7C7E44-110E-4BB4-8137-138D85AD62F1}" type="slidenum">
              <a:rPr lang="ru-RU" smtClean="0"/>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596649-AAF9-454E-94F5-79E1EBF90AFE}" type="slidenum">
              <a:rPr lang="ru-RU" smtClean="0"/>
              <a:pPr fontAlgn="base">
                <a:spcBef>
                  <a:spcPct val="0"/>
                </a:spcBef>
                <a:spcAft>
                  <a:spcPct val="0"/>
                </a:spcAft>
                <a:defRPr/>
              </a:pPr>
              <a:t>42</a:t>
            </a:fld>
            <a:endParaRPr lang="ru-RU" smtClean="0"/>
          </a:p>
        </p:txBody>
      </p:sp>
      <p:sp>
        <p:nvSpPr>
          <p:cNvPr id="65539" name="Rectangle 2"/>
          <p:cNvSpPr>
            <a:spLocks noGrp="1" noRot="1" noChangeAspect="1" noChangeArrowheads="1" noTextEdit="1"/>
          </p:cNvSpPr>
          <p:nvPr>
            <p:ph type="sldImg"/>
          </p:nvPr>
        </p:nvSpPr>
        <p:spPr bwMode="auto">
          <a:xfrm>
            <a:off x="1146175" y="685800"/>
            <a:ext cx="4573588" cy="3429000"/>
          </a:xfrm>
          <a:noFill/>
          <a:ln>
            <a:solidFill>
              <a:srgbClr val="000000"/>
            </a:solidFill>
            <a:miter lim="800000"/>
            <a:headEnd/>
            <a:tailEnd/>
          </a:ln>
        </p:spPr>
      </p:sp>
      <p:sp>
        <p:nvSpPr>
          <p:cNvPr id="6554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09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84DAB3-7315-4FCB-B001-E6690EAFEBF0}" type="slidenum">
              <a:rPr lang="ru-RU" smtClean="0"/>
              <a:pPr fontAlgn="base">
                <a:spcBef>
                  <a:spcPct val="0"/>
                </a:spcBef>
                <a:spcAft>
                  <a:spcPct val="0"/>
                </a:spcAft>
                <a:defRPr/>
              </a:pPr>
              <a:t>46</a:t>
            </a:fld>
            <a:endParaRPr lang="ru-R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71D755-6B29-4872-8AF5-C16BA71823AD}" type="slidenum">
              <a:rPr lang="ru-RU" smtClean="0"/>
              <a:pPr/>
              <a:t>48</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E006791-4EA7-4D71-AF90-73332754991F}" type="slidenum">
              <a:rPr lang="ru-RU"/>
              <a:pPr>
                <a:defRPr/>
              </a:pPr>
              <a:t>‹#›</a:t>
            </a:fld>
            <a:endParaRPr lang="ru-RU"/>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A63C7CB-55AC-4A66-93F4-37BBC42CA7A0}" type="slidenum">
              <a:rPr lang="ru-RU"/>
              <a:pPr>
                <a:defRPr/>
              </a:pPr>
              <a:t>‹#›</a:t>
            </a:fld>
            <a:endParaRPr lang="ru-RU"/>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08BA8C2-D09E-4599-9CEF-CA2F4B5825AC}" type="slidenum">
              <a:rPr lang="ru-RU"/>
              <a:pPr>
                <a:defRPr/>
              </a:pPr>
              <a:t>‹#›</a:t>
            </a:fld>
            <a:endParaRPr lang="ru-RU"/>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pPr>
              <a:defRPr/>
            </a:pPr>
            <a:fld id="{8884CEF4-2602-46FD-91D3-B9CE9750024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37307E5-495E-47A6-860E-A7DB08381D2C}" type="slidenum">
              <a:rPr lang="ru-RU"/>
              <a:pPr>
                <a:defRPr/>
              </a:pPr>
              <a:t>‹#›</a:t>
            </a:fld>
            <a:endParaRPr lang="ru-RU"/>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F14829B-82E0-41B7-9EC4-9C355F1ABE74}" type="slidenum">
              <a:rPr lang="ru-RU"/>
              <a:pPr>
                <a:defRPr/>
              </a:pPr>
              <a:t>‹#›</a:t>
            </a:fld>
            <a:endParaRPr lang="ru-RU"/>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F85926-6C37-4EB2-BD4F-C305CD459CD6}" type="slidenum">
              <a:rPr lang="ru-RU"/>
              <a:pPr>
                <a:defRPr/>
              </a:pPr>
              <a:t>‹#›</a:t>
            </a:fld>
            <a:endParaRPr lang="ru-RU"/>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3980695-537C-4018-937E-12FB718C82D5}" type="slidenum">
              <a:rPr lang="ru-RU"/>
              <a:pPr>
                <a:defRPr/>
              </a:pPr>
              <a:t>‹#›</a:t>
            </a:fld>
            <a:endParaRPr lang="ru-RU"/>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0CEA1C9-D1CA-4F85-AC2E-DC5EF3B19100}" type="slidenum">
              <a:rPr lang="ru-RU"/>
              <a:pPr>
                <a:defRPr/>
              </a:pPr>
              <a:t>‹#›</a:t>
            </a:fld>
            <a:endParaRPr lang="ru-RU"/>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740058B-A102-4261-A575-8D23C5CC3EA3}" type="slidenum">
              <a:rPr lang="ru-RU"/>
              <a:pPr>
                <a:defRPr/>
              </a:pPr>
              <a:t>‹#›</a:t>
            </a:fld>
            <a:endParaRPr lang="ru-RU"/>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EDF85E8-6370-4F01-A738-2499D1846F51}" type="slidenum">
              <a:rPr lang="ru-RU"/>
              <a:pPr>
                <a:defRPr/>
              </a:pPr>
              <a:t>‹#›</a:t>
            </a:fld>
            <a:endParaRPr lang="ru-RU"/>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271415D-E871-4216-B2D8-92EA540D487C}" type="slidenum">
              <a:rPr lang="ru-RU"/>
              <a:pPr>
                <a:defRPr/>
              </a:pPr>
              <a:t>‹#›</a:t>
            </a:fld>
            <a:endParaRPr lang="ru-RU"/>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66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BE413B-C839-4043-889C-6605F20B0AF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2" r:id="rId12"/>
  </p:sldLayoutIdLst>
  <p:transition>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consultantplus://offline/ref=8F0DB4906BCF994D426F2B35421AFCABDA879CF5DA14836588747B8A6BBD30D0xF54H" TargetMode="Externa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chart" Target="../charts/chart19.xml"/><Relationship Id="rId2" Type="http://schemas.openxmlformats.org/officeDocument/2006/relationships/chart" Target="../charts/chart15.xml"/><Relationship Id="rId1" Type="http://schemas.openxmlformats.org/officeDocument/2006/relationships/slideLayout" Target="../slideLayouts/slideLayout7.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chart" Target="../charts/chart21.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chart" Target="../charts/chart22.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consultantplus://offline/ref=F5E06529D60FEBD3DE1FD48F65446402DB6C2186BE4BACBFE6CD2D1003s6cDM" TargetMode="External"/><Relationship Id="rId2" Type="http://schemas.openxmlformats.org/officeDocument/2006/relationships/hyperlink" Target="consultantplus://offline/ref=F5E06529D60FEBD3DE1FD48F65446402DB6D2880BB49ACBFE6CD2D1003s6cDM" TargetMode="External"/><Relationship Id="rId1" Type="http://schemas.openxmlformats.org/officeDocument/2006/relationships/slideLayout" Target="../slideLayouts/slideLayout7.xml"/><Relationship Id="rId4" Type="http://schemas.openxmlformats.org/officeDocument/2006/relationships/hyperlink" Target="consultantplus://offline/ref=F5E06529D60FEBD3DE1FD48F65446402DB6C288AB648ACBFE6CD2D1003s6cDM" TargetMode="External"/></Relationships>
</file>

<file path=ppt/slides/_rels/slide26.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tags" Target="../tags/tag3.xml"/><Relationship Id="rId7" Type="http://schemas.openxmlformats.org/officeDocument/2006/relationships/image" Target="../media/image3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2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7.xml"/><Relationship Id="rId5" Type="http://schemas.openxmlformats.org/officeDocument/2006/relationships/chart" Target="../charts/chart33.xml"/><Relationship Id="rId4" Type="http://schemas.openxmlformats.org/officeDocument/2006/relationships/chart" Target="../charts/chart3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openxmlformats.org/officeDocument/2006/relationships/hyperlink" Target="http://&#1082;&#1091;&#1088;&#1089;&#1082;&#1080;&#1081;-&#1086;&#1082;&#1088;&#1091;&#1075;.&#1088;&#1092;/otkrytyy-byudzhet-dlya-grazhdan.html"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gif"/></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Прямоугольник 4"/>
          <p:cNvSpPr/>
          <p:nvPr/>
        </p:nvSpPr>
        <p:spPr>
          <a:xfrm>
            <a:off x="0" y="2928934"/>
            <a:ext cx="9144000" cy="3046988"/>
          </a:xfrm>
          <a:prstGeom prst="rect">
            <a:avLst/>
          </a:prstGeom>
          <a:noFill/>
        </p:spPr>
        <p:txBody>
          <a:bodyPr wrap="square" lIns="91440" tIns="45720" rIns="91440" bIns="45720">
            <a:spAutoFit/>
          </a:bodyPr>
          <a:lstStyle/>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разработан на основе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Проекта решения Совета Курского муниципального округа Ставропольского края</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«О бюджете Курского муниципального округа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Ставропольского края на 2023 год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и плановый период 2024 и 2025 годов»</a:t>
            </a:r>
            <a:endParaRPr lang="ru-RU" sz="3200" b="1" dirty="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endParaRPr>
          </a:p>
        </p:txBody>
      </p:sp>
      <p:pic>
        <p:nvPicPr>
          <p:cNvPr id="71682" name="Picture 2" descr="https://admkochevo.ru/upload/versions/16140/60479/DafCROqWkAAji3k.jpg"/>
          <p:cNvPicPr>
            <a:picLocks noChangeAspect="1" noChangeArrowheads="1"/>
          </p:cNvPicPr>
          <p:nvPr/>
        </p:nvPicPr>
        <p:blipFill>
          <a:blip r:embed="rId2" cstate="print"/>
          <a:srcRect/>
          <a:stretch>
            <a:fillRect/>
          </a:stretch>
        </p:blipFill>
        <p:spPr bwMode="auto">
          <a:xfrm>
            <a:off x="-1" y="0"/>
            <a:ext cx="4427047" cy="2857496"/>
          </a:xfrm>
          <a:prstGeom prst="rect">
            <a:avLst/>
          </a:prstGeom>
          <a:ln>
            <a:noFill/>
          </a:ln>
          <a:effectLst>
            <a:softEdge rad="112500"/>
          </a:effectLst>
        </p:spPr>
      </p:pic>
      <p:pic>
        <p:nvPicPr>
          <p:cNvPr id="7" name="Picture 3" descr="C:\Users\СУФД\Desktop\2453456\Flag_of_Kursky_rayon_(Stavropol_krai).png"/>
          <p:cNvPicPr>
            <a:picLocks noChangeAspect="1" noChangeArrowheads="1"/>
          </p:cNvPicPr>
          <p:nvPr/>
        </p:nvPicPr>
        <p:blipFill>
          <a:blip r:embed="rId3" cstate="print"/>
          <a:srcRect/>
          <a:stretch>
            <a:fillRect/>
          </a:stretch>
        </p:blipFill>
        <p:spPr bwMode="auto">
          <a:xfrm>
            <a:off x="7931727" y="0"/>
            <a:ext cx="1212273" cy="1066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428605"/>
            <a:ext cx="8858312" cy="1015663"/>
          </a:xfrm>
          <a:prstGeom prst="rect">
            <a:avLst/>
          </a:prstGeom>
        </p:spPr>
        <p:txBody>
          <a:bodyPr wrap="square">
            <a:spAutoFit/>
          </a:bodyPr>
          <a:lstStyle/>
          <a:p>
            <a:pPr algn="just"/>
            <a:endParaRPr lang="ru-RU" sz="1000" dirty="0" smtClean="0"/>
          </a:p>
          <a:p>
            <a:pPr algn="just"/>
            <a:r>
              <a:rPr lang="ru-RU" sz="1000" dirty="0" smtClean="0"/>
              <a:t>	Проект бюджета сформирован на основе «базового» варианта прогноза социально-экономического развития </a:t>
            </a:r>
            <a:r>
              <a:rPr lang="ru-RU" sz="1000" dirty="0" smtClean="0">
                <a:cs typeface="Times New Roman" pitchFamily="18" charset="0"/>
              </a:rPr>
              <a:t>Курского муниципального округа Ставропольского края на 2023 год и на период до 2024-2025 годов, утвержденного постановлением администрации Курского муниципального округа Ставропольского края от 18 октября 2022 года № 1208. </a:t>
            </a:r>
            <a:r>
              <a:rPr lang="ru-RU" sz="1000" dirty="0" smtClean="0"/>
              <a:t> Применение «базового» варианта прогноза социально-экономического развития </a:t>
            </a:r>
            <a:r>
              <a:rPr lang="ru-RU" sz="1000" dirty="0" smtClean="0">
                <a:cs typeface="Times New Roman" pitchFamily="18" charset="0"/>
              </a:rPr>
              <a:t>Курского муниципального округа Ставропольского края на 2023 год и на период до 2025 </a:t>
            </a:r>
            <a:r>
              <a:rPr lang="ru-RU" sz="1000" dirty="0" smtClean="0"/>
              <a:t>года позволит снизить риски неисполнения расходных обязательств при снижении поступления доходов в местный бюджет по сравнению с планом.</a:t>
            </a:r>
            <a:endParaRPr lang="ru-RU" sz="1000" dirty="0"/>
          </a:p>
        </p:txBody>
      </p:sp>
      <p:sp>
        <p:nvSpPr>
          <p:cNvPr id="3" name="Прямоугольник 2"/>
          <p:cNvSpPr/>
          <p:nvPr/>
        </p:nvSpPr>
        <p:spPr>
          <a:xfrm>
            <a:off x="642910" y="0"/>
            <a:ext cx="8501090" cy="532966"/>
          </a:xfrm>
          <a:prstGeom prst="rect">
            <a:avLst/>
          </a:prstGeom>
        </p:spPr>
        <p:txBody>
          <a:bodyPr wrap="square">
            <a:spAutoFit/>
          </a:bodyPr>
          <a:lstStyle/>
          <a:p>
            <a:pPr>
              <a:lnSpc>
                <a:spcPts val="1700"/>
              </a:lnSpc>
            </a:pPr>
            <a:r>
              <a:rPr lang="ru-RU" sz="1400" b="1" dirty="0" smtClean="0">
                <a:latin typeface="Calibri" pitchFamily="34" charset="0"/>
                <a:cs typeface="Calibri" pitchFamily="34" charset="0"/>
              </a:rPr>
              <a:t>Раздел 1 /   </a:t>
            </a:r>
            <a:r>
              <a:rPr lang="ru-RU" sz="1400" dirty="0" smtClean="0">
                <a:latin typeface="Calibri" pitchFamily="34" charset="0"/>
                <a:cs typeface="Calibri" pitchFamily="34" charset="0"/>
              </a:rPr>
              <a:t>ОСНОВНЫЕ ПОКАЗАТЕЛИ социально-экономического развития </a:t>
            </a:r>
          </a:p>
          <a:p>
            <a:pPr>
              <a:lnSpc>
                <a:spcPts val="1700"/>
              </a:lnSpc>
            </a:pPr>
            <a:r>
              <a:rPr lang="ru-RU" sz="1400" dirty="0" smtClean="0">
                <a:latin typeface="Calibri" pitchFamily="34" charset="0"/>
                <a:cs typeface="Calibri" pitchFamily="34" charset="0"/>
              </a:rPr>
              <a:t>Курского муниципального округа Ставропольского края </a:t>
            </a:r>
            <a:endParaRPr lang="ru-RU" sz="1400" dirty="0"/>
          </a:p>
        </p:txBody>
      </p:sp>
      <p:graphicFrame>
        <p:nvGraphicFramePr>
          <p:cNvPr id="9" name="Таблица 8"/>
          <p:cNvGraphicFramePr>
            <a:graphicFrameLocks noGrp="1"/>
          </p:cNvGraphicFramePr>
          <p:nvPr/>
        </p:nvGraphicFramePr>
        <p:xfrm>
          <a:off x="214282" y="1428736"/>
          <a:ext cx="8715435" cy="5050459"/>
        </p:xfrm>
        <a:graphic>
          <a:graphicData uri="http://schemas.openxmlformats.org/drawingml/2006/table">
            <a:tbl>
              <a:tblPr/>
              <a:tblGrid>
                <a:gridCol w="3668935"/>
                <a:gridCol w="1118414"/>
                <a:gridCol w="654681"/>
                <a:gridCol w="654681"/>
                <a:gridCol w="654681"/>
                <a:gridCol w="654681"/>
                <a:gridCol w="654681"/>
                <a:gridCol w="654681"/>
              </a:tblGrid>
              <a:tr h="35046">
                <a:tc rowSpan="2">
                  <a:txBody>
                    <a:bodyPr/>
                    <a:lstStyle/>
                    <a:p>
                      <a:pPr algn="ctr" fontAlgn="t"/>
                      <a:r>
                        <a:rPr lang="ru-RU" sz="800" b="0" i="0" u="none" strike="noStrike" dirty="0">
                          <a:solidFill>
                            <a:srgbClr val="000000"/>
                          </a:solidFill>
                          <a:latin typeface="Times New Roman"/>
                        </a:rPr>
                        <a:t>Показатели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dirty="0">
                          <a:solidFill>
                            <a:srgbClr val="000000"/>
                          </a:solidFill>
                          <a:latin typeface="Times New Roman"/>
                        </a:rPr>
                        <a:t>Единица измерения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Отчет</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Отчет</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Оценка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ru-RU" sz="800" b="0" i="0" u="none" strike="noStrike">
                          <a:solidFill>
                            <a:srgbClr val="000000"/>
                          </a:solidFill>
                          <a:latin typeface="Times New Roman"/>
                        </a:rPr>
                        <a:t>Прогноз</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3711">
                <a:tc vMerge="1">
                  <a:txBody>
                    <a:bodyPr/>
                    <a:lstStyle/>
                    <a:p>
                      <a:endParaRPr lang="ru-RU"/>
                    </a:p>
                  </a:txBody>
                  <a:tcPr/>
                </a:tc>
                <a:tc vMerge="1">
                  <a:txBody>
                    <a:bodyPr/>
                    <a:lstStyle/>
                    <a:p>
                      <a:endParaRPr lang="ru-RU"/>
                    </a:p>
                  </a:txBody>
                  <a:tcPr/>
                </a:tc>
                <a:tc>
                  <a:txBody>
                    <a:bodyPr/>
                    <a:lstStyle/>
                    <a:p>
                      <a:pPr algn="ctr" fontAlgn="t"/>
                      <a:r>
                        <a:rPr lang="ru-RU" sz="800" b="0" i="0" u="none" strike="noStrike" dirty="0">
                          <a:solidFill>
                            <a:srgbClr val="000000"/>
                          </a:solidFill>
                          <a:latin typeface="Times New Roman"/>
                        </a:rPr>
                        <a:t>2020</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2021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2022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2023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2024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2025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ctr" fontAlgn="b"/>
                      <a:r>
                        <a:rPr lang="ru-RU" sz="800" b="0" i="0" u="none" strike="noStrike">
                          <a:solidFill>
                            <a:srgbClr val="000000"/>
                          </a:solidFill>
                          <a:latin typeface="Times New Roman"/>
                        </a:rPr>
                        <a:t>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2</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4</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5</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8</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l" fontAlgn="b"/>
                      <a:r>
                        <a:rPr lang="ru-RU" sz="800" b="0" i="0" u="none" strike="noStrike" dirty="0">
                          <a:solidFill>
                            <a:srgbClr val="000000"/>
                          </a:solidFill>
                          <a:latin typeface="Times New Roman"/>
                        </a:rPr>
                        <a:t>Население</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0092">
                <a:tc>
                  <a:txBody>
                    <a:bodyPr/>
                    <a:lstStyle/>
                    <a:p>
                      <a:pPr algn="just" fontAlgn="b"/>
                      <a:r>
                        <a:rPr lang="ru-RU" sz="800" b="0" i="0" u="none" strike="noStrike">
                          <a:solidFill>
                            <a:srgbClr val="000000"/>
                          </a:solidFill>
                          <a:latin typeface="Times New Roman"/>
                        </a:rPr>
                        <a:t>Численность населения (в среднегодовом исчислении)</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чел.</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54,098</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54,071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54,7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54,153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54,153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54,261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rowSpan="2">
                  <a:txBody>
                    <a:bodyPr/>
                    <a:lstStyle/>
                    <a:p>
                      <a:pPr algn="just" fontAlgn="t"/>
                      <a:r>
                        <a:rPr lang="ru-RU" sz="800" b="0" i="0" u="none" strike="noStrike">
                          <a:solidFill>
                            <a:srgbClr val="000000"/>
                          </a:solidFill>
                          <a:latin typeface="Times New Roman"/>
                        </a:rPr>
                        <a:t>Общий коэффициент рождаемости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число родившихся живыми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a:solidFill>
                            <a:srgbClr val="000000"/>
                          </a:solidFill>
                          <a:latin typeface="Times New Roman"/>
                        </a:rPr>
                        <a:t>11,1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a:solidFill>
                            <a:srgbClr val="000000"/>
                          </a:solidFill>
                          <a:latin typeface="Times New Roman"/>
                        </a:rPr>
                        <a:t>10,5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a:solidFill>
                            <a:srgbClr val="000000"/>
                          </a:solidFill>
                          <a:latin typeface="Times New Roman"/>
                        </a:rPr>
                        <a:t>10,2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a:solidFill>
                            <a:srgbClr val="000000"/>
                          </a:solidFill>
                          <a:latin typeface="Times New Roman"/>
                        </a:rPr>
                        <a:t>10,098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a:solidFill>
                            <a:srgbClr val="000000"/>
                          </a:solidFill>
                          <a:latin typeface="Times New Roman"/>
                        </a:rPr>
                        <a:t>10,098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a:solidFill>
                            <a:srgbClr val="000000"/>
                          </a:solidFill>
                          <a:latin typeface="Times New Roman"/>
                        </a:rPr>
                        <a:t>10,118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vMerge="1">
                  <a:txBody>
                    <a:bodyPr/>
                    <a:lstStyle/>
                    <a:p>
                      <a:endParaRPr lang="ru-RU"/>
                    </a:p>
                  </a:txBody>
                  <a:tcPr/>
                </a:tc>
                <a:tc>
                  <a:txBody>
                    <a:bodyPr/>
                    <a:lstStyle/>
                    <a:p>
                      <a:pPr algn="ctr" fontAlgn="t"/>
                      <a:r>
                        <a:rPr lang="ru-RU" sz="800" b="0" i="0" u="none" strike="noStrike">
                          <a:solidFill>
                            <a:srgbClr val="000000"/>
                          </a:solidFill>
                          <a:latin typeface="Times New Roman"/>
                        </a:rPr>
                        <a:t>на 1000 человек населения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40184">
                <a:tc>
                  <a:txBody>
                    <a:bodyPr/>
                    <a:lstStyle/>
                    <a:p>
                      <a:pPr algn="just" fontAlgn="t"/>
                      <a:r>
                        <a:rPr lang="ru-RU" sz="800" b="0" i="0" u="none" strike="noStrike">
                          <a:solidFill>
                            <a:srgbClr val="000000"/>
                          </a:solidFill>
                          <a:latin typeface="Times New Roman"/>
                        </a:rPr>
                        <a:t>Общий коэффициент смертности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число умерших на 1000 человек населения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11,7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10,791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10,791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10,813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a:txBody>
                    <a:bodyPr/>
                    <a:lstStyle/>
                    <a:p>
                      <a:pPr algn="just" fontAlgn="t"/>
                      <a:r>
                        <a:rPr lang="ru-RU" sz="800" b="0" i="0" u="none" strike="noStrike">
                          <a:solidFill>
                            <a:srgbClr val="000000"/>
                          </a:solidFill>
                          <a:latin typeface="Times New Roman"/>
                        </a:rPr>
                        <a:t>Коэффициент естественного прироста населения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на 1000 человек населения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-0,198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-0,198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-0,198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t"/>
                      <a:r>
                        <a:rPr lang="ru-RU" sz="800" b="0" i="0" u="none" strike="noStrike">
                          <a:solidFill>
                            <a:srgbClr val="000000"/>
                          </a:solidFill>
                          <a:latin typeface="Times New Roman"/>
                        </a:rPr>
                        <a:t>Миграционный прирост (убыль)</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0,091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-0,004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0,001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0,001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0,001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0,001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l" fontAlgn="b"/>
                      <a:r>
                        <a:rPr lang="ru-RU" sz="800" b="0" i="0" u="none" strike="noStrike">
                          <a:solidFill>
                            <a:srgbClr val="000000"/>
                          </a:solidFill>
                          <a:latin typeface="Times New Roman"/>
                        </a:rPr>
                        <a:t>Промышленное производство</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0184">
                <a:tc>
                  <a:txBody>
                    <a:bodyPr/>
                    <a:lstStyle/>
                    <a:p>
                      <a:pPr algn="just" fontAlgn="b"/>
                      <a:r>
                        <a:rPr lang="ru-RU" sz="800" b="0" i="0" u="none" strike="noStrike">
                          <a:solidFill>
                            <a:srgbClr val="000000"/>
                          </a:solidFill>
                          <a:latin typeface="Times New Roman"/>
                        </a:rPr>
                        <a:t>Объем отгруженных товаров собственного производства, выполненных работ и услуг собственными силами по промышленным видам экономической деятельности </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1619,74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1715,45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1745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1779,9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1815,5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1851,81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a:txBody>
                    <a:bodyPr/>
                    <a:lstStyle/>
                    <a:p>
                      <a:pPr algn="just" fontAlgn="b"/>
                      <a:r>
                        <a:rPr lang="ru-RU" sz="800" b="0" i="0" u="none" strike="noStrike">
                          <a:solidFill>
                            <a:srgbClr val="000000"/>
                          </a:solidFill>
                          <a:latin typeface="Times New Roman"/>
                        </a:rPr>
                        <a:t>Объем отгруженных товаров собственного производства, выполненных работ и услуг собственными силами </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млн. руб.</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94,46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54,05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56,1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57,222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58,366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l" fontAlgn="b"/>
                      <a:r>
                        <a:rPr lang="ru-RU" sz="800" b="0" i="0" u="none" strike="noStrike">
                          <a:solidFill>
                            <a:srgbClr val="000000"/>
                          </a:solidFill>
                          <a:latin typeface="Times New Roman"/>
                        </a:rPr>
                        <a:t>Обеспечение электрической энергией, газом и паром; кондиционирование воздуха</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5138">
                <a:tc>
                  <a:txBody>
                    <a:bodyPr/>
                    <a:lstStyle/>
                    <a:p>
                      <a:pPr algn="just" fontAlgn="t"/>
                      <a:r>
                        <a:rPr lang="ru-RU" sz="800" b="0" i="0" u="none" strike="noStrike">
                          <a:solidFill>
                            <a:srgbClr val="000000"/>
                          </a:solidFill>
                          <a:latin typeface="Times New Roman"/>
                        </a:rPr>
                        <a:t>Объем отгруженных товаров собственного производства, выполненных работ и услуг собственными силами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196,49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212,21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219,3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223,686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228,16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l" fontAlgn="b"/>
                      <a:r>
                        <a:rPr lang="ru-RU" sz="800" b="0" i="0" u="none" strike="noStrike">
                          <a:solidFill>
                            <a:srgbClr val="000000"/>
                          </a:solidFill>
                          <a:latin typeface="Times New Roman"/>
                        </a:rPr>
                        <a:t>Сельское хозяйство</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5046">
                <a:tc>
                  <a:txBody>
                    <a:bodyPr/>
                    <a:lstStyle/>
                    <a:p>
                      <a:pPr algn="just" fontAlgn="b"/>
                      <a:r>
                        <a:rPr lang="ru-RU" sz="800" b="0" i="0" u="none" strike="noStrike">
                          <a:solidFill>
                            <a:srgbClr val="000000"/>
                          </a:solidFill>
                          <a:latin typeface="Times New Roman"/>
                        </a:rPr>
                        <a:t>Продукция сельского хозяйства</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млн. руб.</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4583,68</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4812,8</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4800</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4896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4993,92</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5093,8</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t"/>
                      <a:r>
                        <a:rPr lang="ru-RU" sz="800" b="0" i="0" u="none" strike="noStrike">
                          <a:solidFill>
                            <a:srgbClr val="000000"/>
                          </a:solidFill>
                          <a:latin typeface="Times New Roman"/>
                        </a:rPr>
                        <a:t>Продукция растениеводства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3342,57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3486,3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3450</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3519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3589,38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3661,17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t"/>
                      <a:r>
                        <a:rPr lang="ru-RU" sz="800" b="0" i="0" u="none" strike="noStrike">
                          <a:solidFill>
                            <a:srgbClr val="000000"/>
                          </a:solidFill>
                          <a:latin typeface="Times New Roman"/>
                        </a:rPr>
                        <a:t>Продукция животноводства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1241,12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1326,5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1350</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1377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1404,54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1432,63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l" fontAlgn="b"/>
                      <a:r>
                        <a:rPr lang="ru-RU" sz="800" b="0" i="0" u="none" strike="noStrike">
                          <a:solidFill>
                            <a:srgbClr val="000000"/>
                          </a:solidFill>
                          <a:latin typeface="Times New Roman"/>
                        </a:rPr>
                        <a:t>Производство важнейших видов продукции в натуральном выражении </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5046">
                <a:tc>
                  <a:txBody>
                    <a:bodyPr/>
                    <a:lstStyle/>
                    <a:p>
                      <a:pPr algn="just" fontAlgn="b"/>
                      <a:r>
                        <a:rPr lang="ru-RU" sz="800" b="0" i="0" u="none" strike="noStrike">
                          <a:solidFill>
                            <a:srgbClr val="000000"/>
                          </a:solidFill>
                          <a:latin typeface="Times New Roman"/>
                        </a:rPr>
                        <a:t>Валовой сбор зерна (в весе после доработки)</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164,848</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197,637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182,81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184,638</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186,484</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b"/>
                      <a:r>
                        <a:rPr lang="ru-RU" sz="800" b="0" i="0" u="none" strike="noStrike">
                          <a:solidFill>
                            <a:srgbClr val="000000"/>
                          </a:solidFill>
                          <a:latin typeface="Times New Roman"/>
                        </a:rPr>
                        <a:t>Валовой сбор семян масличных культур - всего</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36,042</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32,246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33,33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33,663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34</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b"/>
                      <a:r>
                        <a:rPr lang="ru-RU" sz="800" b="0" i="0" u="none" strike="noStrike">
                          <a:solidFill>
                            <a:srgbClr val="000000"/>
                          </a:solidFill>
                          <a:latin typeface="Times New Roman"/>
                        </a:rPr>
                        <a:t>в том числе подсолнечника</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2,87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6,944</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7,07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7,141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7,212</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b"/>
                      <a:r>
                        <a:rPr lang="ru-RU" sz="800" b="0" i="0" u="none" strike="noStrike">
                          <a:solidFill>
                            <a:srgbClr val="000000"/>
                          </a:solidFill>
                          <a:latin typeface="Times New Roman"/>
                        </a:rPr>
                        <a:t>Валовой сбор картофеля</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1,742</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1,796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1,717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1,734</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1,752</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b"/>
                      <a:r>
                        <a:rPr lang="ru-RU" sz="800" b="0" i="0" u="none" strike="noStrike">
                          <a:solidFill>
                            <a:srgbClr val="000000"/>
                          </a:solidFill>
                          <a:latin typeface="Times New Roman"/>
                        </a:rPr>
                        <a:t>Валовой сбор овощей</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3,314</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3,743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3,636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3,672</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3,709</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b"/>
                      <a:r>
                        <a:rPr lang="ru-RU" sz="800" b="0" i="0" u="none" strike="noStrike">
                          <a:solidFill>
                            <a:srgbClr val="000000"/>
                          </a:solidFill>
                          <a:latin typeface="Times New Roman"/>
                        </a:rPr>
                        <a:t>Скот и птица на убой (в живом весе)</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6,136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5,063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5,5</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5,555</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5,611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5,667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b"/>
                      <a:r>
                        <a:rPr lang="ru-RU" sz="800" b="0" i="0" u="none" strike="noStrike">
                          <a:solidFill>
                            <a:srgbClr val="000000"/>
                          </a:solidFill>
                          <a:latin typeface="Times New Roman"/>
                        </a:rPr>
                        <a:t>Молоко</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15,155</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19,986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17,801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17,979</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18,159</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18,34</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b"/>
                      <a:r>
                        <a:rPr lang="ru-RU" sz="800" b="0" i="0" u="none" strike="noStrike">
                          <a:solidFill>
                            <a:srgbClr val="000000"/>
                          </a:solidFill>
                          <a:latin typeface="Times New Roman"/>
                        </a:rPr>
                        <a:t>Яйца</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шт.</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18928,2</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16104,3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16100</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16261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16423,6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16587,9</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l" fontAlgn="b"/>
                      <a:r>
                        <a:rPr lang="ru-RU" sz="800" b="0" i="0" u="none" strike="noStrike">
                          <a:solidFill>
                            <a:srgbClr val="000000"/>
                          </a:solidFill>
                          <a:latin typeface="Times New Roman"/>
                        </a:rPr>
                        <a:t>Строительство</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0184">
                <a:tc>
                  <a:txBody>
                    <a:bodyPr/>
                    <a:lstStyle/>
                    <a:p>
                      <a:pPr algn="just" fontAlgn="t"/>
                      <a:r>
                        <a:rPr lang="ru-RU" sz="800" b="0" i="0" u="none" strike="noStrike">
                          <a:solidFill>
                            <a:srgbClr val="000000"/>
                          </a:solidFill>
                          <a:latin typeface="Times New Roman"/>
                        </a:rPr>
                        <a:t>Объем работ, выполненных по виду деятельности "Строительство"</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в ценах соответствующих лет; 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3274,4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2285,18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2300</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2346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2392,92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2440,78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a:txBody>
                    <a:bodyPr/>
                    <a:lstStyle/>
                    <a:p>
                      <a:pPr algn="just" fontAlgn="t"/>
                      <a:r>
                        <a:rPr lang="ru-RU" sz="800" b="0" i="0" u="none" strike="noStrike">
                          <a:solidFill>
                            <a:srgbClr val="000000"/>
                          </a:solidFill>
                          <a:latin typeface="Times New Roman"/>
                        </a:rPr>
                        <a:t>Ввод в действие жилых домов</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кв. м общей площади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6,698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6,146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6,262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6,325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6,388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42844" y="285728"/>
          <a:ext cx="8715435" cy="5790324"/>
        </p:xfrm>
        <a:graphic>
          <a:graphicData uri="http://schemas.openxmlformats.org/drawingml/2006/table">
            <a:tbl>
              <a:tblPr/>
              <a:tblGrid>
                <a:gridCol w="3668935"/>
                <a:gridCol w="1118414"/>
                <a:gridCol w="654681"/>
                <a:gridCol w="654681"/>
                <a:gridCol w="654681"/>
                <a:gridCol w="654681"/>
                <a:gridCol w="654681"/>
                <a:gridCol w="654681"/>
              </a:tblGrid>
              <a:tr h="35046">
                <a:tc rowSpan="2">
                  <a:txBody>
                    <a:bodyPr/>
                    <a:lstStyle/>
                    <a:p>
                      <a:pPr algn="ctr" fontAlgn="t"/>
                      <a:r>
                        <a:rPr lang="ru-RU" sz="800" b="0" i="0" u="none" strike="noStrike" dirty="0">
                          <a:solidFill>
                            <a:srgbClr val="000000"/>
                          </a:solidFill>
                          <a:latin typeface="Times New Roman"/>
                        </a:rPr>
                        <a:t>Показатели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dirty="0">
                          <a:solidFill>
                            <a:srgbClr val="000000"/>
                          </a:solidFill>
                          <a:latin typeface="Times New Roman"/>
                        </a:rPr>
                        <a:t>Единица измерения</a:t>
                      </a:r>
                    </a:p>
                  </a:txBody>
                  <a:tcPr marL="1669" marR="1669" marT="1669" marB="0">
                    <a:lnL w="6350" cap="flat" cmpd="sng" algn="ctr">
                      <a:solidFill>
                        <a:srgbClr val="000000"/>
                      </a:solidFill>
                      <a:prstDash val="solid"/>
                      <a:round/>
                      <a:headEnd type="none" w="med" len="med"/>
                      <a:tailEnd type="none" w="med" len="med"/>
                    </a:lnL>
                  </a:tcPr>
                </a:tc>
                <a:tc>
                  <a:txBody>
                    <a:bodyPr/>
                    <a:lstStyle/>
                    <a:p>
                      <a:pPr algn="ctr" fontAlgn="t"/>
                      <a:r>
                        <a:rPr lang="ru-RU" sz="800" b="0" i="0" u="none" strike="noStrike" dirty="0">
                          <a:solidFill>
                            <a:srgbClr val="000000"/>
                          </a:solidFill>
                          <a:latin typeface="Times New Roman"/>
                        </a:rPr>
                        <a:t>Отчет</a:t>
                      </a:r>
                    </a:p>
                  </a:txBody>
                  <a:tcPr marL="1669" marR="1669" marT="1669" marB="0"/>
                </a:tc>
                <a:tc>
                  <a:txBody>
                    <a:bodyPr/>
                    <a:lstStyle/>
                    <a:p>
                      <a:pPr algn="ctr" fontAlgn="t"/>
                      <a:r>
                        <a:rPr lang="ru-RU" sz="800" b="0" i="0" u="none" strike="noStrike" dirty="0">
                          <a:solidFill>
                            <a:srgbClr val="000000"/>
                          </a:solidFill>
                          <a:latin typeface="Times New Roman"/>
                        </a:rPr>
                        <a:t>Отчет</a:t>
                      </a:r>
                    </a:p>
                  </a:txBody>
                  <a:tcPr marL="1669" marR="1669" marT="1669" marB="0"/>
                </a:tc>
                <a:tc>
                  <a:txBody>
                    <a:bodyPr/>
                    <a:lstStyle/>
                    <a:p>
                      <a:pPr algn="ctr" fontAlgn="t"/>
                      <a:r>
                        <a:rPr lang="ru-RU" sz="800" b="0" i="0" u="none" strike="noStrike" dirty="0">
                          <a:solidFill>
                            <a:srgbClr val="000000"/>
                          </a:solidFill>
                          <a:latin typeface="Times New Roman"/>
                        </a:rPr>
                        <a:t>Оценка</a:t>
                      </a:r>
                    </a:p>
                  </a:txBody>
                  <a:tcPr marL="1669" marR="1669" marT="1669" marB="0"/>
                </a:tc>
                <a:tc gridSpan="3">
                  <a:txBody>
                    <a:bodyPr/>
                    <a:lstStyle/>
                    <a:p>
                      <a:pPr algn="ctr" fontAlgn="t"/>
                      <a:r>
                        <a:rPr lang="ru-RU" sz="800" b="0" i="0" u="none" strike="noStrike">
                          <a:solidFill>
                            <a:srgbClr val="000000"/>
                          </a:solidFill>
                          <a:latin typeface="Times New Roman"/>
                        </a:rPr>
                        <a:t>Прогноз</a:t>
                      </a:r>
                    </a:p>
                  </a:txBody>
                  <a:tcPr marL="1669" marR="1669" marT="1669" marB="0"/>
                </a:tc>
                <a:tc hMerge="1">
                  <a:txBody>
                    <a:bodyPr/>
                    <a:lstStyle/>
                    <a:p>
                      <a:endParaRPr lang="ru-RU"/>
                    </a:p>
                  </a:txBody>
                  <a:tcPr/>
                </a:tc>
                <a:tc hMerge="1">
                  <a:txBody>
                    <a:bodyPr/>
                    <a:lstStyle/>
                    <a:p>
                      <a:endParaRPr lang="ru-RU"/>
                    </a:p>
                  </a:txBody>
                  <a:tcPr/>
                </a:tc>
              </a:tr>
              <a:tr h="35046">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t"/>
                      <a:r>
                        <a:rPr lang="ru-RU" sz="800" b="0" i="0" u="none" strike="noStrike" dirty="0">
                          <a:solidFill>
                            <a:srgbClr val="000000"/>
                          </a:solidFill>
                          <a:latin typeface="Times New Roman"/>
                        </a:rPr>
                        <a:t>2020</a:t>
                      </a:r>
                    </a:p>
                  </a:txBody>
                  <a:tcPr marL="1669" marR="1669" marT="1669" marB="0"/>
                </a:tc>
                <a:tc>
                  <a:txBody>
                    <a:bodyPr/>
                    <a:lstStyle/>
                    <a:p>
                      <a:pPr algn="ctr" fontAlgn="t"/>
                      <a:r>
                        <a:rPr lang="ru-RU" sz="800" b="0" i="0" u="none" strike="noStrike" dirty="0">
                          <a:solidFill>
                            <a:srgbClr val="000000"/>
                          </a:solidFill>
                          <a:latin typeface="Times New Roman"/>
                        </a:rPr>
                        <a:t>2021</a:t>
                      </a:r>
                    </a:p>
                  </a:txBody>
                  <a:tcPr marL="1669" marR="1669" marT="1669" marB="0"/>
                </a:tc>
                <a:tc>
                  <a:txBody>
                    <a:bodyPr/>
                    <a:lstStyle/>
                    <a:p>
                      <a:pPr algn="ctr" fontAlgn="t"/>
                      <a:r>
                        <a:rPr lang="ru-RU" sz="800" b="0" i="0" u="none" strike="noStrike" dirty="0">
                          <a:solidFill>
                            <a:srgbClr val="000000"/>
                          </a:solidFill>
                          <a:latin typeface="Times New Roman"/>
                        </a:rPr>
                        <a:t>2022</a:t>
                      </a:r>
                    </a:p>
                  </a:txBody>
                  <a:tcPr marL="1669" marR="1669" marT="1669" marB="0"/>
                </a:tc>
                <a:tc>
                  <a:txBody>
                    <a:bodyPr/>
                    <a:lstStyle/>
                    <a:p>
                      <a:pPr algn="ctr" fontAlgn="t"/>
                      <a:r>
                        <a:rPr lang="ru-RU" sz="800" b="0" i="0" u="none" strike="noStrike" dirty="0">
                          <a:solidFill>
                            <a:srgbClr val="000000"/>
                          </a:solidFill>
                          <a:latin typeface="Times New Roman"/>
                        </a:rPr>
                        <a:t>2023</a:t>
                      </a:r>
                    </a:p>
                  </a:txBody>
                  <a:tcPr marL="1669" marR="1669" marT="1669" marB="0"/>
                </a:tc>
                <a:tc>
                  <a:txBody>
                    <a:bodyPr/>
                    <a:lstStyle/>
                    <a:p>
                      <a:pPr algn="ctr" fontAlgn="t"/>
                      <a:r>
                        <a:rPr lang="ru-RU" sz="800" b="0" i="0" u="none" strike="noStrike" dirty="0">
                          <a:solidFill>
                            <a:srgbClr val="000000"/>
                          </a:solidFill>
                          <a:latin typeface="Times New Roman"/>
                        </a:rPr>
                        <a:t>2024</a:t>
                      </a:r>
                    </a:p>
                  </a:txBody>
                  <a:tcPr marL="1669" marR="1669" marT="1669" marB="0"/>
                </a:tc>
                <a:tc>
                  <a:txBody>
                    <a:bodyPr/>
                    <a:lstStyle/>
                    <a:p>
                      <a:pPr algn="ctr" fontAlgn="t"/>
                      <a:r>
                        <a:rPr lang="ru-RU" sz="800" b="0" i="0" u="none" strike="noStrike">
                          <a:solidFill>
                            <a:srgbClr val="000000"/>
                          </a:solidFill>
                          <a:latin typeface="Times New Roman"/>
                        </a:rPr>
                        <a:t>2025</a:t>
                      </a:r>
                    </a:p>
                  </a:txBody>
                  <a:tcPr marL="1669" marR="1669" marT="1669" marB="0"/>
                </a:tc>
              </a:tr>
              <a:tr h="35046">
                <a:tc>
                  <a:txBody>
                    <a:bodyPr/>
                    <a:lstStyle/>
                    <a:p>
                      <a:pPr algn="ctr" fontAlgn="b"/>
                      <a:r>
                        <a:rPr lang="ru-RU" sz="800" b="0" i="0" u="none" strike="noStrike">
                          <a:solidFill>
                            <a:srgbClr val="000000"/>
                          </a:solidFill>
                          <a:latin typeface="Times New Roman"/>
                        </a:rPr>
                        <a:t>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2</a:t>
                      </a:r>
                    </a:p>
                  </a:txBody>
                  <a:tcPr marL="1669" marR="1669" marT="1669" marB="0" anchor="b">
                    <a:lnL w="6350" cap="flat" cmpd="sng" algn="ctr">
                      <a:solidFill>
                        <a:srgbClr val="000000"/>
                      </a:solidFill>
                      <a:prstDash val="solid"/>
                      <a:round/>
                      <a:headEnd type="none" w="med" len="med"/>
                      <a:tailEnd type="none" w="med" len="med"/>
                    </a:lnL>
                  </a:tcPr>
                </a:tc>
                <a:tc>
                  <a:txBody>
                    <a:bodyPr/>
                    <a:lstStyle/>
                    <a:p>
                      <a:pPr algn="ctr" fontAlgn="b"/>
                      <a:r>
                        <a:rPr lang="ru-RU" sz="800" b="0" i="0" u="none" strike="noStrike" dirty="0">
                          <a:solidFill>
                            <a:srgbClr val="000000"/>
                          </a:solidFill>
                          <a:latin typeface="Times New Roman"/>
                        </a:rPr>
                        <a:t>3</a:t>
                      </a:r>
                    </a:p>
                  </a:txBody>
                  <a:tcPr marL="1669" marR="1669" marT="1669" marB="0" anchor="b"/>
                </a:tc>
                <a:tc>
                  <a:txBody>
                    <a:bodyPr/>
                    <a:lstStyle/>
                    <a:p>
                      <a:pPr algn="ctr" fontAlgn="b"/>
                      <a:r>
                        <a:rPr lang="ru-RU" sz="800" b="0" i="0" u="none" strike="noStrike" dirty="0">
                          <a:solidFill>
                            <a:srgbClr val="000000"/>
                          </a:solidFill>
                          <a:latin typeface="Times New Roman"/>
                        </a:rPr>
                        <a:t>4</a:t>
                      </a:r>
                    </a:p>
                  </a:txBody>
                  <a:tcPr marL="1669" marR="1669" marT="1669" marB="0" anchor="b"/>
                </a:tc>
                <a:tc>
                  <a:txBody>
                    <a:bodyPr/>
                    <a:lstStyle/>
                    <a:p>
                      <a:pPr algn="ctr" fontAlgn="b"/>
                      <a:r>
                        <a:rPr lang="ru-RU" sz="800" b="0" i="0" u="none" strike="noStrike" dirty="0">
                          <a:solidFill>
                            <a:srgbClr val="000000"/>
                          </a:solidFill>
                          <a:latin typeface="Times New Roman"/>
                        </a:rPr>
                        <a:t>5</a:t>
                      </a:r>
                    </a:p>
                  </a:txBody>
                  <a:tcPr marL="1669" marR="1669" marT="1669" marB="0" anchor="b"/>
                </a:tc>
                <a:tc>
                  <a:txBody>
                    <a:bodyPr/>
                    <a:lstStyle/>
                    <a:p>
                      <a:pPr algn="ctr" fontAlgn="b"/>
                      <a:r>
                        <a:rPr lang="ru-RU" sz="800" b="0" i="0" u="none" strike="noStrike" dirty="0">
                          <a:solidFill>
                            <a:srgbClr val="000000"/>
                          </a:solidFill>
                          <a:latin typeface="Times New Roman"/>
                        </a:rPr>
                        <a:t>6</a:t>
                      </a:r>
                    </a:p>
                  </a:txBody>
                  <a:tcPr marL="1669" marR="1669" marT="1669" marB="0" anchor="b"/>
                </a:tc>
                <a:tc>
                  <a:txBody>
                    <a:bodyPr/>
                    <a:lstStyle/>
                    <a:p>
                      <a:pPr algn="ctr" fontAlgn="b"/>
                      <a:r>
                        <a:rPr lang="ru-RU" sz="800" b="0" i="0" u="none" strike="noStrike" dirty="0">
                          <a:solidFill>
                            <a:srgbClr val="000000"/>
                          </a:solidFill>
                          <a:latin typeface="Times New Roman"/>
                        </a:rPr>
                        <a:t>7</a:t>
                      </a:r>
                    </a:p>
                  </a:txBody>
                  <a:tcPr marL="1669" marR="1669" marT="1669" marB="0" anchor="b"/>
                </a:tc>
                <a:tc>
                  <a:txBody>
                    <a:bodyPr/>
                    <a:lstStyle/>
                    <a:p>
                      <a:pPr algn="ctr" fontAlgn="b"/>
                      <a:r>
                        <a:rPr lang="ru-RU" sz="800" b="0" i="0" u="none" strike="noStrike" dirty="0">
                          <a:solidFill>
                            <a:srgbClr val="000000"/>
                          </a:solidFill>
                          <a:latin typeface="Times New Roman"/>
                        </a:rPr>
                        <a:t>8</a:t>
                      </a:r>
                    </a:p>
                  </a:txBody>
                  <a:tcPr marL="1669" marR="1669" marT="1669" marB="0" anchor="b"/>
                </a:tc>
              </a:tr>
              <a:tr h="35046">
                <a:tc gridSpan="8">
                  <a:txBody>
                    <a:bodyPr/>
                    <a:lstStyle/>
                    <a:p>
                      <a:pPr algn="just" fontAlgn="t"/>
                      <a:r>
                        <a:rPr lang="ru-RU" sz="800" b="0" i="0" u="none" strike="noStrike" dirty="0">
                          <a:solidFill>
                            <a:srgbClr val="000000"/>
                          </a:solidFill>
                          <a:latin typeface="Times New Roman"/>
                        </a:rPr>
                        <a:t>Торговля и услуги населению</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5046">
                <a:tc>
                  <a:txBody>
                    <a:bodyPr/>
                    <a:lstStyle/>
                    <a:p>
                      <a:pPr algn="just" fontAlgn="t"/>
                      <a:r>
                        <a:rPr lang="ru-RU" sz="800" b="0" i="0" u="none" strike="noStrike" dirty="0">
                          <a:solidFill>
                            <a:srgbClr val="000000"/>
                          </a:solidFill>
                          <a:latin typeface="Times New Roman"/>
                        </a:rPr>
                        <a:t>Оборот розничной торговли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рублей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491,39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592,97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612,5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624,75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637,245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649,99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t"/>
                      <a:r>
                        <a:rPr lang="ru-RU" sz="800" b="0" i="0" u="none" strike="noStrike" dirty="0">
                          <a:solidFill>
                            <a:srgbClr val="000000"/>
                          </a:solidFill>
                          <a:latin typeface="Times New Roman"/>
                        </a:rPr>
                        <a:t>Объем платных услуг населению</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рублей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503,33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516,6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519,5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529,89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540,488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551,298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l" fontAlgn="b"/>
                      <a:r>
                        <a:rPr lang="ru-RU" sz="800" b="0" i="0" u="none" strike="noStrike" dirty="0">
                          <a:solidFill>
                            <a:srgbClr val="000000"/>
                          </a:solidFill>
                          <a:latin typeface="Times New Roman"/>
                        </a:rPr>
                        <a:t>Малое и среднее предпринимательство, включая </a:t>
                      </a:r>
                      <a:r>
                        <a:rPr lang="ru-RU" sz="800" b="0" i="0" u="none" strike="noStrike" dirty="0" err="1">
                          <a:solidFill>
                            <a:srgbClr val="000000"/>
                          </a:solidFill>
                          <a:latin typeface="Times New Roman"/>
                        </a:rPr>
                        <a:t>микропредприятия</a:t>
                      </a:r>
                      <a:r>
                        <a:rPr lang="ru-RU" sz="800" b="0" i="0" u="none" strike="noStrike" dirty="0">
                          <a:solidFill>
                            <a:srgbClr val="000000"/>
                          </a:solidFill>
                          <a:latin typeface="Times New Roman"/>
                        </a:rPr>
                        <a:t> (без учета индивидуальных предпринимателей)</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0092">
                <a:tc>
                  <a:txBody>
                    <a:bodyPr/>
                    <a:lstStyle/>
                    <a:p>
                      <a:pPr algn="just" fontAlgn="t"/>
                      <a:r>
                        <a:rPr lang="ru-RU" sz="800" b="0" i="0" u="none" strike="noStrike">
                          <a:solidFill>
                            <a:srgbClr val="000000"/>
                          </a:solidFill>
                          <a:latin typeface="Times New Roman"/>
                        </a:rPr>
                        <a:t>Количество малых и средних пред-приятий, включая микропредприятия (на конец года)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единиц</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1443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1352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1341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1354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1368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1382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84">
                <a:tc>
                  <a:txBody>
                    <a:bodyPr/>
                    <a:lstStyle/>
                    <a:p>
                      <a:pPr algn="just" fontAlgn="b"/>
                      <a:r>
                        <a:rPr lang="ru-RU" sz="800" b="0" i="0" u="none" strike="noStrike">
                          <a:solidFill>
                            <a:srgbClr val="000000"/>
                          </a:solidFill>
                          <a:latin typeface="Times New Roman"/>
                        </a:rPr>
                        <a:t>Среднесписочная численность работников на предприятиях малого и среднего предпринимательства (включая микропредприятия) (без внешних совместителей)</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1,393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1,357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1,34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1,353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1,367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1,381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b"/>
                      <a:r>
                        <a:rPr lang="ru-RU" sz="800" b="0" i="0" u="none" strike="noStrike">
                          <a:solidFill>
                            <a:srgbClr val="000000"/>
                          </a:solidFill>
                          <a:latin typeface="Times New Roman"/>
                        </a:rPr>
                        <a:t>Оборот малых и средних предприятий, включая микропредприятия</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млрд.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9,477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8,813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8,95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9,04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9,13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9,221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l" fontAlgn="b"/>
                      <a:r>
                        <a:rPr lang="ru-RU" sz="800" b="0" i="0" u="none" strike="noStrike">
                          <a:solidFill>
                            <a:srgbClr val="000000"/>
                          </a:solidFill>
                          <a:latin typeface="Times New Roman"/>
                        </a:rPr>
                        <a:t>Инвестиции</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5046">
                <a:tc>
                  <a:txBody>
                    <a:bodyPr/>
                    <a:lstStyle/>
                    <a:p>
                      <a:pPr algn="just" fontAlgn="b"/>
                      <a:r>
                        <a:rPr lang="ru-RU" sz="800" b="0" i="0" u="none" strike="noStrike">
                          <a:solidFill>
                            <a:srgbClr val="000000"/>
                          </a:solidFill>
                          <a:latin typeface="Times New Roman"/>
                        </a:rPr>
                        <a:t>Инвестиции в основной капитал</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млн. руб.</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1179</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1465,3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1684,3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1717,99</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1752,35</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1787,39</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30">
                <a:tc>
                  <a:txBody>
                    <a:bodyPr/>
                    <a:lstStyle/>
                    <a:p>
                      <a:pPr algn="just" fontAlgn="t"/>
                      <a:r>
                        <a:rPr lang="ru-RU" sz="800" b="0" i="0" u="none" strike="noStrike">
                          <a:solidFill>
                            <a:srgbClr val="000000"/>
                          </a:solidFill>
                          <a:latin typeface="Times New Roman"/>
                        </a:rPr>
                        <a:t>Объем инвестиций в основной капитал за счет всех источников финансирования (без субъектов малого предпринимательства и объемов инвестиций, не наблюдаемых прямыми статистическими методами) - всего</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153,479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298,613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301,1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307,122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313,264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319,53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just" fontAlgn="t"/>
                      <a:r>
                        <a:rPr lang="ru-RU" sz="800" b="0" i="0" u="none" strike="noStrike">
                          <a:solidFill>
                            <a:srgbClr val="000000"/>
                          </a:solidFill>
                          <a:latin typeface="Times New Roman"/>
                        </a:rPr>
                        <a:t>Труд и занятость</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5046">
                <a:tc>
                  <a:txBody>
                    <a:bodyPr/>
                    <a:lstStyle/>
                    <a:p>
                      <a:pPr algn="just" fontAlgn="t"/>
                      <a:r>
                        <a:rPr lang="ru-RU" sz="800" b="0" i="0" u="none" strike="noStrike">
                          <a:solidFill>
                            <a:srgbClr val="000000"/>
                          </a:solidFill>
                          <a:latin typeface="Times New Roman"/>
                        </a:rPr>
                        <a:t>Численность рабочей силы</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31,469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31,539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31,284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31,284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31,347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t"/>
                      <a:r>
                        <a:rPr lang="ru-RU" sz="800" b="0" i="0" u="none" strike="noStrike">
                          <a:solidFill>
                            <a:srgbClr val="000000"/>
                          </a:solidFill>
                          <a:latin typeface="Times New Roman"/>
                        </a:rPr>
                        <a:t>Численность трудовых ресурсов – всего, в том числе:</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32,901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33,017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33,08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32,762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32,764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32,828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090">
                <a:tc>
                  <a:txBody>
                    <a:bodyPr/>
                    <a:lstStyle/>
                    <a:p>
                      <a:pPr algn="just" fontAlgn="t"/>
                      <a:r>
                        <a:rPr lang="ru-RU" sz="800" b="0" i="0" u="none" strike="noStrike">
                          <a:solidFill>
                            <a:srgbClr val="000000"/>
                          </a:solidFill>
                          <a:latin typeface="Times New Roman"/>
                        </a:rPr>
                        <a:t>трудоспособное население в трудоспособном возрасте</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31,469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31,539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31,284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31,284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31,347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a:txBody>
                    <a:bodyPr/>
                    <a:lstStyle/>
                    <a:p>
                      <a:pPr algn="just" fontAlgn="t"/>
                      <a:r>
                        <a:rPr lang="ru-RU" sz="800" b="0" i="0" u="none" strike="noStrike">
                          <a:solidFill>
                            <a:srgbClr val="000000"/>
                          </a:solidFill>
                          <a:latin typeface="Times New Roman"/>
                        </a:rPr>
                        <a:t>численность лиц старше трудоспособного возраста и подростков, занятых в экономике, в том числе:</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1,432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1,478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1,478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1,481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t"/>
                      <a:r>
                        <a:rPr lang="ru-RU" sz="800" b="0" i="0" u="none" strike="noStrike">
                          <a:solidFill>
                            <a:srgbClr val="000000"/>
                          </a:solidFill>
                          <a:latin typeface="Times New Roman"/>
                        </a:rPr>
                        <a:t>пенсионеры старше трудоспособного возраста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1,432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1,478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1,478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1,481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a:txBody>
                    <a:bodyPr/>
                    <a:lstStyle/>
                    <a:p>
                      <a:pPr algn="just" fontAlgn="t"/>
                      <a:r>
                        <a:rPr lang="ru-RU" sz="800" b="0" i="0" u="none" strike="noStrike">
                          <a:solidFill>
                            <a:srgbClr val="000000"/>
                          </a:solidFill>
                          <a:latin typeface="Times New Roman"/>
                        </a:rPr>
                        <a:t>Среднегодовая численность занятых в экономике (по данным баланса трудовых ресурсов)</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35,476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35,157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35,2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35,552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35,908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36,267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t"/>
                      <a:r>
                        <a:rPr lang="ru-RU" sz="800" b="0" i="0" u="none" strike="noStrike">
                          <a:solidFill>
                            <a:srgbClr val="000000"/>
                          </a:solidFill>
                          <a:latin typeface="Times New Roman"/>
                        </a:rPr>
                        <a:t>Среднесписочная численность работников организаций (без внешних совместителей)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5,248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5,183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5,252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5,305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5,358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t"/>
                      <a:r>
                        <a:rPr lang="ru-RU" sz="800" b="0" i="0" u="none" strike="noStrike">
                          <a:solidFill>
                            <a:srgbClr val="000000"/>
                          </a:solidFill>
                          <a:latin typeface="Times New Roman"/>
                        </a:rPr>
                        <a:t>Номинальная начисленная среднемесячная заработная плата работников организаций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рублей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31115,8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32819,6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33100</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33431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33765,3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34103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a:txBody>
                    <a:bodyPr/>
                    <a:lstStyle/>
                    <a:p>
                      <a:pPr algn="just" fontAlgn="t"/>
                      <a:r>
                        <a:rPr lang="ru-RU" sz="800" b="0" i="0" u="none" strike="noStrike">
                          <a:solidFill>
                            <a:srgbClr val="000000"/>
                          </a:solidFill>
                          <a:latin typeface="Times New Roman"/>
                        </a:rPr>
                        <a:t>Темп роста номинальной начисленной среднемесячной заработной платы работников организаций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 г/г</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109,2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105,5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100,8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t"/>
                      <a:r>
                        <a:rPr lang="ru-RU" sz="800" b="0" i="0" u="none" strike="noStrike">
                          <a:solidFill>
                            <a:srgbClr val="000000"/>
                          </a:solidFill>
                          <a:latin typeface="Times New Roman"/>
                        </a:rPr>
                        <a:t>Уровень зарегистрированной безработицы (на конец года)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11,87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1,26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0,756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0,454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a:txBody>
                    <a:bodyPr/>
                    <a:lstStyle/>
                    <a:p>
                      <a:pPr algn="just" fontAlgn="t"/>
                      <a:r>
                        <a:rPr lang="ru-RU" sz="800" b="0" i="0" u="none" strike="noStrike">
                          <a:solidFill>
                            <a:srgbClr val="000000"/>
                          </a:solidFill>
                          <a:latin typeface="Times New Roman"/>
                        </a:rPr>
                        <a:t>Численность безработных, зарегистрированных в государственных учреждениях службы занятости населения (на конец года)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3,907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0,714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0,61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0,366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0,22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0,132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t"/>
                      <a:r>
                        <a:rPr lang="ru-RU" sz="800" b="0" i="0" u="none" strike="noStrike">
                          <a:solidFill>
                            <a:srgbClr val="000000"/>
                          </a:solidFill>
                          <a:latin typeface="Times New Roman"/>
                        </a:rPr>
                        <a:t>Фонд заработной платы работников организаций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1959,62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2041,25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2154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2175,54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2197,3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2219,27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t"/>
                      <a:r>
                        <a:rPr lang="ru-RU" sz="800" b="0" i="0" u="none" strike="noStrike">
                          <a:solidFill>
                            <a:srgbClr val="000000"/>
                          </a:solidFill>
                          <a:latin typeface="Times New Roman"/>
                        </a:rPr>
                        <a:t>Темп роста фонда заработной платы работников организаций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 г/г</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104,3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104,2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105,5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just" fontAlgn="t"/>
                      <a:r>
                        <a:rPr lang="ru-RU" sz="800" b="0" i="0" u="none" strike="noStrike">
                          <a:solidFill>
                            <a:srgbClr val="000000"/>
                          </a:solidFill>
                          <a:latin typeface="Times New Roman"/>
                        </a:rPr>
                        <a:t>Финансы организаций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0092">
                <a:tc>
                  <a:txBody>
                    <a:bodyPr/>
                    <a:lstStyle/>
                    <a:p>
                      <a:pPr algn="just" fontAlgn="t"/>
                      <a:r>
                        <a:rPr lang="ru-RU" sz="800" b="0" i="0" u="none" strike="noStrike">
                          <a:solidFill>
                            <a:srgbClr val="000000"/>
                          </a:solidFill>
                          <a:latin typeface="Times New Roman"/>
                        </a:rPr>
                        <a:t>Темп роста прибыли прибыльных организаций для целей бухгалтерского учета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 г/г</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80,3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228,4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102,01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103,03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104,06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just" fontAlgn="t"/>
                      <a:r>
                        <a:rPr lang="ru-RU" sz="800" b="0" i="0" u="none" strike="noStrike">
                          <a:solidFill>
                            <a:srgbClr val="000000"/>
                          </a:solidFill>
                          <a:latin typeface="Times New Roman"/>
                        </a:rPr>
                        <a:t>Развитие социальной сферы</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0092">
                <a:tc>
                  <a:txBody>
                    <a:bodyPr/>
                    <a:lstStyle/>
                    <a:p>
                      <a:pPr algn="just" fontAlgn="t"/>
                      <a:r>
                        <a:rPr lang="ru-RU" sz="800" b="0" i="0" u="none" strike="noStrike">
                          <a:solidFill>
                            <a:srgbClr val="000000"/>
                          </a:solidFill>
                          <a:latin typeface="Times New Roman"/>
                        </a:rPr>
                        <a:t>Численность детей в дошкольных образовательных учреждениях</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1974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2048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2102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2201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2223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2245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t"/>
                      <a:r>
                        <a:rPr lang="ru-RU" sz="800" b="0" i="0" u="none" strike="noStrike">
                          <a:solidFill>
                            <a:srgbClr val="000000"/>
                          </a:solidFill>
                          <a:latin typeface="Times New Roman"/>
                        </a:rPr>
                        <a:t>Обеспеченность:</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t"/>
                      <a:r>
                        <a:rPr lang="ru-RU" sz="800" b="0" i="0" u="none" strike="noStrike">
                          <a:solidFill>
                            <a:srgbClr val="000000"/>
                          </a:solidFill>
                          <a:latin typeface="Times New Roman"/>
                        </a:rPr>
                        <a:t>больничными койками на 10 000 человек населения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коек</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t"/>
                      <a:r>
                        <a:rPr lang="ru-RU" sz="800" b="0" i="0" u="none" strike="noStrike">
                          <a:solidFill>
                            <a:srgbClr val="000000"/>
                          </a:solidFill>
                          <a:latin typeface="Times New Roman"/>
                        </a:rPr>
                        <a:t>общедоступными  библиотеками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учр. на 100 тыс.насел.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49,9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49,9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49,9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49,9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49,9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49,9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t"/>
                      <a:r>
                        <a:rPr lang="ru-RU" sz="800" b="0" i="0" u="none" strike="noStrike">
                          <a:solidFill>
                            <a:srgbClr val="000000"/>
                          </a:solidFill>
                          <a:latin typeface="Times New Roman"/>
                        </a:rPr>
                        <a:t>учреждениями культурно-досугово-го типа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учр. на 100 тыс.насел.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53,6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53,6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53,6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53,6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53,6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53,6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a:txBody>
                    <a:bodyPr/>
                    <a:lstStyle/>
                    <a:p>
                      <a:pPr algn="just" fontAlgn="t"/>
                      <a:r>
                        <a:rPr lang="ru-RU" sz="800" b="0" i="0" u="none" strike="noStrike">
                          <a:solidFill>
                            <a:srgbClr val="000000"/>
                          </a:solidFill>
                          <a:latin typeface="Times New Roman"/>
                        </a:rPr>
                        <a:t>дошкольными образовательными учреждениями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мест на 1000 дет. в воз. 1-6 лет</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586,4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614,2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615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618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619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620</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9144000" cy="954107"/>
          </a:xfrm>
          <a:prstGeom prst="rect">
            <a:avLst/>
          </a:prstGeom>
          <a:noFill/>
        </p:spPr>
        <p:txBody>
          <a:bodyPr wrap="square" rtlCol="0">
            <a:spAutoFit/>
          </a:bodyPr>
          <a:lstStyle/>
          <a:p>
            <a:pPr algn="ctr"/>
            <a:r>
              <a:rPr lang="ru-RU" sz="1400" b="1" dirty="0" smtClean="0">
                <a:latin typeface="Calibri" pitchFamily="34" charset="0"/>
                <a:cs typeface="Calibri" pitchFamily="34" charset="0"/>
              </a:rPr>
              <a:t>Раздел 2 / </a:t>
            </a:r>
            <a:r>
              <a:rPr lang="ru-RU" sz="1400" dirty="0" smtClean="0">
                <a:latin typeface="Calibri" pitchFamily="34" charset="0"/>
                <a:cs typeface="Calibri" pitchFamily="34" charset="0"/>
              </a:rPr>
              <a:t>ОСНОВНЫЕ ХАРАКТЕРИСТИКИ БЮДЖЕТА КУРСКОГО МУНИЦИПАЛЬНОГО ОКРУГА НА 2023 ГОД И ПЛАНОВЫЙ  ПЕРИОД 2024 И 2025 ГОДОВ  В СРАВНЕНИИ  С  ФАКТИЧЕСКИМИ  ЗНАЧЕНИЯМИ  ЗА  2021  ГОД И ОЖИДАЕМЫМ  ИСПОЛНЕНИЕМ  ЗА  2022  ГОД</a:t>
            </a:r>
          </a:p>
          <a:p>
            <a:pPr algn="ctr"/>
            <a:endParaRPr lang="ru-RU" sz="1400" dirty="0" smtClean="0">
              <a:latin typeface="Calibri" pitchFamily="34" charset="0"/>
              <a:cs typeface="Calibri" pitchFamily="34" charset="0"/>
            </a:endParaRPr>
          </a:p>
        </p:txBody>
      </p:sp>
      <p:graphicFrame>
        <p:nvGraphicFramePr>
          <p:cNvPr id="8" name="Диаграмма 7"/>
          <p:cNvGraphicFramePr/>
          <p:nvPr/>
        </p:nvGraphicFramePr>
        <p:xfrm>
          <a:off x="142844" y="4000504"/>
          <a:ext cx="8786874" cy="27146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2844" y="714356"/>
            <a:ext cx="8858312" cy="1015663"/>
          </a:xfrm>
          <a:prstGeom prst="rect">
            <a:avLst/>
          </a:prstGeom>
          <a:noFill/>
        </p:spPr>
        <p:txBody>
          <a:bodyPr wrap="square" rtlCol="0">
            <a:spAutoFit/>
          </a:bodyPr>
          <a:lstStyle/>
          <a:p>
            <a:pPr algn="just"/>
            <a:r>
              <a:rPr lang="ru-RU" sz="1000" dirty="0" smtClean="0">
                <a:latin typeface="Calibri" pitchFamily="34" charset="0"/>
                <a:cs typeface="Calibri" pitchFamily="34" charset="0"/>
              </a:rPr>
              <a:t> 	</a:t>
            </a:r>
            <a:r>
              <a:rPr lang="ru-RU" sz="1000" dirty="0" smtClean="0"/>
              <a:t>Основные характеристики местного бюджета на 2023 год и плановый период 2024 и 2025 годов:</a:t>
            </a:r>
          </a:p>
          <a:p>
            <a:pPr algn="just"/>
            <a:r>
              <a:rPr lang="ru-RU" sz="1000" dirty="0" smtClean="0"/>
              <a:t>	общий объем доходов местного бюджета на 2023 год в  сумме 2 125 898,77 тыс. рублей, на 2024 год в сумме 1 852 832,87 тыс. рублей, на 2025 год в сумме 1 778 428,20 тыс. рублей; </a:t>
            </a:r>
          </a:p>
          <a:p>
            <a:pPr algn="just"/>
            <a:r>
              <a:rPr lang="ru-RU" sz="1000" dirty="0" smtClean="0"/>
              <a:t>	общий объем расходов местного бюджета на 2023 год в сумме 2 125 898,77 тыс. рублей, на 2024 год в сумме 1 852 832,87 тыс. рублей и на 2025 год в сумме 1 778 428,20  тыс. рублей;</a:t>
            </a:r>
          </a:p>
          <a:p>
            <a:pPr algn="just"/>
            <a:r>
              <a:rPr lang="ru-RU" sz="1000" dirty="0" smtClean="0"/>
              <a:t>	дефицит местного бюджета на 2023 и плановый период 2024 и 2025 годов в сумме 0,00 тыс. рублей.</a:t>
            </a:r>
            <a:endParaRPr lang="ru-RU" sz="1000" dirty="0"/>
          </a:p>
        </p:txBody>
      </p:sp>
      <p:graphicFrame>
        <p:nvGraphicFramePr>
          <p:cNvPr id="6" name="Таблица 5"/>
          <p:cNvGraphicFramePr>
            <a:graphicFrameLocks noGrp="1"/>
          </p:cNvGraphicFramePr>
          <p:nvPr/>
        </p:nvGraphicFramePr>
        <p:xfrm>
          <a:off x="142843" y="1928802"/>
          <a:ext cx="8858312" cy="2044364"/>
        </p:xfrm>
        <a:graphic>
          <a:graphicData uri="http://schemas.openxmlformats.org/drawingml/2006/table">
            <a:tbl>
              <a:tblPr/>
              <a:tblGrid>
                <a:gridCol w="1000133"/>
                <a:gridCol w="785818"/>
                <a:gridCol w="767840"/>
                <a:gridCol w="770498"/>
                <a:gridCol w="794728"/>
                <a:gridCol w="591340"/>
                <a:gridCol w="773347"/>
                <a:gridCol w="786894"/>
                <a:gridCol w="487014"/>
                <a:gridCol w="872263"/>
                <a:gridCol w="741423"/>
                <a:gridCol w="487014"/>
              </a:tblGrid>
              <a:tr h="140305">
                <a:tc rowSpan="3">
                  <a:txBody>
                    <a:bodyPr/>
                    <a:lstStyle/>
                    <a:p>
                      <a:pPr algn="ctr" fontAlgn="ctr"/>
                      <a:r>
                        <a:rPr lang="ru-RU" sz="1000" b="0" i="0" u="none" strike="noStrike" dirty="0">
                          <a:solidFill>
                            <a:srgbClr val="000000"/>
                          </a:solidFill>
                          <a:latin typeface="Calibri"/>
                        </a:rPr>
                        <a:t>наименование показателя</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1">
                  <a:txBody>
                    <a:bodyPr/>
                    <a:lstStyle/>
                    <a:p>
                      <a:pPr algn="ctr" fontAlgn="b"/>
                      <a:r>
                        <a:rPr lang="ru-RU" sz="1000" b="0" i="0" u="none" strike="noStrike">
                          <a:solidFill>
                            <a:srgbClr val="000000"/>
                          </a:solidFill>
                          <a:latin typeface="Calibri"/>
                        </a:rPr>
                        <a:t>бюджет Курского муниципального округа</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0305">
                <a:tc vMerge="1">
                  <a:txBody>
                    <a:bodyPr/>
                    <a:lstStyle/>
                    <a:p>
                      <a:endParaRPr lang="ru-RU"/>
                    </a:p>
                  </a:txBody>
                  <a:tcPr/>
                </a:tc>
                <a:tc rowSpan="2">
                  <a:txBody>
                    <a:bodyPr/>
                    <a:lstStyle/>
                    <a:p>
                      <a:pPr algn="ctr" fontAlgn="b"/>
                      <a:r>
                        <a:rPr lang="ru-RU" sz="1000" b="0" i="0" u="none" strike="noStrike">
                          <a:solidFill>
                            <a:srgbClr val="000000"/>
                          </a:solidFill>
                          <a:latin typeface="Calibri"/>
                        </a:rPr>
                        <a:t>факт за 2021 год</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a:solidFill>
                            <a:srgbClr val="000000"/>
                          </a:solidFill>
                          <a:latin typeface="Calibri"/>
                        </a:rPr>
                        <a:t>оценка на 2022 год</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a:solidFill>
                            <a:srgbClr val="000000"/>
                          </a:solidFill>
                          <a:latin typeface="Calibri"/>
                        </a:rPr>
                        <a:t>прогноз на 2023 год</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solidFill>
                            <a:srgbClr val="000000"/>
                          </a:solidFill>
                          <a:latin typeface="Calibri"/>
                        </a:rPr>
                        <a:t>отклонение</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b"/>
                      <a:r>
                        <a:rPr lang="ru-RU" sz="1000" b="0" i="0" u="none" strike="noStrike">
                          <a:solidFill>
                            <a:srgbClr val="000000"/>
                          </a:solidFill>
                          <a:latin typeface="Calibri"/>
                        </a:rPr>
                        <a:t>прогноз на 2024 год</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solidFill>
                            <a:srgbClr val="000000"/>
                          </a:solidFill>
                          <a:latin typeface="Calibri"/>
                        </a:rPr>
                        <a:t>отклонение</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b"/>
                      <a:r>
                        <a:rPr lang="ru-RU" sz="1000" b="0" i="0" u="none" strike="noStrike">
                          <a:solidFill>
                            <a:srgbClr val="000000"/>
                          </a:solidFill>
                          <a:latin typeface="Calibri"/>
                        </a:rPr>
                        <a:t>прогноз на 2024 год</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solidFill>
                            <a:srgbClr val="000000"/>
                          </a:solidFill>
                          <a:latin typeface="Calibri"/>
                        </a:rPr>
                        <a:t>отклонение</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17342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05">
                <a:tc>
                  <a:txBody>
                    <a:bodyPr/>
                    <a:lstStyle/>
                    <a:p>
                      <a:pPr algn="l" fontAlgn="b"/>
                      <a:r>
                        <a:rPr lang="ru-RU" sz="1000" b="1" i="0" u="none" strike="noStrike" dirty="0">
                          <a:solidFill>
                            <a:srgbClr val="000000"/>
                          </a:solidFill>
                          <a:latin typeface="Calibri"/>
                        </a:rPr>
                        <a:t>ДОХОДЫ</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 </a:t>
                      </a:r>
                      <a:r>
                        <a:rPr lang="ru-RU" sz="1000" b="1" i="0" u="none" strike="noStrike" dirty="0">
                          <a:solidFill>
                            <a:srgbClr val="000000"/>
                          </a:solidFill>
                          <a:latin typeface="Calibri"/>
                        </a:rPr>
                        <a:t>2 330 851,02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a:rPr>
                        <a:t>2 </a:t>
                      </a:r>
                      <a:r>
                        <a:rPr lang="ru-RU" sz="1000" b="1" i="0" u="none" strike="noStrike" dirty="0">
                          <a:solidFill>
                            <a:srgbClr val="000000"/>
                          </a:solidFill>
                          <a:latin typeface="Calibri"/>
                        </a:rPr>
                        <a:t>613 525,05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2 </a:t>
                      </a:r>
                      <a:r>
                        <a:rPr lang="ru-RU" sz="1000" b="1" i="0" u="none" strike="noStrike" dirty="0">
                          <a:solidFill>
                            <a:srgbClr val="000000"/>
                          </a:solidFill>
                          <a:latin typeface="Calibri"/>
                        </a:rPr>
                        <a:t>125 898,77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487 626,28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a:rPr>
                        <a:t>      </a:t>
                      </a:r>
                      <a:r>
                        <a:rPr lang="ru-RU" sz="1000" b="1" i="0" u="none" strike="noStrike" dirty="0">
                          <a:solidFill>
                            <a:srgbClr val="000000"/>
                          </a:solidFill>
                          <a:latin typeface="Calibri"/>
                        </a:rPr>
                        <a:t>81,34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1 </a:t>
                      </a:r>
                      <a:r>
                        <a:rPr lang="ru-RU" sz="1000" b="1" i="0" u="none" strike="noStrike" dirty="0">
                          <a:solidFill>
                            <a:srgbClr val="000000"/>
                          </a:solidFill>
                          <a:latin typeface="Calibri"/>
                        </a:rPr>
                        <a:t>852 832,87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273 065,90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a:rPr>
                        <a:t>  </a:t>
                      </a:r>
                      <a:r>
                        <a:rPr lang="ru-RU" sz="1000" b="1" i="0" u="none" strike="noStrike" dirty="0">
                          <a:solidFill>
                            <a:srgbClr val="000000"/>
                          </a:solidFill>
                          <a:latin typeface="Calibri"/>
                        </a:rPr>
                        <a:t>87,16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1 </a:t>
                      </a:r>
                      <a:r>
                        <a:rPr lang="ru-RU" sz="1000" b="1" i="0" u="none" strike="noStrike" dirty="0">
                          <a:solidFill>
                            <a:srgbClr val="000000"/>
                          </a:solidFill>
                          <a:latin typeface="Calibri"/>
                        </a:rPr>
                        <a:t>778 428,20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 </a:t>
                      </a:r>
                      <a:r>
                        <a:rPr lang="ru-RU" sz="1000" b="1" i="0" u="none" strike="noStrike" dirty="0">
                          <a:solidFill>
                            <a:srgbClr val="000000"/>
                          </a:solidFill>
                          <a:latin typeface="Calibri"/>
                        </a:rPr>
                        <a:t>74 404,67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a:rPr>
                        <a:t>   </a:t>
                      </a:r>
                      <a:r>
                        <a:rPr lang="ru-RU" sz="1000" b="1" i="0" u="none" strike="noStrike" dirty="0">
                          <a:solidFill>
                            <a:srgbClr val="000000"/>
                          </a:solidFill>
                          <a:latin typeface="Calibri"/>
                        </a:rPr>
                        <a:t>95,98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05">
                <a:tc>
                  <a:txBody>
                    <a:bodyPr/>
                    <a:lstStyle/>
                    <a:p>
                      <a:pPr algn="l" fontAlgn="b"/>
                      <a:r>
                        <a:rPr lang="ru-RU" sz="1000" b="0" i="0" u="none" strike="noStrike" dirty="0">
                          <a:solidFill>
                            <a:srgbClr val="000000"/>
                          </a:solidFill>
                          <a:latin typeface="Calibri"/>
                        </a:rPr>
                        <a:t>в том числе:</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541">
                <a:tc>
                  <a:txBody>
                    <a:bodyPr/>
                    <a:lstStyle/>
                    <a:p>
                      <a:pPr algn="l" fontAlgn="b"/>
                      <a:r>
                        <a:rPr lang="ru-RU" sz="1000" b="0" i="0" u="none" strike="noStrike" dirty="0">
                          <a:solidFill>
                            <a:srgbClr val="000000"/>
                          </a:solidFill>
                          <a:latin typeface="Calibri"/>
                        </a:rPr>
                        <a:t>налоговые и неналоговые доходы</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a:t>
                      </a:r>
                      <a:r>
                        <a:rPr lang="ru-RU" sz="1000" b="0" i="0" u="none" strike="noStrike" dirty="0">
                          <a:solidFill>
                            <a:srgbClr val="000000"/>
                          </a:solidFill>
                          <a:latin typeface="Calibri"/>
                        </a:rPr>
                        <a:t>352 343,80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352 </a:t>
                      </a:r>
                      <a:r>
                        <a:rPr lang="ru-RU" sz="1000" b="0" i="0" u="none" strike="noStrike" dirty="0">
                          <a:solidFill>
                            <a:srgbClr val="000000"/>
                          </a:solidFill>
                          <a:latin typeface="Calibri"/>
                        </a:rPr>
                        <a:t>385,89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a:t>
                      </a:r>
                      <a:r>
                        <a:rPr lang="ru-RU" sz="1000" b="0" i="0" u="none" strike="noStrike" dirty="0">
                          <a:solidFill>
                            <a:srgbClr val="000000"/>
                          </a:solidFill>
                          <a:latin typeface="Calibri"/>
                        </a:rPr>
                        <a:t>370 762,76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        18 376,87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105,21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374 </a:t>
                      </a:r>
                      <a:r>
                        <a:rPr lang="ru-RU" sz="1000" b="0" i="0" u="none" strike="noStrike" dirty="0">
                          <a:solidFill>
                            <a:srgbClr val="000000"/>
                          </a:solidFill>
                          <a:latin typeface="Calibri"/>
                        </a:rPr>
                        <a:t>509,70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3 746,94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101,01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a:t>
                      </a:r>
                      <a:r>
                        <a:rPr lang="ru-RU" sz="1000" b="0" i="0" u="none" strike="noStrike" dirty="0">
                          <a:solidFill>
                            <a:srgbClr val="000000"/>
                          </a:solidFill>
                          <a:latin typeface="Calibri"/>
                        </a:rPr>
                        <a:t>382 315,67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a:t>
                      </a:r>
                      <a:r>
                        <a:rPr lang="ru-RU" sz="1000" b="0" i="0" u="none" strike="noStrike" dirty="0">
                          <a:solidFill>
                            <a:srgbClr val="000000"/>
                          </a:solidFill>
                          <a:latin typeface="Calibri"/>
                        </a:rPr>
                        <a:t>7 805,97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102,08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923">
                <a:tc>
                  <a:txBody>
                    <a:bodyPr/>
                    <a:lstStyle/>
                    <a:p>
                      <a:pPr algn="l" fontAlgn="b"/>
                      <a:r>
                        <a:rPr lang="ru-RU" sz="1000" b="0" i="0" u="none" strike="noStrike" dirty="0">
                          <a:solidFill>
                            <a:srgbClr val="000000"/>
                          </a:solidFill>
                          <a:latin typeface="Calibri"/>
                        </a:rPr>
                        <a:t>безвозмездные поступления</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1 </a:t>
                      </a:r>
                      <a:r>
                        <a:rPr lang="ru-RU" sz="1000" b="0" i="0" u="none" strike="noStrike" dirty="0">
                          <a:solidFill>
                            <a:srgbClr val="000000"/>
                          </a:solidFill>
                          <a:latin typeface="Calibri"/>
                        </a:rPr>
                        <a:t>978 507,22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a:rPr>
                        <a:t> 2 </a:t>
                      </a:r>
                      <a:r>
                        <a:rPr lang="ru-RU" sz="1000" b="0" i="0" u="none" strike="noStrike" dirty="0">
                          <a:solidFill>
                            <a:srgbClr val="000000"/>
                          </a:solidFill>
                          <a:latin typeface="Calibri"/>
                        </a:rPr>
                        <a:t>261 139,16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1 </a:t>
                      </a:r>
                      <a:r>
                        <a:rPr lang="ru-RU" sz="1000" b="0" i="0" u="none" strike="noStrike" dirty="0">
                          <a:solidFill>
                            <a:srgbClr val="000000"/>
                          </a:solidFill>
                          <a:latin typeface="Calibri"/>
                        </a:rPr>
                        <a:t>755 136,01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506 003,15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77,62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a:t>
                      </a:r>
                      <a:r>
                        <a:rPr lang="ru-RU" sz="1000" b="0" i="0" u="none" strike="noStrike" dirty="0">
                          <a:solidFill>
                            <a:srgbClr val="000000"/>
                          </a:solidFill>
                          <a:latin typeface="Calibri"/>
                        </a:rPr>
                        <a:t>1 478 323,17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276 812,84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84,23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a:t>
                      </a:r>
                      <a:r>
                        <a:rPr lang="ru-RU" sz="1000" b="0" i="0" u="none" strike="noStrike" dirty="0">
                          <a:solidFill>
                            <a:srgbClr val="000000"/>
                          </a:solidFill>
                          <a:latin typeface="Calibri"/>
                        </a:rPr>
                        <a:t>1 396 112,53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82 </a:t>
                      </a:r>
                      <a:r>
                        <a:rPr lang="ru-RU" sz="1000" b="0" i="0" u="none" strike="noStrike" dirty="0">
                          <a:solidFill>
                            <a:srgbClr val="000000"/>
                          </a:solidFill>
                          <a:latin typeface="Calibri"/>
                        </a:rPr>
                        <a:t>210,64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94,44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05">
                <a:tc>
                  <a:txBody>
                    <a:bodyPr/>
                    <a:lstStyle/>
                    <a:p>
                      <a:pPr algn="l" fontAlgn="b"/>
                      <a:r>
                        <a:rPr lang="ru-RU" sz="1000" b="1" i="0" u="none" strike="noStrike" dirty="0">
                          <a:solidFill>
                            <a:srgbClr val="000000"/>
                          </a:solidFill>
                          <a:latin typeface="Calibri"/>
                        </a:rPr>
                        <a:t>РАСХОДЫ</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 2 </a:t>
                      </a:r>
                      <a:r>
                        <a:rPr lang="ru-RU" sz="1000" b="1" i="0" u="none" strike="noStrike" dirty="0">
                          <a:solidFill>
                            <a:srgbClr val="000000"/>
                          </a:solidFill>
                          <a:latin typeface="Calibri"/>
                        </a:rPr>
                        <a:t>416 112,24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a:rPr>
                        <a:t>2 </a:t>
                      </a:r>
                      <a:r>
                        <a:rPr lang="ru-RU" sz="1000" b="1" i="0" u="none" strike="noStrike" dirty="0">
                          <a:solidFill>
                            <a:srgbClr val="000000"/>
                          </a:solidFill>
                          <a:latin typeface="Calibri"/>
                        </a:rPr>
                        <a:t>794 697,58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2 </a:t>
                      </a:r>
                      <a:r>
                        <a:rPr lang="ru-RU" sz="1000" b="1" i="0" u="none" strike="noStrike" dirty="0">
                          <a:solidFill>
                            <a:srgbClr val="000000"/>
                          </a:solidFill>
                          <a:latin typeface="Calibri"/>
                        </a:rPr>
                        <a:t>125 898,77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latin typeface="Calibri"/>
                        </a:rPr>
                        <a:t>-    668 798,81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76,07   </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 </a:t>
                      </a:r>
                      <a:r>
                        <a:rPr lang="ru-RU" sz="1000" b="1" i="0" u="none" strike="noStrike" dirty="0">
                          <a:solidFill>
                            <a:srgbClr val="000000"/>
                          </a:solidFill>
                          <a:latin typeface="Calibri"/>
                        </a:rPr>
                        <a:t>1 852 832,87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273 065,90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87,16   </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 </a:t>
                      </a:r>
                      <a:r>
                        <a:rPr lang="ru-RU" sz="1000" b="1" i="0" u="none" strike="noStrike" dirty="0">
                          <a:solidFill>
                            <a:srgbClr val="000000"/>
                          </a:solidFill>
                          <a:latin typeface="Calibri"/>
                        </a:rPr>
                        <a:t>1 778 428,20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74 </a:t>
                      </a:r>
                      <a:r>
                        <a:rPr lang="ru-RU" sz="1000" b="1" i="0" u="none" strike="noStrike" dirty="0">
                          <a:solidFill>
                            <a:srgbClr val="000000"/>
                          </a:solidFill>
                          <a:latin typeface="Calibri"/>
                        </a:rPr>
                        <a:t>404,67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95,98   </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923">
                <a:tc>
                  <a:txBody>
                    <a:bodyPr/>
                    <a:lstStyle/>
                    <a:p>
                      <a:pPr algn="l" fontAlgn="b"/>
                      <a:r>
                        <a:rPr lang="ru-RU" sz="1000" b="0" i="0" u="none" strike="noStrike" dirty="0" smtClean="0">
                          <a:solidFill>
                            <a:srgbClr val="000000"/>
                          </a:solidFill>
                          <a:latin typeface="Calibri"/>
                        </a:rPr>
                        <a:t>ДЕФИЦИТ </a:t>
                      </a:r>
                      <a:r>
                        <a:rPr lang="ru-RU" sz="1000" b="0" i="0" u="none" strike="noStrike" dirty="0">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85 </a:t>
                      </a:r>
                      <a:r>
                        <a:rPr lang="ru-RU" sz="1000" b="0" i="0" u="none" strike="noStrike" dirty="0">
                          <a:solidFill>
                            <a:srgbClr val="000000"/>
                          </a:solidFill>
                          <a:latin typeface="Calibri"/>
                        </a:rPr>
                        <a:t>261,22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181 </a:t>
                      </a:r>
                      <a:r>
                        <a:rPr lang="ru-RU" sz="1000" b="0" i="0" u="none" strike="noStrike" dirty="0">
                          <a:solidFill>
                            <a:srgbClr val="000000"/>
                          </a:solidFill>
                          <a:latin typeface="Calibri"/>
                        </a:rPr>
                        <a:t>172,53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a:t>
                      </a:r>
                      <a:r>
                        <a:rPr lang="ru-RU" sz="10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181 </a:t>
                      </a:r>
                      <a:r>
                        <a:rPr lang="ru-RU" sz="1000" b="0" i="0" u="none" strike="noStrike" dirty="0">
                          <a:solidFill>
                            <a:srgbClr val="000000"/>
                          </a:solidFill>
                          <a:latin typeface="Calibri"/>
                        </a:rPr>
                        <a:t>172,53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a:t>
                      </a:r>
                      <a:r>
                        <a:rPr lang="ru-RU" sz="10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a:rPr>
                        <a:t>                    </a:t>
                      </a:r>
                      <a:r>
                        <a:rPr lang="ru-RU" sz="1000" b="1"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nvGraphicFramePr>
        <p:xfrm>
          <a:off x="0" y="4000480"/>
          <a:ext cx="9144000" cy="28575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44" y="357166"/>
            <a:ext cx="8929750" cy="2246769"/>
          </a:xfrm>
          <a:prstGeom prst="rect">
            <a:avLst/>
          </a:prstGeom>
          <a:noFill/>
        </p:spPr>
        <p:txBody>
          <a:bodyPr wrap="square" rtlCol="0">
            <a:spAutoFit/>
          </a:bodyPr>
          <a:lstStyle/>
          <a:p>
            <a:pPr algn="just"/>
            <a:r>
              <a:rPr lang="ru-RU" sz="1000" dirty="0" smtClean="0">
                <a:latin typeface="Arial" pitchFamily="34" charset="0"/>
                <a:cs typeface="Arial" pitchFamily="34" charset="0"/>
              </a:rPr>
              <a:t>	Общий объем доходов местного бюджета на 2023 год прогнозируется  в сумме 2 125 898,77 тыс. рублей, в том числе налоговые и неналоговые доходы – 370 762,76 тыс. рублей и безвозмездные поступления 1 755 136,01 тыс. рублей. </a:t>
            </a:r>
          </a:p>
          <a:p>
            <a:pPr algn="just"/>
            <a:r>
              <a:rPr lang="ru-RU" sz="1000" dirty="0" smtClean="0">
                <a:latin typeface="Arial" pitchFamily="34" charset="0"/>
                <a:cs typeface="Arial" pitchFamily="34" charset="0"/>
              </a:rPr>
              <a:t>	В 2023 году прогнозируется увеличение поступлений налоговых и неналоговых доходов в местный бюджет к показателям 2022 года на 24 164,24 тыс. рублей. В 2024 году к показателям 2022 года ожидается прирост поступлений на 27 911,18 тыс. руб. В 2025 году этот прирост составит – 35 717,15 тыс. руб. Доля налоговых и неналоговых доходов в общем объеме доходов местного бюджета 2023 года составит 17,4 процента.</a:t>
            </a:r>
          </a:p>
          <a:p>
            <a:pPr algn="just"/>
            <a:r>
              <a:rPr lang="ru-RU" sz="1000" dirty="0" smtClean="0">
                <a:latin typeface="Arial" pitchFamily="34" charset="0"/>
                <a:cs typeface="Arial" pitchFamily="34" charset="0"/>
              </a:rPr>
              <a:t>Основными источниками собственных доходов в местном бюджете являются: </a:t>
            </a:r>
          </a:p>
          <a:p>
            <a:pPr algn="just"/>
            <a:r>
              <a:rPr lang="ru-RU" sz="1000" dirty="0" smtClean="0">
                <a:latin typeface="Arial" pitchFamily="34" charset="0"/>
                <a:cs typeface="Arial" pitchFamily="34" charset="0"/>
              </a:rPr>
              <a:t>налог на доходы физических лиц, его доля составляет 48,4 процента; </a:t>
            </a:r>
          </a:p>
          <a:p>
            <a:pPr algn="just"/>
            <a:r>
              <a:rPr lang="ru-RU" sz="1000" dirty="0" smtClean="0">
                <a:latin typeface="Arial" pitchFamily="34" charset="0"/>
                <a:cs typeface="Arial" pitchFamily="34" charset="0"/>
              </a:rPr>
              <a:t>доходы от уплаты акцизов на нефтепродукты – 11,4 процента;</a:t>
            </a:r>
          </a:p>
          <a:p>
            <a:pPr algn="just"/>
            <a:r>
              <a:rPr lang="ru-RU" sz="1000" dirty="0" smtClean="0">
                <a:latin typeface="Arial" pitchFamily="34" charset="0"/>
                <a:cs typeface="Arial" pitchFamily="34" charset="0"/>
              </a:rPr>
              <a:t>земельный налог – 8,7 процента; </a:t>
            </a:r>
          </a:p>
          <a:p>
            <a:pPr algn="just"/>
            <a:r>
              <a:rPr lang="ru-RU" sz="1000" dirty="0" smtClean="0">
                <a:latin typeface="Arial" pitchFamily="34" charset="0"/>
                <a:cs typeface="Arial" pitchFamily="34" charset="0"/>
              </a:rPr>
              <a:t>единый сельскохозяйственный налог – 7,2 процента; </a:t>
            </a:r>
          </a:p>
          <a:p>
            <a:pPr algn="just"/>
            <a:r>
              <a:rPr lang="ru-RU" sz="1000" dirty="0" smtClean="0">
                <a:latin typeface="Arial" pitchFamily="34" charset="0"/>
                <a:cs typeface="Arial" pitchFamily="34" charset="0"/>
              </a:rPr>
              <a:t>доходы от использования имущества, находящегося </a:t>
            </a:r>
          </a:p>
          <a:p>
            <a:pPr algn="just"/>
            <a:r>
              <a:rPr lang="ru-RU" sz="1000" dirty="0" smtClean="0">
                <a:latin typeface="Arial" pitchFamily="34" charset="0"/>
                <a:cs typeface="Arial" pitchFamily="34" charset="0"/>
              </a:rPr>
              <a:t>в муниципальной собственности – 7,0 процента;</a:t>
            </a:r>
          </a:p>
          <a:p>
            <a:pPr algn="just"/>
            <a:r>
              <a:rPr lang="ru-RU" sz="1000" dirty="0" smtClean="0">
                <a:latin typeface="Arial" pitchFamily="34" charset="0"/>
                <a:cs typeface="Arial" pitchFamily="34" charset="0"/>
              </a:rPr>
              <a:t>доходы от оказания платных услуг – 5,7 процента. </a:t>
            </a:r>
            <a:endParaRPr lang="ru-RU" sz="1000" dirty="0">
              <a:latin typeface="Arial" pitchFamily="34" charset="0"/>
              <a:cs typeface="Arial" pitchFamily="34" charset="0"/>
            </a:endParaRPr>
          </a:p>
        </p:txBody>
      </p:sp>
      <p:sp>
        <p:nvSpPr>
          <p:cNvPr id="7" name="TextBox 6"/>
          <p:cNvSpPr txBox="1"/>
          <p:nvPr/>
        </p:nvSpPr>
        <p:spPr>
          <a:xfrm>
            <a:off x="0" y="0"/>
            <a:ext cx="3000364" cy="307777"/>
          </a:xfrm>
          <a:prstGeom prst="rect">
            <a:avLst/>
          </a:prstGeom>
          <a:noFill/>
        </p:spPr>
        <p:txBody>
          <a:bodyPr wrap="square" rtlCol="0">
            <a:spAutoFit/>
          </a:bodyPr>
          <a:lstStyle/>
          <a:p>
            <a:pPr algn="ctr"/>
            <a:r>
              <a:rPr lang="ru-RU" sz="1400" b="1" dirty="0" smtClean="0">
                <a:latin typeface="Calibri" pitchFamily="34" charset="0"/>
                <a:cs typeface="Calibri" pitchFamily="34" charset="0"/>
              </a:rPr>
              <a:t>Раздел 3  / </a:t>
            </a:r>
            <a:r>
              <a:rPr lang="ru-RU" sz="1400" dirty="0" smtClean="0">
                <a:latin typeface="Calibri" pitchFamily="34" charset="0"/>
                <a:cs typeface="Calibri" pitchFamily="34" charset="0"/>
              </a:rPr>
              <a:t>ДОХОДЫ</a:t>
            </a:r>
          </a:p>
        </p:txBody>
      </p:sp>
      <p:graphicFrame>
        <p:nvGraphicFramePr>
          <p:cNvPr id="8" name="Таблица 7"/>
          <p:cNvGraphicFramePr>
            <a:graphicFrameLocks noGrp="1"/>
          </p:cNvGraphicFramePr>
          <p:nvPr/>
        </p:nvGraphicFramePr>
        <p:xfrm>
          <a:off x="1285852" y="7500966"/>
          <a:ext cx="8715437" cy="2303691"/>
        </p:xfrm>
        <a:graphic>
          <a:graphicData uri="http://schemas.openxmlformats.org/drawingml/2006/table">
            <a:tbl>
              <a:tblPr/>
              <a:tblGrid>
                <a:gridCol w="1212583"/>
                <a:gridCol w="1091324"/>
                <a:gridCol w="1061009"/>
                <a:gridCol w="1061009"/>
                <a:gridCol w="1045853"/>
                <a:gridCol w="1136796"/>
                <a:gridCol w="1136796"/>
                <a:gridCol w="970067"/>
              </a:tblGrid>
              <a:tr h="217845">
                <a:tc rowSpan="2">
                  <a:txBody>
                    <a:bodyPr/>
                    <a:lstStyle/>
                    <a:p>
                      <a:pPr algn="l" rtl="0" fontAlgn="t"/>
                      <a:r>
                        <a:rPr lang="ru-RU" sz="800" b="1" i="0" u="none" strike="noStrike" dirty="0">
                          <a:solidFill>
                            <a:srgbClr val="FFFFFF"/>
                          </a:solidFill>
                          <a:latin typeface="Calibri"/>
                        </a:rPr>
                        <a:t>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dirty="0">
                          <a:solidFill>
                            <a:srgbClr val="000000"/>
                          </a:solidFill>
                          <a:latin typeface="Calibri"/>
                        </a:rPr>
                        <a:t>2020 год</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800" b="1" i="0" u="none" strike="noStrike" dirty="0">
                          <a:solidFill>
                            <a:srgbClr val="000000"/>
                          </a:solidFill>
                          <a:latin typeface="Calibri"/>
                        </a:rPr>
                        <a:t>2021 год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gridSpan="2">
                  <a:txBody>
                    <a:bodyPr/>
                    <a:lstStyle/>
                    <a:p>
                      <a:pPr algn="ctr" rtl="0" fontAlgn="t"/>
                      <a:r>
                        <a:rPr lang="ru-RU" sz="800" b="1" i="0" u="none" strike="noStrike" dirty="0">
                          <a:solidFill>
                            <a:srgbClr val="000000"/>
                          </a:solidFill>
                          <a:latin typeface="Calibri"/>
                        </a:rPr>
                        <a:t>Отклонение 2021 к </a:t>
                      </a:r>
                      <a:r>
                        <a:rPr lang="ru-RU" sz="800" b="1" i="0" u="none" strike="noStrike" dirty="0" smtClean="0">
                          <a:solidFill>
                            <a:srgbClr val="000000"/>
                          </a:solidFill>
                          <a:latin typeface="Calibri"/>
                        </a:rPr>
                        <a:t>2020</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hMerge="1">
                  <a:txBody>
                    <a:bodyPr/>
                    <a:lstStyle/>
                    <a:p>
                      <a:endParaRPr lang="ru-RU"/>
                    </a:p>
                  </a:txBody>
                  <a:tcPr/>
                </a:tc>
                <a:tc>
                  <a:txBody>
                    <a:bodyPr/>
                    <a:lstStyle/>
                    <a:p>
                      <a:pPr algn="ctr" rtl="0" fontAlgn="t"/>
                      <a:r>
                        <a:rPr lang="ru-RU" sz="800" b="1" i="0" u="none" strike="noStrike">
                          <a:solidFill>
                            <a:srgbClr val="000000"/>
                          </a:solidFill>
                          <a:latin typeface="Calibri"/>
                        </a:rPr>
                        <a:t>2022 год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800" b="1" i="0" u="none" strike="noStrike">
                          <a:solidFill>
                            <a:srgbClr val="000000"/>
                          </a:solidFill>
                          <a:latin typeface="Calibri"/>
                        </a:rPr>
                        <a:t>2023 год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800" b="1" i="0" u="none" strike="noStrike">
                          <a:solidFill>
                            <a:srgbClr val="000000"/>
                          </a:solidFill>
                          <a:latin typeface="Calibri"/>
                        </a:rPr>
                        <a:t>2024 год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r>
              <a:tr h="134552">
                <a:tc vMerge="1">
                  <a:txBody>
                    <a:bodyPr/>
                    <a:lstStyle/>
                    <a:p>
                      <a:endParaRPr lang="ru-RU"/>
                    </a:p>
                  </a:txBody>
                  <a:tcPr/>
                </a:tc>
                <a:tc>
                  <a:txBody>
                    <a:bodyPr/>
                    <a:lstStyle/>
                    <a:p>
                      <a:pPr algn="ctr" rtl="0" fontAlgn="t"/>
                      <a:r>
                        <a:rPr lang="ru-RU" sz="800" b="1" i="0" u="none" strike="noStrike" dirty="0">
                          <a:solidFill>
                            <a:srgbClr val="000000"/>
                          </a:solidFill>
                          <a:latin typeface="Calibri"/>
                        </a:rPr>
                        <a:t> </a:t>
                      </a:r>
                      <a:r>
                        <a:rPr lang="ru-RU" sz="800" b="1" i="0" u="none" strike="noStrike" dirty="0" smtClean="0">
                          <a:solidFill>
                            <a:srgbClr val="000000"/>
                          </a:solidFill>
                          <a:latin typeface="Calibri"/>
                        </a:rPr>
                        <a:t>(отчет)</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dirty="0">
                          <a:solidFill>
                            <a:srgbClr val="000000"/>
                          </a:solidFill>
                          <a:latin typeface="Calibri"/>
                        </a:rPr>
                        <a:t> </a:t>
                      </a:r>
                      <a:r>
                        <a:rPr lang="ru-RU" sz="800" b="1" i="0" u="none" strike="noStrike" dirty="0" smtClean="0">
                          <a:solidFill>
                            <a:srgbClr val="000000"/>
                          </a:solidFill>
                          <a:latin typeface="Calibri"/>
                        </a:rPr>
                        <a:t>уточненный</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(проект)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(проект)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(проект)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r>
              <a:tr h="134552">
                <a:tc>
                  <a:txBody>
                    <a:bodyPr/>
                    <a:lstStyle/>
                    <a:p>
                      <a:pPr algn="l" rtl="0" fontAlgn="t"/>
                      <a:r>
                        <a:rPr lang="ru-RU" sz="800" b="1" i="0" u="none" strike="noStrike">
                          <a:solidFill>
                            <a:srgbClr val="000000"/>
                          </a:solidFill>
                          <a:latin typeface="Calibri"/>
                        </a:rPr>
                        <a:t>Доходы,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3F9FA"/>
                    </a:solidFill>
                  </a:tcPr>
                </a:tc>
                <a:tc rowSpan="2">
                  <a:txBody>
                    <a:bodyPr/>
                    <a:lstStyle/>
                    <a:p>
                      <a:pPr algn="ctr" rtl="0" fontAlgn="t"/>
                      <a:r>
                        <a:rPr lang="ru-RU" sz="800" b="1" i="0" u="none" strike="noStrike" dirty="0" smtClean="0">
                          <a:solidFill>
                            <a:srgbClr val="000000"/>
                          </a:solidFill>
                          <a:latin typeface="Calibri"/>
                        </a:rPr>
                        <a:t>2 092 963,75</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dirty="0" smtClean="0">
                          <a:solidFill>
                            <a:srgbClr val="000000"/>
                          </a:solidFill>
                          <a:latin typeface="Calibri"/>
                        </a:rPr>
                        <a:t>2 320 798,07</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227 834,32</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110,9</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dirty="0" smtClean="0">
                          <a:solidFill>
                            <a:srgbClr val="000000"/>
                          </a:solidFill>
                          <a:latin typeface="Calibri"/>
                        </a:rPr>
                        <a:t>2 535 137,54</a:t>
                      </a:r>
                      <a:r>
                        <a:rPr lang="ru-RU" sz="800" b="1" i="0" u="none" strike="noStrike" dirty="0">
                          <a:solidFill>
                            <a:srgbClr val="000000"/>
                          </a:solidFill>
                          <a:latin typeface="Calibri"/>
                        </a:rPr>
                        <a:t/>
                      </a:r>
                      <a:br>
                        <a:rPr lang="ru-RU" sz="800" b="1" i="0" u="none" strike="noStrike" dirty="0">
                          <a:solidFill>
                            <a:srgbClr val="000000"/>
                          </a:solidFill>
                          <a:latin typeface="Calibri"/>
                        </a:rPr>
                      </a:b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dirty="0" smtClean="0">
                          <a:solidFill>
                            <a:srgbClr val="000000"/>
                          </a:solidFill>
                          <a:latin typeface="Calibri"/>
                        </a:rPr>
                        <a:t>2 087 655,80</a:t>
                      </a:r>
                      <a:r>
                        <a:rPr lang="ru-RU" sz="800" b="1" i="0" u="none" strike="noStrike" dirty="0">
                          <a:solidFill>
                            <a:srgbClr val="000000"/>
                          </a:solidFill>
                          <a:latin typeface="Calibri"/>
                        </a:rPr>
                        <a:t/>
                      </a:r>
                      <a:br>
                        <a:rPr lang="ru-RU" sz="800" b="1" i="0" u="none" strike="noStrike" dirty="0">
                          <a:solidFill>
                            <a:srgbClr val="000000"/>
                          </a:solidFill>
                          <a:latin typeface="Calibri"/>
                        </a:rPr>
                      </a:b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dirty="0" smtClean="0">
                          <a:solidFill>
                            <a:srgbClr val="000000"/>
                          </a:solidFill>
                          <a:latin typeface="Calibri"/>
                        </a:rPr>
                        <a:t>2 053 672,72</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155992">
                <a:tc>
                  <a:txBody>
                    <a:bodyPr/>
                    <a:lstStyle/>
                    <a:p>
                      <a:pPr algn="l" rtl="0" fontAlgn="t"/>
                      <a:r>
                        <a:rPr lang="ru-RU" sz="800" b="1" i="0" u="none" strike="noStrike">
                          <a:solidFill>
                            <a:srgbClr val="000000"/>
                          </a:solidFill>
                          <a:latin typeface="Calibri"/>
                        </a:rPr>
                        <a:t>из них: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3F9FA"/>
                    </a:solidFill>
                  </a:tcPr>
                </a:tc>
                <a:tc vMerge="1">
                  <a:txBody>
                    <a:bodyPr/>
                    <a:lstStyle/>
                    <a:p>
                      <a:endParaRPr lang="ru-RU"/>
                    </a:p>
                  </a:txBody>
                  <a:tcPr/>
                </a:tc>
                <a:tc vMerge="1">
                  <a:txBody>
                    <a:bodyPr/>
                    <a:lstStyle/>
                    <a:p>
                      <a:endParaRPr lang="ru-RU"/>
                    </a:p>
                  </a:txBody>
                  <a:tcPr/>
                </a:tc>
                <a:tc>
                  <a:txBody>
                    <a:bodyPr/>
                    <a:lstStyle/>
                    <a:p>
                      <a:pPr algn="ctr" rtl="0" fontAlgn="t"/>
                      <a:r>
                        <a:rPr lang="ru-RU" sz="800" b="1" i="0" u="none" strike="noStrike">
                          <a:solidFill>
                            <a:srgbClr val="000000"/>
                          </a:solidFill>
                          <a:latin typeface="Calibri"/>
                        </a:rPr>
                        <a:t>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a:solidFill>
                            <a:srgbClr val="000000"/>
                          </a:solidFill>
                          <a:latin typeface="Calibri"/>
                        </a:rPr>
                        <a:t>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248489">
                <a:tc>
                  <a:txBody>
                    <a:bodyPr/>
                    <a:lstStyle/>
                    <a:p>
                      <a:pPr algn="l" rtl="0" fontAlgn="t"/>
                      <a:r>
                        <a:rPr lang="ru-RU" sz="800" b="0" i="0" u="none" strike="noStrike">
                          <a:solidFill>
                            <a:srgbClr val="000000"/>
                          </a:solidFill>
                          <a:latin typeface="Calibri"/>
                        </a:rPr>
                        <a:t>налоговые и неналоговые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345 751,31</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326 974,50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1" i="0" u="none" strike="noStrike" dirty="0" smtClean="0">
                          <a:solidFill>
                            <a:srgbClr val="000000"/>
                          </a:solidFill>
                          <a:latin typeface="Calibri"/>
                        </a:rPr>
                        <a:t>-18 776,81</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94,6</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a:solidFill>
                            <a:srgbClr val="000000"/>
                          </a:solidFill>
                          <a:latin typeface="Calibri"/>
                        </a:rPr>
                        <a:t>346 598,52</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a:rPr>
                        <a:t>351 644,36</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a:rPr>
                        <a:t>363 346,27</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140959">
                <a:tc>
                  <a:txBody>
                    <a:bodyPr/>
                    <a:lstStyle/>
                    <a:p>
                      <a:pPr algn="l" rtl="0" fontAlgn="t"/>
                      <a:r>
                        <a:rPr lang="ru-RU" sz="800" b="0" i="0" u="none" strike="noStrike">
                          <a:solidFill>
                            <a:srgbClr val="000000"/>
                          </a:solidFill>
                          <a:latin typeface="Calibri"/>
                        </a:rPr>
                        <a:t>дотации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457 085,07</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455 071,00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- 2 013,07</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a:solidFill>
                            <a:srgbClr val="000000"/>
                          </a:solidFill>
                          <a:latin typeface="Calibri"/>
                        </a:rPr>
                        <a:t>101,85</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462 516,00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439 810,00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425 110,00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140959">
                <a:tc>
                  <a:txBody>
                    <a:bodyPr/>
                    <a:lstStyle/>
                    <a:p>
                      <a:pPr algn="l" rtl="0" fontAlgn="t"/>
                      <a:r>
                        <a:rPr lang="ru-RU" sz="800" b="0" i="0" u="none" strike="noStrike">
                          <a:solidFill>
                            <a:srgbClr val="000000"/>
                          </a:solidFill>
                          <a:latin typeface="Calibri"/>
                        </a:rPr>
                        <a:t>субсидии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273 952,94</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438 448,79</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1" i="0" u="none" strike="noStrike" dirty="0" smtClean="0">
                          <a:solidFill>
                            <a:srgbClr val="000000"/>
                          </a:solidFill>
                          <a:latin typeface="Calibri"/>
                        </a:rPr>
                        <a:t>164 495,85</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160,0</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441 031,60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140 407,05</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67 557,02</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140959">
                <a:tc>
                  <a:txBody>
                    <a:bodyPr/>
                    <a:lstStyle/>
                    <a:p>
                      <a:pPr algn="l" rtl="0" fontAlgn="t"/>
                      <a:r>
                        <a:rPr lang="ru-RU" sz="800" b="0" i="0" u="none" strike="noStrike" dirty="0">
                          <a:solidFill>
                            <a:srgbClr val="000000"/>
                          </a:solidFill>
                          <a:latin typeface="Calibri"/>
                        </a:rPr>
                        <a:t>субвенции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997 799,54</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1 070 889,76</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73 090,22</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107,3</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1 101 913,,30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a:solidFill>
                            <a:srgbClr val="000000"/>
                          </a:solidFill>
                          <a:latin typeface="Calibri"/>
                        </a:rPr>
                        <a:t>1 </a:t>
                      </a:r>
                      <a:r>
                        <a:rPr lang="ru-RU" sz="800" b="0" i="0" u="none" strike="noStrike" dirty="0" smtClean="0">
                          <a:solidFill>
                            <a:srgbClr val="000000"/>
                          </a:solidFill>
                          <a:latin typeface="Calibri"/>
                        </a:rPr>
                        <a:t>154</a:t>
                      </a:r>
                      <a:r>
                        <a:rPr lang="ru-RU" sz="800" b="0" i="0" u="none" strike="noStrike" baseline="0" dirty="0" smtClean="0">
                          <a:solidFill>
                            <a:srgbClr val="000000"/>
                          </a:solidFill>
                          <a:latin typeface="Calibri"/>
                        </a:rPr>
                        <a:t> 716,26</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1 196 581,30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369126">
                <a:tc>
                  <a:txBody>
                    <a:bodyPr/>
                    <a:lstStyle/>
                    <a:p>
                      <a:pPr algn="l" rtl="0" fontAlgn="t"/>
                      <a:r>
                        <a:rPr lang="ru-RU" sz="800" b="0" i="0" u="none" strike="noStrike" dirty="0">
                          <a:solidFill>
                            <a:srgbClr val="000000"/>
                          </a:solidFill>
                          <a:latin typeface="Calibri"/>
                        </a:rPr>
                        <a:t>иные межбюджетные трансферты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22</a:t>
                      </a:r>
                      <a:r>
                        <a:rPr lang="ru-RU" sz="800" b="0" i="0" u="none" strike="noStrike" baseline="0" dirty="0" smtClean="0">
                          <a:solidFill>
                            <a:srgbClr val="000000"/>
                          </a:solidFill>
                          <a:latin typeface="Calibri"/>
                        </a:rPr>
                        <a:t> 870,56</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41 776,55</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1" i="0" u="none" strike="noStrike" dirty="0" smtClean="0">
                          <a:solidFill>
                            <a:srgbClr val="000000"/>
                          </a:solidFill>
                          <a:latin typeface="Calibri"/>
                        </a:rPr>
                        <a:t>18 905,99</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в 1,8 раза</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1 078,12</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a:rPr>
                        <a:t>1 078,12</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a:rPr>
                        <a:t>1 078,12</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369126">
                <a:tc>
                  <a:txBody>
                    <a:bodyPr/>
                    <a:lstStyle/>
                    <a:p>
                      <a:pPr algn="l" rtl="0" fontAlgn="t"/>
                      <a:r>
                        <a:rPr lang="ru-RU" sz="800" b="0" i="0" u="none" strike="noStrike">
                          <a:solidFill>
                            <a:srgbClr val="000000"/>
                          </a:solidFill>
                          <a:latin typeface="Calibri"/>
                        </a:rPr>
                        <a:t>прочие безвозмездные поступления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1 644,83</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4,00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-1 640,86</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a:solidFill>
                            <a:srgbClr val="000000"/>
                          </a:solidFill>
                          <a:latin typeface="Calibri"/>
                        </a:rPr>
                        <a:t>0,00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248489">
                <a:tc>
                  <a:txBody>
                    <a:bodyPr/>
                    <a:lstStyle/>
                    <a:p>
                      <a:pPr algn="l" rtl="0" fontAlgn="t"/>
                      <a:r>
                        <a:rPr lang="ru-RU" sz="800" b="0" i="0" u="none" strike="noStrike">
                          <a:solidFill>
                            <a:srgbClr val="000000"/>
                          </a:solidFill>
                          <a:latin typeface="Calibri"/>
                        </a:rPr>
                        <a:t>возврат остатков прошлых лет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-6 140,50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- 12 366,53</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baseline="0" dirty="0" smtClean="0">
                          <a:solidFill>
                            <a:srgbClr val="000000"/>
                          </a:solidFill>
                          <a:latin typeface="Calibri"/>
                        </a:rPr>
                        <a:t> -6 226,03</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3F9FA"/>
                    </a:solidFill>
                  </a:tcPr>
                </a:tc>
                <a:tc>
                  <a:txBody>
                    <a:bodyPr/>
                    <a:lstStyle/>
                    <a:p>
                      <a:pPr algn="ctr" rtl="0" fontAlgn="t"/>
                      <a:r>
                        <a:rPr lang="ru-RU" sz="800" b="1" i="0" u="none" strike="noStrike" dirty="0" smtClean="0">
                          <a:solidFill>
                            <a:srgbClr val="000000"/>
                          </a:solidFill>
                          <a:latin typeface="Calibri"/>
                        </a:rPr>
                        <a:t>в 2 раза</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bl>
          </a:graphicData>
        </a:graphic>
      </p:graphicFrame>
      <p:graphicFrame>
        <p:nvGraphicFramePr>
          <p:cNvPr id="9" name="Диаграмма 1"/>
          <p:cNvGraphicFramePr>
            <a:graphicFrameLocks/>
          </p:cNvGraphicFramePr>
          <p:nvPr/>
        </p:nvGraphicFramePr>
        <p:xfrm>
          <a:off x="4643406" y="928670"/>
          <a:ext cx="4500594" cy="3071810"/>
        </p:xfrm>
        <a:graphic>
          <a:graphicData uri="http://schemas.openxmlformats.org/drawingml/2006/chart">
            <c:chart xmlns:c="http://schemas.openxmlformats.org/drawingml/2006/chart" xmlns:r="http://schemas.openxmlformats.org/officeDocument/2006/relationships" r:id="rId3"/>
          </a:graphicData>
        </a:graphic>
      </p:graphicFrame>
      <p:sp>
        <p:nvSpPr>
          <p:cNvPr id="54273" name="Rectangle 1"/>
          <p:cNvSpPr>
            <a:spLocks noChangeArrowheads="1"/>
          </p:cNvSpPr>
          <p:nvPr/>
        </p:nvSpPr>
        <p:spPr bwMode="auto">
          <a:xfrm>
            <a:off x="142844" y="2928934"/>
            <a:ext cx="8858313"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Планирование доходов бюджета Курского муниципального округа Ставропольского края (далее местный бюджет) осуществляется с учетом подходов, применяемых министерством финансов Ставропольского края при формировании доходов консолидированного бюджета Ставропольского края (далее соответственно - министерство финансов, консолидированный бюджет).</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Формирование доходов местного бюджета осуществляется исходя из прогнозов главных администраторов доходов и параметров прогноза социально-экономического развития Курского муниципального округа Ставропольского края на 2023 год и на период до 2025 года.</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расчетах доходов местного бюджета также учитываются результаты согласования с министерством финансов исходных данных для проведения расчетов по распределению бюджетных средств на 2023 год и плановый период 2024 и 2025 годов.</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Диаграмма 9"/>
          <p:cNvGraphicFramePr/>
          <p:nvPr/>
        </p:nvGraphicFramePr>
        <p:xfrm>
          <a:off x="2428860" y="7143776"/>
          <a:ext cx="8572528" cy="28575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15338" y="357166"/>
            <a:ext cx="785786" cy="246221"/>
          </a:xfrm>
          <a:prstGeom prst="rect">
            <a:avLst/>
          </a:prstGeom>
        </p:spPr>
        <p:txBody>
          <a:bodyPr wrap="square">
            <a:spAutoFit/>
          </a:bodyPr>
          <a:lstStyle/>
          <a:p>
            <a:pPr algn="ctr" fontAlgn="b"/>
            <a:r>
              <a:rPr lang="ru-RU" sz="1000" i="1" dirty="0" smtClean="0">
                <a:latin typeface="Calibri" pitchFamily="34" charset="0"/>
                <a:cs typeface="Calibri" pitchFamily="34" charset="0"/>
              </a:rPr>
              <a:t>тыс.руб</a:t>
            </a:r>
            <a:r>
              <a:rPr lang="ru-RU" sz="900" dirty="0" smtClean="0">
                <a:latin typeface="Calibri" pitchFamily="34" charset="0"/>
                <a:cs typeface="Calibri" pitchFamily="34" charset="0"/>
              </a:rPr>
              <a:t>.</a:t>
            </a:r>
            <a:endParaRPr lang="ru-RU" sz="900" dirty="0">
              <a:latin typeface="Calibri" pitchFamily="34" charset="0"/>
              <a:cs typeface="Calibri" pitchFamily="34" charset="0"/>
            </a:endParaRPr>
          </a:p>
        </p:txBody>
      </p:sp>
      <p:sp>
        <p:nvSpPr>
          <p:cNvPr id="4" name="TextBox 3"/>
          <p:cNvSpPr txBox="1"/>
          <p:nvPr/>
        </p:nvSpPr>
        <p:spPr>
          <a:xfrm>
            <a:off x="0" y="0"/>
            <a:ext cx="9144000" cy="523220"/>
          </a:xfrm>
          <a:prstGeom prst="rect">
            <a:avLst/>
          </a:prstGeom>
          <a:noFill/>
        </p:spPr>
        <p:txBody>
          <a:bodyPr wrap="square" rtlCol="0">
            <a:spAutoFit/>
          </a:bodyPr>
          <a:lstStyle/>
          <a:p>
            <a:pPr algn="ctr"/>
            <a:r>
              <a:rPr lang="ru-RU" sz="1400" dirty="0" smtClean="0">
                <a:latin typeface="Calibri" pitchFamily="34" charset="0"/>
                <a:cs typeface="Calibri" pitchFamily="34" charset="0"/>
              </a:rPr>
              <a:t>ДОХОДЫ БЮДЖЕТА ПО ВИДАМ ДОХОДОВ НА 2023 ГОД И ПЛАНОВЫЙ  ПЕРИОД 2024 И 2025 ГОДОВ  В СРАВНЕНИИ  С ОЖИДАЕМЫМ  ИСПОЛНЕНИЕМ  ЗА  2022  ГОД И ОТЧЕТОМ ЗА  2021 ГОД</a:t>
            </a:r>
          </a:p>
        </p:txBody>
      </p:sp>
      <p:graphicFrame>
        <p:nvGraphicFramePr>
          <p:cNvPr id="6" name="Таблица 5"/>
          <p:cNvGraphicFramePr>
            <a:graphicFrameLocks noGrp="1"/>
          </p:cNvGraphicFramePr>
          <p:nvPr/>
        </p:nvGraphicFramePr>
        <p:xfrm>
          <a:off x="142844" y="571480"/>
          <a:ext cx="8858313" cy="6024631"/>
        </p:xfrm>
        <a:graphic>
          <a:graphicData uri="http://schemas.openxmlformats.org/drawingml/2006/table">
            <a:tbl>
              <a:tblPr/>
              <a:tblGrid>
                <a:gridCol w="3048322"/>
                <a:gridCol w="727123"/>
                <a:gridCol w="661868"/>
                <a:gridCol w="699156"/>
                <a:gridCol w="720132"/>
                <a:gridCol w="717801"/>
                <a:gridCol w="573308"/>
                <a:gridCol w="496401"/>
                <a:gridCol w="605936"/>
                <a:gridCol w="608266"/>
              </a:tblGrid>
              <a:tr h="363778">
                <a:tc rowSpan="2">
                  <a:txBody>
                    <a:bodyPr/>
                    <a:lstStyle/>
                    <a:p>
                      <a:pPr algn="ctr" rtl="0" fontAlgn="ctr"/>
                      <a:r>
                        <a:rPr lang="ru-RU" sz="800" b="1" i="0" u="none" strike="noStrike" dirty="0" smtClean="0">
                          <a:solidFill>
                            <a:srgbClr val="000000"/>
                          </a:solidFill>
                          <a:latin typeface="Calibri"/>
                        </a:rPr>
                        <a:t>ИСТОЧНИКИ ДОХОДОВ</a:t>
                      </a:r>
                      <a:endParaRPr lang="ru-RU" sz="800" b="1"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 2021 год  </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1" i="0" u="none" strike="noStrike">
                          <a:solidFill>
                            <a:srgbClr val="000000"/>
                          </a:solidFill>
                          <a:latin typeface="Calibri"/>
                        </a:rPr>
                        <a:t>на 2022 год (оценка)</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1" i="0" u="none" strike="noStrike">
                          <a:solidFill>
                            <a:srgbClr val="000000"/>
                          </a:solidFill>
                          <a:latin typeface="Calibri"/>
                        </a:rPr>
                        <a:t>на 2023 год  (прогноз)</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rtl="0" fontAlgn="ctr"/>
                      <a:r>
                        <a:rPr lang="ru-RU" sz="800" b="1" i="0" u="none" strike="noStrike">
                          <a:solidFill>
                            <a:srgbClr val="000000"/>
                          </a:solidFill>
                          <a:latin typeface="Calibri"/>
                        </a:rPr>
                        <a:t> на 2024 год (прогноз)</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rtl="0" fontAlgn="ctr"/>
                      <a:r>
                        <a:rPr lang="ru-RU" sz="800" b="1" i="0" u="none" strike="noStrike">
                          <a:solidFill>
                            <a:srgbClr val="000000"/>
                          </a:solidFill>
                          <a:latin typeface="Calibri"/>
                        </a:rPr>
                        <a:t> на 2025 год (прогноз)</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gridSpan="2">
                  <a:txBody>
                    <a:bodyPr/>
                    <a:lstStyle/>
                    <a:p>
                      <a:pPr algn="ctr" fontAlgn="ctr"/>
                      <a:r>
                        <a:rPr lang="ru-RU" sz="800" b="1" i="0" u="none" strike="noStrike">
                          <a:solidFill>
                            <a:srgbClr val="000000"/>
                          </a:solidFill>
                          <a:latin typeface="Calibri"/>
                        </a:rPr>
                        <a:t>отклонение 2023 года к 2021 году</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800" b="1" i="0" u="none" strike="noStrike">
                          <a:solidFill>
                            <a:srgbClr val="000000"/>
                          </a:solidFill>
                          <a:latin typeface="Calibri"/>
                        </a:rPr>
                        <a:t>отклонение 2023 года к 2022 году</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165353">
                <a:tc vMerge="1">
                  <a:txBody>
                    <a:bodyPr/>
                    <a:lstStyle/>
                    <a:p>
                      <a:endParaRPr lang="ru-RU"/>
                    </a:p>
                  </a:txBody>
                  <a:tcPr/>
                </a:tc>
                <a:tc>
                  <a:txBody>
                    <a:bodyPr/>
                    <a:lstStyle/>
                    <a:p>
                      <a:pPr algn="ctr" rtl="0" fontAlgn="ctr"/>
                      <a:r>
                        <a:rPr lang="ru-RU" sz="800" b="1" i="0" u="none" strike="noStrike">
                          <a:solidFill>
                            <a:srgbClr val="000000"/>
                          </a:solidFill>
                          <a:latin typeface="Calibri"/>
                        </a:rPr>
                        <a:t>(факт)  </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a:solidFill>
                            <a:srgbClr val="000000"/>
                          </a:solidFill>
                          <a:latin typeface="Calibri"/>
                        </a:rPr>
                        <a:t>тыс. руб.</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a:rPr>
                        <a: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a:rPr>
                        <a:t>тыс. руб.</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a:rPr>
                        <a: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Налог на доходы физических лиц</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167 361,53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172 297,00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179 628,00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181 439,00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182 117,00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12 266,47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107,3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7 331,00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104,3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Доходы от уплаты акцизов</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41 896,43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37 438,40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42 331,04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43 254,04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45 589,01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434,61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101,0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4 892,64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113,1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70">
                <a:tc>
                  <a:txBody>
                    <a:bodyPr/>
                    <a:lstStyle/>
                    <a:p>
                      <a:pPr algn="l" rtl="0" fontAlgn="t"/>
                      <a:r>
                        <a:rPr lang="ru-RU" sz="800" b="0" i="0" u="none" strike="noStrike">
                          <a:solidFill>
                            <a:srgbClr val="000000"/>
                          </a:solidFill>
                          <a:latin typeface="Calibri"/>
                        </a:rPr>
                        <a:t>Налог, взимаемый в связи с применением упрощенной системы налогообложения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12935,27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9 035,00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17 655,00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18 844,00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20 048,00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4 719,73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 </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8 620,00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195,4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Единый налог на вмененный доход для отдельных видов деятельности</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2 018,27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166,00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4,00</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dirty="0" smtClean="0">
                          <a:solidFill>
                            <a:srgbClr val="000000"/>
                          </a:solidFill>
                          <a:latin typeface="Calibri"/>
                        </a:rPr>
                        <a:t>4,00</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dirty="0" smtClean="0">
                          <a:solidFill>
                            <a:srgbClr val="000000"/>
                          </a:solidFill>
                          <a:latin typeface="Calibri"/>
                        </a:rPr>
                        <a:t>3,00</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-2 014,27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0,2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-162,00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2,4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Единый сельскохозяйственный налог</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15 407,90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29 387,00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26 578,00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28 458,00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30 367,00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11 170,10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172,5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-2 809,00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90,4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70">
                <a:tc>
                  <a:txBody>
                    <a:bodyPr/>
                    <a:lstStyle/>
                    <a:p>
                      <a:pPr algn="l" rtl="0" fontAlgn="t"/>
                      <a:r>
                        <a:rPr lang="ru-RU" sz="800" b="0" i="0" u="none" strike="noStrike">
                          <a:solidFill>
                            <a:srgbClr val="000000"/>
                          </a:solidFill>
                          <a:latin typeface="Calibri"/>
                        </a:rPr>
                        <a:t>Налог, взимаемый в связи с применением патентной системы налогообложения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3218,30</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2 344,00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3834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4 106,00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4 381,00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615,70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119,1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1 490,00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163,6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Налог на имущество физических лиц</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11 362,75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9 463,00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10 334,00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10 498,00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10 687,00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-1 028,75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90,9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871,00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109,2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Земельный налог</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36 601,15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32 890,17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32 214,00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33 197,00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34 158,00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-4 387,15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88,0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-676,17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97,9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Государственная пошлина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6 672,31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4 834,00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6 095,00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6 400,00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6 656,00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-577,31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91,3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1 261,00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126,1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1" i="0" u="none" strike="noStrike">
                          <a:solidFill>
                            <a:srgbClr val="000000"/>
                          </a:solidFill>
                          <a:latin typeface="Calibri"/>
                        </a:rPr>
                        <a:t> ВСЕГО НАЛОГОВЫХ ДОХОДОВ:</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297 473,91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297 854,57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318 673,04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latin typeface="Calibri"/>
                        </a:rPr>
                        <a:t>326 200,04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1" i="0" u="none" strike="noStrike">
                          <a:solidFill>
                            <a:srgbClr val="000000"/>
                          </a:solidFill>
                          <a:latin typeface="Calibri"/>
                        </a:rPr>
                        <a:t>334 006,01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1" i="0" u="none" strike="noStrike">
                          <a:solidFill>
                            <a:srgbClr val="000000"/>
                          </a:solidFill>
                          <a:latin typeface="Calibri"/>
                        </a:rPr>
                        <a:t>21 199,13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a:rPr>
                        <a:t>107,1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a:rPr>
                        <a:t>20 818,47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a:rPr>
                        <a:t>107,0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1413">
                <a:tc>
                  <a:txBody>
                    <a:bodyPr/>
                    <a:lstStyle/>
                    <a:p>
                      <a:pPr algn="l" rtl="0" fontAlgn="t"/>
                      <a:r>
                        <a:rPr lang="ru-RU" sz="800" b="0" i="0" u="none" strike="noStrike">
                          <a:solidFill>
                            <a:srgbClr val="000000"/>
                          </a:solidFill>
                          <a:latin typeface="Calibri"/>
                        </a:rPr>
                        <a:t>Доходы, получаемые в виде арендной либо иной платы за передачу в возмездное пользование государственного и муниципального имущества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24 010,33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17 425,69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25 917,00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25 917,00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25 917,00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1 906,67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107,9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8 491,31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148,7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Платежи от государственных и муниципальных унитарных предприятий</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1287,65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85,30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45,00</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dirty="0" smtClean="0">
                          <a:solidFill>
                            <a:srgbClr val="000000"/>
                          </a:solidFill>
                          <a:latin typeface="Calibri"/>
                        </a:rPr>
                        <a:t>45,00</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45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-1 242,65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3,5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-40,30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52,8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Плата за негативное воздействие на окружающую среду</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206,86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126,00</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125,08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125,08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125,08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-81,78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60,5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-0,92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99,3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Доходы от продажи материальных и нематериалиных активов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3 745,31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5 987,85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580,00</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580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580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-3 165,31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15,5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-5 407,85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9,7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 Штрафы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2 182,91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759,70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552,58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552,58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552,58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-1 630,33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25,3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-207,12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72,7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 Прочие неналоговые доходы</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2,88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-2,88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 Инициативные платежи</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800,88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3188,91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3780,06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dirty="0" smtClean="0">
                          <a:solidFill>
                            <a:srgbClr val="000000"/>
                          </a:solidFill>
                          <a:latin typeface="Calibri"/>
                        </a:rPr>
                        <a:t>-</a:t>
                      </a:r>
                      <a:r>
                        <a:rPr lang="ru-RU" sz="800" b="0" i="0" u="none" strike="noStrike" dirty="0">
                          <a:solidFill>
                            <a:srgbClr val="000000"/>
                          </a:solidFill>
                          <a:latin typeface="Calibri"/>
                        </a:rPr>
                        <a:t> </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dirty="0" smtClean="0">
                          <a:solidFill>
                            <a:srgbClr val="000000"/>
                          </a:solidFill>
                          <a:latin typeface="Calibri"/>
                        </a:rPr>
                        <a:t>-</a:t>
                      </a:r>
                      <a:r>
                        <a:rPr lang="ru-RU" sz="800" b="0" i="0" u="none" strike="noStrike" dirty="0">
                          <a:solidFill>
                            <a:srgbClr val="000000"/>
                          </a:solidFill>
                          <a:latin typeface="Calibri"/>
                        </a:rPr>
                        <a:t> </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2 979,18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472,0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591,15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118,5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 Доходы от оказания платных услуг</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22 633,07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26957,87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21 090,00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21 090,00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21 090,00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-1 543,07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93,2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-5 867,87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78,2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1" i="0" u="none" strike="noStrike">
                          <a:solidFill>
                            <a:srgbClr val="000000"/>
                          </a:solidFill>
                          <a:latin typeface="Calibri"/>
                        </a:rPr>
                        <a:t>ВСЕГО НЕНАЛОГОВЫХ ДОХОДОВ: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54 869,89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54 531,32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52 089,72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latin typeface="Calibri"/>
                        </a:rPr>
                        <a:t>48 309,66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1" i="0" u="none" strike="noStrike">
                          <a:solidFill>
                            <a:srgbClr val="000000"/>
                          </a:solidFill>
                          <a:latin typeface="Calibri"/>
                        </a:rPr>
                        <a:t>48 309,66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1" i="0" u="none" strike="noStrike">
                          <a:solidFill>
                            <a:srgbClr val="000000"/>
                          </a:solidFill>
                          <a:latin typeface="Calibri"/>
                        </a:rPr>
                        <a:t>-2 780,17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a:rPr>
                        <a:t>94,9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a:rPr>
                        <a:t>-2 441,60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a:rPr>
                        <a:t>95,5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1" i="0" u="none" strike="noStrike">
                          <a:solidFill>
                            <a:srgbClr val="000000"/>
                          </a:solidFill>
                          <a:latin typeface="Calibri"/>
                        </a:rPr>
                        <a:t>ВСЕГО НАЛОГОВЫХ И НЕНАЛОГОВЫХ ДОХОДОВ:</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352 343,80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352 385,89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370 762,76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latin typeface="Calibri"/>
                        </a:rPr>
                        <a:t>374 509,70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1" i="0" u="none" strike="noStrike">
                          <a:solidFill>
                            <a:srgbClr val="000000"/>
                          </a:solidFill>
                          <a:latin typeface="Calibri"/>
                        </a:rPr>
                        <a:t>382 315,67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1" i="0" u="none" strike="noStrike">
                          <a:solidFill>
                            <a:srgbClr val="000000"/>
                          </a:solidFill>
                          <a:latin typeface="Calibri"/>
                        </a:rPr>
                        <a:t>18 418,96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a:rPr>
                        <a:t>105,2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a:rPr>
                        <a:t>18 376,87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a:rPr>
                        <a:t>105,2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 Дотации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455 071,00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462 516,00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544 961,00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497 731,00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528 528,00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89 890,00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119,8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82 445,00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117,8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 Субсидии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324 425,54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604 968,15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222 447,01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145 064,28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53 857,35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-101 978,53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68,6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-382 521,14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36,8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 Субвенции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1 167 884,79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1 186 900,06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981 310,87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834 110,76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812 310,05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-186 573,92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84,0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-205 589,19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82,7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 Иные межбюджетные трансферты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43 518,47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38 010,24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6 417,13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1 417,13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1 417,13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-37 101,34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14,7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-31 593,11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16,9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 Прочие безвозмездные поступления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-4,00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0" i="0" u="none" strike="noStrike">
                          <a:solidFill>
                            <a:srgbClr val="000000"/>
                          </a:solidFill>
                          <a:latin typeface="Calibri"/>
                        </a:rPr>
                        <a:t> Возврат остатков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-12 396,58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-31 255,29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0" i="0" u="none" strike="noStrike">
                          <a:solidFill>
                            <a:srgbClr val="000000"/>
                          </a:solidFill>
                          <a:latin typeface="Calibri"/>
                        </a:rPr>
                        <a:t>12 396,58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a:rPr>
                        <a:t>31 255,29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1" i="0" u="none" strike="noStrike">
                          <a:solidFill>
                            <a:srgbClr val="000000"/>
                          </a:solidFill>
                          <a:latin typeface="Calibri"/>
                        </a:rPr>
                        <a:t>ВСЕГО  БЕЗВОЗМЕЗДНЫЕ ПОСТУПЛЕНИЯ: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1 978 507,22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2 261 139,16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1 755 136,01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latin typeface="Calibri"/>
                        </a:rPr>
                        <a:t>1 478 323,17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1" i="0" u="none" strike="noStrike">
                          <a:solidFill>
                            <a:srgbClr val="000000"/>
                          </a:solidFill>
                          <a:latin typeface="Calibri"/>
                        </a:rPr>
                        <a:t>1 396 112,53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1" i="0" u="none" strike="noStrike">
                          <a:solidFill>
                            <a:srgbClr val="000000"/>
                          </a:solidFill>
                          <a:latin typeface="Calibri"/>
                        </a:rPr>
                        <a:t>-223 371,21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a:rPr>
                        <a:t>88,7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a:rPr>
                        <a:t>-506 003,15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a:rPr>
                        <a:t>77,6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53">
                <a:tc>
                  <a:txBody>
                    <a:bodyPr/>
                    <a:lstStyle/>
                    <a:p>
                      <a:pPr algn="l" rtl="0" fontAlgn="t"/>
                      <a:r>
                        <a:rPr lang="ru-RU" sz="800" b="1" i="0" u="none" strike="noStrike">
                          <a:solidFill>
                            <a:srgbClr val="000000"/>
                          </a:solidFill>
                          <a:latin typeface="Calibri"/>
                        </a:rPr>
                        <a:t>ИТОГО</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2 330 851,02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2 613 525,05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2 125 898,77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latin typeface="Calibri"/>
                        </a:rPr>
                        <a:t>1 852 832,87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1" i="0" u="none" strike="noStrike">
                          <a:solidFill>
                            <a:srgbClr val="000000"/>
                          </a:solidFill>
                          <a:latin typeface="Calibri"/>
                        </a:rPr>
                        <a:t>1 778 428,20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800" b="1" i="0" u="none" strike="noStrike">
                          <a:solidFill>
                            <a:srgbClr val="000000"/>
                          </a:solidFill>
                          <a:latin typeface="Calibri"/>
                        </a:rPr>
                        <a:t>-204 952,25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a:rPr>
                        <a:t>91,2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a:rPr>
                        <a:t>-487 626,28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a:rPr>
                        <a:t>81,3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71480"/>
            <a:ext cx="9144000" cy="276999"/>
          </a:xfrm>
          <a:prstGeom prst="rect">
            <a:avLst/>
          </a:prstGeom>
          <a:noFill/>
        </p:spPr>
        <p:txBody>
          <a:bodyPr wrap="square" rtlCol="0">
            <a:spAutoFit/>
          </a:bodyPr>
          <a:lstStyle/>
          <a:p>
            <a:pPr algn="ctr"/>
            <a:r>
              <a:rPr lang="ru-RU" sz="1200" dirty="0" smtClean="0">
                <a:latin typeface="Calibri" pitchFamily="34" charset="0"/>
                <a:cs typeface="Calibri" pitchFamily="34" charset="0"/>
              </a:rPr>
              <a:t>ДИНАМИКА И СТРУКТУРА  ДОХОДОВ  МЕСТНОГО  БЮДЖЕТА ПО БЕЗВОЗМЕЗДНЫМ ПОСТУПЛЕНИЯМ В 2022-2025 ГОДАХ</a:t>
            </a:r>
          </a:p>
        </p:txBody>
      </p:sp>
      <p:sp>
        <p:nvSpPr>
          <p:cNvPr id="6" name="TextBox 3"/>
          <p:cNvSpPr txBox="1"/>
          <p:nvPr/>
        </p:nvSpPr>
        <p:spPr>
          <a:xfrm>
            <a:off x="7929586" y="857232"/>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
        <p:nvSpPr>
          <p:cNvPr id="49154" name="Rectangle 2"/>
          <p:cNvSpPr>
            <a:spLocks noChangeArrowheads="1"/>
          </p:cNvSpPr>
          <p:nvPr/>
        </p:nvSpPr>
        <p:spPr bwMode="auto">
          <a:xfrm>
            <a:off x="142844" y="3071810"/>
            <a:ext cx="885831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000" dirty="0" smtClean="0"/>
              <a:t>	 Безвозмездные поступления в местном бюджете на 2023 год предусмотрены в объеме 1 755 136,01 тыс. рублей, что ниже уровня 2022 года на 12,5 процента или 251 403,01 тыс. рублей в абсолютной сумме. </a:t>
            </a:r>
          </a:p>
          <a:p>
            <a:pPr algn="just"/>
            <a:r>
              <a:rPr lang="ru-RU" sz="1000" dirty="0" smtClean="0"/>
              <a:t>	В структуре безвозмездных поступлений дотация на выравнивание бюджетной обеспеченности из бюджета Ставропольского края на 2023 год составит 31,0 процента (544 961,00 тыс. рублей).</a:t>
            </a:r>
          </a:p>
          <a:p>
            <a:pPr algn="just"/>
            <a:r>
              <a:rPr lang="ru-RU" sz="1000" dirty="0" smtClean="0"/>
              <a:t>	Субсидии на 2023 год составят 12,7 % (222 447,01 тыс. рублей).</a:t>
            </a:r>
          </a:p>
          <a:p>
            <a:pPr algn="just"/>
            <a:r>
              <a:rPr lang="ru-RU" sz="1000" dirty="0" smtClean="0"/>
              <a:t>	Субвенции на 2023 год составят 55,9 %  (981 310,87 тыс. рублей).</a:t>
            </a:r>
          </a:p>
          <a:p>
            <a:pPr algn="just"/>
            <a:r>
              <a:rPr lang="ru-RU" sz="1000" dirty="0" smtClean="0"/>
              <a:t>	Иные межбюджетные трансферты в проекте решения Совета о местном бюджете составят: на 2023 год – 6 417,13 тыс. рублей. В составе иных межбюджетных трансфертов учтены средства на содержание депутатов Думы Ставропольского края и их помощников 1 417,13 тыс. рублей.</a:t>
            </a:r>
            <a:endParaRPr lang="ru-RU" sz="1000" dirty="0"/>
          </a:p>
        </p:txBody>
      </p:sp>
      <p:graphicFrame>
        <p:nvGraphicFramePr>
          <p:cNvPr id="8" name="Таблица 7"/>
          <p:cNvGraphicFramePr>
            <a:graphicFrameLocks noGrp="1"/>
          </p:cNvGraphicFramePr>
          <p:nvPr/>
        </p:nvGraphicFramePr>
        <p:xfrm>
          <a:off x="142844" y="1052279"/>
          <a:ext cx="8858313" cy="1963113"/>
        </p:xfrm>
        <a:graphic>
          <a:graphicData uri="http://schemas.openxmlformats.org/drawingml/2006/table">
            <a:tbl>
              <a:tblPr/>
              <a:tblGrid>
                <a:gridCol w="1615639"/>
                <a:gridCol w="629412"/>
                <a:gridCol w="629412"/>
                <a:gridCol w="629412"/>
                <a:gridCol w="664872"/>
                <a:gridCol w="664872"/>
                <a:gridCol w="664872"/>
                <a:gridCol w="664872"/>
                <a:gridCol w="664872"/>
                <a:gridCol w="664872"/>
                <a:gridCol w="682603"/>
                <a:gridCol w="682603"/>
              </a:tblGrid>
              <a:tr h="165418">
                <a:tc rowSpan="3">
                  <a:txBody>
                    <a:bodyPr/>
                    <a:lstStyle/>
                    <a:p>
                      <a:pPr algn="ctr" rtl="0" fontAlgn="ctr"/>
                      <a:r>
                        <a:rPr lang="ru-RU" sz="800" b="1" i="0" u="none" strike="noStrike" dirty="0">
                          <a:solidFill>
                            <a:srgbClr val="000000"/>
                          </a:solidFill>
                          <a:latin typeface="Calibri"/>
                        </a:rPr>
                        <a:t>Наименование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ru-RU" sz="800" b="1" i="0" u="none" strike="noStrike">
                          <a:solidFill>
                            <a:srgbClr val="000000"/>
                          </a:solidFill>
                          <a:latin typeface="Calibri"/>
                        </a:rPr>
                        <a:t>на 2022 год (оценка)</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rtl="0" fontAlgn="ctr"/>
                      <a:r>
                        <a:rPr lang="ru-RU" sz="800" b="1" i="0" u="none" strike="noStrike">
                          <a:solidFill>
                            <a:srgbClr val="000000"/>
                          </a:solidFill>
                          <a:latin typeface="Calibri"/>
                        </a:rPr>
                        <a:t>на 2023 год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rtl="0" fontAlgn="ctr"/>
                      <a:r>
                        <a:rPr lang="ru-RU" sz="800" b="1" i="0" u="none" strike="noStrike">
                          <a:solidFill>
                            <a:srgbClr val="000000"/>
                          </a:solidFill>
                          <a:latin typeface="Calibri"/>
                        </a:rPr>
                        <a:t> на 2024 год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ru-RU"/>
                    </a:p>
                  </a:txBody>
                  <a:tcPr/>
                </a:tc>
                <a:tc hMerge="1">
                  <a:txBody>
                    <a:bodyPr/>
                    <a:lstStyle/>
                    <a:p>
                      <a:endParaRPr lang="ru-RU"/>
                    </a:p>
                  </a:txBody>
                  <a:tcPr/>
                </a:tc>
                <a:tc gridSpan="3">
                  <a:txBody>
                    <a:bodyPr/>
                    <a:lstStyle/>
                    <a:p>
                      <a:pPr algn="ctr" rtl="0" fontAlgn="ctr"/>
                      <a:r>
                        <a:rPr lang="ru-RU" sz="800" b="1" i="0" u="none" strike="noStrike" dirty="0">
                          <a:solidFill>
                            <a:srgbClr val="000000"/>
                          </a:solidFill>
                          <a:latin typeface="Calibri"/>
                        </a:rPr>
                        <a:t> на 2025 год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hMerge="1">
                  <a:txBody>
                    <a:bodyPr/>
                    <a:lstStyle/>
                    <a:p>
                      <a:endParaRPr lang="ru-RU"/>
                    </a:p>
                  </a:txBody>
                  <a:tcPr/>
                </a:tc>
                <a:tc hMerge="1">
                  <a:txBody>
                    <a:bodyPr/>
                    <a:lstStyle/>
                    <a:p>
                      <a:endParaRPr lang="ru-RU"/>
                    </a:p>
                  </a:txBody>
                  <a:tcPr/>
                </a:tc>
              </a:tr>
              <a:tr h="171631">
                <a:tc vMerge="1">
                  <a:txBody>
                    <a:bodyPr/>
                    <a:lstStyle/>
                    <a:p>
                      <a:endParaRPr lang="ru-RU"/>
                    </a:p>
                  </a:txBody>
                  <a:tcPr/>
                </a:tc>
                <a:tc vMerge="1">
                  <a:txBody>
                    <a:bodyPr/>
                    <a:lstStyle/>
                    <a:p>
                      <a:endParaRPr lang="ru-RU"/>
                    </a:p>
                  </a:txBody>
                  <a:tcPr/>
                </a:tc>
                <a:tc rowSpan="2">
                  <a:txBody>
                    <a:bodyPr/>
                    <a:lstStyle/>
                    <a:p>
                      <a:pPr algn="ctr" rtl="0" fontAlgn="ctr"/>
                      <a:r>
                        <a:rPr lang="ru-RU" sz="800" b="1" i="0" u="none" strike="noStrike">
                          <a:solidFill>
                            <a:srgbClr val="000000"/>
                          </a:solidFill>
                          <a:latin typeface="Calibri"/>
                        </a:rPr>
                        <a:t>Решение Совета КМО СК № 306 от 09.12.2021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rtl="0" fontAlgn="ctr"/>
                      <a:r>
                        <a:rPr lang="ru-RU" sz="800" b="1" i="0" u="none" strike="noStrike">
                          <a:solidFill>
                            <a:srgbClr val="000000"/>
                          </a:solidFill>
                          <a:latin typeface="Calibri"/>
                        </a:rPr>
                        <a:t>Проект решения</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gridSpan="2">
                  <a:txBody>
                    <a:bodyPr/>
                    <a:lstStyle/>
                    <a:p>
                      <a:pPr algn="ctr" rtl="0" fontAlgn="ctr"/>
                      <a:r>
                        <a:rPr lang="ru-RU" sz="800" b="1" i="0" u="none" strike="noStrike">
                          <a:solidFill>
                            <a:srgbClr val="000000"/>
                          </a:solidFill>
                          <a:latin typeface="Calibri"/>
                        </a:rPr>
                        <a:t>изменения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ru-RU"/>
                    </a:p>
                  </a:txBody>
                  <a:tcPr/>
                </a:tc>
                <a:tc rowSpan="2">
                  <a:txBody>
                    <a:bodyPr/>
                    <a:lstStyle/>
                    <a:p>
                      <a:pPr algn="ctr" rtl="0" fontAlgn="ctr"/>
                      <a:r>
                        <a:rPr lang="ru-RU" sz="800" b="1" i="0" u="none" strike="noStrike">
                          <a:solidFill>
                            <a:srgbClr val="000000"/>
                          </a:solidFill>
                          <a:latin typeface="Calibri"/>
                        </a:rPr>
                        <a:t>Решение Совета КМО СК № 306 от 09.12.2021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rtl="0" fontAlgn="ctr"/>
                      <a:r>
                        <a:rPr lang="ru-RU" sz="800" b="1" i="0" u="none" strike="noStrike">
                          <a:solidFill>
                            <a:srgbClr val="000000"/>
                          </a:solidFill>
                          <a:latin typeface="Calibri"/>
                        </a:rPr>
                        <a:t>Проект решения</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rtl="0" fontAlgn="ctr"/>
                      <a:r>
                        <a:rPr lang="ru-RU" sz="800" b="1" i="0" u="none" strike="noStrike">
                          <a:solidFill>
                            <a:srgbClr val="000000"/>
                          </a:solidFill>
                          <a:latin typeface="Calibri"/>
                        </a:rPr>
                        <a:t>Изменения к решению Совета КМО СК № 306 от 09.12.2021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rtl="0" fontAlgn="ctr"/>
                      <a:r>
                        <a:rPr lang="ru-RU" sz="800" b="1" i="0" u="none" strike="noStrike">
                          <a:solidFill>
                            <a:srgbClr val="000000"/>
                          </a:solidFill>
                          <a:latin typeface="Calibri"/>
                        </a:rPr>
                        <a:t>Решение Совета КМО СК № 306 от 09.12.2021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rowSpan="2">
                  <a:txBody>
                    <a:bodyPr/>
                    <a:lstStyle/>
                    <a:p>
                      <a:pPr algn="ctr" rtl="0" fontAlgn="ctr"/>
                      <a:r>
                        <a:rPr lang="ru-RU" sz="800" b="1" i="0" u="none" strike="noStrike">
                          <a:solidFill>
                            <a:srgbClr val="000000"/>
                          </a:solidFill>
                          <a:latin typeface="Calibri"/>
                        </a:rPr>
                        <a:t>Проект решения</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rowSpan="2">
                  <a:txBody>
                    <a:bodyPr/>
                    <a:lstStyle/>
                    <a:p>
                      <a:pPr algn="ctr" rtl="0" fontAlgn="ctr"/>
                      <a:r>
                        <a:rPr lang="ru-RU" sz="800" b="1" i="0" u="none" strike="noStrike">
                          <a:solidFill>
                            <a:srgbClr val="000000"/>
                          </a:solidFill>
                          <a:latin typeface="Calibri"/>
                        </a:rPr>
                        <a:t>Изменения к решению Совета КМО СК № 306 от 09.12.2021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4320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800" b="1" i="0" u="none" strike="noStrike">
                          <a:solidFill>
                            <a:srgbClr val="000000"/>
                          </a:solidFill>
                          <a:latin typeface="Calibri"/>
                        </a:rPr>
                        <a:t>к 2022 году</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latin typeface="Calibri"/>
                        </a:rPr>
                        <a:t>к решению Совета КМО СК № 306 от 09.12.2021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47556">
                <a:tc>
                  <a:txBody>
                    <a:bodyPr/>
                    <a:lstStyle/>
                    <a:p>
                      <a:pPr algn="l" rtl="0" fontAlgn="t"/>
                      <a:r>
                        <a:rPr lang="ru-RU" sz="800" b="0" i="0" u="none" strike="noStrike">
                          <a:solidFill>
                            <a:srgbClr val="000000"/>
                          </a:solidFill>
                          <a:latin typeface="Calibri"/>
                        </a:rPr>
                        <a:t> Дотации </a:t>
                      </a:r>
                    </a:p>
                  </a:txBody>
                  <a:tcPr marL="4604" marR="4604" marT="46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462 516,00</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462 516,00</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544 961,00</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117,83</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117,83</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439 810,00</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497 731,00</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113,17</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425 110,00</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528 528,00</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124,33</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47556">
                <a:tc>
                  <a:txBody>
                    <a:bodyPr/>
                    <a:lstStyle/>
                    <a:p>
                      <a:pPr algn="l" rtl="0" fontAlgn="t"/>
                      <a:r>
                        <a:rPr lang="ru-RU" sz="800" b="0" i="0" u="none" strike="noStrike">
                          <a:solidFill>
                            <a:srgbClr val="000000"/>
                          </a:solidFill>
                          <a:latin typeface="Calibri"/>
                        </a:rPr>
                        <a:t> Субсидии </a:t>
                      </a:r>
                    </a:p>
                  </a:txBody>
                  <a:tcPr marL="4604" marR="4604" marT="46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604 968,15</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441 031,60</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222 447,01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36,77</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50,44</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140 407,05</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145 064,28</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103,32</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67 557,02</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53 857,35</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79,72</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47556">
                <a:tc>
                  <a:txBody>
                    <a:bodyPr/>
                    <a:lstStyle/>
                    <a:p>
                      <a:pPr algn="l" rtl="0" fontAlgn="t"/>
                      <a:r>
                        <a:rPr lang="ru-RU" sz="800" b="0" i="0" u="none" strike="noStrike">
                          <a:solidFill>
                            <a:srgbClr val="000000"/>
                          </a:solidFill>
                          <a:latin typeface="Calibri"/>
                        </a:rPr>
                        <a:t> Субвенции </a:t>
                      </a:r>
                    </a:p>
                  </a:txBody>
                  <a:tcPr marL="4604" marR="4604" marT="46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1 186 900,06</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1 101 913,29</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981 310,87</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dirty="0">
                          <a:solidFill>
                            <a:srgbClr val="000000"/>
                          </a:solidFill>
                          <a:latin typeface="Calibri"/>
                        </a:rPr>
                        <a:t>82,68</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89,06</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1 154 716,24</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834 110,76</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72,24</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1 196 581,31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812 310,05</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67,89</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47556">
                <a:tc>
                  <a:txBody>
                    <a:bodyPr/>
                    <a:lstStyle/>
                    <a:p>
                      <a:pPr algn="l" rtl="0" fontAlgn="t"/>
                      <a:r>
                        <a:rPr lang="ru-RU" sz="800" b="0" i="0" u="none" strike="noStrike">
                          <a:solidFill>
                            <a:srgbClr val="000000"/>
                          </a:solidFill>
                          <a:latin typeface="Calibri"/>
                        </a:rPr>
                        <a:t> Иные межбюджетные трансферты </a:t>
                      </a:r>
                    </a:p>
                  </a:txBody>
                  <a:tcPr marL="4604" marR="4604" marT="46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38 010,24</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1 078,12</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6 417,13</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16,88</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в 6 раз</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1 078,12</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1 417,13</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131,44</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1 078,12</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1 417,13</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131,44</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18020">
                <a:tc>
                  <a:txBody>
                    <a:bodyPr/>
                    <a:lstStyle/>
                    <a:p>
                      <a:pPr algn="l" rtl="0" fontAlgn="t"/>
                      <a:r>
                        <a:rPr lang="ru-RU" sz="800" b="0" i="0" u="none" strike="noStrike">
                          <a:solidFill>
                            <a:srgbClr val="000000"/>
                          </a:solidFill>
                          <a:latin typeface="Calibri"/>
                        </a:rPr>
                        <a:t> Прочие безвозмездные поступления </a:t>
                      </a:r>
                    </a:p>
                  </a:txBody>
                  <a:tcPr marL="4604" marR="4604" marT="46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47556">
                <a:tc>
                  <a:txBody>
                    <a:bodyPr/>
                    <a:lstStyle/>
                    <a:p>
                      <a:pPr algn="l" rtl="0" fontAlgn="t"/>
                      <a:r>
                        <a:rPr lang="ru-RU" sz="800" b="0" i="0" u="none" strike="noStrike">
                          <a:solidFill>
                            <a:srgbClr val="000000"/>
                          </a:solidFill>
                          <a:latin typeface="Calibri"/>
                        </a:rPr>
                        <a:t> Возврат остатков </a:t>
                      </a:r>
                    </a:p>
                  </a:txBody>
                  <a:tcPr marL="4604" marR="4604" marT="46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-31 255,29</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0,00</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47556">
                <a:tc>
                  <a:txBody>
                    <a:bodyPr/>
                    <a:lstStyle/>
                    <a:p>
                      <a:pPr algn="l" rtl="0" fontAlgn="t"/>
                      <a:r>
                        <a:rPr lang="ru-RU" sz="800" b="1" i="0" u="none" strike="noStrike">
                          <a:solidFill>
                            <a:srgbClr val="000000"/>
                          </a:solidFill>
                          <a:latin typeface="Calibri"/>
                        </a:rPr>
                        <a:t>ВСЕГО: </a:t>
                      </a:r>
                    </a:p>
                  </a:txBody>
                  <a:tcPr marL="4604" marR="4604" marT="46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dirty="0">
                          <a:solidFill>
                            <a:srgbClr val="000000"/>
                          </a:solidFill>
                          <a:latin typeface="Calibri"/>
                        </a:rPr>
                        <a:t>2 261 139,16</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2 006 539,01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latin typeface="Calibri"/>
                        </a:rPr>
                        <a:t>1 755 136,01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77,62</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dirty="0">
                          <a:solidFill>
                            <a:srgbClr val="000000"/>
                          </a:solidFill>
                          <a:latin typeface="Calibri"/>
                        </a:rPr>
                        <a:t>87,47</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latin typeface="Calibri"/>
                        </a:rPr>
                        <a:t>1 736 011,41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1" i="0" u="none" strike="noStrike">
                          <a:solidFill>
                            <a:srgbClr val="000000"/>
                          </a:solidFill>
                          <a:latin typeface="Calibri"/>
                        </a:rPr>
                        <a:t>1 478 323,17</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85,16</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1" i="0" u="none" strike="noStrike">
                          <a:solidFill>
                            <a:srgbClr val="000000"/>
                          </a:solidFill>
                          <a:latin typeface="Calibri"/>
                        </a:rPr>
                        <a:t>1 690 326,45</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1" i="0" u="none" strike="noStrike">
                          <a:solidFill>
                            <a:srgbClr val="000000"/>
                          </a:solidFill>
                          <a:latin typeface="Calibri"/>
                        </a:rPr>
                        <a:t>1 396 112,53</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dirty="0">
                          <a:solidFill>
                            <a:srgbClr val="000000"/>
                          </a:solidFill>
                          <a:latin typeface="Calibri"/>
                        </a:rPr>
                        <a:t>82,59</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bl>
          </a:graphicData>
        </a:graphic>
      </p:graphicFrame>
      <p:graphicFrame>
        <p:nvGraphicFramePr>
          <p:cNvPr id="10" name="Диаграмма 9"/>
          <p:cNvGraphicFramePr/>
          <p:nvPr/>
        </p:nvGraphicFramePr>
        <p:xfrm>
          <a:off x="928662" y="4357694"/>
          <a:ext cx="2857520" cy="2357454"/>
        </p:xfrm>
        <a:graphic>
          <a:graphicData uri="http://schemas.openxmlformats.org/drawingml/2006/chart">
            <c:chart xmlns:c="http://schemas.openxmlformats.org/drawingml/2006/chart" xmlns:r="http://schemas.openxmlformats.org/officeDocument/2006/relationships" r:id="rId2"/>
          </a:graphicData>
        </a:graphic>
      </p:graphicFrame>
      <p:sp>
        <p:nvSpPr>
          <p:cNvPr id="11" name="Овал 10"/>
          <p:cNvSpPr/>
          <p:nvPr/>
        </p:nvSpPr>
        <p:spPr>
          <a:xfrm>
            <a:off x="357158" y="4643446"/>
            <a:ext cx="857256" cy="571504"/>
          </a:xfrm>
          <a:prstGeom prst="ellipse">
            <a:avLst/>
          </a:prstGeom>
          <a:solidFill>
            <a:srgbClr val="CCCCFF"/>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2022 год (оценка)</a:t>
            </a:r>
            <a:endParaRPr lang="ru-RU" sz="800" dirty="0">
              <a:solidFill>
                <a:schemeClr val="tx1"/>
              </a:solidFill>
            </a:endParaRPr>
          </a:p>
        </p:txBody>
      </p:sp>
      <p:graphicFrame>
        <p:nvGraphicFramePr>
          <p:cNvPr id="12" name="Диаграмма 11"/>
          <p:cNvGraphicFramePr/>
          <p:nvPr/>
        </p:nvGraphicFramePr>
        <p:xfrm>
          <a:off x="5357818" y="4357694"/>
          <a:ext cx="2714644" cy="2357454"/>
        </p:xfrm>
        <a:graphic>
          <a:graphicData uri="http://schemas.openxmlformats.org/drawingml/2006/chart">
            <c:chart xmlns:c="http://schemas.openxmlformats.org/drawingml/2006/chart" xmlns:r="http://schemas.openxmlformats.org/officeDocument/2006/relationships" r:id="rId3"/>
          </a:graphicData>
        </a:graphic>
      </p:graphicFrame>
      <p:sp>
        <p:nvSpPr>
          <p:cNvPr id="13" name="Овал 12"/>
          <p:cNvSpPr/>
          <p:nvPr/>
        </p:nvSpPr>
        <p:spPr>
          <a:xfrm>
            <a:off x="8001024" y="4714884"/>
            <a:ext cx="857256" cy="595330"/>
          </a:xfrm>
          <a:prstGeom prst="ellipse">
            <a:avLst/>
          </a:prstGeom>
          <a:solidFill>
            <a:srgbClr val="CCCCFF"/>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2023 год (проект)</a:t>
            </a:r>
            <a:endParaRPr lang="ru-RU" sz="800" dirty="0">
              <a:solidFill>
                <a:schemeClr val="tx1"/>
              </a:solidFill>
            </a:endParaRPr>
          </a:p>
        </p:txBody>
      </p:sp>
      <p:sp>
        <p:nvSpPr>
          <p:cNvPr id="14" name="Скругленный прямоугольник 13"/>
          <p:cNvSpPr/>
          <p:nvPr/>
        </p:nvSpPr>
        <p:spPr>
          <a:xfrm>
            <a:off x="1428728" y="6429396"/>
            <a:ext cx="214314" cy="214314"/>
          </a:xfrm>
          <a:prstGeom prst="round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
          <p:cNvSpPr txBox="1"/>
          <p:nvPr/>
        </p:nvSpPr>
        <p:spPr>
          <a:xfrm>
            <a:off x="1643042" y="6357958"/>
            <a:ext cx="785818" cy="2857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smtClean="0">
                <a:latin typeface="Times New Roman" pitchFamily="18" charset="0"/>
                <a:cs typeface="Times New Roman" pitchFamily="18" charset="0"/>
              </a:rPr>
              <a:t>дотации</a:t>
            </a:r>
            <a:endParaRPr lang="ru-RU" sz="1000" dirty="0">
              <a:latin typeface="Times New Roman" pitchFamily="18" charset="0"/>
              <a:cs typeface="Times New Roman" pitchFamily="18" charset="0"/>
            </a:endParaRPr>
          </a:p>
        </p:txBody>
      </p:sp>
      <p:sp>
        <p:nvSpPr>
          <p:cNvPr id="16" name="Скругленный прямоугольник 15"/>
          <p:cNvSpPr/>
          <p:nvPr/>
        </p:nvSpPr>
        <p:spPr>
          <a:xfrm>
            <a:off x="2786050" y="6429396"/>
            <a:ext cx="216000" cy="216000"/>
          </a:xfrm>
          <a:prstGeom prst="roundRect">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a:p>
        </p:txBody>
      </p:sp>
      <p:sp>
        <p:nvSpPr>
          <p:cNvPr id="17" name="TextBox 1"/>
          <p:cNvSpPr txBox="1"/>
          <p:nvPr/>
        </p:nvSpPr>
        <p:spPr>
          <a:xfrm>
            <a:off x="3071802" y="6357958"/>
            <a:ext cx="928694" cy="2143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smtClean="0">
                <a:latin typeface="Times New Roman" pitchFamily="18" charset="0"/>
                <a:cs typeface="Times New Roman" pitchFamily="18" charset="0"/>
              </a:rPr>
              <a:t>субсидии</a:t>
            </a:r>
            <a:endParaRPr lang="ru-RU" sz="1000" dirty="0">
              <a:latin typeface="Times New Roman" pitchFamily="18" charset="0"/>
              <a:cs typeface="Times New Roman" pitchFamily="18" charset="0"/>
            </a:endParaRPr>
          </a:p>
        </p:txBody>
      </p:sp>
      <p:sp>
        <p:nvSpPr>
          <p:cNvPr id="18" name="Скругленный прямоугольник 17"/>
          <p:cNvSpPr/>
          <p:nvPr/>
        </p:nvSpPr>
        <p:spPr>
          <a:xfrm>
            <a:off x="4143372" y="6429396"/>
            <a:ext cx="216000" cy="216000"/>
          </a:xfrm>
          <a:prstGeom prst="roundRect">
            <a:avLst/>
          </a:prstGeom>
          <a:solidFill>
            <a:schemeClr val="accent3">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a:p>
        </p:txBody>
      </p:sp>
      <p:sp>
        <p:nvSpPr>
          <p:cNvPr id="19" name="Скругленный прямоугольник 18"/>
          <p:cNvSpPr/>
          <p:nvPr/>
        </p:nvSpPr>
        <p:spPr>
          <a:xfrm>
            <a:off x="5786446" y="6429396"/>
            <a:ext cx="216000" cy="216000"/>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a:p>
        </p:txBody>
      </p:sp>
      <p:sp>
        <p:nvSpPr>
          <p:cNvPr id="20" name="TextBox 1"/>
          <p:cNvSpPr txBox="1"/>
          <p:nvPr/>
        </p:nvSpPr>
        <p:spPr>
          <a:xfrm>
            <a:off x="4357686" y="6357958"/>
            <a:ext cx="1000132" cy="2857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smtClean="0">
                <a:latin typeface="Times New Roman" pitchFamily="18" charset="0"/>
                <a:cs typeface="Times New Roman" pitchFamily="18" charset="0"/>
              </a:rPr>
              <a:t>субвенции</a:t>
            </a:r>
            <a:endParaRPr lang="ru-RU" sz="1000" dirty="0">
              <a:latin typeface="Times New Roman" pitchFamily="18" charset="0"/>
              <a:cs typeface="Times New Roman" pitchFamily="18" charset="0"/>
            </a:endParaRPr>
          </a:p>
        </p:txBody>
      </p:sp>
      <p:sp>
        <p:nvSpPr>
          <p:cNvPr id="21" name="TextBox 1"/>
          <p:cNvSpPr txBox="1"/>
          <p:nvPr/>
        </p:nvSpPr>
        <p:spPr>
          <a:xfrm>
            <a:off x="6072198" y="6357958"/>
            <a:ext cx="2428892" cy="2857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smtClean="0">
                <a:latin typeface="Times New Roman" pitchFamily="18" charset="0"/>
                <a:cs typeface="Times New Roman" pitchFamily="18" charset="0"/>
              </a:rPr>
              <a:t>иные межбюджетные трансферты</a:t>
            </a:r>
            <a:endParaRPr lang="ru-RU" sz="1000" dirty="0">
              <a:latin typeface="Times New Roman" pitchFamily="18" charset="0"/>
              <a:cs typeface="Times New Roman" pitchFamily="18" charset="0"/>
            </a:endParaRPr>
          </a:p>
        </p:txBody>
      </p:sp>
      <p:sp>
        <p:nvSpPr>
          <p:cNvPr id="22" name="TextBox 21"/>
          <p:cNvSpPr txBox="1"/>
          <p:nvPr/>
        </p:nvSpPr>
        <p:spPr>
          <a:xfrm>
            <a:off x="3143240" y="4500570"/>
            <a:ext cx="2928958" cy="461665"/>
          </a:xfrm>
          <a:prstGeom prst="rect">
            <a:avLst/>
          </a:prstGeom>
          <a:noFill/>
        </p:spPr>
        <p:txBody>
          <a:bodyPr wrap="square" rtlCol="0">
            <a:spAutoFit/>
          </a:bodyPr>
          <a:lstStyle/>
          <a:p>
            <a:pPr algn="ctr"/>
            <a:r>
              <a:rPr lang="ru-RU" sz="1200" dirty="0" smtClean="0">
                <a:cs typeface="Times New Roman" pitchFamily="18" charset="0"/>
              </a:rPr>
              <a:t>СТРУКТУРА БЕЗВОЗМЕЗДНЫХ ПОСТУПЛЕНИЙ</a:t>
            </a:r>
            <a:endParaRPr lang="ru-RU" sz="1200" dirty="0" smtClean="0">
              <a:latin typeface="Times New Roman" pitchFamily="18" charset="0"/>
              <a:cs typeface="Times New Roman" pitchFamily="18" charset="0"/>
            </a:endParaRPr>
          </a:p>
        </p:txBody>
      </p:sp>
      <p:sp>
        <p:nvSpPr>
          <p:cNvPr id="23" name="Прямоугольник 22"/>
          <p:cNvSpPr/>
          <p:nvPr/>
        </p:nvSpPr>
        <p:spPr>
          <a:xfrm>
            <a:off x="1857356" y="5429264"/>
            <a:ext cx="928694" cy="246221"/>
          </a:xfrm>
          <a:prstGeom prst="rect">
            <a:avLst/>
          </a:prstGeom>
        </p:spPr>
        <p:txBody>
          <a:bodyPr wrap="square">
            <a:spAutoFit/>
          </a:bodyPr>
          <a:lstStyle/>
          <a:p>
            <a:pPr algn="ctr"/>
            <a:r>
              <a:rPr lang="ru-RU" sz="1000" dirty="0" smtClean="0">
                <a:cs typeface="Times New Roman" pitchFamily="18" charset="0"/>
              </a:rPr>
              <a:t>2 292 394,45</a:t>
            </a:r>
          </a:p>
        </p:txBody>
      </p:sp>
      <p:sp>
        <p:nvSpPr>
          <p:cNvPr id="24" name="Прямоугольник 23"/>
          <p:cNvSpPr/>
          <p:nvPr/>
        </p:nvSpPr>
        <p:spPr>
          <a:xfrm>
            <a:off x="6215074" y="5429264"/>
            <a:ext cx="1000132" cy="246221"/>
          </a:xfrm>
          <a:prstGeom prst="rect">
            <a:avLst/>
          </a:prstGeom>
        </p:spPr>
        <p:txBody>
          <a:bodyPr wrap="square">
            <a:spAutoFit/>
          </a:bodyPr>
          <a:lstStyle/>
          <a:p>
            <a:pPr algn="ctr"/>
            <a:r>
              <a:rPr lang="ru-RU" sz="1000" dirty="0" smtClean="0">
                <a:cs typeface="Times New Roman" pitchFamily="18" charset="0"/>
              </a:rPr>
              <a:t>1 755 136,01</a:t>
            </a:r>
          </a:p>
        </p:txBody>
      </p:sp>
      <p:sp>
        <p:nvSpPr>
          <p:cNvPr id="25" name="TextBox 24"/>
          <p:cNvSpPr txBox="1"/>
          <p:nvPr/>
        </p:nvSpPr>
        <p:spPr>
          <a:xfrm>
            <a:off x="0" y="0"/>
            <a:ext cx="9144000" cy="523220"/>
          </a:xfrm>
          <a:prstGeom prst="rect">
            <a:avLst/>
          </a:prstGeom>
          <a:noFill/>
        </p:spPr>
        <p:txBody>
          <a:bodyPr wrap="square" rtlCol="0">
            <a:spAutoFit/>
          </a:bodyPr>
          <a:lstStyle/>
          <a:p>
            <a:pPr algn="ctr"/>
            <a:r>
              <a:rPr lang="ru-RU" sz="1400" dirty="0" smtClean="0">
                <a:latin typeface="Calibri" pitchFamily="34" charset="0"/>
                <a:cs typeface="Calibri" pitchFamily="34" charset="0"/>
              </a:rPr>
              <a:t>БЕЗВОЗМЕЗДНЫЕ ПОСТУПЛЕНИЯ В БЮДЖЕТ  </a:t>
            </a:r>
          </a:p>
          <a:p>
            <a:pPr algn="ctr"/>
            <a:r>
              <a:rPr lang="ru-RU" sz="1400" dirty="0" smtClean="0">
                <a:latin typeface="Calibri" pitchFamily="34" charset="0"/>
                <a:cs typeface="Calibri" pitchFamily="34" charset="0"/>
              </a:rPr>
              <a:t>КУРСКОГО МУНИЦИПАЛЬНОГО ОКРУГА СТАВРОПОЛЬСКОГО КРАЯ   </a:t>
            </a:r>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42844" y="3214686"/>
            <a:ext cx="3714776" cy="3286148"/>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0" y="0"/>
            <a:ext cx="9144000" cy="307777"/>
          </a:xfrm>
          <a:prstGeom prst="rect">
            <a:avLst/>
          </a:prstGeom>
          <a:noFill/>
        </p:spPr>
        <p:txBody>
          <a:bodyPr wrap="square" rtlCol="0">
            <a:spAutoFit/>
          </a:bodyPr>
          <a:lstStyle/>
          <a:p>
            <a:pPr algn="ctr"/>
            <a:r>
              <a:rPr lang="ru-RU" sz="1400" b="1" dirty="0" smtClean="0">
                <a:latin typeface="Calibri" pitchFamily="34" charset="0"/>
                <a:cs typeface="Calibri" pitchFamily="34" charset="0"/>
              </a:rPr>
              <a:t>Раздел 4 /  </a:t>
            </a:r>
            <a:r>
              <a:rPr lang="ru-RU" sz="1400" dirty="0" smtClean="0">
                <a:latin typeface="Calibri" pitchFamily="34" charset="0"/>
                <a:cs typeface="Calibri" pitchFamily="34" charset="0"/>
              </a:rPr>
              <a:t>РАСХОДЫ БЮДЖЕТА КУРСКОГО МУНИЦИПАЛЬНОГО ОКРУГА В 2020-2025 ГОДАХ</a:t>
            </a:r>
          </a:p>
        </p:txBody>
      </p:sp>
      <p:graphicFrame>
        <p:nvGraphicFramePr>
          <p:cNvPr id="3" name="Диаграмма 2"/>
          <p:cNvGraphicFramePr/>
          <p:nvPr/>
        </p:nvGraphicFramePr>
        <p:xfrm>
          <a:off x="214282" y="357166"/>
          <a:ext cx="8786874" cy="271464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14282" y="3357562"/>
            <a:ext cx="3643338" cy="3000821"/>
          </a:xfrm>
          <a:prstGeom prst="rect">
            <a:avLst/>
          </a:prstGeom>
          <a:noFill/>
        </p:spPr>
        <p:txBody>
          <a:bodyPr wrap="square" rtlCol="0">
            <a:spAutoFit/>
          </a:bodyPr>
          <a:lstStyle/>
          <a:p>
            <a:pPr algn="just"/>
            <a:r>
              <a:rPr lang="ru-RU" sz="900" dirty="0" smtClean="0"/>
              <a:t>      Расходы местного бюджета на 2023 год планируются в сумме 2 125 898,77 тыс. рублей, что на 227 238,77 тыс. рублей меньше первоначального утвержденного объема расходов на 2022 год. Структура местного бюджета остается социально ориентированной: расходы социальных отраслей составляют 76,45 процента в общих расходах. </a:t>
            </a:r>
          </a:p>
          <a:p>
            <a:pPr algn="just"/>
            <a:r>
              <a:rPr lang="ru-RU" sz="900" dirty="0" smtClean="0"/>
              <a:t>      При формировании объема бюджетных ассигнований на 2023 год и плановый период 2024-2025 годов  учтены следующие общие для всех главных распорядителей средств местного бюджета подходы. </a:t>
            </a:r>
          </a:p>
          <a:p>
            <a:pPr algn="just"/>
            <a:r>
              <a:rPr lang="ru-RU" sz="900" dirty="0" smtClean="0"/>
              <a:t>      За базу для формирования расчетных показателей принимается фактический объем расходов, определенный на основании данных реестра расходных обязательств Курского муниципального округа за 2021 год,  с учетом изменений расчетных показателей на основании решений, принятых краевой межведомственной бюджетной комиссией, образованной </a:t>
            </a:r>
            <a:r>
              <a:rPr lang="ru-RU" sz="900" dirty="0" smtClean="0">
                <a:hlinkClick r:id="rId3"/>
              </a:rPr>
              <a:t>постановлением</a:t>
            </a:r>
            <a:r>
              <a:rPr lang="ru-RU" sz="900" dirty="0" smtClean="0"/>
              <a:t> Правительства Ставропольского края от 29 августа</a:t>
            </a:r>
            <a:r>
              <a:rPr lang="en-US" sz="900" dirty="0" smtClean="0"/>
              <a:t> </a:t>
            </a:r>
            <a:r>
              <a:rPr lang="ru-RU" sz="900" dirty="0" smtClean="0"/>
              <a:t>2003</a:t>
            </a:r>
            <a:r>
              <a:rPr lang="en-US" sz="900" dirty="0" smtClean="0"/>
              <a:t> </a:t>
            </a:r>
            <a:r>
              <a:rPr lang="ru-RU" sz="900" dirty="0" smtClean="0"/>
              <a:t>г. № 159-п «О краевой межведомственной бюджетной комиссии» (далее – межведомственная бюджетная комиссия) в 2019-2022 годах на соответствующий период.</a:t>
            </a:r>
            <a:endParaRPr lang="ru-RU" sz="900" b="1" dirty="0"/>
          </a:p>
        </p:txBody>
      </p:sp>
      <p:sp>
        <p:nvSpPr>
          <p:cNvPr id="6" name="TextBox 5"/>
          <p:cNvSpPr txBox="1"/>
          <p:nvPr/>
        </p:nvSpPr>
        <p:spPr>
          <a:xfrm>
            <a:off x="4000496" y="3143248"/>
            <a:ext cx="5000660" cy="276999"/>
          </a:xfrm>
          <a:prstGeom prst="rect">
            <a:avLst/>
          </a:prstGeom>
          <a:noFill/>
        </p:spPr>
        <p:txBody>
          <a:bodyPr wrap="square" rtlCol="0">
            <a:spAutoFit/>
          </a:bodyPr>
          <a:lstStyle/>
          <a:p>
            <a:pPr algn="ctr"/>
            <a:r>
              <a:rPr lang="ru-RU" sz="1200" dirty="0" smtClean="0">
                <a:latin typeface="Calibri" pitchFamily="34" charset="0"/>
                <a:cs typeface="Calibri" pitchFamily="34" charset="0"/>
              </a:rPr>
              <a:t>ФУНКЦИОНАЛЬНАЯ СТРУКТУРА РАСХОДОВ БЮДЖЕТА НА 2023 ГОД</a:t>
            </a:r>
          </a:p>
        </p:txBody>
      </p:sp>
      <p:graphicFrame>
        <p:nvGraphicFramePr>
          <p:cNvPr id="7" name="Диаграмма 6"/>
          <p:cNvGraphicFramePr/>
          <p:nvPr/>
        </p:nvGraphicFramePr>
        <p:xfrm>
          <a:off x="3929058" y="2786058"/>
          <a:ext cx="5214942" cy="407194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3"/>
          <p:cNvSpPr txBox="1"/>
          <p:nvPr/>
        </p:nvSpPr>
        <p:spPr>
          <a:xfrm>
            <a:off x="7572396"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рублей</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2844" y="285728"/>
            <a:ext cx="8858312" cy="6717223"/>
          </a:xfrm>
          <a:prstGeom prst="rect">
            <a:avLst/>
          </a:prstGeom>
        </p:spPr>
        <p:txBody>
          <a:bodyPr wrap="square">
            <a:spAutoFit/>
          </a:bodyPr>
          <a:lstStyle/>
          <a:p>
            <a:pPr algn="just"/>
            <a:r>
              <a:rPr lang="ru-RU" sz="1050" dirty="0" smtClean="0"/>
              <a:t>	В проекте местного бюджета также учтены средства на софинансирование расходов на :</a:t>
            </a:r>
          </a:p>
          <a:p>
            <a:pPr algn="just"/>
            <a:r>
              <a:rPr lang="ru-RU" sz="1050" dirty="0" smtClean="0"/>
              <a:t>	реализацию мероприятий федеральной целевой программы «Увековечение памяти погибших при защите Отечества на 2019-2024 годы» в 2023 году в сумме 451,66 тыс. рублей;</a:t>
            </a:r>
          </a:p>
          <a:p>
            <a:pPr algn="just"/>
            <a:r>
              <a:rPr lang="ru-RU" sz="1050" dirty="0" smtClean="0"/>
              <a:t> 	проведение ремонта, восстановление и реставрацию наиболее значимых и находящихся в неудовлетворительном состоянии воинских захоронений, памятников и мемориальных комплексов, увековечивающих память погибших в годы Великой Отечественной войны в 2023 году в сумме 238,66 тыс. рублей;</a:t>
            </a:r>
          </a:p>
          <a:p>
            <a:pPr algn="just"/>
            <a:r>
              <a:rPr lang="ru-RU" sz="1050" dirty="0" smtClean="0"/>
              <a:t>	предоставление молодым семьям социальных выплат на приобретение (строительство) жилья в 2023 году в сумме 159,43 тыс. рублей, в 2024 году в сумме 251,52 тыс. рублей, в 2025 году в сумме 231,25 тыс. рублей;</a:t>
            </a:r>
          </a:p>
          <a:p>
            <a:pPr algn="just"/>
            <a:r>
              <a:rPr lang="ru-RU" sz="1050" dirty="0" smtClean="0"/>
              <a:t> 	организация бесплатного горячего питания обучающихся, получающих начальное общее образование в муниципальных образовательных организациях в 2023 году в сумме 1 497,83 тыс. рублей, в 2024 году в сумме 1 497,83 тыс. рублей, в 2025 году в сумме 1 530,04 тыс. рублей; </a:t>
            </a:r>
          </a:p>
          <a:p>
            <a:pPr algn="just"/>
            <a:r>
              <a:rPr lang="ru-RU" sz="1050" dirty="0" smtClean="0"/>
              <a:t>	 обеспечение функционирования центров образования цифрового и гуманитарного профилей «Точка роста», а также центров образования </a:t>
            </a:r>
            <a:r>
              <a:rPr lang="ru-RU" sz="1050" dirty="0" err="1" smtClean="0"/>
              <a:t>естественно-научной</a:t>
            </a:r>
            <a:r>
              <a:rPr lang="ru-RU" sz="1050" dirty="0" smtClean="0"/>
              <a:t> и технологической направленностей в общеобразовательных организациях, расположенных в сельской местности и малых городах в 2023 году в сумме 1 068,04 тыс. рублей, в 2024 году в сумме 1 068,04 тыс. рублей, в 2025 году в сумме 1 068,04 тыс. рублей; </a:t>
            </a:r>
          </a:p>
          <a:p>
            <a:pPr algn="just"/>
            <a:r>
              <a:rPr lang="ru-RU" sz="1050" dirty="0" smtClean="0"/>
              <a:t>	государственная поддержка отрасли культуры (модернизация библиотек в части комплектования книжных фондов библиотек муниципальных образований и государственных общедоступных библиотек) в 2023 году в сумме 64,00 тыс. рублей, в 2024 году в сумме 64,00 тыс. рублей, в 2025 году в сумме 64,00 тыс. рублей; </a:t>
            </a:r>
          </a:p>
          <a:p>
            <a:pPr algn="just"/>
            <a:r>
              <a:rPr lang="ru-RU" sz="1050" dirty="0" smtClean="0"/>
              <a:t>	реализацию инициативного проекта «Устройство тротуарной дорожки по ул. Руденко в ст. </a:t>
            </a:r>
            <a:r>
              <a:rPr lang="ru-RU" sz="1050" dirty="0" err="1" smtClean="0"/>
              <a:t>Галюгаевская</a:t>
            </a:r>
            <a:r>
              <a:rPr lang="ru-RU" sz="1050" dirty="0" smtClean="0"/>
              <a:t> Курского муниципального округа Ставропольского края» в 2023 году в сумме 480,00 тыс. рублей; </a:t>
            </a:r>
          </a:p>
          <a:p>
            <a:pPr algn="just"/>
            <a:r>
              <a:rPr lang="ru-RU" sz="1050" dirty="0" smtClean="0"/>
              <a:t> 	реализацию инициативного проекта «Ремонт уличного освещения пешеходной зоны по ул. Ленина и парковой зоны села </a:t>
            </a:r>
            <a:r>
              <a:rPr lang="ru-RU" sz="1050" dirty="0" err="1" smtClean="0"/>
              <a:t>Ростовановское</a:t>
            </a:r>
            <a:r>
              <a:rPr lang="ru-RU" sz="1050" dirty="0" smtClean="0"/>
              <a:t> Курского муниципального округа Ставропольского края» в 2023 году в сумме 408,51 тыс. рублей; </a:t>
            </a:r>
          </a:p>
          <a:p>
            <a:pPr algn="just"/>
            <a:r>
              <a:rPr lang="ru-RU" sz="1050" dirty="0" smtClean="0"/>
              <a:t> 	реализацию инициативного проекта «Устройство детской площадки в парковой зоне (2 этап) пос. Рощино Курского муниципального округа Ставропольского края» в 2023 году в сумме 775,00 тыс. рублей;</a:t>
            </a:r>
          </a:p>
          <a:p>
            <a:pPr algn="just"/>
            <a:r>
              <a:rPr lang="ru-RU" sz="1050" dirty="0" smtClean="0"/>
              <a:t>	 реализацию инициативного проекта «Устройство пешеходной дорожки по ул. Кооперативная в с. Русское Курского муниципального округа Ставропольского края»  в 2023 году в сумме 1158,12 тыс. рублей; </a:t>
            </a:r>
          </a:p>
          <a:p>
            <a:pPr algn="just"/>
            <a:r>
              <a:rPr lang="ru-RU" sz="1050" dirty="0" smtClean="0"/>
              <a:t> 	реализацию инициативного проекта «Устройство детской игровой площадки по ул. Урожайной в селе </a:t>
            </a:r>
            <a:r>
              <a:rPr lang="ru-RU" sz="1050" dirty="0" err="1" smtClean="0"/>
              <a:t>Серноводское</a:t>
            </a:r>
            <a:r>
              <a:rPr lang="ru-RU" sz="1050" dirty="0" smtClean="0"/>
              <a:t> Курского муниципального округа Ставропольского края»  в 2023 году в сумме 902,33 тыс. рублей; </a:t>
            </a:r>
          </a:p>
          <a:p>
            <a:pPr algn="just"/>
            <a:r>
              <a:rPr lang="ru-RU" sz="1050" dirty="0" smtClean="0"/>
              <a:t> 	реализацию инициативного проекта «Устройство спортивной площадки по ул. Колхозная 4а в с. </a:t>
            </a:r>
            <a:r>
              <a:rPr lang="ru-RU" sz="1050" dirty="0" err="1" smtClean="0"/>
              <a:t>Уваровское</a:t>
            </a:r>
            <a:r>
              <a:rPr lang="ru-RU" sz="1050" dirty="0" smtClean="0"/>
              <a:t> Курского муниципального округа Ставропольского края» в 2023 году в сумме 1 317,05 тыс. рублей;</a:t>
            </a:r>
          </a:p>
          <a:p>
            <a:pPr algn="just"/>
            <a:r>
              <a:rPr lang="ru-RU" sz="1050" dirty="0" smtClean="0"/>
              <a:t> 	реализацию инициативного проекта «Устройство на стадионе открытой спортивной площадки с уличными тренажерами в селе </a:t>
            </a:r>
            <a:r>
              <a:rPr lang="ru-RU" sz="1050" dirty="0" err="1" smtClean="0"/>
              <a:t>Эдиссия</a:t>
            </a:r>
            <a:r>
              <a:rPr lang="ru-RU" sz="1050" dirty="0" smtClean="0"/>
              <a:t> Курского муниципального округа Ставропольского края» в 2023 году в сумме 979,06 тыс. рублей;</a:t>
            </a:r>
          </a:p>
          <a:p>
            <a:pPr algn="just"/>
            <a:r>
              <a:rPr lang="ru-RU" sz="1050" dirty="0" smtClean="0"/>
              <a:t>	капитальный ремонт и ремонт автомобильных дорог общего пользования местного значения муниципальных округов и городских округов в 2023 году в сумме 9 312,51 тыс. рублей, в 2024 году в сумме 14 312,51 тыс. рублей, в 2025 году в сумме 14 312,51 тыс. рублей;</a:t>
            </a:r>
          </a:p>
          <a:p>
            <a:pPr algn="just"/>
            <a:r>
              <a:rPr lang="ru-RU" sz="1050" dirty="0" smtClean="0"/>
              <a:t> 	проведение информационно-пропагандистских мероприятий, направленных на профилактику идеологии терроризма в 2023 году в сумме 5,27 тыс. рублей, в 2024 году в сумме 5,27 тыс. рублей, в 2025 году в сумме 5,27 тыс. рублей;</a:t>
            </a:r>
          </a:p>
          <a:p>
            <a:pPr algn="just"/>
            <a:r>
              <a:rPr lang="ru-RU" sz="1050" dirty="0" smtClean="0"/>
              <a:t> 	обеспечение комплексного развития сельских территорий в 2023 году в сумме 1 723,56 тыс. рублей;</a:t>
            </a:r>
          </a:p>
          <a:p>
            <a:pPr algn="just"/>
            <a:r>
              <a:rPr lang="ru-RU" sz="1050" dirty="0" smtClean="0"/>
              <a:t>	 строительство и реконструкцию автомобильных дорог общего пользования местного значения (Реконструкция автомобильной дороги «Ага-Батыр – </a:t>
            </a:r>
            <a:r>
              <a:rPr lang="ru-RU" sz="1050" dirty="0" err="1" smtClean="0"/>
              <a:t>Дыдымкин</a:t>
            </a:r>
            <a:r>
              <a:rPr lang="ru-RU" sz="1050" dirty="0" smtClean="0"/>
              <a:t>») в 2023 году в сумме 5 000,00 тыс. рублей.</a:t>
            </a:r>
            <a:endParaRPr lang="ru-RU" sz="1050" dirty="0" smtClean="0">
              <a:latin typeface="Times New Roman" pitchFamily="18" charset="0"/>
              <a:cs typeface="Times New Roman" pitchFamily="18" charset="0"/>
            </a:endParaRPr>
          </a:p>
        </p:txBody>
      </p:sp>
      <p:sp>
        <p:nvSpPr>
          <p:cNvPr id="4" name="TextBox 3"/>
          <p:cNvSpPr txBox="1"/>
          <p:nvPr/>
        </p:nvSpPr>
        <p:spPr>
          <a:xfrm>
            <a:off x="0" y="0"/>
            <a:ext cx="9144000" cy="307777"/>
          </a:xfrm>
          <a:prstGeom prst="rect">
            <a:avLst/>
          </a:prstGeom>
          <a:noFill/>
        </p:spPr>
        <p:txBody>
          <a:bodyPr wrap="square" rtlCol="0">
            <a:spAutoFit/>
          </a:bodyPr>
          <a:lstStyle/>
          <a:p>
            <a:r>
              <a:rPr lang="ru-RU" sz="1400" b="1" dirty="0" smtClean="0">
                <a:latin typeface="Calibri" pitchFamily="34" charset="0"/>
                <a:cs typeface="Calibri" pitchFamily="34" charset="0"/>
              </a:rPr>
              <a:t>           РАСХОДЫ НА СОФИНАСИРОВАНИЕ</a:t>
            </a:r>
          </a:p>
        </p:txBody>
      </p:sp>
    </p:spTree>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142844" y="571480"/>
          <a:ext cx="8715436" cy="27146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8643966" cy="523220"/>
          </a:xfrm>
          <a:prstGeom prst="rect">
            <a:avLst/>
          </a:prstGeom>
          <a:noFill/>
        </p:spPr>
        <p:txBody>
          <a:bodyPr wrap="square" rtlCol="0">
            <a:spAutoFit/>
          </a:bodyPr>
          <a:lstStyle/>
          <a:p>
            <a:pPr algn="ctr"/>
            <a:r>
              <a:rPr lang="ru-RU" sz="1400" b="1" dirty="0" smtClean="0">
                <a:latin typeface="Calibri" pitchFamily="34" charset="0"/>
                <a:cs typeface="Calibri" pitchFamily="34" charset="0"/>
              </a:rPr>
              <a:t>Раздел 5 /  </a:t>
            </a:r>
            <a:r>
              <a:rPr lang="ru-RU" sz="1400" dirty="0" smtClean="0">
                <a:latin typeface="Calibri" pitchFamily="34" charset="0"/>
                <a:cs typeface="Calibri" pitchFamily="34" charset="0"/>
              </a:rPr>
              <a:t>РАСХОДЫ БЮДЖЕТА КУРСКОГО МУНИЦИПАЛЬНОГО ОКРУГА </a:t>
            </a:r>
          </a:p>
          <a:p>
            <a:pPr algn="ctr"/>
            <a:r>
              <a:rPr lang="ru-RU" sz="1400" dirty="0" smtClean="0">
                <a:latin typeface="Calibri" pitchFamily="34" charset="0"/>
                <a:cs typeface="Calibri" pitchFamily="34" charset="0"/>
              </a:rPr>
              <a:t>С УЧЕТОМ ИНТЕРЕСОВ ЦЕЛЕВЫХ ГРУПП ПОЛЬЗОВАТЕЛЕЙ НА  2023-2025 ГОДЫ </a:t>
            </a:r>
          </a:p>
        </p:txBody>
      </p:sp>
      <p:graphicFrame>
        <p:nvGraphicFramePr>
          <p:cNvPr id="9" name="Диаграмма 8"/>
          <p:cNvGraphicFramePr/>
          <p:nvPr/>
        </p:nvGraphicFramePr>
        <p:xfrm>
          <a:off x="0" y="3429000"/>
          <a:ext cx="3286116" cy="1643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nvGraphicFramePr>
        <p:xfrm>
          <a:off x="5500694" y="3286124"/>
          <a:ext cx="3643306" cy="178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Диаграмма 10"/>
          <p:cNvGraphicFramePr/>
          <p:nvPr/>
        </p:nvGraphicFramePr>
        <p:xfrm>
          <a:off x="0" y="5072074"/>
          <a:ext cx="3643306" cy="16430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Диаграмма 11"/>
          <p:cNvGraphicFramePr/>
          <p:nvPr/>
        </p:nvGraphicFramePr>
        <p:xfrm>
          <a:off x="5357818" y="5072074"/>
          <a:ext cx="3571900" cy="1643074"/>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3"/>
          <p:cNvSpPr txBox="1"/>
          <p:nvPr/>
        </p:nvSpPr>
        <p:spPr>
          <a:xfrm>
            <a:off x="7703820"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рублей</a:t>
            </a:r>
            <a:endParaRPr lang="ru-RU" sz="1000" i="1" dirty="0">
              <a:cs typeface="Times New Roman" pitchFamily="18" charset="0"/>
            </a:endParaRPr>
          </a:p>
        </p:txBody>
      </p:sp>
      <p:sp>
        <p:nvSpPr>
          <p:cNvPr id="14" name="Прямоугольник 13"/>
          <p:cNvSpPr/>
          <p:nvPr/>
        </p:nvSpPr>
        <p:spPr>
          <a:xfrm>
            <a:off x="3286116" y="3286124"/>
            <a:ext cx="2000264" cy="1015663"/>
          </a:xfrm>
          <a:prstGeom prst="rect">
            <a:avLst/>
          </a:prstGeom>
        </p:spPr>
        <p:txBody>
          <a:bodyPr wrap="square">
            <a:spAutoFit/>
          </a:bodyPr>
          <a:lstStyle/>
          <a:p>
            <a:pPr algn="ctr"/>
            <a:r>
              <a:rPr lang="ru-RU" sz="1000" dirty="0" smtClean="0"/>
              <a:t>Структура местного бюджета остается социально ориентированной: расходы социальных отраслей составляют 76,45 процента в общих расходах. </a:t>
            </a:r>
            <a:endParaRPr lang="ru-RU" sz="1000" dirty="0"/>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1" y="571480"/>
          <a:ext cx="9144000" cy="11430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523220"/>
          </a:xfrm>
          <a:prstGeom prst="rect">
            <a:avLst/>
          </a:prstGeom>
          <a:noFill/>
        </p:spPr>
        <p:txBody>
          <a:bodyPr wrap="square" rtlCol="0">
            <a:spAutoFit/>
          </a:bodyPr>
          <a:lstStyle/>
          <a:p>
            <a:pPr algn="ctr"/>
            <a:r>
              <a:rPr lang="ru-RU" sz="1400" dirty="0" smtClean="0">
                <a:latin typeface="Calibri" pitchFamily="34" charset="0"/>
                <a:cs typeface="Calibri" pitchFamily="34" charset="0"/>
              </a:rPr>
              <a:t>РАСХОДЫ </a:t>
            </a:r>
          </a:p>
          <a:p>
            <a:pPr algn="ctr"/>
            <a:r>
              <a:rPr lang="ru-RU" sz="1400" dirty="0" smtClean="0">
                <a:latin typeface="Calibri" pitchFamily="34" charset="0"/>
                <a:cs typeface="Calibri" pitchFamily="34" charset="0"/>
              </a:rPr>
              <a:t>бюджета Курского муниципального округа на ОБРАЗОВАНИЕ в 2021-2025 годах </a:t>
            </a:r>
          </a:p>
        </p:txBody>
      </p:sp>
      <p:pic>
        <p:nvPicPr>
          <p:cNvPr id="39938" name="Picture 2" descr="http://www.mvschool.ru/files/20161114152424.jpg"/>
          <p:cNvPicPr>
            <a:picLocks noChangeAspect="1" noChangeArrowheads="1"/>
          </p:cNvPicPr>
          <p:nvPr/>
        </p:nvPicPr>
        <p:blipFill>
          <a:blip r:embed="rId3" cstate="print"/>
          <a:srcRect/>
          <a:stretch>
            <a:fillRect/>
          </a:stretch>
        </p:blipFill>
        <p:spPr bwMode="auto">
          <a:xfrm>
            <a:off x="8204392" y="2000240"/>
            <a:ext cx="939608" cy="834035"/>
          </a:xfrm>
          <a:prstGeom prst="rect">
            <a:avLst/>
          </a:prstGeom>
          <a:noFill/>
        </p:spPr>
      </p:pic>
      <p:sp>
        <p:nvSpPr>
          <p:cNvPr id="11" name="TextBox 3"/>
          <p:cNvSpPr txBox="1"/>
          <p:nvPr/>
        </p:nvSpPr>
        <p:spPr>
          <a:xfrm>
            <a:off x="7703820"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рублей</a:t>
            </a:r>
            <a:endParaRPr lang="ru-RU" sz="1000" i="1" dirty="0">
              <a:cs typeface="Times New Roman" pitchFamily="18" charset="0"/>
            </a:endParaRPr>
          </a:p>
        </p:txBody>
      </p:sp>
      <p:graphicFrame>
        <p:nvGraphicFramePr>
          <p:cNvPr id="7" name="Таблица 6"/>
          <p:cNvGraphicFramePr>
            <a:graphicFrameLocks noGrp="1"/>
          </p:cNvGraphicFramePr>
          <p:nvPr/>
        </p:nvGraphicFramePr>
        <p:xfrm>
          <a:off x="142844" y="1643050"/>
          <a:ext cx="8001057" cy="1323467"/>
        </p:xfrm>
        <a:graphic>
          <a:graphicData uri="http://schemas.openxmlformats.org/drawingml/2006/table">
            <a:tbl>
              <a:tblPr/>
              <a:tblGrid>
                <a:gridCol w="2500330"/>
                <a:gridCol w="571504"/>
                <a:gridCol w="714380"/>
                <a:gridCol w="857256"/>
                <a:gridCol w="785818"/>
                <a:gridCol w="857256"/>
                <a:gridCol w="857256"/>
                <a:gridCol w="857257"/>
              </a:tblGrid>
              <a:tr h="253123">
                <a:tc>
                  <a:txBody>
                    <a:bodyPr/>
                    <a:lstStyle/>
                    <a:p>
                      <a:pPr algn="ctr" rtl="0" fontAlgn="t"/>
                      <a:r>
                        <a:rPr lang="ru-RU" sz="900" b="0" i="0" u="none" strike="noStrike" dirty="0">
                          <a:solidFill>
                            <a:srgbClr val="000000"/>
                          </a:solidFill>
                          <a:latin typeface="Times New Roman"/>
                        </a:rPr>
                        <a:t>Наименование</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Рз</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a:solidFill>
                            <a:srgbClr val="000000"/>
                          </a:solidFill>
                          <a:latin typeface="Times New Roman"/>
                        </a:rPr>
                        <a:t>ПР</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2021 </a:t>
                      </a:r>
                    </a:p>
                    <a:p>
                      <a:pPr algn="ctr" rtl="0" fontAlgn="t"/>
                      <a:r>
                        <a:rPr lang="ru-RU" sz="900" b="0" i="0" u="none" strike="noStrike" dirty="0" smtClean="0">
                          <a:solidFill>
                            <a:srgbClr val="000000"/>
                          </a:solidFill>
                          <a:latin typeface="Times New Roman"/>
                        </a:rPr>
                        <a:t>(факт)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chemeClr val="tx1"/>
                          </a:solidFill>
                          <a:latin typeface="Times New Roman"/>
                        </a:rPr>
                        <a:t>2022 </a:t>
                      </a:r>
                    </a:p>
                    <a:p>
                      <a:pPr algn="ctr" rtl="0" fontAlgn="t"/>
                      <a:r>
                        <a:rPr lang="ru-RU" sz="900" b="0" i="0" u="none" strike="noStrike" dirty="0" smtClean="0">
                          <a:solidFill>
                            <a:schemeClr val="tx1"/>
                          </a:solidFill>
                          <a:latin typeface="Times New Roman"/>
                        </a:rPr>
                        <a:t> (оценка)</a:t>
                      </a:r>
                      <a:endParaRPr lang="ru-RU" sz="900" b="0" i="0" u="none" strike="noStrike" dirty="0">
                        <a:solidFill>
                          <a:schemeClr val="tx1"/>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2023</a:t>
                      </a:r>
                    </a:p>
                    <a:p>
                      <a:pPr algn="ctr" rtl="0" fontAlgn="t"/>
                      <a:r>
                        <a:rPr lang="ru-RU" sz="900" b="0" i="0" u="none" strike="noStrike" dirty="0" smtClean="0">
                          <a:solidFill>
                            <a:srgbClr val="000000"/>
                          </a:solidFill>
                          <a:latin typeface="Times New Roman"/>
                        </a:rPr>
                        <a:t> (прогноз)</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t"/>
                      <a:r>
                        <a:rPr lang="ru-RU" sz="900" b="0" i="0" u="none" strike="noStrike" dirty="0" smtClean="0">
                          <a:solidFill>
                            <a:srgbClr val="000000"/>
                          </a:solidFill>
                          <a:latin typeface="Times New Roman"/>
                        </a:rPr>
                        <a:t>2024</a:t>
                      </a:r>
                    </a:p>
                    <a:p>
                      <a:pPr algn="ctr" rtl="0" fontAlgn="t"/>
                      <a:r>
                        <a:rPr lang="ru-RU" sz="900" b="0" i="0" u="none" strike="noStrike" dirty="0" smtClean="0">
                          <a:solidFill>
                            <a:srgbClr val="000000"/>
                          </a:solidFill>
                          <a:latin typeface="Times New Roman"/>
                        </a:rPr>
                        <a:t>(прогноз)</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ru-RU" sz="900" b="0" i="0" u="none" strike="noStrike" dirty="0" smtClean="0">
                          <a:solidFill>
                            <a:srgbClr val="000000"/>
                          </a:solidFill>
                          <a:latin typeface="Times New Roman"/>
                        </a:rPr>
                        <a:t>20245</a:t>
                      </a:r>
                    </a:p>
                    <a:p>
                      <a:pPr algn="ctr" rtl="0" fontAlgn="t"/>
                      <a:r>
                        <a:rPr lang="ru-RU" sz="900" b="0" i="0" u="none" strike="noStrike" dirty="0" smtClean="0">
                          <a:solidFill>
                            <a:srgbClr val="000000"/>
                          </a:solidFill>
                          <a:latin typeface="Times New Roman"/>
                        </a:rPr>
                        <a:t>(прогноз)</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0371">
                <a:tc>
                  <a:txBody>
                    <a:bodyPr/>
                    <a:lstStyle/>
                    <a:p>
                      <a:pPr algn="ctr" rtl="0" fontAlgn="b"/>
                      <a:r>
                        <a:rPr lang="ru-RU" sz="900" b="1" i="0" u="none" strike="noStrike" dirty="0">
                          <a:solidFill>
                            <a:srgbClr val="000000"/>
                          </a:solidFill>
                          <a:latin typeface="Times New Roman"/>
                        </a:rPr>
                        <a:t>1</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3</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5 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chemeClr val="tx1"/>
                          </a:solidFill>
                          <a:latin typeface="Times New Roman"/>
                        </a:rPr>
                        <a:t>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7 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1" i="0" u="none" strike="noStrike">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1" i="0" u="none" strike="noStrike">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0371">
                <a:tc>
                  <a:txBody>
                    <a:bodyPr/>
                    <a:lstStyle/>
                    <a:p>
                      <a:pPr algn="l" rtl="0" fontAlgn="b"/>
                      <a:r>
                        <a:rPr lang="ru-RU" sz="900" b="1" i="0" u="none" strike="noStrike">
                          <a:solidFill>
                            <a:srgbClr val="000000"/>
                          </a:solidFill>
                          <a:latin typeface="Times New Roman"/>
                        </a:rPr>
                        <a:t>Образование</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07</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939 600,45</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chemeClr val="tx1"/>
                          </a:solidFill>
                          <a:latin typeface="Times New Roman"/>
                        </a:rPr>
                        <a:t>1 064 522,02</a:t>
                      </a:r>
                      <a:endParaRPr lang="ru-RU" sz="900" b="1"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932 436,64</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1" i="0" u="none" strike="noStrike" dirty="0" smtClean="0">
                          <a:solidFill>
                            <a:srgbClr val="000000"/>
                          </a:solidFill>
                          <a:latin typeface="Times New Roman"/>
                        </a:rPr>
                        <a:t>855559,05</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1" i="0" u="none" strike="noStrike" dirty="0" smtClean="0">
                          <a:solidFill>
                            <a:srgbClr val="000000"/>
                          </a:solidFill>
                          <a:latin typeface="Times New Roman"/>
                        </a:rPr>
                        <a:t>848017,19</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0371">
                <a:tc>
                  <a:txBody>
                    <a:bodyPr/>
                    <a:lstStyle/>
                    <a:p>
                      <a:pPr algn="l" rtl="0" fontAlgn="b"/>
                      <a:r>
                        <a:rPr lang="ru-RU" sz="900" b="0" i="0" u="none" strike="noStrike" dirty="0">
                          <a:solidFill>
                            <a:srgbClr val="000000"/>
                          </a:solidFill>
                          <a:latin typeface="Times New Roman"/>
                        </a:rPr>
                        <a:t>Дошкольное образование</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305026,585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423785,89</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201200,00</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202088,90</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202294,55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54925">
                <a:tc>
                  <a:txBody>
                    <a:bodyPr/>
                    <a:lstStyle/>
                    <a:p>
                      <a:pPr algn="l" rtl="0" fontAlgn="b"/>
                      <a:r>
                        <a:rPr lang="ru-RU" sz="900" b="0" i="0" u="none" strike="noStrike">
                          <a:solidFill>
                            <a:srgbClr val="000000"/>
                          </a:solidFill>
                          <a:latin typeface="Times New Roman"/>
                        </a:rPr>
                        <a:t>Общее образование</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506128,64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511750,67</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593705,70</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523252,06</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523778,04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0371">
                <a:tc>
                  <a:txBody>
                    <a:bodyPr/>
                    <a:lstStyle/>
                    <a:p>
                      <a:pPr algn="l" rtl="0" fontAlgn="b"/>
                      <a:r>
                        <a:rPr lang="ru-RU" sz="900" b="0" i="0" u="none" strike="noStrike">
                          <a:solidFill>
                            <a:srgbClr val="000000"/>
                          </a:solidFill>
                          <a:latin typeface="Times New Roman"/>
                        </a:rPr>
                        <a:t>Дополнительное образование детей</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46457,86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46434,76</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51176,87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51228,25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51279,62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57338">
                <a:tc>
                  <a:txBody>
                    <a:bodyPr/>
                    <a:lstStyle/>
                    <a:p>
                      <a:pPr algn="l" rtl="0" fontAlgn="b"/>
                      <a:r>
                        <a:rPr lang="ru-RU" sz="900" b="0" i="0" u="none" strike="noStrike">
                          <a:solidFill>
                            <a:srgbClr val="000000"/>
                          </a:solidFill>
                          <a:latin typeface="Times New Roman"/>
                        </a:rPr>
                        <a:t>Молодёжная политика и оздоровление детей</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13672,02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14455,64</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13862,14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13788,14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13714,14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0371">
                <a:tc>
                  <a:txBody>
                    <a:bodyPr/>
                    <a:lstStyle/>
                    <a:p>
                      <a:pPr algn="l" rtl="0" fontAlgn="b"/>
                      <a:r>
                        <a:rPr lang="ru-RU" sz="900" b="0" i="0" u="none" strike="noStrike">
                          <a:solidFill>
                            <a:srgbClr val="000000"/>
                          </a:solidFill>
                          <a:latin typeface="Times New Roman"/>
                        </a:rPr>
                        <a:t>Другие вопросы в области образования</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09</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68315,35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68095,06</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72491,93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65201,70</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56950,83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bl>
          </a:graphicData>
        </a:graphic>
      </p:graphicFrame>
      <p:graphicFrame>
        <p:nvGraphicFramePr>
          <p:cNvPr id="8" name="Диаграмма 7"/>
          <p:cNvGraphicFramePr/>
          <p:nvPr/>
        </p:nvGraphicFramePr>
        <p:xfrm>
          <a:off x="285720" y="3357562"/>
          <a:ext cx="4114800" cy="146208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42844" y="3000372"/>
            <a:ext cx="4572000" cy="400110"/>
          </a:xfrm>
          <a:prstGeom prst="rect">
            <a:avLst/>
          </a:prstGeom>
          <a:noFill/>
        </p:spPr>
        <p:txBody>
          <a:bodyPr wrap="square" rtlCol="0">
            <a:spAutoFit/>
          </a:bodyPr>
          <a:lstStyle/>
          <a:p>
            <a:pPr algn="ctr"/>
            <a:r>
              <a:rPr lang="ru-RU" sz="1000" dirty="0" smtClean="0"/>
              <a:t>КОЛИЧЕСТВО ВОСПИТАННИКОВ УЧРЕЖДЕНИЙ ДОШКОЛЬНОГО ОБРАЗОВАНИЯ В КУРСКОМ МУНИЦИПАЛЬНОМ ОКРУГЕ (чел.)</a:t>
            </a:r>
            <a:endParaRPr lang="ru-RU" sz="1000" dirty="0"/>
          </a:p>
        </p:txBody>
      </p:sp>
      <p:sp>
        <p:nvSpPr>
          <p:cNvPr id="10" name="Прямоугольник 9"/>
          <p:cNvSpPr/>
          <p:nvPr/>
        </p:nvSpPr>
        <p:spPr>
          <a:xfrm>
            <a:off x="142844" y="4786322"/>
            <a:ext cx="4500594" cy="784830"/>
          </a:xfrm>
          <a:prstGeom prst="rect">
            <a:avLst/>
          </a:prstGeom>
        </p:spPr>
        <p:txBody>
          <a:bodyPr wrap="square">
            <a:spAutoFit/>
          </a:bodyPr>
          <a:lstStyle/>
          <a:p>
            <a:pPr algn="just"/>
            <a:r>
              <a:rPr lang="ru-RU" sz="900" dirty="0" smtClean="0"/>
              <a:t>Объем субвенций обеспечение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 </a:t>
            </a:r>
            <a:endParaRPr lang="ru-RU" sz="900" dirty="0"/>
          </a:p>
        </p:txBody>
      </p:sp>
      <p:graphicFrame>
        <p:nvGraphicFramePr>
          <p:cNvPr id="12" name="Диаграмма 11"/>
          <p:cNvGraphicFramePr/>
          <p:nvPr/>
        </p:nvGraphicFramePr>
        <p:xfrm>
          <a:off x="0" y="5500702"/>
          <a:ext cx="4857752" cy="13572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nvGraphicFramePr>
        <p:xfrm>
          <a:off x="5072066" y="3357562"/>
          <a:ext cx="3929090" cy="1143008"/>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4800600" y="3000372"/>
            <a:ext cx="4343400" cy="400110"/>
          </a:xfrm>
          <a:prstGeom prst="rect">
            <a:avLst/>
          </a:prstGeom>
          <a:noFill/>
        </p:spPr>
        <p:txBody>
          <a:bodyPr wrap="square" rtlCol="0">
            <a:spAutoFit/>
          </a:bodyPr>
          <a:lstStyle/>
          <a:p>
            <a:pPr algn="ctr"/>
            <a:r>
              <a:rPr lang="ru-RU" sz="1000" dirty="0" smtClean="0"/>
              <a:t>КОЛИЧЕСТВО УЧАЩИХСЯ ОБЩЕОБРАЗОВАТЕЛЬНЫХ ОРГАНИЗАЦИЙ В КУРСКОМ МУНИЦИПАЛЬНОМ ОКРУГЕ (чел.)</a:t>
            </a:r>
            <a:endParaRPr lang="ru-RU" sz="1000" dirty="0"/>
          </a:p>
        </p:txBody>
      </p:sp>
      <p:sp>
        <p:nvSpPr>
          <p:cNvPr id="15" name="Прямоугольник 14"/>
          <p:cNvSpPr/>
          <p:nvPr/>
        </p:nvSpPr>
        <p:spPr>
          <a:xfrm>
            <a:off x="4786314" y="4500570"/>
            <a:ext cx="4357686" cy="1200329"/>
          </a:xfrm>
          <a:prstGeom prst="rect">
            <a:avLst/>
          </a:prstGeom>
        </p:spPr>
        <p:txBody>
          <a:bodyPr wrap="square">
            <a:spAutoFit/>
          </a:bodyPr>
          <a:lstStyle/>
          <a:p>
            <a:pPr algn="just"/>
            <a:r>
              <a:rPr lang="ru-RU" sz="900" dirty="0" smtClean="0"/>
              <a:t>Объем субвенций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муниципальных общеобразовательных организациях,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 основного общего, среднего общего образования в частных общеобразовательных организациях</a:t>
            </a:r>
            <a:endParaRPr lang="ru-RU" sz="900" dirty="0"/>
          </a:p>
        </p:txBody>
      </p:sp>
      <p:graphicFrame>
        <p:nvGraphicFramePr>
          <p:cNvPr id="16" name="Диаграмма 15"/>
          <p:cNvGraphicFramePr/>
          <p:nvPr/>
        </p:nvGraphicFramePr>
        <p:xfrm>
          <a:off x="4786314" y="5500702"/>
          <a:ext cx="4357686" cy="1357298"/>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0"/>
            <a:ext cx="8858312" cy="6401753"/>
          </a:xfrm>
          <a:prstGeom prst="rect">
            <a:avLst/>
          </a:prstGeom>
          <a:noFill/>
        </p:spPr>
        <p:txBody>
          <a:bodyPr wrap="square" rtlCol="0">
            <a:spAutoFit/>
          </a:bodyPr>
          <a:lstStyle/>
          <a:p>
            <a:r>
              <a:rPr lang="ru-RU" sz="1000" b="1" dirty="0" smtClean="0">
                <a:latin typeface="Calibri" pitchFamily="34" charset="0"/>
                <a:cs typeface="Calibri" pitchFamily="34" charset="0"/>
              </a:rPr>
              <a:t>ВВЕДЕНИЕ </a:t>
            </a:r>
            <a:r>
              <a:rPr lang="ru-RU" sz="1000" dirty="0" smtClean="0">
                <a:latin typeface="Calibri" pitchFamily="34" charset="0"/>
                <a:cs typeface="Calibri" pitchFamily="34" charset="0"/>
              </a:rPr>
              <a:t>…………………………………………………………………………………………………………………………………………………………………………..………………………………………………………….…03-06</a:t>
            </a:r>
          </a:p>
          <a:p>
            <a:r>
              <a:rPr lang="ru-RU" sz="1000" dirty="0" smtClean="0">
                <a:latin typeface="Calibri" pitchFamily="34" charset="0"/>
                <a:cs typeface="Calibri" pitchFamily="34" charset="0"/>
              </a:rPr>
              <a:t>                     Приоритетные направления расходов Курского муниципального округа Ставропольского края на 2023 год  и плановый период </a:t>
            </a:r>
          </a:p>
          <a:p>
            <a:r>
              <a:rPr lang="ru-RU" sz="1000" dirty="0" smtClean="0">
                <a:latin typeface="Calibri" pitchFamily="34" charset="0"/>
                <a:cs typeface="Calibri" pitchFamily="34" charset="0"/>
              </a:rPr>
              <a:t>                     2024 и 2025 годов ……………………………………………………………………………………….……………………………………………………………………………………………………………………...07</a:t>
            </a:r>
          </a:p>
          <a:p>
            <a:r>
              <a:rPr lang="ru-RU" sz="1000" dirty="0" smtClean="0">
                <a:latin typeface="Calibri" pitchFamily="34" charset="0"/>
                <a:cs typeface="Calibri" pitchFamily="34" charset="0"/>
              </a:rPr>
              <a:t>                     Налоговые расходы  Курского муниципального округа Ставропольского края за 2021 год…………………………………………………………………………………………...08</a:t>
            </a:r>
          </a:p>
          <a:p>
            <a:pPr algn="just"/>
            <a:r>
              <a:rPr lang="ru-RU" sz="1000" dirty="0" smtClean="0">
                <a:latin typeface="Calibri" pitchFamily="34" charset="0"/>
                <a:cs typeface="Calibri" pitchFamily="34" charset="0"/>
              </a:rPr>
              <a:t>                     Деятельность органов Курского муниципального округа Ставропольского края, влияющая на изменения доходов бюджета………………………………….09</a:t>
            </a:r>
            <a:endParaRPr lang="ru-RU" sz="1000" b="1" dirty="0" smtClean="0">
              <a:latin typeface="Calibri" pitchFamily="34" charset="0"/>
              <a:cs typeface="Calibri" pitchFamily="34" charset="0"/>
            </a:endParaRPr>
          </a:p>
          <a:p>
            <a:r>
              <a:rPr lang="ru-RU" sz="1000" b="1" dirty="0" smtClean="0">
                <a:latin typeface="Calibri" pitchFamily="34" charset="0"/>
                <a:cs typeface="Calibri" pitchFamily="34" charset="0"/>
              </a:rPr>
              <a:t>Раздел 1. </a:t>
            </a:r>
            <a:r>
              <a:rPr lang="ru-RU" sz="1000" dirty="0" smtClean="0">
                <a:latin typeface="Calibri" pitchFamily="34" charset="0"/>
                <a:cs typeface="Calibri" pitchFamily="34" charset="0"/>
              </a:rPr>
              <a:t>Основные показатели социально-экономического  развития Курского муниципального района Ставропольского края…………………………………..….…10-11</a:t>
            </a:r>
          </a:p>
          <a:p>
            <a:r>
              <a:rPr lang="ru-RU" sz="1000" b="1" dirty="0" smtClean="0">
                <a:latin typeface="Calibri" pitchFamily="34" charset="0"/>
                <a:cs typeface="Calibri" pitchFamily="34" charset="0"/>
              </a:rPr>
              <a:t>Раздел 2. </a:t>
            </a:r>
            <a:r>
              <a:rPr lang="ru-RU" sz="1000" dirty="0" smtClean="0">
                <a:latin typeface="Calibri" pitchFamily="34" charset="0"/>
                <a:cs typeface="Calibri" pitchFamily="34" charset="0"/>
              </a:rPr>
              <a:t>Основные характеристики  бюджета  Курского  округа  Ставропольского края на 2023 год и плановый период  2024 и 2025 годов в сравнении с </a:t>
            </a:r>
          </a:p>
          <a:p>
            <a:r>
              <a:rPr lang="ru-RU" sz="1000" dirty="0" smtClean="0">
                <a:latin typeface="Calibri" pitchFamily="34" charset="0"/>
                <a:cs typeface="Calibri" pitchFamily="34" charset="0"/>
              </a:rPr>
              <a:t>                    фактическими значениями за 2021 год и ожидаемым исполнением за 2022 год………………………………………………………………………………………………..…………..12</a:t>
            </a:r>
          </a:p>
          <a:p>
            <a:r>
              <a:rPr lang="ru-RU" sz="1000" b="1" dirty="0" smtClean="0">
                <a:latin typeface="Calibri" pitchFamily="34" charset="0"/>
                <a:cs typeface="Calibri" pitchFamily="34" charset="0"/>
              </a:rPr>
              <a:t>Раздел 3. </a:t>
            </a:r>
            <a:r>
              <a:rPr lang="ru-RU" sz="1000" dirty="0" smtClean="0">
                <a:latin typeface="Calibri" pitchFamily="34" charset="0"/>
                <a:cs typeface="Calibri" pitchFamily="34" charset="0"/>
              </a:rPr>
              <a:t>Доходы…………………………………………………………………………………………………………………………………………………………………………………………………………………………….….....13</a:t>
            </a:r>
          </a:p>
          <a:p>
            <a:r>
              <a:rPr lang="ru-RU" sz="1000" dirty="0" smtClean="0">
                <a:latin typeface="Calibri" pitchFamily="34" charset="0"/>
                <a:cs typeface="Calibri" pitchFamily="34" charset="0"/>
              </a:rPr>
              <a:t>                   Доходы бюджета по видам доходов на 2023 год и плановый период 2024 и 2025 годов в сравнении  с ожидаемым исполнением за 2022 год (уточненный план) и отчетом за 2021год…………………………………………………………………………………………………………………………………………………………………………………………….…14</a:t>
            </a:r>
          </a:p>
          <a:p>
            <a:r>
              <a:rPr lang="ru-RU" sz="1000" dirty="0" smtClean="0">
                <a:latin typeface="Calibri" pitchFamily="34" charset="0"/>
                <a:cs typeface="Calibri" pitchFamily="34" charset="0"/>
              </a:rPr>
              <a:t>                   Безвозмездные поступления в бюджет Курского муниципального округа Ставропольского края …………………………………………………………………………………..15</a:t>
            </a:r>
          </a:p>
          <a:p>
            <a:r>
              <a:rPr lang="ru-RU" sz="1000" dirty="0" smtClean="0">
                <a:latin typeface="Calibri" pitchFamily="34" charset="0"/>
                <a:cs typeface="Calibri" pitchFamily="34" charset="0"/>
              </a:rPr>
              <a:t>                   Динамика и структура доходов местного бюджета по безвозмездным поступлениям в 2022-2025 годах</a:t>
            </a:r>
          </a:p>
          <a:p>
            <a:r>
              <a:rPr lang="ru-RU" sz="1000" b="1" dirty="0" smtClean="0">
                <a:latin typeface="Calibri" pitchFamily="34" charset="0"/>
                <a:cs typeface="Calibri" pitchFamily="34" charset="0"/>
              </a:rPr>
              <a:t>Раздел 4. </a:t>
            </a:r>
            <a:r>
              <a:rPr lang="ru-RU" sz="1000" dirty="0" smtClean="0">
                <a:latin typeface="Calibri" pitchFamily="34" charset="0"/>
                <a:cs typeface="Calibri" pitchFamily="34" charset="0"/>
              </a:rPr>
              <a:t>Расходы……………………………………………………………………………………………………………………………………………………………………………………………………….…………………..………16</a:t>
            </a:r>
          </a:p>
          <a:p>
            <a:r>
              <a:rPr lang="ru-RU" sz="1000" dirty="0" smtClean="0">
                <a:latin typeface="Calibri" pitchFamily="34" charset="0"/>
                <a:cs typeface="Calibri" pitchFamily="34" charset="0"/>
              </a:rPr>
              <a:t>                   Расходы на софинансирование…………………………………………………………………………………………………………………………………………………………………….………………….….…17</a:t>
            </a:r>
          </a:p>
          <a:p>
            <a:r>
              <a:rPr lang="ru-RU" sz="1000" b="1" dirty="0" smtClean="0">
                <a:latin typeface="Calibri" pitchFamily="34" charset="0"/>
                <a:cs typeface="Calibri" pitchFamily="34" charset="0"/>
              </a:rPr>
              <a:t>Раздел 5. </a:t>
            </a:r>
            <a:r>
              <a:rPr lang="ru-RU" sz="1000" dirty="0" smtClean="0">
                <a:latin typeface="Calibri" pitchFamily="34" charset="0"/>
                <a:cs typeface="Calibri" pitchFamily="34" charset="0"/>
              </a:rPr>
              <a:t>Расходы  бюджета Курского муниципального округа с учетом интересов целевых групп пользователей  на 2023-2025 годы ...........................………18-22</a:t>
            </a:r>
          </a:p>
          <a:p>
            <a:pPr lvl="0" algn="just">
              <a:defRPr/>
            </a:pPr>
            <a:r>
              <a:rPr lang="ru-RU" sz="1000" dirty="0" smtClean="0">
                <a:latin typeface="Calibri" pitchFamily="34" charset="0"/>
                <a:cs typeface="Calibri" pitchFamily="34" charset="0"/>
              </a:rPr>
              <a:t>                   </a:t>
            </a:r>
            <a:r>
              <a:rPr lang="ru-RU" sz="1000" kern="0" dirty="0" smtClean="0">
                <a:latin typeface="Calibri" pitchFamily="34" charset="0"/>
                <a:cs typeface="Calibri" pitchFamily="34" charset="0"/>
              </a:rPr>
              <a:t>Сведения о расходной части проекта бюджета Курского муниципального округа на 2023 год и плановый период 2024 и 2025 годов в           </a:t>
            </a:r>
          </a:p>
          <a:p>
            <a:pPr lvl="0" algn="just">
              <a:defRPr/>
            </a:pPr>
            <a:r>
              <a:rPr lang="ru-RU" sz="1000" kern="0" dirty="0" smtClean="0">
                <a:latin typeface="Calibri" pitchFamily="34" charset="0"/>
                <a:cs typeface="Calibri" pitchFamily="34" charset="0"/>
              </a:rPr>
              <a:t>                   сравнении  с ожидаемым исполнением за 2022 год (оценка) и отчетом за 2021 год  (отчетный финансовый год) в разрезе разделов и </a:t>
            </a:r>
          </a:p>
          <a:p>
            <a:pPr lvl="0" algn="just">
              <a:defRPr/>
            </a:pPr>
            <a:r>
              <a:rPr lang="ru-RU" sz="1000" kern="0" dirty="0" smtClean="0">
                <a:latin typeface="Calibri" pitchFamily="34" charset="0"/>
                <a:cs typeface="Calibri" pitchFamily="34" charset="0"/>
              </a:rPr>
              <a:t>                   подразделов …………………………………………………………………………………………………………………………………………………………………………………………………………………..….23-24</a:t>
            </a:r>
            <a:endParaRPr lang="ru-RU" sz="1000" dirty="0" smtClean="0">
              <a:latin typeface="Calibri" pitchFamily="34" charset="0"/>
              <a:cs typeface="Calibri" pitchFamily="34" charset="0"/>
            </a:endParaRPr>
          </a:p>
          <a:p>
            <a:r>
              <a:rPr lang="ru-RU" sz="1000" dirty="0" smtClean="0">
                <a:latin typeface="Calibri" pitchFamily="34" charset="0"/>
                <a:cs typeface="Calibri" pitchFamily="34" charset="0"/>
              </a:rPr>
              <a:t>                   Оплата труда работников бюджетной сферы в 2023 году и плановом периоде 2024 и 2025 годов……………………………………………….………………………………...25</a:t>
            </a:r>
            <a:r>
              <a:rPr lang="ru-RU" sz="1000" kern="0" dirty="0" smtClean="0">
                <a:latin typeface="Calibri" pitchFamily="34" charset="0"/>
                <a:cs typeface="Calibri" pitchFamily="34" charset="0"/>
              </a:rPr>
              <a:t>         </a:t>
            </a:r>
            <a:endParaRPr lang="ru-RU" sz="1000" dirty="0" smtClean="0">
              <a:latin typeface="Calibri" pitchFamily="34" charset="0"/>
              <a:cs typeface="Calibri" pitchFamily="34" charset="0"/>
            </a:endParaRPr>
          </a:p>
          <a:p>
            <a:r>
              <a:rPr lang="ru-RU" sz="1000" dirty="0" smtClean="0">
                <a:latin typeface="Calibri" pitchFamily="34" charset="0"/>
                <a:cs typeface="Calibri" pitchFamily="34" charset="0"/>
              </a:rPr>
              <a:t>                   Инициативные проекты………..……………………………………………………………………………………………………………………………………………………………………………………..…………26</a:t>
            </a:r>
          </a:p>
          <a:p>
            <a:r>
              <a:rPr lang="ru-RU" sz="1000" dirty="0" smtClean="0">
                <a:latin typeface="Calibri" pitchFamily="34" charset="0"/>
                <a:cs typeface="Calibri" pitchFamily="34" charset="0"/>
              </a:rPr>
              <a:t>                   Обеспечение жильем молодых семей………………………………………………………………………………………………………………………………………………………………………….........27</a:t>
            </a:r>
          </a:p>
          <a:p>
            <a:r>
              <a:rPr lang="ru-RU" sz="1000" b="1" dirty="0" smtClean="0">
                <a:latin typeface="Calibri" pitchFamily="34" charset="0"/>
                <a:cs typeface="Calibri" pitchFamily="34" charset="0"/>
              </a:rPr>
              <a:t>                   </a:t>
            </a:r>
            <a:r>
              <a:rPr lang="ru-RU" sz="1000" dirty="0" smtClean="0">
                <a:latin typeface="Calibri" pitchFamily="34" charset="0"/>
                <a:cs typeface="Calibri" pitchFamily="34" charset="0"/>
              </a:rPr>
              <a:t>Национальные проекты в 2023 году /</a:t>
            </a:r>
          </a:p>
          <a:p>
            <a:r>
              <a:rPr lang="ru-RU" sz="1000" dirty="0" smtClean="0">
                <a:latin typeface="Calibri" pitchFamily="34" charset="0"/>
                <a:cs typeface="Calibri" pitchFamily="34" charset="0"/>
              </a:rPr>
              <a:t>                   Дорожный фонд…………………………………………………………………………………………………………………………………..……………………………………………………………………..……….….28</a:t>
            </a:r>
          </a:p>
          <a:p>
            <a:r>
              <a:rPr lang="ru-RU" sz="1000" b="1" dirty="0" smtClean="0">
                <a:latin typeface="Calibri" pitchFamily="34" charset="0"/>
                <a:cs typeface="Calibri" pitchFamily="34" charset="0"/>
              </a:rPr>
              <a:t>Раздел 6. </a:t>
            </a:r>
            <a:r>
              <a:rPr lang="ru-RU" sz="1000" dirty="0" smtClean="0">
                <a:latin typeface="Calibri" pitchFamily="34" charset="0"/>
                <a:cs typeface="Calibri" pitchFamily="34" charset="0"/>
              </a:rPr>
              <a:t>Бюджетная устойчивость……………………………………………………………………………………………………………………………………………………………………………………..………………...29</a:t>
            </a:r>
          </a:p>
          <a:p>
            <a:r>
              <a:rPr lang="ru-RU" sz="1000" dirty="0" smtClean="0">
                <a:latin typeface="Calibri" pitchFamily="34" charset="0"/>
                <a:cs typeface="Calibri" pitchFamily="34" charset="0"/>
              </a:rPr>
              <a:t>                   Сведения о планируемых (предельных) объемах муниципального долга на 2023 год и на плановый период 2024 и 2025 годов в         </a:t>
            </a:r>
          </a:p>
          <a:p>
            <a:r>
              <a:rPr lang="ru-RU" sz="1000" dirty="0" smtClean="0">
                <a:latin typeface="Calibri" pitchFamily="34" charset="0"/>
                <a:cs typeface="Calibri" pitchFamily="34" charset="0"/>
              </a:rPr>
              <a:t>                   сравнении с ожидаемым исполнением за 2022 год и отчетом за 2021 год ……………………………………………………………………..……………………………………….……….30</a:t>
            </a:r>
            <a:endParaRPr lang="ru-RU" sz="1000" b="1" dirty="0" smtClean="0">
              <a:latin typeface="Calibri" pitchFamily="34" charset="0"/>
              <a:cs typeface="Calibri" pitchFamily="34" charset="0"/>
            </a:endParaRPr>
          </a:p>
          <a:p>
            <a:r>
              <a:rPr lang="ru-RU" sz="1000" b="1" dirty="0" smtClean="0">
                <a:latin typeface="Calibri" pitchFamily="34" charset="0"/>
                <a:cs typeface="Calibri" pitchFamily="34" charset="0"/>
              </a:rPr>
              <a:t>Раздел 7</a:t>
            </a:r>
            <a:r>
              <a:rPr lang="ru-RU" sz="1000" dirty="0" smtClean="0">
                <a:latin typeface="Calibri" pitchFamily="34" charset="0"/>
                <a:cs typeface="Calibri" pitchFamily="34" charset="0"/>
              </a:rPr>
              <a:t>.  Муниципальные программы…………………………………………………………………………………………………………………………………………………………..………………………………….…31</a:t>
            </a:r>
          </a:p>
          <a:p>
            <a:pPr algn="just">
              <a:defRPr/>
            </a:pPr>
            <a:r>
              <a:rPr lang="ru-RU" sz="1000" dirty="0" smtClean="0">
                <a:latin typeface="Calibri" pitchFamily="34" charset="0"/>
                <a:cs typeface="Calibri" pitchFamily="34" charset="0"/>
              </a:rPr>
              <a:t>                   </a:t>
            </a:r>
            <a:r>
              <a:rPr lang="ru-RU" sz="1000" kern="0" dirty="0" smtClean="0">
                <a:latin typeface="Calibri" pitchFamily="34" charset="0"/>
                <a:cs typeface="Calibri" pitchFamily="34" charset="0"/>
              </a:rPr>
              <a:t>Сведения о расходной части проекта бюджета Курского муниципального округа на 2023 год и плановый период 2024 и 2025 годов в сравнении с ожидаемым исполнением за 2022 год (оценка) и отчетом за 2021 год (отчетный финансовый год) в разрезе муниципальных программ…………………………………………………………………………………………………………………………………………………………………………………………………………………………………………….…..32</a:t>
            </a:r>
            <a:endParaRPr lang="ru-RU" sz="1000" dirty="0" smtClean="0">
              <a:latin typeface="Calibri" pitchFamily="34" charset="0"/>
              <a:cs typeface="Calibri" pitchFamily="34" charset="0"/>
            </a:endParaRPr>
          </a:p>
          <a:p>
            <a:r>
              <a:rPr lang="ru-RU" sz="1000" b="1" dirty="0" smtClean="0">
                <a:latin typeface="Calibri" pitchFamily="34" charset="0"/>
                <a:cs typeface="Calibri" pitchFamily="34" charset="0"/>
              </a:rPr>
              <a:t>Раздел 8.  </a:t>
            </a:r>
            <a:r>
              <a:rPr lang="ru-RU" sz="1000" dirty="0" smtClean="0">
                <a:latin typeface="Calibri" pitchFamily="34" charset="0"/>
                <a:cs typeface="Calibri" pitchFamily="34" charset="0"/>
              </a:rPr>
              <a:t>Дополнительные сведения</a:t>
            </a:r>
          </a:p>
          <a:p>
            <a:r>
              <a:rPr lang="ru-RU" sz="1000" dirty="0" smtClean="0">
                <a:latin typeface="Calibri" pitchFamily="34" charset="0"/>
                <a:cs typeface="Calibri" pitchFamily="34" charset="0"/>
              </a:rPr>
              <a:t>                      Сведения о рейтинге Курского муниципального округа Ставропольского края по качеству управления бюджетным процессом..…………………………..33</a:t>
            </a:r>
          </a:p>
          <a:p>
            <a:r>
              <a:rPr lang="ru-RU" sz="1000" dirty="0" smtClean="0">
                <a:latin typeface="Calibri" pitchFamily="34" charset="0"/>
                <a:cs typeface="Calibri" pitchFamily="34" charset="0"/>
              </a:rPr>
              <a:t>                      </a:t>
            </a:r>
            <a:r>
              <a:rPr lang="ru-RU" sz="1000" dirty="0" err="1" smtClean="0">
                <a:latin typeface="Calibri" pitchFamily="34" charset="0"/>
                <a:cs typeface="Calibri" pitchFamily="34" charset="0"/>
              </a:rPr>
              <a:t>Подушевые</a:t>
            </a:r>
            <a:r>
              <a:rPr lang="ru-RU" sz="1000" dirty="0" smtClean="0">
                <a:latin typeface="Calibri" pitchFamily="34" charset="0"/>
                <a:cs typeface="Calibri" pitchFamily="34" charset="0"/>
              </a:rPr>
              <a:t> показатели доходов и расходов бюджета и показатели характеризующих результаты использования бюджетных ассигнований в  Курском муниципальном округе…………………………………………………………………………………………………………………………………………………………………………………………………….……..34                      </a:t>
            </a:r>
          </a:p>
          <a:p>
            <a:r>
              <a:rPr lang="ru-RU" sz="1000" dirty="0" smtClean="0">
                <a:latin typeface="Calibri" pitchFamily="34" charset="0"/>
                <a:cs typeface="Calibri" pitchFamily="34" charset="0"/>
              </a:rPr>
              <a:t>                      Достигнутые значения показателей для оценки эффективности деятельности органов местного самоуправления  Курского    </a:t>
            </a:r>
          </a:p>
          <a:p>
            <a:r>
              <a:rPr lang="ru-RU" sz="1000" dirty="0" smtClean="0">
                <a:latin typeface="Calibri" pitchFamily="34" charset="0"/>
                <a:cs typeface="Calibri" pitchFamily="34" charset="0"/>
              </a:rPr>
              <a:t>                      муниципального округа Ставропольского края……………………………………………………………………………………………………………………………………………….…………………35</a:t>
            </a:r>
          </a:p>
          <a:p>
            <a:r>
              <a:rPr lang="ru-RU" sz="1000" dirty="0" smtClean="0">
                <a:latin typeface="Calibri" pitchFamily="34" charset="0"/>
                <a:cs typeface="Calibri" pitchFamily="34" charset="0"/>
              </a:rPr>
              <a:t>                      Описание административно-территориального деления  Курского округа Ставропольского края…………………………………………………………….………..........36            </a:t>
            </a:r>
          </a:p>
          <a:p>
            <a:r>
              <a:rPr lang="ru-RU" sz="1000" dirty="0" smtClean="0">
                <a:latin typeface="Calibri" pitchFamily="34" charset="0"/>
                <a:cs typeface="Calibri" pitchFamily="34" charset="0"/>
              </a:rPr>
              <a:t>                      Понятия и термины………………………………………………………………………………………………………………..…………………………………………………..…………………………….…………37</a:t>
            </a:r>
          </a:p>
          <a:p>
            <a:endParaRPr lang="ru-RU" sz="1000" b="1" dirty="0" smtClean="0">
              <a:latin typeface="Calibri" pitchFamily="34" charset="0"/>
              <a:cs typeface="Calibri" pitchFamily="34" charset="0"/>
            </a:endParaRPr>
          </a:p>
          <a:p>
            <a:r>
              <a:rPr lang="ru-RU" sz="1000" b="1" dirty="0" smtClean="0">
                <a:latin typeface="Calibri" pitchFamily="34" charset="0"/>
                <a:cs typeface="Calibri" pitchFamily="34" charset="0"/>
              </a:rPr>
              <a:t>КОНТАКТНАЯ ИНФОРМАЦИЯ ДЛЯ ГРАЖДАН</a:t>
            </a:r>
            <a:endParaRPr lang="ru-RU" sz="1000" dirty="0">
              <a:latin typeface="Calibri" pitchFamily="34" charset="0"/>
              <a:cs typeface="Calibri" pitchFamily="34" charset="0"/>
            </a:endParaRP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СОЦИАЛЬНОЮ ПОЛИТИКУ в 2021-2025 годах</a:t>
            </a:r>
          </a:p>
        </p:txBody>
      </p:sp>
      <p:graphicFrame>
        <p:nvGraphicFramePr>
          <p:cNvPr id="3" name="Диаграмма 2"/>
          <p:cNvGraphicFramePr/>
          <p:nvPr/>
        </p:nvGraphicFramePr>
        <p:xfrm>
          <a:off x="0" y="785794"/>
          <a:ext cx="9144000" cy="35719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10" descr="http://perv-adm.ru/upload/iblock/a54/a540222e3dec86093c399a0bbd46dd45.jpg"/>
          <p:cNvPicPr>
            <a:picLocks noChangeAspect="1" noChangeArrowheads="1"/>
          </p:cNvPicPr>
          <p:nvPr/>
        </p:nvPicPr>
        <p:blipFill>
          <a:blip r:embed="rId3" cstate="print"/>
          <a:srcRect/>
          <a:stretch>
            <a:fillRect/>
          </a:stretch>
        </p:blipFill>
        <p:spPr bwMode="auto">
          <a:xfrm>
            <a:off x="7286644" y="2714620"/>
            <a:ext cx="1428728" cy="1357322"/>
          </a:xfrm>
          <a:prstGeom prst="rect">
            <a:avLst/>
          </a:prstGeom>
          <a:noFill/>
        </p:spPr>
      </p:pic>
      <p:sp>
        <p:nvSpPr>
          <p:cNvPr id="7" name="Прямоугольник 6"/>
          <p:cNvSpPr/>
          <p:nvPr/>
        </p:nvSpPr>
        <p:spPr>
          <a:xfrm>
            <a:off x="214282" y="4714884"/>
            <a:ext cx="8643998" cy="1815882"/>
          </a:xfrm>
          <a:prstGeom prst="rect">
            <a:avLst/>
          </a:prstGeom>
        </p:spPr>
        <p:txBody>
          <a:bodyPr wrap="square">
            <a:spAutoFit/>
          </a:bodyPr>
          <a:lstStyle/>
          <a:p>
            <a:pPr algn="just"/>
            <a:r>
              <a:rPr lang="ru-RU" sz="800" dirty="0" smtClean="0"/>
              <a:t>	Снижение расходов на социальную политику в 2023-2025 годах обусловлено в основном введением с 1 января 2023 года универсального пособия гражданам, имеющим детей, и беременным женщинам в целях единого подхода к назначению и осуществлению ежемесячной выплаты на ребенка до достижения им возраста 17 лет и переводом финансового обеспечения выплат данного пособия за счет средств Фонда пенсионного и социального страхования Российской Федерации.</a:t>
            </a:r>
          </a:p>
          <a:p>
            <a:pPr algn="just"/>
            <a:r>
              <a:rPr lang="ru-RU" sz="800" dirty="0" smtClean="0"/>
              <a:t>	Универсальное пособие объединит целый ряд действующих мер социальной поддержки:</a:t>
            </a:r>
          </a:p>
          <a:p>
            <a:pPr algn="just"/>
            <a:r>
              <a:rPr lang="ru-RU" sz="800" dirty="0" smtClean="0"/>
              <a:t>	• ежемесячное пособие женщине, вставшей на учет в медицинской организации в</a:t>
            </a:r>
          </a:p>
          <a:p>
            <a:pPr algn="just"/>
            <a:r>
              <a:rPr lang="ru-RU" sz="800" dirty="0" smtClean="0"/>
              <a:t>ранние сроки беременности;</a:t>
            </a:r>
          </a:p>
          <a:p>
            <a:pPr algn="just"/>
            <a:r>
              <a:rPr lang="ru-RU" sz="800" dirty="0" smtClean="0"/>
              <a:t>	• пособие по уходу за ребенком гражданам, не подлежащим обязательному социальному страхованию на случай временной нетрудоспособности и в связи с материнством;</a:t>
            </a:r>
          </a:p>
          <a:p>
            <a:pPr algn="just"/>
            <a:r>
              <a:rPr lang="ru-RU" sz="800" dirty="0" smtClean="0"/>
              <a:t>	• ежемесячную выплату в связи с рождением (усыновлением) ребенка до достижения ими возраста 3 лет;</a:t>
            </a:r>
          </a:p>
          <a:p>
            <a:pPr algn="just"/>
            <a:r>
              <a:rPr lang="ru-RU" sz="800" dirty="0" smtClean="0"/>
              <a:t>	• ежемесячную денежную выплату на ребенка в возрасте от 3 до 7 лет включительно;</a:t>
            </a:r>
          </a:p>
          <a:p>
            <a:pPr algn="just"/>
            <a:r>
              <a:rPr lang="ru-RU" sz="800" dirty="0" smtClean="0"/>
              <a:t>	• ежемесячную денежную выплату на ребенка в возрасте от 8 до 17 лет.</a:t>
            </a:r>
          </a:p>
          <a:p>
            <a:pPr algn="just"/>
            <a:r>
              <a:rPr lang="ru-RU" sz="800" dirty="0" smtClean="0"/>
              <a:t>Введение данного пособия позволит оптимизировать процесс предоставления мер социальной поддержки, упростит и сделает более удобным их получение для граждан, обеспечит более эффективное администрирование данных мер поддержки и администрирование средств, выделяемых на их обеспечение из бюджетов бюджетной системы Российской Федерации, сократить расходы бюджетов субъектов Российской Федерации</a:t>
            </a:r>
            <a:endParaRPr lang="ru-RU" sz="800" dirty="0"/>
          </a:p>
        </p:txBody>
      </p:sp>
    </p:spTree>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0" y="642918"/>
          <a:ext cx="9144000" cy="27146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КУЛЬТУРУ И КИНЕМАТОГРАФИЮ в 2021-2025 годах</a:t>
            </a:r>
          </a:p>
        </p:txBody>
      </p:sp>
      <p:graphicFrame>
        <p:nvGraphicFramePr>
          <p:cNvPr id="6" name="Таблица 5"/>
          <p:cNvGraphicFramePr>
            <a:graphicFrameLocks noGrp="1"/>
          </p:cNvGraphicFramePr>
          <p:nvPr/>
        </p:nvGraphicFramePr>
        <p:xfrm>
          <a:off x="214282" y="3429000"/>
          <a:ext cx="8715436" cy="1396971"/>
        </p:xfrm>
        <a:graphic>
          <a:graphicData uri="http://schemas.openxmlformats.org/drawingml/2006/table">
            <a:tbl>
              <a:tblPr/>
              <a:tblGrid>
                <a:gridCol w="2786082"/>
                <a:gridCol w="857256"/>
                <a:gridCol w="571504"/>
                <a:gridCol w="1000132"/>
                <a:gridCol w="928694"/>
                <a:gridCol w="928694"/>
                <a:gridCol w="857256"/>
                <a:gridCol w="785818"/>
              </a:tblGrid>
              <a:tr h="486762">
                <a:tc>
                  <a:txBody>
                    <a:bodyPr/>
                    <a:lstStyle/>
                    <a:p>
                      <a:pPr algn="ctr" rtl="0" fontAlgn="t"/>
                      <a:r>
                        <a:rPr lang="ru-RU" sz="900" b="0" i="0" u="none" strike="noStrike" dirty="0">
                          <a:solidFill>
                            <a:srgbClr val="000000"/>
                          </a:solidFill>
                          <a:latin typeface="Times New Roman"/>
                        </a:rPr>
                        <a:t>Наименование</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Рз</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ПР</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2021</a:t>
                      </a:r>
                    </a:p>
                    <a:p>
                      <a:pPr algn="ctr" rtl="0" fontAlgn="t"/>
                      <a:r>
                        <a:rPr lang="ru-RU" sz="900" b="0" i="0" u="none" strike="noStrike" dirty="0" smtClean="0">
                          <a:solidFill>
                            <a:srgbClr val="000000"/>
                          </a:solidFill>
                          <a:latin typeface="Times New Roman"/>
                        </a:rPr>
                        <a:t>(факт)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2022 (уточненный)</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2023</a:t>
                      </a:r>
                    </a:p>
                    <a:p>
                      <a:pPr algn="ctr" rtl="0" fontAlgn="t"/>
                      <a:r>
                        <a:rPr lang="ru-RU" sz="900" b="0" i="0" u="none" strike="noStrike" dirty="0" smtClean="0">
                          <a:solidFill>
                            <a:srgbClr val="000000"/>
                          </a:solidFill>
                          <a:latin typeface="Times New Roman"/>
                        </a:rPr>
                        <a:t> (проект)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0" i="0" u="none" strike="noStrike" dirty="0" smtClean="0">
                          <a:solidFill>
                            <a:srgbClr val="000000"/>
                          </a:solidFill>
                          <a:latin typeface="Times New Roman"/>
                        </a:rPr>
                        <a:t>2024 </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0" i="0" u="none" strike="noStrike" dirty="0" smtClean="0">
                          <a:solidFill>
                            <a:srgbClr val="000000"/>
                          </a:solidFill>
                          <a:latin typeface="Times New Roman"/>
                        </a:rPr>
                        <a:t>2025 </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887">
                <a:tc>
                  <a:txBody>
                    <a:bodyPr/>
                    <a:lstStyle/>
                    <a:p>
                      <a:pPr algn="ctr" rtl="0" fontAlgn="b"/>
                      <a:r>
                        <a:rPr lang="ru-RU" sz="900" b="0" i="0" u="none" strike="noStrike">
                          <a:solidFill>
                            <a:srgbClr val="000000"/>
                          </a:solidFill>
                          <a:latin typeface="Times New Roman"/>
                        </a:rPr>
                        <a:t>1</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5 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7 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79607">
                <a:tc>
                  <a:txBody>
                    <a:bodyPr/>
                    <a:lstStyle/>
                    <a:p>
                      <a:pPr algn="l" rtl="0" fontAlgn="b"/>
                      <a:r>
                        <a:rPr lang="ru-RU" sz="900" b="1" i="0" u="none" strike="noStrike">
                          <a:solidFill>
                            <a:srgbClr val="000000"/>
                          </a:solidFill>
                          <a:latin typeface="Times New Roman"/>
                        </a:rPr>
                        <a:t>Культура и кинематография</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08</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139587,73</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139701,85</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162389,42</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1" i="0" u="none" strike="noStrike" dirty="0" smtClean="0">
                          <a:solidFill>
                            <a:srgbClr val="000000"/>
                          </a:solidFill>
                          <a:latin typeface="Times New Roman"/>
                        </a:rPr>
                        <a:t>129613,57</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1" i="0" u="none" strike="noStrike" dirty="0" smtClean="0">
                          <a:solidFill>
                            <a:srgbClr val="000000"/>
                          </a:solidFill>
                          <a:latin typeface="Times New Roman"/>
                        </a:rPr>
                        <a:t>130544,41</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887">
                <a:tc>
                  <a:txBody>
                    <a:bodyPr/>
                    <a:lstStyle/>
                    <a:p>
                      <a:pPr algn="l" rtl="0" fontAlgn="b"/>
                      <a:r>
                        <a:rPr lang="ru-RU" sz="900" b="0" i="0" u="none" strike="noStrike" dirty="0">
                          <a:solidFill>
                            <a:srgbClr val="000000"/>
                          </a:solidFill>
                          <a:latin typeface="Times New Roman"/>
                        </a:rPr>
                        <a:t>Культура</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110509,23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108998,68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129607,49</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96900,62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97736,73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34514">
                <a:tc>
                  <a:txBody>
                    <a:bodyPr/>
                    <a:lstStyle/>
                    <a:p>
                      <a:pPr algn="l" rtl="0" fontAlgn="b"/>
                      <a:r>
                        <a:rPr lang="ru-RU" sz="900" b="0" i="0" u="none" strike="noStrike">
                          <a:solidFill>
                            <a:srgbClr val="000000"/>
                          </a:solidFill>
                          <a:latin typeface="Times New Roman"/>
                        </a:rPr>
                        <a:t>Кинематография</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4690,85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5255,12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4947,71</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4998,17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5084,28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154">
                <a:tc>
                  <a:txBody>
                    <a:bodyPr/>
                    <a:lstStyle/>
                    <a:p>
                      <a:pPr algn="l" rtl="0" fontAlgn="b"/>
                      <a:r>
                        <a:rPr lang="ru-RU" sz="900" b="0" i="0" u="none" strike="noStrike">
                          <a:solidFill>
                            <a:srgbClr val="000000"/>
                          </a:solidFill>
                          <a:latin typeface="Times New Roman"/>
                        </a:rPr>
                        <a:t>Другие вопросы в области культуры</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24387,65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25448,05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27834,22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27714,78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27723,40</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pic>
        <p:nvPicPr>
          <p:cNvPr id="7" name="Picture 7" descr="C:\Users\Кострицкая\Desktop\Avtoklub-1.jpg.crdownload"/>
          <p:cNvPicPr>
            <a:picLocks noChangeAspect="1" noChangeArrowheads="1"/>
          </p:cNvPicPr>
          <p:nvPr/>
        </p:nvPicPr>
        <p:blipFill>
          <a:blip r:embed="rId3" cstate="print"/>
          <a:srcRect/>
          <a:stretch>
            <a:fillRect/>
          </a:stretch>
        </p:blipFill>
        <p:spPr bwMode="auto">
          <a:xfrm>
            <a:off x="285720" y="5143512"/>
            <a:ext cx="2045382" cy="1571636"/>
          </a:xfrm>
          <a:prstGeom prst="rect">
            <a:avLst/>
          </a:prstGeom>
          <a:ln>
            <a:noFill/>
          </a:ln>
          <a:effectLst>
            <a:outerShdw blurRad="292100" dist="139700" dir="2700000" algn="tl" rotWithShape="0">
              <a:srgbClr val="333333">
                <a:alpha val="65000"/>
              </a:srgbClr>
            </a:outerShdw>
          </a:effectLst>
        </p:spPr>
      </p:pic>
      <p:pic>
        <p:nvPicPr>
          <p:cNvPr id="8" name="Picture 9" descr="https://cdn.culture.ru/c/778564.jpg"/>
          <p:cNvPicPr>
            <a:picLocks noChangeAspect="1" noChangeArrowheads="1"/>
          </p:cNvPicPr>
          <p:nvPr/>
        </p:nvPicPr>
        <p:blipFill>
          <a:blip r:embed="rId4" cstate="print"/>
          <a:srcRect/>
          <a:stretch>
            <a:fillRect/>
          </a:stretch>
        </p:blipFill>
        <p:spPr bwMode="auto">
          <a:xfrm>
            <a:off x="2571736" y="5143512"/>
            <a:ext cx="3826651" cy="1600200"/>
          </a:xfrm>
          <a:prstGeom prst="rect">
            <a:avLst/>
          </a:prstGeom>
          <a:ln>
            <a:noFill/>
          </a:ln>
          <a:effectLst>
            <a:outerShdw blurRad="190500" algn="tl" rotWithShape="0">
              <a:srgbClr val="000000">
                <a:alpha val="70000"/>
              </a:srgbClr>
            </a:outerShdw>
          </a:effectLst>
        </p:spPr>
      </p:pic>
      <p:pic>
        <p:nvPicPr>
          <p:cNvPr id="9" name="Picture 11" descr="https://mrdk-kurskaya.stv.muzkult.ru/media/2019/09/15/1262980392/DSC_0120_thumb.jpg"/>
          <p:cNvPicPr>
            <a:picLocks noChangeAspect="1" noChangeArrowheads="1"/>
          </p:cNvPicPr>
          <p:nvPr/>
        </p:nvPicPr>
        <p:blipFill>
          <a:blip r:embed="rId5" cstate="print"/>
          <a:srcRect/>
          <a:stretch>
            <a:fillRect/>
          </a:stretch>
        </p:blipFill>
        <p:spPr bwMode="auto">
          <a:xfrm>
            <a:off x="6643702" y="5143512"/>
            <a:ext cx="2209800" cy="1568245"/>
          </a:xfrm>
          <a:prstGeom prst="rect">
            <a:avLst/>
          </a:prstGeom>
          <a:ln>
            <a:noFill/>
          </a:ln>
          <a:effectLst>
            <a:outerShdw blurRad="190500" algn="tl" rotWithShape="0">
              <a:srgbClr val="000000">
                <a:alpha val="70000"/>
              </a:srgbClr>
            </a:outerShdw>
          </a:effectLst>
        </p:spPr>
      </p:pic>
    </p:spTree>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71406" y="3429000"/>
          <a:ext cx="8715436" cy="1264524"/>
        </p:xfrm>
        <a:graphic>
          <a:graphicData uri="http://schemas.openxmlformats.org/drawingml/2006/table">
            <a:tbl>
              <a:tblPr/>
              <a:tblGrid>
                <a:gridCol w="2123862"/>
                <a:gridCol w="464595"/>
                <a:gridCol w="464595"/>
                <a:gridCol w="1090352"/>
                <a:gridCol w="1143008"/>
                <a:gridCol w="1143008"/>
                <a:gridCol w="1143008"/>
                <a:gridCol w="1143008"/>
              </a:tblGrid>
              <a:tr h="379850">
                <a:tc>
                  <a:txBody>
                    <a:bodyPr/>
                    <a:lstStyle/>
                    <a:p>
                      <a:pPr algn="ctr" fontAlgn="t"/>
                      <a:r>
                        <a:rPr lang="ru-RU" sz="1000" b="0" i="0" u="none" strike="noStrike" dirty="0" smtClean="0">
                          <a:solidFill>
                            <a:srgbClr val="000000"/>
                          </a:solidFill>
                          <a:latin typeface="Calibri" pitchFamily="34" charset="0"/>
                          <a:cs typeface="Calibri" pitchFamily="34" charset="0"/>
                        </a:rPr>
                        <a:t>Наименование </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Calibri" pitchFamily="34" charset="0"/>
                          <a:cs typeface="Calibri" pitchFamily="34" charset="0"/>
                        </a:rPr>
                        <a:t>Рз</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Calibri" pitchFamily="34" charset="0"/>
                          <a:cs typeface="Calibri" pitchFamily="34" charset="0"/>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2021</a:t>
                      </a:r>
                    </a:p>
                    <a:p>
                      <a:pPr algn="ctr" fontAlgn="t"/>
                      <a:r>
                        <a:rPr lang="ru-RU" sz="1000" b="0" i="0" u="none" strike="noStrike" dirty="0" smtClean="0">
                          <a:solidFill>
                            <a:srgbClr val="000000"/>
                          </a:solidFill>
                          <a:latin typeface="Calibri" pitchFamily="34" charset="0"/>
                          <a:cs typeface="Calibri" pitchFamily="34" charset="0"/>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2022 </a:t>
                      </a:r>
                    </a:p>
                    <a:p>
                      <a:pPr marL="0" marR="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(уточненный)</a:t>
                      </a:r>
                    </a:p>
                    <a:p>
                      <a:pPr algn="ctr" fontAlgn="t"/>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2023  </a:t>
                      </a:r>
                    </a:p>
                    <a:p>
                      <a:pPr algn="ctr" fontAlgn="t"/>
                      <a:r>
                        <a:rPr lang="ru-RU" sz="1000" b="0" i="0" u="none" strike="noStrike" dirty="0" smtClean="0">
                          <a:solidFill>
                            <a:srgbClr val="000000"/>
                          </a:solidFill>
                          <a:latin typeface="Calibri" pitchFamily="34" charset="0"/>
                          <a:cs typeface="Calibri" pitchFamily="34" charset="0"/>
                        </a:rPr>
                        <a:t>(проект)</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2024 </a:t>
                      </a:r>
                    </a:p>
                    <a:p>
                      <a:pPr algn="ctr" fontAlgn="t"/>
                      <a:r>
                        <a:rPr lang="ru-RU" sz="1000" b="0" i="0" u="none" strike="noStrike" dirty="0" smtClean="0">
                          <a:solidFill>
                            <a:srgbClr val="000000"/>
                          </a:solidFill>
                          <a:latin typeface="Calibri" pitchFamily="34" charset="0"/>
                          <a:cs typeface="Calibri" pitchFamily="34" charset="0"/>
                        </a:rPr>
                        <a:t>(проект)</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2025 </a:t>
                      </a:r>
                    </a:p>
                    <a:p>
                      <a:pPr algn="ctr" fontAlgn="t"/>
                      <a:r>
                        <a:rPr lang="ru-RU" sz="1000" b="0" i="0" u="none" strike="noStrike" dirty="0" smtClean="0">
                          <a:solidFill>
                            <a:srgbClr val="000000"/>
                          </a:solidFill>
                          <a:latin typeface="Calibri" pitchFamily="34" charset="0"/>
                          <a:cs typeface="Calibri" pitchFamily="34" charset="0"/>
                        </a:rPr>
                        <a:t>(проект)</a:t>
                      </a:r>
                    </a:p>
                    <a:p>
                      <a:pPr algn="ctr" fontAlgn="t"/>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ctr" fontAlgn="b"/>
                      <a:r>
                        <a:rPr lang="ru-RU" sz="1000" b="0" i="0" u="none" strike="noStrike" dirty="0">
                          <a:solidFill>
                            <a:srgbClr val="000000"/>
                          </a:solidFill>
                          <a:latin typeface="Calibri" pitchFamily="34" charset="0"/>
                          <a:cs typeface="Calibri" pitchFamily="34" charset="0"/>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pitchFamily="34" charset="0"/>
                          <a:cs typeface="Calibri" pitchFamily="34" charset="0"/>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r>
                        <a:rPr lang="ru-RU" sz="10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7</a:t>
                      </a:r>
                      <a:r>
                        <a:rPr lang="ru-RU" sz="10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8</a:t>
                      </a:r>
                      <a:r>
                        <a:rPr lang="ru-RU" sz="10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9</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1" i="0" u="none" strike="noStrike" dirty="0">
                          <a:solidFill>
                            <a:srgbClr val="000000"/>
                          </a:solidFill>
                          <a:latin typeface="Calibri" pitchFamily="34" charset="0"/>
                          <a:cs typeface="Calibri" pitchFamily="34" charset="0"/>
                        </a:rPr>
                        <a:t>Физическая культура и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pitchFamily="34" charset="0"/>
                          <a:cs typeface="Calibri"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rgbClr val="000000"/>
                          </a:solidFill>
                          <a:latin typeface="Calibri" pitchFamily="34" charset="0"/>
                          <a:cs typeface="Calibri"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12487,59</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16096,03</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13509,527</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12947,52</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12987,05</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Calibri" pitchFamily="34" charset="0"/>
                          <a:cs typeface="Calibri" pitchFamily="34" charset="0"/>
                        </a:rPr>
                        <a:t>Физическая 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4354,80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5127,84</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5578,82</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5601,04</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5624,15</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smtClean="0">
                          <a:solidFill>
                            <a:srgbClr val="000000"/>
                          </a:solidFill>
                          <a:latin typeface="Calibri" pitchFamily="34" charset="0"/>
                          <a:cs typeface="Calibri" pitchFamily="34" charset="0"/>
                        </a:rPr>
                        <a:t>Массовый</a:t>
                      </a:r>
                      <a:r>
                        <a:rPr lang="ru-RU" sz="1000" b="0" i="0" u="none" strike="noStrike" baseline="0" dirty="0" smtClean="0">
                          <a:solidFill>
                            <a:srgbClr val="000000"/>
                          </a:solidFill>
                          <a:latin typeface="Calibri" pitchFamily="34" charset="0"/>
                          <a:cs typeface="Calibri" pitchFamily="34" charset="0"/>
                        </a:rPr>
                        <a:t> спорт</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11</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02</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2299,47</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5021,42</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1033,00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733,00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733,00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smtClean="0">
                          <a:solidFill>
                            <a:srgbClr val="000000"/>
                          </a:solidFill>
                          <a:latin typeface="Calibri" pitchFamily="34" charset="0"/>
                          <a:cs typeface="Calibri" pitchFamily="34" charset="0"/>
                        </a:rPr>
                        <a:t>Другие вопросы</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11</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05</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5833,32</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5946,77</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6897,70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6613,48</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6629,90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района на ФИЗИЧЕСКУЮ КУЛЬТУРУ  И СПОРТ в 2021-2025 годах</a:t>
            </a:r>
          </a:p>
        </p:txBody>
      </p:sp>
      <p:sp>
        <p:nvSpPr>
          <p:cNvPr id="14" name="TextBox 3"/>
          <p:cNvSpPr txBox="1"/>
          <p:nvPr/>
        </p:nvSpPr>
        <p:spPr>
          <a:xfrm>
            <a:off x="7703820" y="857232"/>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graphicFrame>
        <p:nvGraphicFramePr>
          <p:cNvPr id="15" name="Диаграмма 14"/>
          <p:cNvGraphicFramePr/>
          <p:nvPr/>
        </p:nvGraphicFramePr>
        <p:xfrm>
          <a:off x="0" y="928670"/>
          <a:ext cx="9144000" cy="250033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C:\Users\Кострицкая\Desktop\презентация\волейбол7.jpg"/>
          <p:cNvPicPr>
            <a:picLocks noChangeAspect="1" noChangeArrowheads="1"/>
          </p:cNvPicPr>
          <p:nvPr/>
        </p:nvPicPr>
        <p:blipFill>
          <a:blip r:embed="rId3" cstate="print"/>
          <a:srcRect t="9324"/>
          <a:stretch>
            <a:fillRect/>
          </a:stretch>
        </p:blipFill>
        <p:spPr bwMode="auto">
          <a:xfrm>
            <a:off x="285720" y="4857760"/>
            <a:ext cx="2523350" cy="1795576"/>
          </a:xfrm>
          <a:prstGeom prst="rect">
            <a:avLst/>
          </a:prstGeom>
          <a:ln>
            <a:noFill/>
          </a:ln>
          <a:effectLst>
            <a:outerShdw blurRad="190500" algn="tl" rotWithShape="0">
              <a:srgbClr val="000000">
                <a:alpha val="70000"/>
              </a:srgbClr>
            </a:outerShdw>
          </a:effectLst>
        </p:spPr>
      </p:pic>
      <p:pic>
        <p:nvPicPr>
          <p:cNvPr id="1027" name="Picture 3" descr="C:\Users\Кострицкая\Desktop\презентация\IMG-20220822-WA0030.jpg"/>
          <p:cNvPicPr>
            <a:picLocks noChangeAspect="1" noChangeArrowheads="1"/>
          </p:cNvPicPr>
          <p:nvPr/>
        </p:nvPicPr>
        <p:blipFill>
          <a:blip r:embed="rId4" cstate="print"/>
          <a:srcRect/>
          <a:stretch>
            <a:fillRect/>
          </a:stretch>
        </p:blipFill>
        <p:spPr bwMode="auto">
          <a:xfrm>
            <a:off x="3071802" y="4857760"/>
            <a:ext cx="3016218" cy="1785950"/>
          </a:xfrm>
          <a:prstGeom prst="rect">
            <a:avLst/>
          </a:prstGeom>
          <a:ln>
            <a:noFill/>
          </a:ln>
          <a:effectLst>
            <a:outerShdw blurRad="190500" algn="tl" rotWithShape="0">
              <a:srgbClr val="000000">
                <a:alpha val="70000"/>
              </a:srgbClr>
            </a:outerShdw>
          </a:effectLst>
        </p:spPr>
      </p:pic>
      <p:pic>
        <p:nvPicPr>
          <p:cNvPr id="1028" name="Picture 4" descr="C:\Users\Кострицкая\Desktop\презентация\IMG-20221023-WA0037.jpg"/>
          <p:cNvPicPr>
            <a:picLocks noChangeAspect="1" noChangeArrowheads="1"/>
          </p:cNvPicPr>
          <p:nvPr/>
        </p:nvPicPr>
        <p:blipFill>
          <a:blip r:embed="rId5" cstate="print"/>
          <a:srcRect t="10000"/>
          <a:stretch>
            <a:fillRect/>
          </a:stretch>
        </p:blipFill>
        <p:spPr bwMode="auto">
          <a:xfrm>
            <a:off x="6286512" y="4857760"/>
            <a:ext cx="2645857" cy="1785950"/>
          </a:xfrm>
          <a:prstGeom prst="rect">
            <a:avLst/>
          </a:prstGeom>
          <a:ln>
            <a:noFill/>
          </a:ln>
          <a:effectLst>
            <a:outerShdw blurRad="190500" algn="tl" rotWithShape="0">
              <a:srgbClr val="000000">
                <a:alpha val="70000"/>
              </a:srgbClr>
            </a:outerShdw>
          </a:effectLst>
        </p:spPr>
      </p:pic>
    </p:spTree>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928670"/>
          <a:ext cx="8858314" cy="4900143"/>
        </p:xfrm>
        <a:graphic>
          <a:graphicData uri="http://schemas.openxmlformats.org/drawingml/2006/table">
            <a:tbl>
              <a:tblPr/>
              <a:tblGrid>
                <a:gridCol w="285752"/>
                <a:gridCol w="285752"/>
                <a:gridCol w="2352487"/>
                <a:gridCol w="647909"/>
                <a:gridCol w="840947"/>
                <a:gridCol w="800069"/>
                <a:gridCol w="821173"/>
                <a:gridCol w="895397"/>
                <a:gridCol w="593460"/>
                <a:gridCol w="406672"/>
                <a:gridCol w="560318"/>
                <a:gridCol w="368378"/>
              </a:tblGrid>
              <a:tr h="301758">
                <a:tc rowSpan="2">
                  <a:txBody>
                    <a:bodyPr/>
                    <a:lstStyle/>
                    <a:p>
                      <a:pPr algn="ctr" fontAlgn="t"/>
                      <a:r>
                        <a:rPr lang="ru-RU" sz="900" b="0" i="0" u="none" strike="noStrike" dirty="0">
                          <a:solidFill>
                            <a:srgbClr val="000000"/>
                          </a:solidFill>
                          <a:latin typeface="Times New Roman"/>
                        </a:rPr>
                        <a:t>РЗ</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ПР</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Наименование</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2021 год отчет</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2022 год </a:t>
                      </a:r>
                      <a:endParaRPr lang="ru-RU" sz="900" b="0" i="0" u="none" strike="noStrike" dirty="0" smtClean="0">
                        <a:solidFill>
                          <a:srgbClr val="000000"/>
                        </a:solidFill>
                        <a:latin typeface="Times New Roman"/>
                      </a:endParaRPr>
                    </a:p>
                    <a:p>
                      <a:pPr algn="ctr" fontAlgn="t"/>
                      <a:r>
                        <a:rPr lang="ru-RU" sz="900" b="0" i="0" u="none" strike="noStrike" dirty="0" smtClean="0">
                          <a:solidFill>
                            <a:srgbClr val="000000"/>
                          </a:solidFill>
                          <a:latin typeface="Times New Roman"/>
                        </a:rPr>
                        <a:t>оценка</a:t>
                      </a:r>
                      <a:endParaRPr lang="ru-RU" sz="900" b="0" i="0" u="none" strike="noStrike" dirty="0">
                        <a:solidFill>
                          <a:srgbClr val="000000"/>
                        </a:solidFill>
                        <a:latin typeface="Times New Roman"/>
                      </a:endParaRP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a:solidFill>
                            <a:srgbClr val="000000"/>
                          </a:solidFill>
                          <a:latin typeface="Times New Roman"/>
                        </a:rPr>
                        <a:t>2023 год</a:t>
                      </a:r>
                    </a:p>
                  </a:txBody>
                  <a:tcPr marL="3795" marR="3795" marT="379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2024 год</a:t>
                      </a:r>
                    </a:p>
                  </a:txBody>
                  <a:tcPr marL="3795" marR="3795" marT="379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2025 год</a:t>
                      </a:r>
                    </a:p>
                  </a:txBody>
                  <a:tcPr marL="3795" marR="3795" marT="379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ru-RU" sz="900" b="0" i="0" u="none" strike="noStrike" dirty="0">
                          <a:solidFill>
                            <a:srgbClr val="000000"/>
                          </a:solidFill>
                          <a:latin typeface="Times New Roman"/>
                        </a:rPr>
                        <a:t>отклонение 2023 года к 2021 году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rtl="0" fontAlgn="b"/>
                      <a:r>
                        <a:rPr lang="ru-RU" sz="900" b="0" i="0" u="none" strike="noStrike">
                          <a:solidFill>
                            <a:srgbClr val="000000"/>
                          </a:solidFill>
                          <a:latin typeface="Times New Roman"/>
                        </a:rPr>
                        <a:t>отклонение 2023 года  к 2022 году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11606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dirty="0">
                          <a:solidFill>
                            <a:srgbClr val="000000"/>
                          </a:solidFill>
                          <a:latin typeface="Times New Roman"/>
                        </a:rPr>
                        <a:t>Общегосударственные вопросы</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dirty="0">
                          <a:solidFill>
                            <a:srgbClr val="000000"/>
                          </a:solidFill>
                          <a:latin typeface="Times New Roman"/>
                        </a:rPr>
                        <a:t>200177,86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dirty="0">
                          <a:solidFill>
                            <a:srgbClr val="000000"/>
                          </a:solidFill>
                          <a:latin typeface="Times New Roman"/>
                        </a:rPr>
                        <a:t>184119,63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dirty="0">
                          <a:solidFill>
                            <a:srgbClr val="000000"/>
                          </a:solidFill>
                          <a:latin typeface="Times New Roman"/>
                        </a:rPr>
                        <a:t>203 924,10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dirty="0">
                          <a:solidFill>
                            <a:srgbClr val="000000"/>
                          </a:solidFill>
                          <a:latin typeface="Times New Roman"/>
                        </a:rPr>
                        <a:t>175 041,90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dirty="0">
                          <a:solidFill>
                            <a:srgbClr val="000000"/>
                          </a:solidFill>
                          <a:latin typeface="Times New Roman"/>
                        </a:rPr>
                        <a:t>179 642,96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dirty="0">
                          <a:solidFill>
                            <a:srgbClr val="000000"/>
                          </a:solidFill>
                          <a:latin typeface="Calibri"/>
                        </a:rPr>
                        <a:t>3 746,24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dirty="0">
                          <a:solidFill>
                            <a:srgbClr val="000000"/>
                          </a:solidFill>
                          <a:latin typeface="Calibri"/>
                        </a:rPr>
                        <a:t>101,9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dirty="0">
                          <a:solidFill>
                            <a:srgbClr val="000000"/>
                          </a:solidFill>
                          <a:latin typeface="Calibri"/>
                        </a:rPr>
                        <a:t>19 804,47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dirty="0">
                          <a:solidFill>
                            <a:srgbClr val="000000"/>
                          </a:solidFill>
                          <a:latin typeface="Calibri"/>
                        </a:rPr>
                        <a:t>110,8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03106">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Функционирование законодательных (представительных) органов государственной (муниципальной) власти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3239,45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3 548,22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3 654,76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3 554,76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3 554,76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415,31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112,8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106,54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103,0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06">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Функционирование законодательных (представительных) органов государственной (муниципальной) власти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1 534,57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1 646,24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1 646,24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1 646,24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1 646,24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900" b="0" i="0" u="none" strike="noStrike" dirty="0">
                        <a:solidFill>
                          <a:srgbClr val="000000"/>
                        </a:solidFill>
                        <a:latin typeface="Calibri"/>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111,67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107,3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758">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95118,03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101 029,96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103 603,04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103 514,14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103 699,81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8 485,01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108,9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2 573,08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102,5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05</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Судебная система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19,29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119,06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3,44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3,60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3,22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-15,85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17,8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-115,62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758">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06</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16652,41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18 218,09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18 776,75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18 720,70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18 735,21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2 124,34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112,8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558,66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103,1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Резервные фонды</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2 000,00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1000,00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1 000,00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2 000,00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900" b="0" i="0" u="none" strike="noStrike" dirty="0">
                        <a:solidFill>
                          <a:srgbClr val="000000"/>
                        </a:solidFill>
                        <a:latin typeface="Calibri"/>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2 000,00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900" b="0" i="0" u="none" strike="noStrike" dirty="0">
                        <a:solidFill>
                          <a:srgbClr val="000000"/>
                        </a:solidFill>
                        <a:latin typeface="Calibri"/>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Другие общегосударственные вопросы</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85148,68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59669,73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74 239,87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46 602,46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46 616,38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-10 908,81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87,2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14 570,14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124,4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a:solidFill>
                            <a:srgbClr val="000000"/>
                          </a:solidFill>
                          <a:latin typeface="Times New Roman"/>
                        </a:rPr>
                        <a:t>Национальная оборона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2428,22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3 611,65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4 981,07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3 110,55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3 216,41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2 552,85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205,1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1 369,42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137,9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16062">
                <a:tc>
                  <a:txBody>
                    <a:bodyPr/>
                    <a:lstStyle/>
                    <a:p>
                      <a:pPr algn="ctr"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Мобилизационная и вневойсковая подготовка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2428,22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3 611,68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4 981,07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3 110,55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3 216,41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2 552,85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205,1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1 369,39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137,9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06">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a:solidFill>
                            <a:srgbClr val="000000"/>
                          </a:solidFill>
                          <a:latin typeface="Times New Roman"/>
                        </a:rPr>
                        <a:t>Национальная безопасность и правоохранительная деятельность</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6081,94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7 900,02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5 276,34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5 273,65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5 280,51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-805,60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86,8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-2 623,68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66,8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03106">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Защита населения и территории от чрезвычайных ситуаций природного и техногенного характера, гражданская оборона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5698,14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4 547,10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4 676,34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4 673,65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4 680,51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-1 021,80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82,1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129,24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102,8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Миграционная политика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0,00</a:t>
                      </a:r>
                      <a:r>
                        <a:rPr lang="ru-RU" sz="900" b="0" i="0" u="none" strike="noStrike" dirty="0">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2 795,44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0,00</a:t>
                      </a:r>
                      <a:r>
                        <a:rPr lang="ru-RU" sz="900" b="0" i="0" u="none" strike="noStrike" dirty="0">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0,00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900" b="0" i="0" u="none" strike="noStrike" dirty="0">
                        <a:solidFill>
                          <a:srgbClr val="000000"/>
                        </a:solidFill>
                        <a:latin typeface="Calibri"/>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-2 795,44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06">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Другие вопросы в области национальной безопасности и правоохранительной деятельности</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383,8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557,48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600,00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600,00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600,00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216,20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156,3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42,52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107,6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a:solidFill>
                            <a:srgbClr val="000000"/>
                          </a:solidFill>
                          <a:latin typeface="Times New Roman"/>
                        </a:rPr>
                        <a:t>Национальная экономика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257277,61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452333,37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198 394,20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147 312,69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58 232,63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-58 883,41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77,1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-253 939,17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43,9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16062">
                <a:tc>
                  <a:txBody>
                    <a:bodyPr/>
                    <a:lstStyle/>
                    <a:p>
                      <a:pPr algn="ctr"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05</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Сельское хозяйство и рыболовство</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14427,17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7 769,84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8 568,16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8 586,10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8 604,76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-5 859,01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59,4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798,32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110,3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Транспорт</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2264,58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2 469,32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2 469,32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2 469,32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2 469,32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204,74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109,0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0,00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09</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Дорожное хозяйство (дорожные фонды)</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238741,37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439539,27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184 787,18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134 687,73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45 589,01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-53 954,19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77,4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-254 752,09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42,0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0" y="0"/>
            <a:ext cx="9144000" cy="646331"/>
          </a:xfrm>
          <a:prstGeom prst="rect">
            <a:avLst/>
          </a:prstGeom>
          <a:noFill/>
        </p:spPr>
        <p:txBody>
          <a:bodyPr wrap="square" rtlCol="0">
            <a:spAutoFit/>
          </a:bodyPr>
          <a:lstStyle/>
          <a:p>
            <a:pPr lvl="0" algn="ctr">
              <a:defRPr/>
            </a:pPr>
            <a:r>
              <a:rPr lang="ru-RU" sz="1200" kern="0" dirty="0" smtClean="0"/>
              <a:t>Сведения о расходной части проекта бюджета Курского муниципального округа на 2023 год и плановый период 2024 и 2025 годов в сравнении с ожидаемым исполнением за 2022 год (оценка) и отчетом за 2021 год </a:t>
            </a:r>
          </a:p>
          <a:p>
            <a:pPr lvl="0" algn="ctr">
              <a:defRPr/>
            </a:pPr>
            <a:r>
              <a:rPr lang="ru-RU" sz="1200" kern="0" dirty="0" smtClean="0"/>
              <a:t>(отчетный финансовый год) в разрезе разделов и подразделов</a:t>
            </a:r>
          </a:p>
        </p:txBody>
      </p:sp>
    </p:spTree>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214290"/>
          <a:ext cx="8858314" cy="4346835"/>
        </p:xfrm>
        <a:graphic>
          <a:graphicData uri="http://schemas.openxmlformats.org/drawingml/2006/table">
            <a:tbl>
              <a:tblPr/>
              <a:tblGrid>
                <a:gridCol w="357190"/>
                <a:gridCol w="357190"/>
                <a:gridCol w="2143140"/>
                <a:gridCol w="714380"/>
                <a:gridCol w="840947"/>
                <a:gridCol w="800069"/>
                <a:gridCol w="821173"/>
                <a:gridCol w="823959"/>
                <a:gridCol w="571504"/>
                <a:gridCol w="500066"/>
                <a:gridCol w="560318"/>
                <a:gridCol w="368378"/>
              </a:tblGrid>
              <a:tr h="116062">
                <a:tc rowSpan="2">
                  <a:txBody>
                    <a:bodyPr/>
                    <a:lstStyle/>
                    <a:p>
                      <a:pPr algn="ctr" fontAlgn="t"/>
                      <a:r>
                        <a:rPr lang="ru-RU" sz="900" b="0" i="0" u="none" strike="noStrike" dirty="0">
                          <a:solidFill>
                            <a:srgbClr val="000000"/>
                          </a:solidFill>
                          <a:latin typeface="Times New Roman"/>
                        </a:rPr>
                        <a:t>РЗ</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ПР</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Наименование</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2021 год отчет</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2022 год </a:t>
                      </a:r>
                      <a:endParaRPr lang="ru-RU" sz="900" b="0" i="0" u="none" strike="noStrike" dirty="0" smtClean="0">
                        <a:solidFill>
                          <a:srgbClr val="000000"/>
                        </a:solidFill>
                        <a:latin typeface="Times New Roman"/>
                      </a:endParaRPr>
                    </a:p>
                    <a:p>
                      <a:pPr algn="ctr" fontAlgn="t"/>
                      <a:r>
                        <a:rPr lang="ru-RU" sz="900" b="0" i="0" u="none" strike="noStrike" dirty="0" smtClean="0">
                          <a:solidFill>
                            <a:srgbClr val="000000"/>
                          </a:solidFill>
                          <a:latin typeface="Times New Roman"/>
                        </a:rPr>
                        <a:t>оценка</a:t>
                      </a:r>
                      <a:endParaRPr lang="ru-RU" sz="900" b="0" i="0" u="none" strike="noStrike" dirty="0">
                        <a:solidFill>
                          <a:srgbClr val="000000"/>
                        </a:solidFill>
                        <a:latin typeface="Times New Roman"/>
                      </a:endParaRP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2023 год</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2024 год</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2025 год</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ru-RU" sz="900" b="0" i="0" u="none" strike="noStrike" dirty="0">
                          <a:solidFill>
                            <a:srgbClr val="000000"/>
                          </a:solidFill>
                          <a:latin typeface="Times New Roman"/>
                        </a:rPr>
                        <a:t>отклонение 2023 года к 2021 году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ru-RU" sz="900" b="0" i="0" u="none" strike="noStrike" dirty="0">
                          <a:solidFill>
                            <a:srgbClr val="000000"/>
                          </a:solidFill>
                          <a:latin typeface="Times New Roman"/>
                        </a:rPr>
                        <a:t>отклонение 2023 года  к 2022 году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12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Другие вопросы в области национальной экономики</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1844,49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2 554,94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2 569,54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1 569,54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1 569,54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725,05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139,3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14,60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100,6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05</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dirty="0">
                          <a:solidFill>
                            <a:srgbClr val="000000"/>
                          </a:solidFill>
                          <a:latin typeface="Times New Roman"/>
                        </a:rPr>
                        <a:t>Жилищно-коммунальное хозяйство</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78915,56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100 214,79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88 178,03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52 067,64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52 555,31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9 262,47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111,7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-12 036,76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88,0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16062">
                <a:tc>
                  <a:txBody>
                    <a:bodyPr/>
                    <a:lstStyle/>
                    <a:p>
                      <a:pPr algn="ctr" fontAlgn="b"/>
                      <a:r>
                        <a:rPr lang="ru-RU" sz="900" b="0" i="0" u="none" strike="noStrike" dirty="0" smtClean="0">
                          <a:solidFill>
                            <a:srgbClr val="000000"/>
                          </a:solidFill>
                          <a:latin typeface="Times New Roman"/>
                        </a:rPr>
                        <a:t>05</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dirty="0">
                          <a:solidFill>
                            <a:srgbClr val="000000"/>
                          </a:solidFill>
                          <a:latin typeface="Times New Roman"/>
                        </a:rPr>
                        <a:t>Благоустройство</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78915,56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100 214,79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88 178,03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52 067,64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52 555,31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9 262,47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111,7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-12 036,76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88,0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06</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dirty="0">
                          <a:solidFill>
                            <a:srgbClr val="000000"/>
                          </a:solidFill>
                          <a:latin typeface="Times New Roman"/>
                        </a:rPr>
                        <a:t>Охрана окружающей среды</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Calibri"/>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509,99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0,00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ru-RU" sz="900" b="0" i="0" u="none" strike="noStrike">
                          <a:solidFill>
                            <a:srgbClr val="000000"/>
                          </a:solidFill>
                          <a:latin typeface="Calibri"/>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-509,99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16062">
                <a:tc>
                  <a:txBody>
                    <a:bodyPr/>
                    <a:lstStyle/>
                    <a:p>
                      <a:pPr algn="ctr" fontAlgn="b"/>
                      <a:r>
                        <a:rPr lang="ru-RU" sz="900" b="0" i="0" u="none" strike="noStrike" dirty="0" smtClean="0">
                          <a:solidFill>
                            <a:srgbClr val="000000"/>
                          </a:solidFill>
                          <a:latin typeface="Times New Roman"/>
                        </a:rPr>
                        <a:t>06</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05</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dirty="0">
                          <a:solidFill>
                            <a:srgbClr val="000000"/>
                          </a:solidFill>
                          <a:latin typeface="Times New Roman"/>
                        </a:rPr>
                        <a:t>Другие вопросы в области охраны </a:t>
                      </a:r>
                      <a:r>
                        <a:rPr lang="ru-RU" sz="900" b="0" i="0" u="none" strike="noStrike" dirty="0" smtClean="0">
                          <a:solidFill>
                            <a:srgbClr val="000000"/>
                          </a:solidFill>
                          <a:latin typeface="Times New Roman"/>
                        </a:rPr>
                        <a:t>окружающей </a:t>
                      </a:r>
                      <a:r>
                        <a:rPr lang="ru-RU" sz="900" b="0" i="0" u="none" strike="noStrike" dirty="0">
                          <a:solidFill>
                            <a:srgbClr val="000000"/>
                          </a:solidFill>
                          <a:latin typeface="Times New Roman"/>
                        </a:rPr>
                        <a:t>среды</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Calibri"/>
                        </a:rPr>
                        <a:t> </a:t>
                      </a: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509,99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a:solidFill>
                            <a:srgbClr val="000000"/>
                          </a:solidFill>
                          <a:latin typeface="Calibri"/>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a:solidFill>
                            <a:srgbClr val="000000"/>
                          </a:solidFill>
                          <a:latin typeface="Calibri"/>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a:solidFill>
                            <a:srgbClr val="000000"/>
                          </a:solidFill>
                          <a:latin typeface="Calibri"/>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a:solidFill>
                            <a:srgbClr val="000000"/>
                          </a:solidFill>
                          <a:latin typeface="Calibri"/>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dirty="0">
                          <a:solidFill>
                            <a:srgbClr val="000000"/>
                          </a:solidFill>
                          <a:latin typeface="Times New Roman"/>
                        </a:rPr>
                        <a:t>Образование</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939600,45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1 110 548,51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950 189,26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946 997,96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954 730,43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10 588,81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101,1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-160 359,25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85,6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16062">
                <a:tc>
                  <a:txBody>
                    <a:bodyPr/>
                    <a:lstStyle/>
                    <a:p>
                      <a:pPr algn="ctr"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dirty="0">
                          <a:solidFill>
                            <a:srgbClr val="000000"/>
                          </a:solidFill>
                          <a:latin typeface="Times New Roman"/>
                        </a:rPr>
                        <a:t>Дошкольное образование</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305026,58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338 214,85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231 286,09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233 420,66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238 023,19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-73 740,49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75,8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-106 928,76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68,4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Общее образование</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506128,64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628 822,16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572 314,70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565 864,97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566 967,58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66 186,06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113,1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-56 507,46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91,0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Дополнительное образование</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46457,86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55 006,45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59 652,84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59 615,29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59 669,56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13 194,98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128,4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4 646,39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108,4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Молодёжная политика и оздоровление детей</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13672,02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17 316,72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3 163,97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3 163,97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3 163,97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-10 508,05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23,1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-14 152,75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18,3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09</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Другие вопросы в области образования</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68315,35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71 188,33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83 771,66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84 933,07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86 906,13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15 456,31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122,6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12 583,33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117,7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a:solidFill>
                            <a:srgbClr val="000000"/>
                          </a:solidFill>
                          <a:latin typeface="Times New Roman"/>
                        </a:rPr>
                        <a:t>Культура и кинематография</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139587,73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139 701,85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dirty="0">
                          <a:solidFill>
                            <a:srgbClr val="000000"/>
                          </a:solidFill>
                          <a:latin typeface="Times New Roman"/>
                        </a:rPr>
                        <a:t>162 389,42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129 613,57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130 544,41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22 801,69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116,3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22 687,57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116,2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16062">
                <a:tc>
                  <a:txBody>
                    <a:bodyPr/>
                    <a:lstStyle/>
                    <a:p>
                      <a:pPr algn="ctr"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Культура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110509,23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108 998,68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129 607,49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96 900,62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97 736,73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19 098,26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117,3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20 608,81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118,9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Кинематография</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4690,85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5 255,12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4 947,71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4 998,17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5 084,28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256,86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105,5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-307,41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94,2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Другие вопросы в области культуры</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24387,65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25 448,05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27 834,22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27 714,78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27 723,40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3 446,57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114,1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2 386,17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109,4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a:solidFill>
                            <a:srgbClr val="000000"/>
                          </a:solidFill>
                          <a:latin typeface="Times New Roman"/>
                        </a:rPr>
                        <a:t>10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a:solidFill>
                            <a:srgbClr val="000000"/>
                          </a:solidFill>
                          <a:latin typeface="Times New Roman"/>
                        </a:rPr>
                        <a:t>Социальная политика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779555,28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779 661,71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499 056,83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dirty="0">
                          <a:solidFill>
                            <a:srgbClr val="000000"/>
                          </a:solidFill>
                          <a:latin typeface="Times New Roman"/>
                        </a:rPr>
                        <a:t>358 661,37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dirty="0">
                          <a:solidFill>
                            <a:srgbClr val="000000"/>
                          </a:solidFill>
                          <a:latin typeface="Times New Roman"/>
                        </a:rPr>
                        <a:t>335 696,31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-280 498,45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64,0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-280 604,88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64,0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16062">
                <a:tc>
                  <a:txBody>
                    <a:bodyPr/>
                    <a:lstStyle/>
                    <a:p>
                      <a:pPr algn="ctr" fontAlgn="b"/>
                      <a:r>
                        <a:rPr lang="ru-RU" sz="900" b="0" i="0" u="none" strike="noStrike">
                          <a:solidFill>
                            <a:srgbClr val="000000"/>
                          </a:solidFill>
                          <a:latin typeface="Times New Roman"/>
                        </a:rPr>
                        <a:t>10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Социальное обеспечение населения</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136412,5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135 008,99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133 572,18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132 659,21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131 387,68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-2 840,32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97,9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-1 436,81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98,9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a:solidFill>
                            <a:srgbClr val="000000"/>
                          </a:solidFill>
                          <a:latin typeface="Times New Roman"/>
                        </a:rPr>
                        <a:t>10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Охрана семьи и детства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624053,15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623 641,43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344 372,45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204 889,97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183 196,48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-279 680,70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55,2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-279 268,98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55,2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a:solidFill>
                            <a:srgbClr val="000000"/>
                          </a:solidFill>
                          <a:latin typeface="Times New Roman"/>
                        </a:rPr>
                        <a:t>10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06</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Другие вопросы в области  социальной  политики</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19089,63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21 011,29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21 112,20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21 112,19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21 112,15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2 022,57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110,6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100,91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100,5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a:solidFill>
                            <a:srgbClr val="000000"/>
                          </a:solidFill>
                          <a:latin typeface="Times New Roman"/>
                        </a:rPr>
                        <a:t>11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a:solidFill>
                            <a:srgbClr val="000000"/>
                          </a:solidFill>
                          <a:latin typeface="Times New Roman"/>
                        </a:rPr>
                        <a:t>Физическая культура и спорт</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12487,59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16 096,03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13 509,52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12 947,52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12 987,05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1 021,93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dirty="0">
                          <a:solidFill>
                            <a:srgbClr val="000000"/>
                          </a:solidFill>
                          <a:latin typeface="Calibri"/>
                        </a:rPr>
                        <a:t>108,2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dirty="0">
                          <a:solidFill>
                            <a:srgbClr val="000000"/>
                          </a:solidFill>
                          <a:latin typeface="Calibri"/>
                        </a:rPr>
                        <a:t>-2 586,51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83,9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16062">
                <a:tc>
                  <a:txBody>
                    <a:bodyPr/>
                    <a:lstStyle/>
                    <a:p>
                      <a:pPr algn="ctr" fontAlgn="b"/>
                      <a:r>
                        <a:rPr lang="ru-RU" sz="900" b="0" i="0" u="none" strike="noStrike">
                          <a:solidFill>
                            <a:srgbClr val="000000"/>
                          </a:solidFill>
                          <a:latin typeface="Times New Roman"/>
                        </a:rPr>
                        <a:t>11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Физическая культура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4354,8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5 127,84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5 578,82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5 601,04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5 624,15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1 224,02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128,1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450,98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108,8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a:solidFill>
                            <a:srgbClr val="000000"/>
                          </a:solidFill>
                          <a:latin typeface="Times New Roman"/>
                        </a:rPr>
                        <a:t>11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Массовый спорт</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2299,47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5 021,42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1 033,00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733,00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733,00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-1 266,47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44,9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-3 988,42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20,6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a:solidFill>
                            <a:srgbClr val="000000"/>
                          </a:solidFill>
                          <a:latin typeface="Times New Roman"/>
                        </a:rPr>
                        <a:t>11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05</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Другие вопросы в области физической культуры и спорта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5833,32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5 946,77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6 897,70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6 613,48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6 629,90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1 064,38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118,2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950,93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116,0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214282" y="642918"/>
            <a:ext cx="8715436"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539750" algn="l"/>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Расходы на повышение заработной платы работникам муниципальных учреждений культуры, педагогическим работникам муниципальных организаций дополнительного образования детей (в сфере образования, культуры, физической культуры и спорта), подпадающих под действие указов Президента Российской Федерации от 7 мая 2012 года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 597</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 мероприятиях по реализации государственной социальной политики», от 1 июня</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2012 года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 761</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 национальной стратегии действий в интересах детей на</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2012-2017 годы» и от 28 декабря 2012 года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rPr>
              <a: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rPr>
              <a:t>1688</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 некоторых мерах по реализации государственной политики в сфере защиты детей-сирот и детей, оставшихся без попечения родителей» (далее – указы Президента РФ), формируются с учетом сохранения достигнутых в 2018 году соотношений их заработной платы к показателю среднемесячной начисленной заработной платы наемных работников в организациях, у индивидуальных предпринимателей и физических лиц (среднемесячный доход от трудовой деятельности) ежегодно с</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01</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января 2023-2025 годов исходя из значения среднемесячного дохода от</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трудовой деятельности в 2022</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году – 30556,05 рубля.</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539750" algn="l"/>
              </a:tabLst>
            </a:pPr>
            <a:r>
              <a:rPr kumimoji="0" lang="ru-RU"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Средства на оплату труда категорий работников бюджетной сферы, которые не подпадают под действие указов Президента РФ (далее - прочие категории работников), рассчитываются с учетом индексации с 01 июля 2022 года на 10,0 процентов.</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539750" algn="l"/>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Расходы на выплату заработной платы работникам муниципальных организаций предусматриваются в расчетных показателях исходя из обеспечения минимального размера оплаты труда с</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01</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января 2023 года в сумме 16</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242,0</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рубля в месяц.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539750" algn="l"/>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При определении размера фонда оплаты труда тарифы страховых взносов сохраняются на уровне</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30,2 процента.</a:t>
            </a:r>
          </a:p>
          <a:p>
            <a:pPr marL="0" marR="0" lvl="0" indent="449263" algn="just" defTabSz="914400" rtl="0" eaLnBrk="0" fontAlgn="base" latinLnBrk="0" hangingPunct="0">
              <a:lnSpc>
                <a:spcPct val="100000"/>
              </a:lnSpc>
              <a:spcBef>
                <a:spcPct val="0"/>
              </a:spcBef>
              <a:spcAft>
                <a:spcPct val="0"/>
              </a:spcAft>
              <a:buClrTx/>
              <a:buSzTx/>
              <a:buFontTx/>
              <a:buNone/>
              <a:tabLst>
                <a:tab pos="539750" algn="l"/>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Расходы на оплату коммунальных услуг на 2023 год формируются с учетом коэффициента роста - 1,02, исходя из прогнозируемого роста тарифов с 01 июля 2023 года на 4,0 процента, на 2024 и 2025 годы - </a:t>
            </a:r>
            <a:r>
              <a:rPr kumimoji="0" lang="ru-RU"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 учетом коэффициента роста - 1,04 ежегодно</a:t>
            </a:r>
            <a:r>
              <a:rPr lang="ru-RU" sz="1000" dirty="0" smtClean="0">
                <a:latin typeface="Arial" pitchFamily="34" charset="0"/>
                <a:ea typeface="Calibri" pitchFamily="34" charset="0"/>
                <a:cs typeface="Arial" pitchFamily="34" charset="0"/>
              </a:rPr>
              <a:t>.</a:t>
            </a:r>
          </a:p>
          <a:p>
            <a:r>
              <a:rPr lang="ru-RU" sz="1000" dirty="0" smtClean="0"/>
              <a:t>	Расходы на оплату труда:</a:t>
            </a:r>
          </a:p>
          <a:p>
            <a:pPr algn="just"/>
            <a:r>
              <a:rPr lang="ru-RU" sz="1000" dirty="0" smtClean="0"/>
              <a:t>	депутатов, членов выборных органов местного самоуправления, выборных должностных лиц местного самоуправления, осуществляющих свои полномочия на постоянной основе, муниципальных служащих муниципальной службы в Курском муниципальном округе планируются с учетом размеров должностных окладов, утвержденных решением Совета Курского муниципального округа Ставропольского края от 26 июля 2022 г. № 415 «О размерах должностных окладов лиц, замещающих муниципальные должности органов местного самоуправления Курского муниципального округа Ставропольского края, осуществляющих свои полномочия на постоянной основе, муниципальных служащих, замещающих должности муниципальной службы в органах местного самоуправления Курского муниципального округа Ставропольского края»;</a:t>
            </a:r>
          </a:p>
          <a:p>
            <a:pPr algn="just"/>
            <a:r>
              <a:rPr lang="ru-RU" sz="1000" dirty="0" smtClean="0"/>
              <a:t> 	работников, замещающих должности, не являющиеся должностями муниципальной службы, планируются с учетом размеров должностных окладов, утвержденных решением Совета Курского муниципального округа Ставропольского края от 10 декабря 2020 г. № 84 «Об установлении должностных окладов работников, замещающих должности, не являющиеся должностями муниципальной службы и исполняющих обязанности по техническому обеспечению деятельности органов местного самоуправления Курского муниципального округа Ставропольского края»;</a:t>
            </a:r>
          </a:p>
          <a:p>
            <a:pPr algn="just"/>
            <a:r>
              <a:rPr lang="ru-RU" sz="1000" dirty="0" smtClean="0"/>
              <a:t>	работников, переведенных на новые системы оплаты труда и осуществляющих профессиональную деятельность по профессиям рабочих, планируются с учетом размеров должностных окладов, утвержденных решением Совета Курского муниципального округа Ставропольского края от 10 декабря 2020 г. № 85 «Об утверждении Положения о системах оплаты труда работников органов местного самоуправления Курского муниципального округа Ставропольского края, осуществляющих профессиональную деятельность по профессиям рабочих».</a:t>
            </a:r>
          </a:p>
          <a:p>
            <a:pPr algn="just"/>
            <a:r>
              <a:rPr lang="ru-RU" sz="1000" dirty="0" smtClean="0"/>
              <a:t>	Расходы на выплату компенсации стоимости санаторной путевки депутатам, членам выборных органов местного самоуправления, выборным должностным лицам местного самоуправления, осуществляющим свои полномочия на постоянной основе, муниципальным служащим муниципальной службы в Курском муниципальном округе планируются на уровне 2022</a:t>
            </a:r>
            <a:r>
              <a:rPr lang="en-US" sz="1000" dirty="0" smtClean="0"/>
              <a:t> </a:t>
            </a:r>
            <a:r>
              <a:rPr lang="ru-RU" sz="1000" dirty="0" smtClean="0"/>
              <a:t>года.</a:t>
            </a:r>
          </a:p>
          <a:p>
            <a:pPr algn="just"/>
            <a:r>
              <a:rPr lang="ru-RU" sz="1000" dirty="0" smtClean="0"/>
              <a:t>Расходы на оплату труда работников органов местного самоуправления предусматриваются с учетом индексации должностных окладов муниципальных служащих Ставропольского края с 01 июля 2022 года на 10,0 процентов.</a:t>
            </a:r>
          </a:p>
          <a:p>
            <a:pPr marL="0" marR="0" lvl="0" indent="449263" algn="just" defTabSz="914400" rtl="0" eaLnBrk="0" fontAlgn="base" latinLnBrk="0" hangingPunct="0">
              <a:lnSpc>
                <a:spcPct val="100000"/>
              </a:lnSpc>
              <a:spcBef>
                <a:spcPct val="0"/>
              </a:spcBef>
              <a:spcAft>
                <a:spcPct val="0"/>
              </a:spcAft>
              <a:buClrTx/>
              <a:buSzTx/>
              <a:buFontTx/>
              <a:buNone/>
              <a:tabLst>
                <a:tab pos="539750" algn="l"/>
              </a:tabLst>
            </a:pPr>
            <a:endParaRPr lang="ru-RU" sz="1000" dirty="0" smtClean="0">
              <a:latin typeface="Arial" pitchFamily="34" charset="0"/>
              <a:ea typeface="Calibri"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539750" algn="l"/>
              </a:tabLst>
            </a:pP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928794" y="0"/>
            <a:ext cx="5715040" cy="523220"/>
          </a:xfrm>
          <a:prstGeom prst="rect">
            <a:avLst/>
          </a:prstGeom>
          <a:noFill/>
        </p:spPr>
        <p:txBody>
          <a:bodyPr wrap="square" rtlCol="0">
            <a:spAutoFit/>
          </a:bodyPr>
          <a:lstStyle/>
          <a:p>
            <a:pPr algn="ctr"/>
            <a:r>
              <a:rPr lang="ru-RU" sz="1400" dirty="0" smtClean="0">
                <a:latin typeface="Calibri" pitchFamily="34" charset="0"/>
                <a:cs typeface="Calibri" pitchFamily="34" charset="0"/>
              </a:rPr>
              <a:t> ОПЛАТА ТРУДА РАБОТНИКОВ БЮДЖЕТНОЙ СФЕРЫ </a:t>
            </a:r>
          </a:p>
          <a:p>
            <a:pPr algn="ctr"/>
            <a:r>
              <a:rPr lang="ru-RU" sz="1400" dirty="0" smtClean="0">
                <a:latin typeface="Calibri" pitchFamily="34" charset="0"/>
                <a:cs typeface="Calibri" pitchFamily="34" charset="0"/>
              </a:rPr>
              <a:t>В 2023 ГОДУ И ПЛАНОВОМ ПРИОДЕ 2024 И 2025 ГОДОВ</a:t>
            </a:r>
          </a:p>
        </p:txBody>
      </p:sp>
    </p:spTree>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dirty="0" smtClean="0">
                <a:latin typeface="Calibri" pitchFamily="34" charset="0"/>
                <a:cs typeface="Calibri" pitchFamily="34" charset="0"/>
              </a:rPr>
              <a:t>                       ИНИЦИАТИВНЫЕ ПРОЕКТЫ</a:t>
            </a:r>
          </a:p>
        </p:txBody>
      </p:sp>
      <p:pic>
        <p:nvPicPr>
          <p:cNvPr id="3" name="Рисунок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r="50658"/>
          <a:stretch>
            <a:fillRect/>
          </a:stretch>
        </p:blipFill>
        <p:spPr bwMode="auto">
          <a:xfrm>
            <a:off x="7242678" y="0"/>
            <a:ext cx="1901322" cy="1727003"/>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Диаграмма 4"/>
          <p:cNvGraphicFramePr/>
          <p:nvPr/>
        </p:nvGraphicFramePr>
        <p:xfrm>
          <a:off x="0" y="2071678"/>
          <a:ext cx="5643570" cy="2357454"/>
        </p:xfrm>
        <a:graphic>
          <a:graphicData uri="http://schemas.openxmlformats.org/drawingml/2006/chart">
            <c:chart xmlns:c="http://schemas.openxmlformats.org/drawingml/2006/chart" xmlns:r="http://schemas.openxmlformats.org/officeDocument/2006/relationships" r:id="rId8"/>
          </a:graphicData>
        </a:graphic>
      </p:graphicFrame>
      <p:sp>
        <p:nvSpPr>
          <p:cNvPr id="6" name="TextBox 5"/>
          <p:cNvSpPr txBox="1"/>
          <p:nvPr/>
        </p:nvSpPr>
        <p:spPr>
          <a:xfrm>
            <a:off x="142844" y="285728"/>
            <a:ext cx="7072362" cy="1938992"/>
          </a:xfrm>
          <a:prstGeom prst="rect">
            <a:avLst/>
          </a:prstGeom>
          <a:noFill/>
        </p:spPr>
        <p:txBody>
          <a:bodyPr wrap="square" rtlCol="0">
            <a:spAutoFit/>
          </a:bodyPr>
          <a:lstStyle/>
          <a:p>
            <a:pPr algn="just"/>
            <a:r>
              <a:rPr lang="ru-RU" sz="1000" dirty="0" smtClean="0"/>
              <a:t>	В целях реализации мероприятий, имеющих приоритетное значение для жителей муниципального образования или его части, по решению вопросов местного значения или иных вопросов, право решения которых предоставлено органам местного самоуправления, в местную администрацию может быть внесен инициативный проект. </a:t>
            </a:r>
          </a:p>
          <a:p>
            <a:pPr algn="just"/>
            <a:r>
              <a:rPr lang="ru-RU" sz="1000" dirty="0" smtClean="0"/>
              <a:t>	С инициативой о внесении инициативного проекта вправе выступить инициативная группа численностью не менее десяти граждан, достигших шестнадцатилетнего возраста и проживающих на территории соответствующего муниципального образования, органы территориального общественного самоуправления, староста сельского населенного пункта (далее - инициаторы проекта). Минимальная численность инициативной группы может быть уменьшена нормативным правовым актом представительного органа муниципального образования. Право выступить инициатором проекта в соответствии с нормативным правовым актом представительного органа муниципального образования может быть предоставлено также иным лицам, осуществляющим деятельность на территории соответствующего муниципального образования.</a:t>
            </a:r>
            <a:endParaRPr lang="ru-RU" sz="1000" dirty="0"/>
          </a:p>
        </p:txBody>
      </p:sp>
      <p:pic>
        <p:nvPicPr>
          <p:cNvPr id="7" name="Picture 2" descr="D:\Users\krdoas\Desktop\программы\Adobe Photoshop CS3 Lite\УФА photoshop\пазл копия.png"/>
          <p:cNvPicPr>
            <a:picLocks noChangeAspect="1" noChangeArrowheads="1"/>
          </p:cNvPicPr>
          <p:nvPr>
            <p:custDataLst>
              <p:tags r:id="rId1"/>
            </p:custDataLst>
          </p:nvPr>
        </p:nvPicPr>
        <p:blipFill>
          <a:blip r:embed="rId9" cstate="print"/>
          <a:srcRect/>
          <a:stretch>
            <a:fillRect/>
          </a:stretch>
        </p:blipFill>
        <p:spPr bwMode="auto">
          <a:xfrm flipH="1">
            <a:off x="6429388" y="2714620"/>
            <a:ext cx="1295264" cy="1168342"/>
          </a:xfrm>
          <a:prstGeom prst="rect">
            <a:avLst/>
          </a:prstGeom>
          <a:noFill/>
        </p:spPr>
      </p:pic>
      <p:sp>
        <p:nvSpPr>
          <p:cNvPr id="8" name="TextBox 7"/>
          <p:cNvSpPr txBox="1"/>
          <p:nvPr>
            <p:custDataLst>
              <p:tags r:id="rId2"/>
            </p:custDataLst>
          </p:nvPr>
        </p:nvSpPr>
        <p:spPr>
          <a:xfrm>
            <a:off x="5429256" y="2428868"/>
            <a:ext cx="1428760" cy="323165"/>
          </a:xfrm>
          <a:prstGeom prst="rect">
            <a:avLst/>
          </a:prstGeom>
          <a:noFill/>
          <a:effectLst/>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Бюджет края</a:t>
            </a:r>
            <a:endParaRPr lang="ru-RU" sz="1000" b="1" dirty="0">
              <a:solidFill>
                <a:schemeClr val="tx1"/>
              </a:solidFill>
              <a:latin typeface="Calibri" pitchFamily="34" charset="0"/>
              <a:cs typeface="Calibri" pitchFamily="34" charset="0"/>
            </a:endParaRPr>
          </a:p>
        </p:txBody>
      </p:sp>
      <p:sp>
        <p:nvSpPr>
          <p:cNvPr id="9" name="TextBox 8"/>
          <p:cNvSpPr txBox="1"/>
          <p:nvPr>
            <p:custDataLst>
              <p:tags r:id="rId3"/>
            </p:custDataLst>
          </p:nvPr>
        </p:nvSpPr>
        <p:spPr>
          <a:xfrm>
            <a:off x="5715008" y="3929066"/>
            <a:ext cx="1643074" cy="323165"/>
          </a:xfrm>
          <a:prstGeom prst="rect">
            <a:avLst/>
          </a:prstGeom>
          <a:noFill/>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Бюджет образования</a:t>
            </a:r>
            <a:endParaRPr lang="ru-RU" sz="1000" b="1" dirty="0">
              <a:solidFill>
                <a:schemeClr val="tx1"/>
              </a:solidFill>
              <a:latin typeface="Calibri" pitchFamily="34" charset="0"/>
              <a:cs typeface="Calibri" pitchFamily="34" charset="0"/>
            </a:endParaRPr>
          </a:p>
        </p:txBody>
      </p:sp>
      <p:sp>
        <p:nvSpPr>
          <p:cNvPr id="10" name="TextBox 9"/>
          <p:cNvSpPr txBox="1"/>
          <p:nvPr>
            <p:custDataLst>
              <p:tags r:id="rId4"/>
            </p:custDataLst>
          </p:nvPr>
        </p:nvSpPr>
        <p:spPr>
          <a:xfrm>
            <a:off x="7858148" y="2428868"/>
            <a:ext cx="785818" cy="323165"/>
          </a:xfrm>
          <a:prstGeom prst="rect">
            <a:avLst/>
          </a:prstGeom>
          <a:noFill/>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Население</a:t>
            </a:r>
            <a:endParaRPr lang="ru-RU" sz="1000" b="1" dirty="0">
              <a:solidFill>
                <a:schemeClr val="tx1"/>
              </a:solidFill>
              <a:latin typeface="Calibri" pitchFamily="34" charset="0"/>
              <a:cs typeface="Calibri" pitchFamily="34" charset="0"/>
            </a:endParaRPr>
          </a:p>
        </p:txBody>
      </p:sp>
      <p:sp>
        <p:nvSpPr>
          <p:cNvPr id="11" name="TextBox 10"/>
          <p:cNvSpPr txBox="1"/>
          <p:nvPr>
            <p:custDataLst>
              <p:tags r:id="rId5"/>
            </p:custDataLst>
          </p:nvPr>
        </p:nvSpPr>
        <p:spPr>
          <a:xfrm>
            <a:off x="7643834" y="3929066"/>
            <a:ext cx="1143008" cy="323165"/>
          </a:xfrm>
          <a:prstGeom prst="rect">
            <a:avLst/>
          </a:prstGeom>
          <a:noFill/>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Организации</a:t>
            </a:r>
            <a:endParaRPr lang="ru-RU" sz="1000" b="1" dirty="0">
              <a:solidFill>
                <a:schemeClr val="tx1"/>
              </a:solidFill>
              <a:latin typeface="Calibri" pitchFamily="34" charset="0"/>
              <a:cs typeface="Calibri" pitchFamily="34" charset="0"/>
            </a:endParaRPr>
          </a:p>
        </p:txBody>
      </p:sp>
      <p:sp>
        <p:nvSpPr>
          <p:cNvPr id="13" name="Прямоугольник 12"/>
          <p:cNvSpPr/>
          <p:nvPr/>
        </p:nvSpPr>
        <p:spPr>
          <a:xfrm>
            <a:off x="142844" y="4357694"/>
            <a:ext cx="8858312" cy="2708434"/>
          </a:xfrm>
          <a:prstGeom prst="rect">
            <a:avLst/>
          </a:prstGeom>
        </p:spPr>
        <p:txBody>
          <a:bodyPr wrap="square">
            <a:spAutoFit/>
          </a:bodyPr>
          <a:lstStyle/>
          <a:p>
            <a:pPr algn="just"/>
            <a:r>
              <a:rPr lang="ru-RU" sz="1000" dirty="0" smtClean="0"/>
              <a:t>	В  проекте бюджета Курского муниципального округа Ставропольского края на 2023 год предусмотрены:</a:t>
            </a:r>
          </a:p>
          <a:p>
            <a:pPr algn="just"/>
            <a:r>
              <a:rPr lang="ru-RU" sz="1000" dirty="0" smtClean="0"/>
              <a:t>	 реализация инициативного проекта (Устройство тротуарной дорожки по ул. Руденко в ст. </a:t>
            </a:r>
            <a:r>
              <a:rPr lang="ru-RU" sz="1000" dirty="0" err="1" smtClean="0"/>
              <a:t>Галюгаевская</a:t>
            </a:r>
            <a:r>
              <a:rPr lang="ru-RU" sz="1000" dirty="0" smtClean="0"/>
              <a:t> Курского муниципального округа Ставропольского края);</a:t>
            </a:r>
          </a:p>
          <a:p>
            <a:pPr algn="just"/>
            <a:r>
              <a:rPr lang="ru-RU" sz="1000" dirty="0" smtClean="0"/>
              <a:t>	реализация инициативного проекта (Ремонт уличного освещения пешеходной зоны по ул. Ленина и парковой зоны села </a:t>
            </a:r>
            <a:r>
              <a:rPr lang="ru-RU" sz="1000" dirty="0" err="1" smtClean="0"/>
              <a:t>Ростовановское</a:t>
            </a:r>
            <a:r>
              <a:rPr lang="ru-RU" sz="1000" dirty="0" smtClean="0"/>
              <a:t> Курского муниципального округа Ставропольского края); </a:t>
            </a:r>
          </a:p>
          <a:p>
            <a:pPr algn="just"/>
            <a:r>
              <a:rPr lang="ru-RU" sz="1000" dirty="0" smtClean="0"/>
              <a:t>	реализация инициативного проекта (Устройство детской площадки в парковой зоне (2 этап) пос. Рощино Курского муниципального округа Ставропольского края);</a:t>
            </a:r>
          </a:p>
          <a:p>
            <a:pPr algn="just"/>
            <a:r>
              <a:rPr lang="ru-RU" sz="1000" dirty="0" smtClean="0"/>
              <a:t>	реализация инициативного проекта (Устройство пешеходной дорожки по ул. Кооперативная в с. Русское Курского муниципального округа Ставропольского края); </a:t>
            </a:r>
          </a:p>
          <a:p>
            <a:pPr algn="just"/>
            <a:r>
              <a:rPr lang="ru-RU" sz="1000" dirty="0" smtClean="0"/>
              <a:t>	реализация инициативного проекта (Устройство детской игровой площадки по ул. Урожайной в селе </a:t>
            </a:r>
            <a:r>
              <a:rPr lang="ru-RU" sz="1000" dirty="0" err="1" smtClean="0"/>
              <a:t>Серноводское</a:t>
            </a:r>
            <a:r>
              <a:rPr lang="ru-RU" sz="1000" dirty="0" smtClean="0"/>
              <a:t> Курского муниципального округа Ставропольского края) ; </a:t>
            </a:r>
          </a:p>
          <a:p>
            <a:pPr algn="just"/>
            <a:r>
              <a:rPr lang="ru-RU" sz="1000" dirty="0" smtClean="0"/>
              <a:t>	реализация инициативного проекта (Устройство спортивной площадки по ул. Колхозная 4а в с. </a:t>
            </a:r>
            <a:r>
              <a:rPr lang="ru-RU" sz="1000" dirty="0" err="1" smtClean="0"/>
              <a:t>Уваровское</a:t>
            </a:r>
            <a:r>
              <a:rPr lang="ru-RU" sz="1000" dirty="0" smtClean="0"/>
              <a:t> Курского муниципального округа Ставропольского края);</a:t>
            </a:r>
          </a:p>
          <a:p>
            <a:pPr algn="just"/>
            <a:r>
              <a:rPr lang="ru-RU" sz="1000" dirty="0" smtClean="0"/>
              <a:t>	реализация инициативного проекта (Устройство на стадионе открытой спортивной площадки с уличными тренажерами в селе </a:t>
            </a:r>
            <a:r>
              <a:rPr lang="ru-RU" sz="1000" dirty="0" err="1" smtClean="0"/>
              <a:t>Эдиссия</a:t>
            </a:r>
            <a:r>
              <a:rPr lang="ru-RU" sz="1000" dirty="0" smtClean="0"/>
              <a:t> Курского муниципального округа Ставропольского края).</a:t>
            </a:r>
          </a:p>
          <a:p>
            <a:pPr algn="just"/>
            <a:endParaRPr lang="ru-RU" sz="1000" dirty="0" smtClean="0"/>
          </a:p>
          <a:p>
            <a:pPr algn="just"/>
            <a:endParaRPr lang="ru-RU" sz="1000" dirty="0" smtClean="0">
              <a:latin typeface="Times New Roman" pitchFamily="18" charset="0"/>
              <a:cs typeface="Times New Roman" pitchFamily="18" charset="0"/>
            </a:endParaRPr>
          </a:p>
        </p:txBody>
      </p:sp>
    </p:spTree>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Диаграмма 13"/>
          <p:cNvGraphicFramePr/>
          <p:nvPr/>
        </p:nvGraphicFramePr>
        <p:xfrm>
          <a:off x="0" y="5357826"/>
          <a:ext cx="4643470" cy="142876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0" y="0"/>
            <a:ext cx="9144000" cy="338554"/>
          </a:xfrm>
          <a:prstGeom prst="rect">
            <a:avLst/>
          </a:prstGeom>
          <a:noFill/>
        </p:spPr>
        <p:txBody>
          <a:bodyPr wrap="square" rtlCol="0">
            <a:spAutoFit/>
          </a:bodyPr>
          <a:lstStyle/>
          <a:p>
            <a:r>
              <a:rPr lang="ru-RU" sz="1600" dirty="0" smtClean="0">
                <a:latin typeface="Calibri" pitchFamily="34" charset="0"/>
                <a:cs typeface="Calibri" pitchFamily="34" charset="0"/>
              </a:rPr>
              <a:t>                    ОБЕСПЕЧЕНИЕ  ЖИЛЬЕМ  МОЛОДЫХ  СЕМЕЙ</a:t>
            </a:r>
          </a:p>
        </p:txBody>
      </p:sp>
      <p:graphicFrame>
        <p:nvGraphicFramePr>
          <p:cNvPr id="3" name="Таблица 2"/>
          <p:cNvGraphicFramePr>
            <a:graphicFrameLocks noGrp="1"/>
          </p:cNvGraphicFramePr>
          <p:nvPr/>
        </p:nvGraphicFramePr>
        <p:xfrm>
          <a:off x="142844" y="1857364"/>
          <a:ext cx="3857651" cy="1164747"/>
        </p:xfrm>
        <a:graphic>
          <a:graphicData uri="http://schemas.openxmlformats.org/drawingml/2006/table">
            <a:tbl>
              <a:tblPr/>
              <a:tblGrid>
                <a:gridCol w="785818"/>
                <a:gridCol w="714380"/>
                <a:gridCol w="857256"/>
                <a:gridCol w="785818"/>
                <a:gridCol w="714379"/>
              </a:tblGrid>
              <a:tr h="226706">
                <a:tc rowSpan="3">
                  <a:txBody>
                    <a:bodyPr/>
                    <a:lstStyle/>
                    <a:p>
                      <a:pPr algn="ctr" fontAlgn="b"/>
                      <a:r>
                        <a:rPr lang="ru-RU" sz="1000" b="0" i="0" u="none" strike="noStrike" dirty="0" smtClean="0">
                          <a:solidFill>
                            <a:schemeClr val="tx1"/>
                          </a:solidFill>
                          <a:latin typeface="Calibri" pitchFamily="34" charset="0"/>
                          <a:cs typeface="Calibri" pitchFamily="34" charset="0"/>
                        </a:rPr>
                        <a:t>Количество семей</a:t>
                      </a:r>
                      <a:endParaRPr lang="ru-RU" sz="1000" b="0" i="0" u="none" strike="noStrike" dirty="0">
                        <a:solidFill>
                          <a:schemeClr val="tx1"/>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chemeClr val="tx1"/>
                          </a:solidFill>
                          <a:latin typeface="Calibri" pitchFamily="34" charset="0"/>
                          <a:cs typeface="Calibri" pitchFamily="34" charset="0"/>
                        </a:rPr>
                        <a:t>2022 (оценка)</a:t>
                      </a:r>
                      <a:endParaRPr lang="ru-RU" sz="1000" b="1" i="0" u="none" strike="noStrike" dirty="0">
                        <a:solidFill>
                          <a:schemeClr val="tx1"/>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chemeClr val="tx1"/>
                          </a:solidFill>
                          <a:latin typeface="Calibri" pitchFamily="34" charset="0"/>
                          <a:cs typeface="Calibri" pitchFamily="34" charset="0"/>
                        </a:rPr>
                        <a:t>ВСЕГО</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chemeClr val="tx1"/>
                          </a:solidFill>
                          <a:latin typeface="Calibri" pitchFamily="34" charset="0"/>
                          <a:cs typeface="Calibri" pitchFamily="34" charset="0"/>
                        </a:rPr>
                        <a:t>в  том числе:</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005">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за счет федерального бюджета</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краевого бюджета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местного бюджета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a:txBody>
                    <a:bodyPr/>
                    <a:lstStyle/>
                    <a:p>
                      <a:pPr algn="ctr" fontAlgn="b"/>
                      <a:r>
                        <a:rPr lang="ru-RU" sz="1000" b="0" i="0" u="none" strike="noStrike" dirty="0" smtClean="0">
                          <a:solidFill>
                            <a:schemeClr val="tx1"/>
                          </a:solidFill>
                          <a:latin typeface="Calibri" pitchFamily="34" charset="0"/>
                          <a:cs typeface="Calibri" pitchFamily="34" charset="0"/>
                        </a:rPr>
                        <a:t>1</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2</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3</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4</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5</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673">
                <a:tc>
                  <a:txBody>
                    <a:bodyPr/>
                    <a:lstStyle/>
                    <a:p>
                      <a:pPr algn="ctr" fontAlgn="b"/>
                      <a:r>
                        <a:rPr lang="ru-RU" sz="1000" b="1" i="0" u="none" strike="noStrike" dirty="0" smtClean="0">
                          <a:solidFill>
                            <a:schemeClr val="tx1"/>
                          </a:solidFill>
                          <a:latin typeface="Calibri" pitchFamily="34" charset="0"/>
                          <a:cs typeface="Calibri" pitchFamily="34" charset="0"/>
                        </a:rPr>
                        <a:t>67</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62738,26</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5391,61</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54209,74</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3136,91</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nvGraphicFramePr>
        <p:xfrm>
          <a:off x="142844" y="3223105"/>
          <a:ext cx="3857651" cy="1634656"/>
        </p:xfrm>
        <a:graphic>
          <a:graphicData uri="http://schemas.openxmlformats.org/drawingml/2006/table">
            <a:tbl>
              <a:tblPr/>
              <a:tblGrid>
                <a:gridCol w="785818"/>
                <a:gridCol w="649586"/>
                <a:gridCol w="897129"/>
                <a:gridCol w="807416"/>
                <a:gridCol w="717702"/>
              </a:tblGrid>
              <a:tr h="241384">
                <a:tc rowSpan="3">
                  <a:txBody>
                    <a:bodyPr/>
                    <a:lstStyle/>
                    <a:p>
                      <a:pPr algn="ctr" fontAlgn="b"/>
                      <a:r>
                        <a:rPr lang="ru-RU" sz="1000" b="0" i="0" u="none" strike="noStrike" dirty="0" smtClean="0">
                          <a:solidFill>
                            <a:schemeClr val="tx1"/>
                          </a:solidFill>
                          <a:latin typeface="Calibri" pitchFamily="34" charset="0"/>
                          <a:cs typeface="Calibri" pitchFamily="34" charset="0"/>
                        </a:rPr>
                        <a:t>Количество семей</a:t>
                      </a:r>
                      <a:endParaRPr lang="ru-RU" sz="1000" b="0" i="0" u="none" strike="noStrike" dirty="0">
                        <a:solidFill>
                          <a:schemeClr val="tx1"/>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chemeClr val="tx1"/>
                          </a:solidFill>
                          <a:latin typeface="Calibri" pitchFamily="34" charset="0"/>
                          <a:cs typeface="Calibri" pitchFamily="34" charset="0"/>
                        </a:rPr>
                        <a:t> (прогноз)</a:t>
                      </a:r>
                      <a:endParaRPr lang="ru-RU" sz="1000" b="1" i="0" u="none" strike="noStrike" dirty="0">
                        <a:solidFill>
                          <a:schemeClr val="tx1"/>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chemeClr val="tx1"/>
                          </a:solidFill>
                          <a:latin typeface="Calibri" pitchFamily="34" charset="0"/>
                          <a:cs typeface="Calibri" pitchFamily="34" charset="0"/>
                        </a:rPr>
                        <a:t>ВСЕГО</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chemeClr val="tx1"/>
                          </a:solidFill>
                          <a:latin typeface="Calibri" pitchFamily="34" charset="0"/>
                          <a:cs typeface="Calibri" pitchFamily="34" charset="0"/>
                        </a:rPr>
                        <a:t>в  том числе:</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за счет федерального бюджета</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краевого бюджета</a:t>
                      </a:r>
                    </a:p>
                    <a:p>
                      <a:pPr algn="ctr" fontAlgn="b"/>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местного бюджета</a:t>
                      </a:r>
                    </a:p>
                    <a:p>
                      <a:pPr algn="ctr" fontAlgn="b"/>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a:txBody>
                    <a:bodyPr/>
                    <a:lstStyle/>
                    <a:p>
                      <a:pPr algn="ctr" fontAlgn="b"/>
                      <a:r>
                        <a:rPr lang="ru-RU" sz="1000" b="0" i="0" u="none" strike="noStrike" dirty="0" smtClean="0">
                          <a:solidFill>
                            <a:schemeClr val="tx1"/>
                          </a:solidFill>
                          <a:latin typeface="Calibri" pitchFamily="34" charset="0"/>
                          <a:cs typeface="Calibri" pitchFamily="34" charset="0"/>
                        </a:rPr>
                        <a:t>1</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2</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3</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4</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5</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chemeClr val="tx1"/>
                          </a:solidFill>
                          <a:latin typeface="Calibri" pitchFamily="34" charset="0"/>
                          <a:cs typeface="Calibri" pitchFamily="34" charset="0"/>
                        </a:rPr>
                        <a:t>2023</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3188,67</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3029,24</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159,43</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chemeClr val="tx1"/>
                          </a:solidFill>
                          <a:latin typeface="Calibri" pitchFamily="34" charset="0"/>
                          <a:cs typeface="Calibri" pitchFamily="34" charset="0"/>
                        </a:rPr>
                        <a:t>2024</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5030,45</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4778,93</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251,52</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992">
                <a:tc>
                  <a:txBody>
                    <a:bodyPr/>
                    <a:lstStyle/>
                    <a:p>
                      <a:pPr algn="ctr" fontAlgn="b"/>
                      <a:r>
                        <a:rPr lang="ru-RU" sz="1000" b="1" i="0" u="none" strike="noStrike" dirty="0" smtClean="0">
                          <a:solidFill>
                            <a:schemeClr val="tx1"/>
                          </a:solidFill>
                          <a:latin typeface="Calibri" pitchFamily="34" charset="0"/>
                          <a:cs typeface="Calibri" pitchFamily="34" charset="0"/>
                        </a:rPr>
                        <a:t>2025</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4624,92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4393,67</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231,25</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Диаграмма 5"/>
          <p:cNvGraphicFramePr/>
          <p:nvPr/>
        </p:nvGraphicFramePr>
        <p:xfrm>
          <a:off x="4214810" y="428604"/>
          <a:ext cx="4929190" cy="13573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nvGraphicFramePr>
        <p:xfrm>
          <a:off x="4214810" y="1928802"/>
          <a:ext cx="4857784" cy="13573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nvGraphicFramePr>
        <p:xfrm>
          <a:off x="4357686" y="3429000"/>
          <a:ext cx="4714908" cy="142876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3"/>
          <p:cNvSpPr txBox="1"/>
          <p:nvPr/>
        </p:nvSpPr>
        <p:spPr>
          <a:xfrm>
            <a:off x="7703820" y="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рублей</a:t>
            </a:r>
            <a:endParaRPr lang="ru-RU" sz="1000" i="1" dirty="0">
              <a:cs typeface="Times New Roman" pitchFamily="18" charset="0"/>
            </a:endParaRPr>
          </a:p>
        </p:txBody>
      </p:sp>
      <p:sp>
        <p:nvSpPr>
          <p:cNvPr id="13" name="TextBox 3"/>
          <p:cNvSpPr txBox="1"/>
          <p:nvPr/>
        </p:nvSpPr>
        <p:spPr>
          <a:xfrm>
            <a:off x="4000496" y="5143512"/>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2025 год</a:t>
            </a:r>
            <a:endParaRPr lang="ru-RU" sz="1000" i="1" dirty="0">
              <a:cs typeface="Times New Roman" pitchFamily="18" charset="0"/>
            </a:endParaRPr>
          </a:p>
        </p:txBody>
      </p:sp>
      <p:sp>
        <p:nvSpPr>
          <p:cNvPr id="15" name="TextBox 3"/>
          <p:cNvSpPr txBox="1"/>
          <p:nvPr/>
        </p:nvSpPr>
        <p:spPr>
          <a:xfrm>
            <a:off x="0" y="5357826"/>
            <a:ext cx="990608"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2024 год</a:t>
            </a:r>
            <a:endParaRPr lang="ru-RU" sz="1000" i="1" dirty="0">
              <a:cs typeface="Times New Roman" pitchFamily="18" charset="0"/>
            </a:endParaRPr>
          </a:p>
        </p:txBody>
      </p:sp>
      <p:graphicFrame>
        <p:nvGraphicFramePr>
          <p:cNvPr id="16" name="Диаграмма 15"/>
          <p:cNvGraphicFramePr/>
          <p:nvPr/>
        </p:nvGraphicFramePr>
        <p:xfrm>
          <a:off x="4500530" y="5357826"/>
          <a:ext cx="4643470" cy="14287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Таблица 16"/>
          <p:cNvGraphicFramePr>
            <a:graphicFrameLocks noGrp="1"/>
          </p:cNvGraphicFramePr>
          <p:nvPr/>
        </p:nvGraphicFramePr>
        <p:xfrm>
          <a:off x="214282" y="357166"/>
          <a:ext cx="3810001" cy="1322632"/>
        </p:xfrm>
        <a:graphic>
          <a:graphicData uri="http://schemas.openxmlformats.org/drawingml/2006/table">
            <a:tbl>
              <a:tblPr/>
              <a:tblGrid>
                <a:gridCol w="776111"/>
                <a:gridCol w="641565"/>
                <a:gridCol w="840102"/>
                <a:gridCol w="843386"/>
                <a:gridCol w="708837"/>
              </a:tblGrid>
              <a:tr h="241384">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2021 (факт)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chemeClr val="tx1"/>
                          </a:solidFill>
                          <a:latin typeface="Calibri" pitchFamily="34" charset="0"/>
                          <a:cs typeface="Calibri" pitchFamily="34" charset="0"/>
                        </a:rPr>
                        <a:t>ВСЕГО</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за счет федерального бюджета</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краевого бюджета</a:t>
                      </a:r>
                    </a:p>
                    <a:p>
                      <a:pPr algn="ctr" fontAlgn="b"/>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местного бюджета</a:t>
                      </a:r>
                    </a:p>
                    <a:p>
                      <a:pPr algn="ctr" fontAlgn="b"/>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2</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3</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4</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5</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chemeClr val="tx1"/>
                          </a:solidFill>
                          <a:latin typeface="Calibri" pitchFamily="34" charset="0"/>
                          <a:cs typeface="Calibri" pitchFamily="34" charset="0"/>
                        </a:rPr>
                        <a:t>7</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8337,11</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6 026,36</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1462,97</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847,78</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00372"/>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ДОРОЖНЫЙ ФОНД (дорожное хозяйство)</a:t>
            </a:r>
          </a:p>
        </p:txBody>
      </p:sp>
      <p:graphicFrame>
        <p:nvGraphicFramePr>
          <p:cNvPr id="5" name="Диаграмма 4"/>
          <p:cNvGraphicFramePr/>
          <p:nvPr/>
        </p:nvGraphicFramePr>
        <p:xfrm>
          <a:off x="142844" y="4429132"/>
          <a:ext cx="8786874" cy="2214578"/>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142844" y="3286124"/>
            <a:ext cx="8786874" cy="1169551"/>
          </a:xfrm>
          <a:prstGeom prst="rect">
            <a:avLst/>
          </a:prstGeom>
        </p:spPr>
        <p:txBody>
          <a:bodyPr wrap="square">
            <a:spAutoFit/>
          </a:bodyPr>
          <a:lstStyle/>
          <a:p>
            <a:pPr algn="just"/>
            <a:r>
              <a:rPr lang="ru-RU" sz="1000" dirty="0" smtClean="0"/>
              <a:t>	По отрасли «Дорожное хозяйство (дорожные фонды)» расходы на осуществление дорожной деятельности в рамках муниципального дорожного фонда предусматриваются в размере не менее прогнозируемого объема доходов от акцизов на автомобильный бензин, прямогонный бензин, дизельное топливо, моторные масла для дизельных и (или) карбюраторных (</a:t>
            </a:r>
            <a:r>
              <a:rPr lang="ru-RU" sz="1000" dirty="0" err="1" smtClean="0"/>
              <a:t>инжекторных</a:t>
            </a:r>
            <a:r>
              <a:rPr lang="ru-RU" sz="1000" dirty="0" smtClean="0"/>
              <a:t>) двигателей, производимые на территории Российской Федерации, подлежащих зачислению в местный бюджет, а также иных доходов, определенных решением Совета Курского муниципального округа Ставропольского края от 10 декабря 2020 г. № 78 «О создании муниципального дорожного фонда Курского муниципального округа Ставропольского края». Общий объем дорожного фонда Курского муниципального округа Ставропольского края на 2023 год составил 184 787,18 тыс. рублей.</a:t>
            </a:r>
            <a:endParaRPr lang="ru-RU" sz="1000" b="1" dirty="0"/>
          </a:p>
        </p:txBody>
      </p:sp>
      <p:graphicFrame>
        <p:nvGraphicFramePr>
          <p:cNvPr id="6" name="Таблица 5"/>
          <p:cNvGraphicFramePr>
            <a:graphicFrameLocks noGrp="1"/>
          </p:cNvGraphicFramePr>
          <p:nvPr/>
        </p:nvGraphicFramePr>
        <p:xfrm>
          <a:off x="142844" y="571480"/>
          <a:ext cx="8858311" cy="2162683"/>
        </p:xfrm>
        <a:graphic>
          <a:graphicData uri="http://schemas.openxmlformats.org/drawingml/2006/table">
            <a:tbl>
              <a:tblPr/>
              <a:tblGrid>
                <a:gridCol w="5694327"/>
                <a:gridCol w="1064517"/>
                <a:gridCol w="1102537"/>
                <a:gridCol w="996930"/>
              </a:tblGrid>
              <a:tr h="174504">
                <a:tc>
                  <a:txBody>
                    <a:bodyPr/>
                    <a:lstStyle/>
                    <a:p>
                      <a:pPr algn="ctr" rtl="0" fontAlgn="ctr"/>
                      <a:r>
                        <a:rPr lang="ru-RU" sz="1000" b="1" i="0" u="none" strike="noStrike" dirty="0">
                          <a:solidFill>
                            <a:srgbClr val="000000"/>
                          </a:solidFill>
                          <a:latin typeface="Arial"/>
                        </a:rPr>
                        <a:t>наименование</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Arial"/>
                        </a:rPr>
                        <a:t>2023</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Arial"/>
                        </a:rPr>
                        <a:t>2024</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Arial"/>
                        </a:rPr>
                        <a:t>2025</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5">
                <a:tc>
                  <a:txBody>
                    <a:bodyPr/>
                    <a:lstStyle/>
                    <a:p>
                      <a:pPr algn="just" rtl="0" fontAlgn="ctr"/>
                      <a:r>
                        <a:rPr lang="ru-RU" sz="1000" b="1" i="0" u="none" strike="noStrike" dirty="0" smtClean="0">
                          <a:solidFill>
                            <a:srgbClr val="000000"/>
                          </a:solidFill>
                          <a:latin typeface="Times New Roman"/>
                        </a:rPr>
                        <a:t>Основное </a:t>
                      </a:r>
                      <a:r>
                        <a:rPr lang="ru-RU" sz="1000" b="1" i="0" u="none" strike="noStrike" dirty="0">
                          <a:solidFill>
                            <a:srgbClr val="000000"/>
                          </a:solidFill>
                          <a:latin typeface="Times New Roman"/>
                        </a:rPr>
                        <a:t>мероприятие «</a:t>
                      </a:r>
                      <a:r>
                        <a:rPr lang="ru-RU" sz="1000" b="1" i="0" u="none" strike="noStrike" dirty="0" smtClean="0">
                          <a:solidFill>
                            <a:srgbClr val="000000"/>
                          </a:solidFill>
                          <a:latin typeface="Times New Roman"/>
                        </a:rPr>
                        <a:t>Реализация </a:t>
                      </a:r>
                      <a:r>
                        <a:rPr lang="ru-RU" sz="1000" b="1" i="0" u="none" strike="noStrike" dirty="0">
                          <a:solidFill>
                            <a:srgbClr val="000000"/>
                          </a:solidFill>
                          <a:latin typeface="Times New Roman"/>
                        </a:rPr>
                        <a:t>регионального </a:t>
                      </a:r>
                      <a:r>
                        <a:rPr lang="ru-RU" sz="1000" b="1" i="0" u="none" strike="noStrike" dirty="0" smtClean="0">
                          <a:solidFill>
                            <a:srgbClr val="000000"/>
                          </a:solidFill>
                          <a:latin typeface="Times New Roman"/>
                        </a:rPr>
                        <a:t>проекта</a:t>
                      </a:r>
                      <a:r>
                        <a:rPr lang="ru-RU" sz="1000" b="1" i="0" u="none" strike="noStrike" dirty="0">
                          <a:solidFill>
                            <a:srgbClr val="000000"/>
                          </a:solidFill>
                          <a:latin typeface="Times New Roman"/>
                        </a:rPr>
                        <a:t>» Современная школа» </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Times New Roman"/>
                        </a:rPr>
                        <a:t>21 360,92</a:t>
                      </a: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Times New Roman"/>
                        </a:rPr>
                        <a:t>21 360,92</a:t>
                      </a: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Times New Roman"/>
                        </a:rPr>
                        <a:t>21 360,92</a:t>
                      </a: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511">
                <a:tc>
                  <a:txBody>
                    <a:bodyPr/>
                    <a:lstStyle/>
                    <a:p>
                      <a:pPr algn="just" rtl="0" fontAlgn="ctr"/>
                      <a:r>
                        <a:rPr lang="ru-RU" sz="1000" b="0" i="0" u="none" strike="noStrike" dirty="0" smtClean="0">
                          <a:solidFill>
                            <a:srgbClr val="000000"/>
                          </a:solidFill>
                          <a:latin typeface="Times New Roman"/>
                        </a:rPr>
                        <a:t>Обеспечение функционирования </a:t>
                      </a:r>
                      <a:r>
                        <a:rPr lang="ru-RU" sz="1000" b="0" i="0" u="none" strike="noStrike" dirty="0">
                          <a:solidFill>
                            <a:srgbClr val="000000"/>
                          </a:solidFill>
                          <a:latin typeface="Times New Roman"/>
                        </a:rPr>
                        <a:t>центров образования цифрового и гуманитарного профилей «Точка роста», а также центров образования </a:t>
                      </a:r>
                      <a:r>
                        <a:rPr lang="ru-RU" sz="1000" b="0" i="0" u="none" strike="noStrike" dirty="0" err="1" smtClean="0">
                          <a:solidFill>
                            <a:srgbClr val="000000"/>
                          </a:solidFill>
                          <a:latin typeface="Times New Roman"/>
                        </a:rPr>
                        <a:t>естественно-научной</a:t>
                      </a:r>
                      <a:r>
                        <a:rPr lang="ru-RU" sz="1000" b="0" i="0" u="none" strike="noStrike" dirty="0" smtClean="0">
                          <a:solidFill>
                            <a:srgbClr val="000000"/>
                          </a:solidFill>
                          <a:latin typeface="Times New Roman"/>
                        </a:rPr>
                        <a:t> </a:t>
                      </a:r>
                      <a:r>
                        <a:rPr lang="ru-RU" sz="1000" b="0" i="0" u="none" strike="noStrike" dirty="0">
                          <a:solidFill>
                            <a:srgbClr val="000000"/>
                          </a:solidFill>
                          <a:latin typeface="Times New Roman"/>
                        </a:rPr>
                        <a:t>и технологической </a:t>
                      </a:r>
                      <a:r>
                        <a:rPr lang="ru-RU" sz="1000" b="0" i="0" u="none" strike="noStrike" dirty="0" smtClean="0">
                          <a:solidFill>
                            <a:srgbClr val="000000"/>
                          </a:solidFill>
                          <a:latin typeface="Times New Roman"/>
                        </a:rPr>
                        <a:t>направленностей </a:t>
                      </a:r>
                      <a:r>
                        <a:rPr lang="ru-RU" sz="1000" b="0" i="0" u="none" strike="noStrike" dirty="0">
                          <a:solidFill>
                            <a:srgbClr val="000000"/>
                          </a:solidFill>
                          <a:latin typeface="Times New Roman"/>
                        </a:rPr>
                        <a:t>в </a:t>
                      </a:r>
                      <a:r>
                        <a:rPr lang="ru-RU" sz="1000" b="0" i="0" u="none" strike="noStrike" dirty="0" err="1">
                          <a:solidFill>
                            <a:srgbClr val="000000"/>
                          </a:solidFill>
                          <a:latin typeface="Times New Roman"/>
                        </a:rPr>
                        <a:t>обще-образовательных</a:t>
                      </a:r>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организациях</a:t>
                      </a:r>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расположенных </a:t>
                      </a:r>
                      <a:r>
                        <a:rPr lang="ru-RU" sz="1000" b="0" i="0" u="none" strike="noStrike" dirty="0">
                          <a:solidFill>
                            <a:srgbClr val="000000"/>
                          </a:solidFill>
                          <a:latin typeface="Times New Roman"/>
                        </a:rPr>
                        <a:t>в сельской </a:t>
                      </a:r>
                      <a:r>
                        <a:rPr lang="ru-RU" sz="1000" b="0" i="0" u="none" strike="noStrike" dirty="0" err="1" smtClean="0">
                          <a:solidFill>
                            <a:srgbClr val="000000"/>
                          </a:solidFill>
                          <a:latin typeface="Times New Roman"/>
                        </a:rPr>
                        <a:t>местнои</a:t>
                      </a:r>
                      <a:r>
                        <a:rPr lang="ru-RU" sz="1000" b="0" i="0" u="none" strike="noStrike" dirty="0" smtClean="0">
                          <a:solidFill>
                            <a:srgbClr val="000000"/>
                          </a:solidFill>
                          <a:latin typeface="Times New Roman"/>
                        </a:rPr>
                        <a:t> </a:t>
                      </a:r>
                      <a:r>
                        <a:rPr lang="ru-RU" sz="1000" b="0" i="0" u="none" strike="noStrike" dirty="0">
                          <a:solidFill>
                            <a:srgbClr val="000000"/>
                          </a:solidFill>
                          <a:latin typeface="Times New Roman"/>
                        </a:rPr>
                        <a:t>и малых городах</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a:solidFill>
                            <a:srgbClr val="000000"/>
                          </a:solidFill>
                          <a:latin typeface="Times New Roman"/>
                        </a:rPr>
                        <a:t>21 360,92</a:t>
                      </a: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Times New Roman"/>
                        </a:rPr>
                        <a:t>21 360,92</a:t>
                      </a: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Times New Roman"/>
                        </a:rPr>
                        <a:t>21 360,92</a:t>
                      </a: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5">
                <a:tc>
                  <a:txBody>
                    <a:bodyPr/>
                    <a:lstStyle/>
                    <a:p>
                      <a:pPr algn="just" rtl="0" fontAlgn="ctr"/>
                      <a:r>
                        <a:rPr lang="ru-RU" sz="1000" b="1" i="0" u="none" strike="noStrike" dirty="0" smtClean="0">
                          <a:solidFill>
                            <a:srgbClr val="000000"/>
                          </a:solidFill>
                          <a:latin typeface="Times New Roman"/>
                        </a:rPr>
                        <a:t>Основное </a:t>
                      </a:r>
                      <a:r>
                        <a:rPr lang="ru-RU" sz="1000" b="1" i="0" u="none" strike="noStrike" dirty="0">
                          <a:solidFill>
                            <a:srgbClr val="000000"/>
                          </a:solidFill>
                          <a:latin typeface="Times New Roman"/>
                        </a:rPr>
                        <a:t>мероприятие «</a:t>
                      </a:r>
                      <a:r>
                        <a:rPr lang="ru-RU" sz="1000" b="1" i="0" u="none" strike="noStrike" dirty="0" smtClean="0">
                          <a:solidFill>
                            <a:srgbClr val="000000"/>
                          </a:solidFill>
                          <a:latin typeface="Times New Roman"/>
                        </a:rPr>
                        <a:t>Реализация </a:t>
                      </a:r>
                      <a:r>
                        <a:rPr lang="ru-RU" sz="1000" b="1" i="0" u="none" strike="noStrike" dirty="0">
                          <a:solidFill>
                            <a:srgbClr val="000000"/>
                          </a:solidFill>
                          <a:latin typeface="Times New Roman"/>
                        </a:rPr>
                        <a:t>регионального </a:t>
                      </a:r>
                      <a:r>
                        <a:rPr lang="ru-RU" sz="1000" b="1" i="0" u="none" strike="noStrike" dirty="0" smtClean="0">
                          <a:solidFill>
                            <a:srgbClr val="000000"/>
                          </a:solidFill>
                          <a:latin typeface="Times New Roman"/>
                        </a:rPr>
                        <a:t>проекта </a:t>
                      </a:r>
                      <a:r>
                        <a:rPr lang="ru-RU" sz="1000" b="1" i="0" u="none" strike="noStrike" dirty="0">
                          <a:solidFill>
                            <a:srgbClr val="000000"/>
                          </a:solidFill>
                          <a:latin typeface="Times New Roman"/>
                        </a:rPr>
                        <a:t>«Финансовая поддержка </a:t>
                      </a:r>
                      <a:r>
                        <a:rPr lang="ru-RU" sz="1000" b="1" i="0" u="none" strike="noStrike" dirty="0" smtClean="0">
                          <a:solidFill>
                            <a:srgbClr val="000000"/>
                          </a:solidFill>
                          <a:latin typeface="Times New Roman"/>
                        </a:rPr>
                        <a:t>семей </a:t>
                      </a:r>
                      <a:r>
                        <a:rPr lang="ru-RU" sz="1000" b="1" i="0" u="none" strike="noStrike" dirty="0">
                          <a:solidFill>
                            <a:srgbClr val="000000"/>
                          </a:solidFill>
                          <a:latin typeface="Times New Roman"/>
                        </a:rPr>
                        <a:t>при рождении детей»</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a:solidFill>
                            <a:srgbClr val="000000"/>
                          </a:solidFill>
                          <a:latin typeface="Times New Roman"/>
                        </a:rPr>
                        <a:t>75 226,77</a:t>
                      </a: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Times New Roman"/>
                        </a:rPr>
                        <a:t>47 641,51</a:t>
                      </a: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Times New Roman"/>
                        </a:rPr>
                        <a:t>19 305,90</a:t>
                      </a: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756">
                <a:tc>
                  <a:txBody>
                    <a:bodyPr/>
                    <a:lstStyle/>
                    <a:p>
                      <a:pPr algn="just" rtl="0" fontAlgn="ctr"/>
                      <a:r>
                        <a:rPr lang="ru-RU" sz="1000" b="0" i="0" u="none" strike="noStrike" dirty="0" smtClean="0">
                          <a:solidFill>
                            <a:srgbClr val="000000"/>
                          </a:solidFill>
                          <a:latin typeface="Times New Roman"/>
                        </a:rPr>
                        <a:t>Ежемесячная </a:t>
                      </a:r>
                      <a:r>
                        <a:rPr lang="ru-RU" sz="1000" b="0" i="0" u="none" strike="noStrike" dirty="0">
                          <a:solidFill>
                            <a:srgbClr val="000000"/>
                          </a:solidFill>
                          <a:latin typeface="Times New Roman"/>
                        </a:rPr>
                        <a:t>денежная выплата, назначаемая в случае рождения третьего ребенка или последующих детей до достижения ребенком возраста трех лет</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Times New Roman"/>
                        </a:rPr>
                        <a:t>75 226,77</a:t>
                      </a: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Times New Roman"/>
                        </a:rPr>
                        <a:t>47 641,51</a:t>
                      </a: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Times New Roman"/>
                        </a:rPr>
                        <a:t>19 305,90</a:t>
                      </a: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5">
                <a:tc>
                  <a:txBody>
                    <a:bodyPr/>
                    <a:lstStyle/>
                    <a:p>
                      <a:pPr algn="just" rtl="0" fontAlgn="ctr"/>
                      <a:r>
                        <a:rPr lang="ru-RU" sz="1000" b="1" i="0" u="none" strike="noStrike" dirty="0">
                          <a:solidFill>
                            <a:srgbClr val="000000"/>
                          </a:solidFill>
                          <a:latin typeface="Times New Roman"/>
                        </a:rPr>
                        <a:t>Основное мероприятие «</a:t>
                      </a:r>
                      <a:r>
                        <a:rPr lang="ru-RU" sz="1000" b="1" i="0" u="none" strike="noStrike" dirty="0" smtClean="0">
                          <a:solidFill>
                            <a:srgbClr val="000000"/>
                          </a:solidFill>
                          <a:latin typeface="Times New Roman"/>
                        </a:rPr>
                        <a:t>Реализация </a:t>
                      </a:r>
                      <a:r>
                        <a:rPr lang="ru-RU" sz="1000" b="1" i="0" u="none" strike="noStrike" dirty="0">
                          <a:solidFill>
                            <a:srgbClr val="000000"/>
                          </a:solidFill>
                          <a:latin typeface="Times New Roman"/>
                        </a:rPr>
                        <a:t>регионального </a:t>
                      </a:r>
                      <a:r>
                        <a:rPr lang="ru-RU" sz="1000" b="1" i="0" u="none" strike="noStrike" dirty="0" smtClean="0">
                          <a:solidFill>
                            <a:srgbClr val="000000"/>
                          </a:solidFill>
                          <a:latin typeface="Times New Roman"/>
                        </a:rPr>
                        <a:t>проекта </a:t>
                      </a:r>
                      <a:r>
                        <a:rPr lang="ru-RU" sz="1000" b="1" i="0" u="none" strike="noStrike" dirty="0">
                          <a:solidFill>
                            <a:srgbClr val="000000"/>
                          </a:solidFill>
                          <a:latin typeface="Times New Roman"/>
                        </a:rPr>
                        <a:t>«Культурная среда»</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Times New Roman"/>
                        </a:rPr>
                        <a:t>5 000,00</a:t>
                      </a: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Times New Roman"/>
                        </a:rPr>
                        <a:t>0,00</a:t>
                      </a:r>
                      <a:endParaRPr lang="ru-RU" sz="1000" b="1"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Times New Roman"/>
                        </a:rPr>
                        <a:t>0,00</a:t>
                      </a:r>
                      <a:endParaRPr lang="ru-RU" sz="1000" b="1"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504">
                <a:tc>
                  <a:txBody>
                    <a:bodyPr/>
                    <a:lstStyle/>
                    <a:p>
                      <a:pPr algn="just" rtl="0" fontAlgn="ctr"/>
                      <a:r>
                        <a:rPr lang="ru-RU" sz="1000" b="0" i="0" u="none" strike="noStrike" dirty="0" smtClean="0">
                          <a:solidFill>
                            <a:srgbClr val="000000"/>
                          </a:solidFill>
                          <a:latin typeface="Times New Roman"/>
                        </a:rPr>
                        <a:t>Создание </a:t>
                      </a:r>
                      <a:r>
                        <a:rPr lang="ru-RU" sz="1000" b="0" i="0" u="none" strike="noStrike" dirty="0">
                          <a:solidFill>
                            <a:srgbClr val="000000"/>
                          </a:solidFill>
                          <a:latin typeface="Times New Roman"/>
                        </a:rPr>
                        <a:t>модельных муниципальных библиотек</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Times New Roman"/>
                        </a:rPr>
                        <a:t>5000,00</a:t>
                      </a:r>
                      <a:endParaRPr lang="ru-RU" sz="1000" b="0"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Times New Roman"/>
                        </a:rPr>
                        <a:t>0,00</a:t>
                      </a:r>
                      <a:endParaRPr lang="ru-RU" sz="1000" b="0"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Times New Roman"/>
                        </a:rPr>
                        <a:t>0,00</a:t>
                      </a:r>
                      <a:endParaRPr lang="ru-RU" sz="1000" b="0"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504">
                <a:tc>
                  <a:txBody>
                    <a:bodyPr/>
                    <a:lstStyle/>
                    <a:p>
                      <a:pPr algn="ctr" rtl="0" fontAlgn="ctr"/>
                      <a:r>
                        <a:rPr lang="ru-RU" sz="1000" b="1" i="0" u="none" strike="noStrike" dirty="0">
                          <a:solidFill>
                            <a:srgbClr val="000000"/>
                          </a:solidFill>
                          <a:latin typeface="Times New Roman"/>
                        </a:rPr>
                        <a:t> </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Times New Roman"/>
                        </a:rPr>
                        <a:t>101 587,69</a:t>
                      </a: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Times New Roman"/>
                        </a:rPr>
                        <a:t>69 002,43</a:t>
                      </a: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a:solidFill>
                            <a:srgbClr val="000000"/>
                          </a:solidFill>
                          <a:latin typeface="Times New Roman"/>
                        </a:rPr>
                        <a:t>40 666,82</a:t>
                      </a: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71406" y="0"/>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НАЦИОНАЛЬНЫЕ ПРОЕКТЫ В 2023-2025 ГОДАХ</a:t>
            </a:r>
          </a:p>
        </p:txBody>
      </p:sp>
      <p:sp>
        <p:nvSpPr>
          <p:cNvPr id="8" name="TextBox 7"/>
          <p:cNvSpPr txBox="1"/>
          <p:nvPr/>
        </p:nvSpPr>
        <p:spPr>
          <a:xfrm>
            <a:off x="8001024" y="285728"/>
            <a:ext cx="1142976"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рублей</a:t>
            </a:r>
            <a:endParaRPr lang="ru-RU" sz="1000" i="1" dirty="0">
              <a:cs typeface="Times New Roman" pitchFamily="18" charset="0"/>
            </a:endParaRPr>
          </a:p>
        </p:txBody>
      </p:sp>
    </p:spTree>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 Раздел 6 /                                               </a:t>
            </a:r>
            <a:r>
              <a:rPr lang="ru-RU" sz="1600" dirty="0" smtClean="0">
                <a:latin typeface="Calibri" pitchFamily="34" charset="0"/>
                <a:cs typeface="Calibri" pitchFamily="34" charset="0"/>
              </a:rPr>
              <a:t>БЮДЖЕТНАЯ  УСТОЙЧИВОСТЬ</a:t>
            </a:r>
          </a:p>
        </p:txBody>
      </p:sp>
      <p:sp>
        <p:nvSpPr>
          <p:cNvPr id="3" name="TextBox 2"/>
          <p:cNvSpPr txBox="1"/>
          <p:nvPr/>
        </p:nvSpPr>
        <p:spPr>
          <a:xfrm>
            <a:off x="142844" y="357166"/>
            <a:ext cx="8786874" cy="1169551"/>
          </a:xfrm>
          <a:prstGeom prst="rect">
            <a:avLst/>
          </a:prstGeom>
          <a:noFill/>
        </p:spPr>
        <p:txBody>
          <a:bodyPr wrap="square" rtlCol="0">
            <a:spAutoFit/>
          </a:bodyPr>
          <a:lstStyle/>
          <a:p>
            <a:pPr algn="just"/>
            <a:r>
              <a:rPr lang="ru-RU" sz="1000" dirty="0" smtClean="0"/>
              <a:t>       Одним из основных направлений совершенствования межбюджетных отношений и межбюджетного регулирования в Ставропольском крае остается укрепление финансовой обеспеченности местных бюджетов и создание условий для их устойчивого и  сбалансированного исполнения.</a:t>
            </a:r>
            <a:r>
              <a:rPr lang="ru-RU" sz="1000" dirty="0" smtClean="0">
                <a:solidFill>
                  <a:schemeClr val="accent4"/>
                </a:solidFill>
              </a:rPr>
              <a:t> В связи с тем, что муниципальные образования края значительно различаются по уровню экономического развития, наличию промышленной инфраструктуры и, соответственно, налогового потенциала на своей территории, многие не обладают достаточным объемом бюджетных средств, необходимых для решения вопросов местного значения. Бюджет Курского муниципального округа Ставропольского края является получателем дотации на выравнивание бюджетной обеспеченности.</a:t>
            </a:r>
          </a:p>
          <a:p>
            <a:pPr algn="just"/>
            <a:endParaRPr lang="ru-RU" sz="1000" dirty="0"/>
          </a:p>
        </p:txBody>
      </p:sp>
      <p:graphicFrame>
        <p:nvGraphicFramePr>
          <p:cNvPr id="4" name="Диаграмма 3"/>
          <p:cNvGraphicFramePr/>
          <p:nvPr/>
        </p:nvGraphicFramePr>
        <p:xfrm>
          <a:off x="0" y="1643050"/>
          <a:ext cx="4857752" cy="19288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3571876"/>
            <a:ext cx="9144000" cy="400110"/>
          </a:xfrm>
          <a:prstGeom prst="rect">
            <a:avLst/>
          </a:prstGeom>
          <a:noFill/>
        </p:spPr>
        <p:txBody>
          <a:bodyPr wrap="square" rtlCol="0">
            <a:spAutoFit/>
          </a:bodyPr>
          <a:lstStyle/>
          <a:p>
            <a:pPr algn="just"/>
            <a:r>
              <a:rPr lang="ru-RU" sz="1000" dirty="0" smtClean="0">
                <a:solidFill>
                  <a:schemeClr val="accent4"/>
                </a:solidFill>
              </a:rPr>
              <a:t>     В 2023 году объем межбюджетных трансфертов из краевого бюджета составит – 1 755 136,01 тыс. рублей. Основную часть в структуре межбюджетных трансфертов традиционно составят субвенции – 54,9 %, дотации – 23,0 %, субсидии – 21,9 %. 	</a:t>
            </a:r>
            <a:endParaRPr lang="ru-RU" sz="1000" dirty="0"/>
          </a:p>
        </p:txBody>
      </p:sp>
      <p:sp>
        <p:nvSpPr>
          <p:cNvPr id="6" name="TextBox 5"/>
          <p:cNvSpPr txBox="1"/>
          <p:nvPr/>
        </p:nvSpPr>
        <p:spPr>
          <a:xfrm>
            <a:off x="0" y="1357298"/>
            <a:ext cx="4643438" cy="276999"/>
          </a:xfrm>
          <a:prstGeom prst="rect">
            <a:avLst/>
          </a:prstGeom>
          <a:noFill/>
        </p:spPr>
        <p:txBody>
          <a:bodyPr wrap="square" rtlCol="0">
            <a:spAutoFit/>
          </a:bodyPr>
          <a:lstStyle/>
          <a:p>
            <a:pPr algn="ctr"/>
            <a:r>
              <a:rPr lang="ru-RU" sz="1200" dirty="0" smtClean="0"/>
              <a:t>Объем финансовой помощи в 2020-2025 годах</a:t>
            </a:r>
            <a:endParaRPr lang="ru-RU" sz="1200" dirty="0"/>
          </a:p>
        </p:txBody>
      </p:sp>
      <p:sp>
        <p:nvSpPr>
          <p:cNvPr id="9" name="TextBox 8"/>
          <p:cNvSpPr txBox="1"/>
          <p:nvPr/>
        </p:nvSpPr>
        <p:spPr>
          <a:xfrm>
            <a:off x="5000628" y="1357298"/>
            <a:ext cx="4143372" cy="461665"/>
          </a:xfrm>
          <a:prstGeom prst="rect">
            <a:avLst/>
          </a:prstGeom>
          <a:noFill/>
        </p:spPr>
        <p:txBody>
          <a:bodyPr wrap="square" rtlCol="0">
            <a:spAutoFit/>
          </a:bodyPr>
          <a:lstStyle/>
          <a:p>
            <a:pPr algn="ctr"/>
            <a:r>
              <a:rPr lang="ru-RU" sz="1200" dirty="0" smtClean="0"/>
              <a:t>Уровень расчетной бюджетной обеспеченности муниципального округа в 2023 году </a:t>
            </a:r>
            <a:endParaRPr lang="ru-RU" sz="1200" dirty="0"/>
          </a:p>
        </p:txBody>
      </p:sp>
      <p:graphicFrame>
        <p:nvGraphicFramePr>
          <p:cNvPr id="10" name="Диаграмма 9"/>
          <p:cNvGraphicFramePr/>
          <p:nvPr/>
        </p:nvGraphicFramePr>
        <p:xfrm>
          <a:off x="4857752" y="1643050"/>
          <a:ext cx="4286248" cy="192882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3929066"/>
            <a:ext cx="9144000" cy="307777"/>
          </a:xfrm>
          <a:prstGeom prst="rect">
            <a:avLst/>
          </a:prstGeom>
          <a:noFill/>
        </p:spPr>
        <p:txBody>
          <a:bodyPr wrap="square" rtlCol="0">
            <a:spAutoFit/>
          </a:bodyPr>
          <a:lstStyle/>
          <a:p>
            <a:pPr algn="ctr"/>
            <a:r>
              <a:rPr lang="ru-RU" sz="1400" dirty="0" smtClean="0">
                <a:latin typeface="Calibri" pitchFamily="34" charset="0"/>
                <a:cs typeface="Calibri" pitchFamily="34" charset="0"/>
              </a:rPr>
              <a:t>СТРУКТУРА ДОХОДОВ МЕСТНО ГО БЮДЖЕТА В 2020-2023 ГОДАХ</a:t>
            </a:r>
          </a:p>
        </p:txBody>
      </p:sp>
      <p:graphicFrame>
        <p:nvGraphicFramePr>
          <p:cNvPr id="12" name="Диаграмма 11"/>
          <p:cNvGraphicFramePr/>
          <p:nvPr/>
        </p:nvGraphicFramePr>
        <p:xfrm>
          <a:off x="142844" y="4643446"/>
          <a:ext cx="4786314" cy="20716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nvGraphicFramePr>
        <p:xfrm>
          <a:off x="4857752" y="4357694"/>
          <a:ext cx="4143404" cy="2357430"/>
        </p:xfrm>
        <a:graphic>
          <a:graphicData uri="http://schemas.openxmlformats.org/drawingml/2006/chart">
            <c:chart xmlns:c="http://schemas.openxmlformats.org/drawingml/2006/chart" xmlns:r="http://schemas.openxmlformats.org/officeDocument/2006/relationships" r:id="rId5"/>
          </a:graphicData>
        </a:graphic>
      </p:graphicFrame>
      <p:sp>
        <p:nvSpPr>
          <p:cNvPr id="14" name="Скругленный прямоугольник 13"/>
          <p:cNvSpPr/>
          <p:nvPr/>
        </p:nvSpPr>
        <p:spPr>
          <a:xfrm>
            <a:off x="3500430" y="4286256"/>
            <a:ext cx="1428760" cy="642942"/>
          </a:xfrm>
          <a:prstGeom prst="round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Доля налоговых и неналоговых доходов в объеме доходов местного бюджета, %</a:t>
            </a:r>
            <a:endParaRPr lang="ru-RU" sz="800" dirty="0">
              <a:solidFill>
                <a:schemeClr val="tx1"/>
              </a:solidFill>
            </a:endParaRPr>
          </a:p>
        </p:txBody>
      </p:sp>
      <p:sp>
        <p:nvSpPr>
          <p:cNvPr id="15" name="TextBox 14"/>
          <p:cNvSpPr txBox="1"/>
          <p:nvPr/>
        </p:nvSpPr>
        <p:spPr>
          <a:xfrm>
            <a:off x="500034" y="4714884"/>
            <a:ext cx="428628" cy="230832"/>
          </a:xfrm>
          <a:prstGeom prst="rect">
            <a:avLst/>
          </a:prstGeom>
          <a:noFill/>
        </p:spPr>
        <p:txBody>
          <a:bodyPr wrap="square" rtlCol="0">
            <a:spAutoFit/>
          </a:bodyPr>
          <a:lstStyle/>
          <a:p>
            <a:r>
              <a:rPr lang="ru-RU" sz="900" dirty="0" smtClean="0"/>
              <a:t>16,5</a:t>
            </a:r>
            <a:endParaRPr lang="ru-RU" sz="900" dirty="0"/>
          </a:p>
        </p:txBody>
      </p:sp>
      <p:sp>
        <p:nvSpPr>
          <p:cNvPr id="17" name="TextBox 16"/>
          <p:cNvSpPr txBox="1"/>
          <p:nvPr/>
        </p:nvSpPr>
        <p:spPr>
          <a:xfrm>
            <a:off x="1142976" y="4714884"/>
            <a:ext cx="428628" cy="230832"/>
          </a:xfrm>
          <a:prstGeom prst="rect">
            <a:avLst/>
          </a:prstGeom>
          <a:noFill/>
        </p:spPr>
        <p:txBody>
          <a:bodyPr wrap="square" rtlCol="0">
            <a:spAutoFit/>
          </a:bodyPr>
          <a:lstStyle/>
          <a:p>
            <a:r>
              <a:rPr lang="ru-RU" sz="900" dirty="0" smtClean="0"/>
              <a:t>15,0</a:t>
            </a:r>
            <a:endParaRPr lang="ru-RU" sz="900" dirty="0"/>
          </a:p>
        </p:txBody>
      </p:sp>
      <p:sp>
        <p:nvSpPr>
          <p:cNvPr id="18" name="TextBox 17"/>
          <p:cNvSpPr txBox="1"/>
          <p:nvPr/>
        </p:nvSpPr>
        <p:spPr>
          <a:xfrm>
            <a:off x="1714480" y="4643446"/>
            <a:ext cx="428628" cy="230832"/>
          </a:xfrm>
          <a:prstGeom prst="rect">
            <a:avLst/>
          </a:prstGeom>
          <a:noFill/>
        </p:spPr>
        <p:txBody>
          <a:bodyPr wrap="square" rtlCol="0">
            <a:spAutoFit/>
          </a:bodyPr>
          <a:lstStyle/>
          <a:p>
            <a:r>
              <a:rPr lang="ru-RU" sz="900" dirty="0" smtClean="0"/>
              <a:t>13,3</a:t>
            </a:r>
            <a:endParaRPr lang="ru-RU" sz="900" dirty="0"/>
          </a:p>
        </p:txBody>
      </p:sp>
      <p:sp>
        <p:nvSpPr>
          <p:cNvPr id="19" name="TextBox 18"/>
          <p:cNvSpPr txBox="1"/>
          <p:nvPr/>
        </p:nvSpPr>
        <p:spPr>
          <a:xfrm>
            <a:off x="2428860" y="4643446"/>
            <a:ext cx="428628" cy="230832"/>
          </a:xfrm>
          <a:prstGeom prst="rect">
            <a:avLst/>
          </a:prstGeom>
          <a:noFill/>
        </p:spPr>
        <p:txBody>
          <a:bodyPr wrap="square" rtlCol="0">
            <a:spAutoFit/>
          </a:bodyPr>
          <a:lstStyle/>
          <a:p>
            <a:r>
              <a:rPr lang="ru-RU" sz="900" dirty="0" smtClean="0"/>
              <a:t>17,4</a:t>
            </a:r>
            <a:endParaRPr lang="ru-RU" sz="900" dirty="0"/>
          </a:p>
        </p:txBody>
      </p:sp>
      <p:sp>
        <p:nvSpPr>
          <p:cNvPr id="20" name="TextBox 19"/>
          <p:cNvSpPr txBox="1"/>
          <p:nvPr/>
        </p:nvSpPr>
        <p:spPr>
          <a:xfrm>
            <a:off x="5429256" y="4714884"/>
            <a:ext cx="428628" cy="230832"/>
          </a:xfrm>
          <a:prstGeom prst="rect">
            <a:avLst/>
          </a:prstGeom>
          <a:noFill/>
        </p:spPr>
        <p:txBody>
          <a:bodyPr wrap="square" rtlCol="0">
            <a:spAutoFit/>
          </a:bodyPr>
          <a:lstStyle/>
          <a:p>
            <a:r>
              <a:rPr lang="ru-RU" sz="900" dirty="0" smtClean="0"/>
              <a:t>45,9</a:t>
            </a:r>
            <a:endParaRPr lang="ru-RU" sz="900" dirty="0"/>
          </a:p>
        </p:txBody>
      </p:sp>
      <p:sp>
        <p:nvSpPr>
          <p:cNvPr id="21" name="TextBox 20"/>
          <p:cNvSpPr txBox="1"/>
          <p:nvPr/>
        </p:nvSpPr>
        <p:spPr>
          <a:xfrm>
            <a:off x="6286512" y="4643446"/>
            <a:ext cx="428628" cy="230832"/>
          </a:xfrm>
          <a:prstGeom prst="rect">
            <a:avLst/>
          </a:prstGeom>
          <a:noFill/>
        </p:spPr>
        <p:txBody>
          <a:bodyPr wrap="square" rtlCol="0">
            <a:spAutoFit/>
          </a:bodyPr>
          <a:lstStyle/>
          <a:p>
            <a:r>
              <a:rPr lang="ru-RU" sz="900" dirty="0" smtClean="0"/>
              <a:t>42,8</a:t>
            </a:r>
            <a:endParaRPr lang="ru-RU" sz="900" dirty="0"/>
          </a:p>
        </p:txBody>
      </p:sp>
      <p:sp>
        <p:nvSpPr>
          <p:cNvPr id="22" name="TextBox 21"/>
          <p:cNvSpPr txBox="1"/>
          <p:nvPr/>
        </p:nvSpPr>
        <p:spPr>
          <a:xfrm>
            <a:off x="7072330" y="4429132"/>
            <a:ext cx="428628" cy="230832"/>
          </a:xfrm>
          <a:prstGeom prst="rect">
            <a:avLst/>
          </a:prstGeom>
          <a:noFill/>
        </p:spPr>
        <p:txBody>
          <a:bodyPr wrap="square" rtlCol="0">
            <a:spAutoFit/>
          </a:bodyPr>
          <a:lstStyle/>
          <a:p>
            <a:r>
              <a:rPr lang="ru-RU" sz="900" dirty="0" smtClean="0"/>
              <a:t>31,9</a:t>
            </a:r>
            <a:endParaRPr lang="ru-RU" sz="900" dirty="0"/>
          </a:p>
        </p:txBody>
      </p:sp>
      <p:sp>
        <p:nvSpPr>
          <p:cNvPr id="23" name="TextBox 22"/>
          <p:cNvSpPr txBox="1"/>
          <p:nvPr/>
        </p:nvSpPr>
        <p:spPr>
          <a:xfrm>
            <a:off x="7929586" y="4643446"/>
            <a:ext cx="428628" cy="230832"/>
          </a:xfrm>
          <a:prstGeom prst="rect">
            <a:avLst/>
          </a:prstGeom>
          <a:noFill/>
        </p:spPr>
        <p:txBody>
          <a:bodyPr wrap="square" rtlCol="0">
            <a:spAutoFit/>
          </a:bodyPr>
          <a:lstStyle/>
          <a:p>
            <a:r>
              <a:rPr lang="ru-RU" sz="900" dirty="0" smtClean="0"/>
              <a:t>47,9</a:t>
            </a:r>
            <a:endParaRPr lang="ru-RU" sz="900" dirty="0"/>
          </a:p>
        </p:txBody>
      </p:sp>
      <p:sp>
        <p:nvSpPr>
          <p:cNvPr id="24" name="Равнобедренный треугольник 23"/>
          <p:cNvSpPr/>
          <p:nvPr/>
        </p:nvSpPr>
        <p:spPr>
          <a:xfrm rot="16200000">
            <a:off x="3178960" y="4536289"/>
            <a:ext cx="357190" cy="142875"/>
          </a:xfrm>
          <a:prstGeom prst="triangle">
            <a:avLst>
              <a:gd name="adj" fmla="val 47859"/>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Равнобедренный треугольник 24"/>
          <p:cNvSpPr/>
          <p:nvPr/>
        </p:nvSpPr>
        <p:spPr>
          <a:xfrm rot="5400000">
            <a:off x="4893470" y="4536291"/>
            <a:ext cx="357191" cy="142876"/>
          </a:xfrm>
          <a:prstGeom prst="triangl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RMINATOR\Desktop\Презентация к проекту на 2021-2024\zBg19J.png"/>
          <p:cNvPicPr>
            <a:picLocks noChangeAspect="1" noChangeArrowheads="1"/>
          </p:cNvPicPr>
          <p:nvPr/>
        </p:nvPicPr>
        <p:blipFill>
          <a:blip r:embed="rId2" cstate="print"/>
          <a:srcRect/>
          <a:stretch>
            <a:fillRect/>
          </a:stretch>
        </p:blipFill>
        <p:spPr bwMode="auto">
          <a:xfrm>
            <a:off x="0" y="0"/>
            <a:ext cx="9144064" cy="6858000"/>
          </a:xfrm>
          <a:prstGeom prst="rect">
            <a:avLst/>
          </a:prstGeom>
          <a:noFill/>
        </p:spPr>
      </p:pic>
      <p:sp>
        <p:nvSpPr>
          <p:cNvPr id="18434" name="Заголовок 1"/>
          <p:cNvSpPr>
            <a:spLocks noGrp="1"/>
          </p:cNvSpPr>
          <p:nvPr>
            <p:ph type="title"/>
          </p:nvPr>
        </p:nvSpPr>
        <p:spPr>
          <a:xfrm>
            <a:off x="0" y="3571876"/>
            <a:ext cx="1285820" cy="714380"/>
          </a:xfrm>
        </p:spPr>
        <p:txBody>
          <a:bodyPr/>
          <a:lstStyle/>
          <a:p>
            <a:pPr algn="l"/>
            <a:r>
              <a:rPr lang="ru-RU" sz="1100" b="1" dirty="0" smtClean="0">
                <a:latin typeface="Calibri" pitchFamily="34" charset="0"/>
                <a:cs typeface="Calibri" pitchFamily="34" charset="0"/>
              </a:rPr>
              <a:t>Роль гражданина</a:t>
            </a:r>
            <a:r>
              <a:rPr lang="ru-RU" sz="1100" dirty="0" smtClean="0">
                <a:latin typeface="Calibri" pitchFamily="34" charset="0"/>
                <a:cs typeface="Calibri" pitchFamily="34" charset="0"/>
              </a:rPr>
              <a:t> и его участие в бюджетном процессе:</a:t>
            </a:r>
          </a:p>
        </p:txBody>
      </p:sp>
      <p:sp>
        <p:nvSpPr>
          <p:cNvPr id="72706" name="AutoShape 2" descr="C:\Users\%D0%9A%D0%BE%D1%81%D1%82%D1%80%D0%B8%D1%86%D0%BA%D0%B0%D1%8F\Desktop\%D0%BF%D1%80%D0%B5%D0%B7%D0%B5%D0%BD%D1%82%D0%B0%D1%86%D0%B8%D1%8F\fad73190-ad7b-4ffe-a2a4-0e20e50027b7.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1138" name="AutoShape 2" descr="https://s1.slide-share.ru/s_slide/35ff20edddc92c0bf1a9dd015e7b7264/fad73190-ad7b-4ffe-a2a4-0e20e50027b7.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Стрелка вниз 9"/>
          <p:cNvSpPr/>
          <p:nvPr/>
        </p:nvSpPr>
        <p:spPr>
          <a:xfrm>
            <a:off x="1357290" y="4286256"/>
            <a:ext cx="2286016" cy="428628"/>
          </a:xfrm>
          <a:prstGeom prst="downArrow">
            <a:avLst>
              <a:gd name="adj1" fmla="val 91660"/>
              <a:gd name="adj2" fmla="val 78981"/>
            </a:avLst>
          </a:prstGeom>
          <a:solidFill>
            <a:schemeClr val="accent1">
              <a:lumMod val="7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b="1" dirty="0" smtClean="0">
              <a:solidFill>
                <a:schemeClr val="tx1"/>
              </a:solidFill>
              <a:latin typeface="Calibri" pitchFamily="34" charset="0"/>
              <a:cs typeface="Calibri" pitchFamily="34" charset="0"/>
            </a:endParaRPr>
          </a:p>
          <a:p>
            <a:pPr algn="ctr"/>
            <a:r>
              <a:rPr lang="ru-RU" sz="1000" b="1" dirty="0" smtClean="0">
                <a:solidFill>
                  <a:schemeClr val="tx1"/>
                </a:solidFill>
                <a:latin typeface="Calibri" pitchFamily="34" charset="0"/>
                <a:cs typeface="Calibri" pitchFamily="34" charset="0"/>
              </a:rPr>
              <a:t>КАК НАЛОГОПЛАТЕЛЬЩИК</a:t>
            </a:r>
            <a:endParaRPr lang="ru-RU" sz="1000" b="1" dirty="0">
              <a:solidFill>
                <a:schemeClr val="tx1"/>
              </a:solidFill>
              <a:latin typeface="Calibri" pitchFamily="34" charset="0"/>
              <a:cs typeface="Calibri" pitchFamily="34" charset="0"/>
            </a:endParaRPr>
          </a:p>
        </p:txBody>
      </p:sp>
      <p:sp>
        <p:nvSpPr>
          <p:cNvPr id="11" name="Скругленная прямоугольная выноска 10"/>
          <p:cNvSpPr/>
          <p:nvPr/>
        </p:nvSpPr>
        <p:spPr>
          <a:xfrm>
            <a:off x="7500958" y="1928802"/>
            <a:ext cx="1571636" cy="428628"/>
          </a:xfrm>
          <a:prstGeom prst="wedgeRoundRectCallout">
            <a:avLst>
              <a:gd name="adj1" fmla="val -102154"/>
              <a:gd name="adj2" fmla="val 88336"/>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latin typeface="Calibri" pitchFamily="34" charset="0"/>
                <a:cs typeface="Calibri" pitchFamily="34" charset="0"/>
              </a:rPr>
              <a:t>ВОЗМОЖНОСТИ ВЛИЯНИЯ ГРАЖДАНИНА НА СТРУКТУРУ СОСТАВ  БЮДЖЕТА</a:t>
            </a:r>
            <a:endParaRPr lang="ru-RU" sz="800" dirty="0">
              <a:solidFill>
                <a:schemeClr val="tx1"/>
              </a:solidFill>
              <a:latin typeface="Calibri" pitchFamily="34" charset="0"/>
              <a:cs typeface="Calibri" pitchFamily="34" charset="0"/>
            </a:endParaRPr>
          </a:p>
        </p:txBody>
      </p:sp>
      <p:sp>
        <p:nvSpPr>
          <p:cNvPr id="15" name="Прямоугольник 14"/>
          <p:cNvSpPr/>
          <p:nvPr/>
        </p:nvSpPr>
        <p:spPr>
          <a:xfrm>
            <a:off x="571472" y="6429396"/>
            <a:ext cx="3714776" cy="428604"/>
          </a:xfrm>
          <a:prstGeom prst="rect">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Calibri" pitchFamily="34" charset="0"/>
                <a:cs typeface="Calibri" pitchFamily="34" charset="0"/>
              </a:rPr>
              <a:t>Получает социальные гарантии – расходная часть бюджета (образование, социальные выплаты и др.)</a:t>
            </a:r>
            <a:endParaRPr lang="ru-RU" sz="1000" dirty="0">
              <a:solidFill>
                <a:schemeClr val="tx1"/>
              </a:solidFill>
              <a:latin typeface="Calibri" pitchFamily="34" charset="0"/>
              <a:cs typeface="Calibri" pitchFamily="34" charset="0"/>
            </a:endParaRPr>
          </a:p>
        </p:txBody>
      </p:sp>
      <p:sp>
        <p:nvSpPr>
          <p:cNvPr id="16" name="Стрелка вниз 15"/>
          <p:cNvSpPr/>
          <p:nvPr/>
        </p:nvSpPr>
        <p:spPr>
          <a:xfrm>
            <a:off x="1071538" y="5857892"/>
            <a:ext cx="2786082" cy="571504"/>
          </a:xfrm>
          <a:prstGeom prst="downArrow">
            <a:avLst>
              <a:gd name="adj1" fmla="val 91660"/>
              <a:gd name="adj2" fmla="val 78981"/>
            </a:avLst>
          </a:prstGeom>
          <a:solidFill>
            <a:schemeClr val="accent1">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endParaRPr>
          </a:p>
        </p:txBody>
      </p:sp>
      <p:sp>
        <p:nvSpPr>
          <p:cNvPr id="18" name="Прямоугольник 17"/>
          <p:cNvSpPr/>
          <p:nvPr/>
        </p:nvSpPr>
        <p:spPr>
          <a:xfrm>
            <a:off x="1071538" y="5857892"/>
            <a:ext cx="2786082" cy="400110"/>
          </a:xfrm>
          <a:prstGeom prst="rect">
            <a:avLst/>
          </a:prstGeom>
        </p:spPr>
        <p:txBody>
          <a:bodyPr wrap="square">
            <a:spAutoFit/>
          </a:bodyPr>
          <a:lstStyle/>
          <a:p>
            <a:pPr algn="ctr"/>
            <a:r>
              <a:rPr lang="ru-RU" sz="1000" dirty="0" smtClean="0">
                <a:latin typeface="Calibri" pitchFamily="34" charset="0"/>
                <a:cs typeface="Calibri" pitchFamily="34" charset="0"/>
              </a:rPr>
              <a:t>КАК ПОЛУЧАТЕЛЬ СОЦИАЛЬНЫХ </a:t>
            </a:r>
          </a:p>
          <a:p>
            <a:pPr algn="ctr"/>
            <a:r>
              <a:rPr lang="ru-RU" sz="1000" dirty="0" smtClean="0">
                <a:latin typeface="Calibri" pitchFamily="34" charset="0"/>
                <a:cs typeface="Calibri" pitchFamily="34" charset="0"/>
              </a:rPr>
              <a:t>ГАРАНТИЙ</a:t>
            </a:r>
            <a:endParaRPr lang="ru-RU" sz="1000" dirty="0">
              <a:latin typeface="Calibri" pitchFamily="34" charset="0"/>
              <a:cs typeface="Calibri" pitchFamily="34" charset="0"/>
            </a:endParaRPr>
          </a:p>
        </p:txBody>
      </p:sp>
      <p:graphicFrame>
        <p:nvGraphicFramePr>
          <p:cNvPr id="30" name="Схема 29"/>
          <p:cNvGraphicFramePr/>
          <p:nvPr/>
        </p:nvGraphicFramePr>
        <p:xfrm>
          <a:off x="5286348" y="4643446"/>
          <a:ext cx="3857652" cy="2214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
          <p:cNvSpPr>
            <a:spLocks noChangeArrowheads="1"/>
          </p:cNvSpPr>
          <p:nvPr/>
        </p:nvSpPr>
        <p:spPr bwMode="auto">
          <a:xfrm>
            <a:off x="214282" y="1"/>
            <a:ext cx="8715436"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tab pos="968375" algn="l"/>
              </a:tabLst>
            </a:pPr>
            <a:r>
              <a:rPr kumimoji="0" lang="ru-RU" sz="1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Уважаемые жители Курского района!</a:t>
            </a:r>
          </a:p>
          <a:p>
            <a:pPr marL="0" marR="0" lvl="0" indent="449263" algn="just" defTabSz="914400" rtl="0" eaLnBrk="1" fontAlgn="base" latinLnBrk="0" hangingPunct="1">
              <a:lnSpc>
                <a:spcPct val="100000"/>
              </a:lnSpc>
              <a:spcBef>
                <a:spcPct val="0"/>
              </a:spcBef>
              <a:spcAft>
                <a:spcPct val="0"/>
              </a:spcAft>
              <a:buClrTx/>
              <a:buSzTx/>
              <a:buFontTx/>
              <a:buNone/>
              <a:tabLst>
                <a:tab pos="968375" algn="l"/>
              </a:tabLst>
            </a:pP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indent="449263" algn="just" eaLnBrk="0" hangingPunct="0">
              <a:tabLst>
                <a:tab pos="968375" algn="l"/>
              </a:tabLst>
            </a:pPr>
            <a:r>
              <a:rPr kumimoji="0" lang="ru-RU" sz="1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ru-RU" sz="1000" dirty="0" smtClean="0"/>
              <a:t>Бюджет для граждан – это упрощенная версия бюджетного документа в доступной для граждан формате. Создан для обеспечения открытости и прозрачности бюджета и бюджетного процесса для населения. Надеемся, что представление бюджета в понятной для жителей форме повысит уровень общественного участия граждан в бюджетном процессе.</a:t>
            </a:r>
          </a:p>
          <a:p>
            <a:pPr algn="just">
              <a:defRPr/>
            </a:pPr>
            <a:r>
              <a:rPr lang="ru-RU" sz="1000" dirty="0" smtClean="0"/>
              <a:t>	На интернет–ресурсе </a:t>
            </a:r>
            <a:r>
              <a:rPr lang="en-US" sz="1000" b="1" dirty="0" smtClean="0">
                <a:solidFill>
                  <a:srgbClr val="FF0000"/>
                </a:solidFill>
                <a:hlinkClick r:id="rId7"/>
              </a:rPr>
              <a:t>http://xn----ftbnedad5angewj.xn--p1ai/otkrytyy-byudzhet-dlya-grazhdan.html</a:t>
            </a:r>
            <a:r>
              <a:rPr lang="ru-RU" sz="1000" b="1" dirty="0" smtClean="0"/>
              <a:t> </a:t>
            </a:r>
            <a:r>
              <a:rPr lang="ru-RU" sz="1000" dirty="0" smtClean="0"/>
              <a:t>Вашему вниманию представлен «Бюджет для граждан», разработанный на основе Проекта решения Совета Курского муниципального округа Ставропольского края «О бюджете Курского муниципального округа Ставропольского края на 2023 год и плановый период 2024 и 2025 годов», который доходчиво раскрывает основные понятия законодательства о бюджетном процессе, содержит параметры доходной и расходной части бюджета Курского муниципального округа.</a:t>
            </a:r>
          </a:p>
          <a:p>
            <a:pPr algn="just">
              <a:defRPr/>
            </a:pPr>
            <a:r>
              <a:rPr lang="ru-RU" sz="1000" dirty="0" smtClean="0"/>
              <a:t>	«Бюджет для граждан» позволит каждому жителю района подробно изучить основные направления расходования бюджета округа по отраслям экономики и социальной сферы, источники доходов. Ваши замечания и предложения к проекту можно направлять по электронному адресу: </a:t>
            </a:r>
            <a:r>
              <a:rPr lang="ru-RU" sz="1000" dirty="0" err="1" smtClean="0"/>
              <a:t>fukursk@mail.ru</a:t>
            </a:r>
            <a:r>
              <a:rPr lang="ru-RU" sz="1000" dirty="0" smtClean="0"/>
              <a:t> </a:t>
            </a:r>
          </a:p>
        </p:txBody>
      </p:sp>
      <p:pic>
        <p:nvPicPr>
          <p:cNvPr id="71682" name="Picture 2" descr="https://konstruktortestov.ru/files/5c03/3564/4544/c8ef/3b14/5fb1/7b8d/f5ae/586868962.jpg"/>
          <p:cNvPicPr>
            <a:picLocks noChangeAspect="1" noChangeArrowheads="1"/>
          </p:cNvPicPr>
          <p:nvPr/>
        </p:nvPicPr>
        <p:blipFill>
          <a:blip r:embed="rId8" cstate="print"/>
          <a:srcRect/>
          <a:stretch>
            <a:fillRect/>
          </a:stretch>
        </p:blipFill>
        <p:spPr bwMode="auto">
          <a:xfrm>
            <a:off x="1214414" y="4786322"/>
            <a:ext cx="2500330" cy="1071538"/>
          </a:xfrm>
          <a:prstGeom prst="rect">
            <a:avLst/>
          </a:prstGeom>
          <a:noFill/>
        </p:spPr>
      </p:pic>
      <p:sp>
        <p:nvSpPr>
          <p:cNvPr id="19" name="Прямоугольник 18"/>
          <p:cNvSpPr/>
          <p:nvPr/>
        </p:nvSpPr>
        <p:spPr>
          <a:xfrm>
            <a:off x="1214414" y="4786322"/>
            <a:ext cx="1785918" cy="784830"/>
          </a:xfrm>
          <a:prstGeom prst="rect">
            <a:avLst/>
          </a:prstGeom>
        </p:spPr>
        <p:txBody>
          <a:bodyPr wrap="square">
            <a:spAutoFit/>
          </a:bodyPr>
          <a:lstStyle/>
          <a:p>
            <a:pPr algn="ctr"/>
            <a:r>
              <a:rPr lang="ru-RU" sz="900" b="1" dirty="0" smtClean="0">
                <a:latin typeface="Calibri" pitchFamily="34" charset="0"/>
                <a:cs typeface="Calibri" pitchFamily="34" charset="0"/>
              </a:rPr>
              <a:t>Помогает формировать доходную часть бюджета </a:t>
            </a:r>
          </a:p>
          <a:p>
            <a:pPr algn="ctr"/>
            <a:r>
              <a:rPr lang="ru-RU" sz="900" b="1" dirty="0" smtClean="0">
                <a:latin typeface="Calibri" pitchFamily="34" charset="0"/>
                <a:cs typeface="Calibri" pitchFamily="34" charset="0"/>
              </a:rPr>
              <a:t>(налог на доходы физических лиц, земельный налог, налог на имущество и др.)</a:t>
            </a:r>
            <a:endParaRPr lang="ru-RU" sz="900" b="1" dirty="0">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214282" y="142852"/>
          <a:ext cx="8644000" cy="5274460"/>
        </p:xfrm>
        <a:graphic>
          <a:graphicData uri="http://schemas.openxmlformats.org/drawingml/2006/table">
            <a:tbl>
              <a:tblPr/>
              <a:tblGrid>
                <a:gridCol w="3043921"/>
                <a:gridCol w="1204732"/>
                <a:gridCol w="1239572"/>
                <a:gridCol w="1072707"/>
                <a:gridCol w="1114882"/>
                <a:gridCol w="968186"/>
              </a:tblGrid>
              <a:tr h="283020">
                <a:tc gridSpan="6">
                  <a:txBody>
                    <a:bodyPr/>
                    <a:lstStyle/>
                    <a:p>
                      <a:pPr algn="ctr" fontAlgn="ctr"/>
                      <a:r>
                        <a:rPr lang="ru-RU" sz="1100" b="1" i="0" u="none" strike="noStrike" dirty="0">
                          <a:latin typeface="Arial" pitchFamily="34" charset="0"/>
                          <a:cs typeface="Arial" pitchFamily="34" charset="0"/>
                        </a:rPr>
                        <a:t>Сведения о планируемых (предельных) объемах муниципального долга на </a:t>
                      </a:r>
                      <a:r>
                        <a:rPr lang="ru-RU" sz="1100" b="1" i="0" u="none" strike="noStrike" dirty="0" smtClean="0">
                          <a:latin typeface="Arial" pitchFamily="34" charset="0"/>
                          <a:cs typeface="Arial" pitchFamily="34" charset="0"/>
                        </a:rPr>
                        <a:t>2023 </a:t>
                      </a:r>
                      <a:r>
                        <a:rPr lang="ru-RU" sz="1100" b="1" i="0" u="none" strike="noStrike" dirty="0">
                          <a:latin typeface="Arial" pitchFamily="34" charset="0"/>
                          <a:cs typeface="Arial" pitchFamily="34" charset="0"/>
                        </a:rPr>
                        <a:t>год и на плановый период </a:t>
                      </a:r>
                      <a:r>
                        <a:rPr lang="ru-RU" sz="1100" b="1" i="0" u="none" strike="noStrike" dirty="0" smtClean="0">
                          <a:latin typeface="Arial" pitchFamily="34" charset="0"/>
                          <a:cs typeface="Arial" pitchFamily="34" charset="0"/>
                        </a:rPr>
                        <a:t>2024 </a:t>
                      </a:r>
                      <a:r>
                        <a:rPr lang="ru-RU" sz="1100" b="1" i="0" u="none" strike="noStrike" dirty="0">
                          <a:latin typeface="Arial" pitchFamily="34" charset="0"/>
                          <a:cs typeface="Arial" pitchFamily="34" charset="0"/>
                        </a:rPr>
                        <a:t>и </a:t>
                      </a:r>
                      <a:r>
                        <a:rPr lang="ru-RU" sz="1100" b="1" i="0" u="none" strike="noStrike" dirty="0" smtClean="0">
                          <a:latin typeface="Arial" pitchFamily="34" charset="0"/>
                          <a:cs typeface="Arial" pitchFamily="34" charset="0"/>
                        </a:rPr>
                        <a:t>2025 </a:t>
                      </a:r>
                      <a:r>
                        <a:rPr lang="ru-RU" sz="1100" b="1" i="0" u="none" strike="noStrike" dirty="0">
                          <a:latin typeface="Arial" pitchFamily="34" charset="0"/>
                          <a:cs typeface="Arial" pitchFamily="34" charset="0"/>
                        </a:rPr>
                        <a:t>годов </a:t>
                      </a:r>
                      <a:r>
                        <a:rPr lang="ru-RU" sz="1100" b="1" i="0" u="none" strike="noStrike" dirty="0" smtClean="0">
                          <a:latin typeface="Arial" pitchFamily="34" charset="0"/>
                          <a:cs typeface="Arial" pitchFamily="34" charset="0"/>
                        </a:rPr>
                        <a:t>в </a:t>
                      </a:r>
                      <a:r>
                        <a:rPr lang="ru-RU" sz="1100" b="1" i="0" u="none" strike="noStrike" dirty="0">
                          <a:latin typeface="Arial" pitchFamily="34" charset="0"/>
                          <a:cs typeface="Arial" pitchFamily="34" charset="0"/>
                        </a:rPr>
                        <a:t>сравнении с ожидаемым исполнением за </a:t>
                      </a:r>
                      <a:r>
                        <a:rPr lang="ru-RU" sz="1100" b="1" i="0" u="none" strike="noStrike" dirty="0" smtClean="0">
                          <a:latin typeface="Arial" pitchFamily="34" charset="0"/>
                          <a:cs typeface="Arial" pitchFamily="34" charset="0"/>
                        </a:rPr>
                        <a:t>2022 </a:t>
                      </a:r>
                      <a:r>
                        <a:rPr lang="ru-RU" sz="1100" b="1" i="0" u="none" strike="noStrike" dirty="0">
                          <a:latin typeface="Arial" pitchFamily="34" charset="0"/>
                          <a:cs typeface="Arial" pitchFamily="34" charset="0"/>
                        </a:rPr>
                        <a:t>год и отчетом за </a:t>
                      </a:r>
                      <a:r>
                        <a:rPr lang="ru-RU" sz="1100" b="1" i="0" u="none" strike="noStrike" dirty="0" smtClean="0">
                          <a:latin typeface="Arial" pitchFamily="34" charset="0"/>
                          <a:cs typeface="Arial" pitchFamily="34" charset="0"/>
                        </a:rPr>
                        <a:t>2021 </a:t>
                      </a:r>
                      <a:r>
                        <a:rPr lang="ru-RU" sz="1100" b="1" i="0" u="none" strike="noStrike" dirty="0">
                          <a:latin typeface="Arial" pitchFamily="34" charset="0"/>
                          <a:cs typeface="Arial" pitchFamily="34" charset="0"/>
                        </a:rPr>
                        <a:t>год </a:t>
                      </a:r>
                    </a:p>
                  </a:txBody>
                  <a:tcPr marL="3881" marR="3881" marT="3881" marB="0"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6265">
                <a:tc>
                  <a:txBody>
                    <a:bodyPr/>
                    <a:lstStyle/>
                    <a:p>
                      <a:pPr algn="l" fontAlgn="b"/>
                      <a:endParaRPr lang="ru-RU" sz="1100" b="1" i="0" u="none" strike="noStrike">
                        <a:latin typeface="Arial" pitchFamily="34" charset="0"/>
                        <a:cs typeface="Arial" pitchFamily="34" charset="0"/>
                      </a:endParaRPr>
                    </a:p>
                  </a:txBody>
                  <a:tcPr marL="3881" marR="3881" marT="3881" marB="0" anchor="b">
                    <a:lnL>
                      <a:noFill/>
                    </a:lnL>
                    <a:lnR>
                      <a:noFill/>
                    </a:lnR>
                    <a:lnT>
                      <a:noFill/>
                    </a:lnT>
                    <a:lnB>
                      <a:noFill/>
                    </a:lnB>
                  </a:tcPr>
                </a:tc>
                <a:tc>
                  <a:txBody>
                    <a:bodyPr/>
                    <a:lstStyle/>
                    <a:p>
                      <a:pPr algn="l" fontAlgn="b"/>
                      <a:endParaRPr lang="ru-RU" sz="1100" b="1" i="0" u="none" strike="noStrike">
                        <a:latin typeface="Arial" pitchFamily="34" charset="0"/>
                        <a:cs typeface="Arial" pitchFamily="34" charset="0"/>
                      </a:endParaRPr>
                    </a:p>
                  </a:txBody>
                  <a:tcPr marL="3881" marR="3881" marT="3881" marB="0" anchor="b">
                    <a:lnL>
                      <a:noFill/>
                    </a:lnL>
                    <a:lnR>
                      <a:noFill/>
                    </a:lnR>
                    <a:lnT>
                      <a:noFill/>
                    </a:lnT>
                    <a:lnB>
                      <a:noFill/>
                    </a:lnB>
                  </a:tcPr>
                </a:tc>
                <a:tc>
                  <a:txBody>
                    <a:bodyPr/>
                    <a:lstStyle/>
                    <a:p>
                      <a:pPr algn="l" fontAlgn="b"/>
                      <a:endParaRPr lang="ru-RU" sz="1100" b="1" i="0" u="none" strike="noStrike">
                        <a:solidFill>
                          <a:srgbClr val="FFFFFF"/>
                        </a:solidFill>
                        <a:latin typeface="Arial" pitchFamily="34" charset="0"/>
                        <a:cs typeface="Arial" pitchFamily="34" charset="0"/>
                      </a:endParaRPr>
                    </a:p>
                  </a:txBody>
                  <a:tcPr marL="3881" marR="3881" marT="3881" marB="0" anchor="b">
                    <a:lnL>
                      <a:noFill/>
                    </a:lnL>
                    <a:lnR>
                      <a:noFill/>
                    </a:lnR>
                    <a:lnT>
                      <a:noFill/>
                    </a:lnT>
                    <a:lnB>
                      <a:noFill/>
                    </a:lnB>
                  </a:tcPr>
                </a:tc>
                <a:tc>
                  <a:txBody>
                    <a:bodyPr/>
                    <a:lstStyle/>
                    <a:p>
                      <a:pPr algn="l" fontAlgn="b"/>
                      <a:endParaRPr lang="ru-RU" sz="1100" b="1" i="0" u="none" strike="noStrike" dirty="0">
                        <a:solidFill>
                          <a:srgbClr val="FFFFFF"/>
                        </a:solidFill>
                        <a:latin typeface="Arial" pitchFamily="34" charset="0"/>
                        <a:cs typeface="Arial" pitchFamily="34" charset="0"/>
                      </a:endParaRPr>
                    </a:p>
                  </a:txBody>
                  <a:tcPr marL="3881" marR="3881" marT="3881" marB="0" anchor="b">
                    <a:lnL>
                      <a:noFill/>
                    </a:lnL>
                    <a:lnR>
                      <a:noFill/>
                    </a:lnR>
                    <a:lnT>
                      <a:noFill/>
                    </a:lnT>
                    <a:lnB>
                      <a:noFill/>
                    </a:lnB>
                  </a:tcPr>
                </a:tc>
                <a:tc>
                  <a:txBody>
                    <a:bodyPr/>
                    <a:lstStyle/>
                    <a:p>
                      <a:pPr algn="l" fontAlgn="b"/>
                      <a:endParaRPr lang="ru-RU" sz="1100" b="1" i="0" u="none" strike="noStrike" dirty="0">
                        <a:solidFill>
                          <a:srgbClr val="FFFFFF"/>
                        </a:solidFill>
                        <a:latin typeface="Arial" pitchFamily="34" charset="0"/>
                        <a:cs typeface="Arial" pitchFamily="34" charset="0"/>
                      </a:endParaRPr>
                    </a:p>
                  </a:txBody>
                  <a:tcPr marL="3881" marR="3881" marT="3881" marB="0" anchor="b">
                    <a:lnL>
                      <a:noFill/>
                    </a:lnL>
                    <a:lnR>
                      <a:noFill/>
                    </a:lnR>
                    <a:lnT>
                      <a:noFill/>
                    </a:lnT>
                    <a:lnB>
                      <a:noFill/>
                    </a:lnB>
                  </a:tcPr>
                </a:tc>
                <a:tc>
                  <a:txBody>
                    <a:bodyPr/>
                    <a:lstStyle/>
                    <a:p>
                      <a:pPr algn="l" fontAlgn="b"/>
                      <a:endParaRPr lang="ru-RU" sz="1100" b="0" i="0" u="none" strike="noStrike">
                        <a:latin typeface="Arial" pitchFamily="34" charset="0"/>
                        <a:cs typeface="Arial" pitchFamily="34" charset="0"/>
                      </a:endParaRPr>
                    </a:p>
                  </a:txBody>
                  <a:tcPr marL="3881" marR="3881" marT="3881" marB="0" anchor="b">
                    <a:lnL>
                      <a:noFill/>
                    </a:lnL>
                    <a:lnR>
                      <a:noFill/>
                    </a:lnR>
                    <a:lnT>
                      <a:noFill/>
                    </a:lnT>
                    <a:lnB>
                      <a:noFill/>
                    </a:lnB>
                  </a:tcPr>
                </a:tc>
              </a:tr>
              <a:tr h="131316">
                <a:tc>
                  <a:txBody>
                    <a:bodyPr/>
                    <a:lstStyle/>
                    <a:p>
                      <a:pPr algn="l" fontAlgn="b"/>
                      <a:endParaRPr lang="ru-RU" sz="1100" b="1" i="0" u="none" strike="noStrike">
                        <a:latin typeface="Arial" pitchFamily="34" charset="0"/>
                        <a:cs typeface="Arial" pitchFamily="34" charset="0"/>
                      </a:endParaRP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ru-RU" sz="1100" b="1" i="0" u="none" strike="noStrike">
                        <a:latin typeface="Arial" pitchFamily="34" charset="0"/>
                        <a:cs typeface="Arial" pitchFamily="34" charset="0"/>
                      </a:endParaRP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ru-RU" sz="1100" b="0" i="0" u="none" strike="noStrike">
                        <a:latin typeface="Arial" pitchFamily="34" charset="0"/>
                        <a:cs typeface="Arial" pitchFamily="34" charset="0"/>
                      </a:endParaRP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ru-RU" sz="1100" b="0" i="0" u="none" strike="noStrike">
                        <a:latin typeface="Arial" pitchFamily="34" charset="0"/>
                        <a:cs typeface="Arial" pitchFamily="34" charset="0"/>
                      </a:endParaRP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ru-RU" sz="1100" b="0" i="0" u="none" strike="noStrike">
                        <a:latin typeface="Arial" pitchFamily="34" charset="0"/>
                        <a:cs typeface="Arial" pitchFamily="34" charset="0"/>
                      </a:endParaRP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ru-RU" sz="1100" b="1" i="0" u="none" strike="noStrike">
                          <a:latin typeface="Arial" pitchFamily="34" charset="0"/>
                          <a:cs typeface="Arial" pitchFamily="34" charset="0"/>
                        </a:rPr>
                        <a:t>(тыс.рублей)</a:t>
                      </a: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tr>
              <a:tr h="243310">
                <a:tc>
                  <a:txBody>
                    <a:bodyPr/>
                    <a:lstStyle/>
                    <a:p>
                      <a:pPr algn="ctr" fontAlgn="ctr"/>
                      <a:r>
                        <a:rPr lang="ru-RU" sz="1100" b="1" i="0" u="none" strike="noStrike">
                          <a:latin typeface="Arial" pitchFamily="34" charset="0"/>
                          <a:cs typeface="Arial" pitchFamily="34" charset="0"/>
                        </a:rPr>
                        <a:t> </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100" b="1" i="0" u="none" strike="noStrike" dirty="0">
                          <a:latin typeface="Arial" pitchFamily="34" charset="0"/>
                          <a:cs typeface="Arial" pitchFamily="34" charset="0"/>
                        </a:rPr>
                        <a:t>Факт </a:t>
                      </a:r>
                      <a:r>
                        <a:rPr lang="ru-RU" sz="1100" b="1" i="0" u="none" strike="noStrike" dirty="0" smtClean="0">
                          <a:latin typeface="Arial" pitchFamily="34" charset="0"/>
                          <a:cs typeface="Arial" pitchFamily="34" charset="0"/>
                        </a:rPr>
                        <a:t>2021 </a:t>
                      </a:r>
                      <a:r>
                        <a:rPr lang="ru-RU" sz="1100" b="1" i="0" u="none" strike="noStrike" dirty="0">
                          <a:latin typeface="Arial" pitchFamily="34" charset="0"/>
                          <a:cs typeface="Arial" pitchFamily="34" charset="0"/>
                        </a:rPr>
                        <a:t>год</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100" b="1" i="0" u="none" strike="noStrike" dirty="0" smtClean="0">
                          <a:latin typeface="Arial" pitchFamily="34" charset="0"/>
                          <a:cs typeface="Arial" pitchFamily="34" charset="0"/>
                        </a:rPr>
                        <a:t>2022 год</a:t>
                      </a:r>
                      <a:r>
                        <a:rPr lang="ru-RU" sz="1100" b="1" i="0" u="none" strike="noStrike" dirty="0">
                          <a:latin typeface="Arial" pitchFamily="34" charset="0"/>
                          <a:cs typeface="Arial" pitchFamily="34" charset="0"/>
                        </a:rPr>
                        <a:t/>
                      </a:r>
                      <a:br>
                        <a:rPr lang="ru-RU" sz="1100" b="1" i="0" u="none" strike="noStrike" dirty="0">
                          <a:latin typeface="Arial" pitchFamily="34" charset="0"/>
                          <a:cs typeface="Arial" pitchFamily="34" charset="0"/>
                        </a:rPr>
                      </a:br>
                      <a:r>
                        <a:rPr lang="ru-RU" sz="1100" b="1" i="0" u="none" strike="noStrike" dirty="0">
                          <a:latin typeface="Arial" pitchFamily="34" charset="0"/>
                          <a:cs typeface="Arial" pitchFamily="34" charset="0"/>
                        </a:rPr>
                        <a:t>(оценка)</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100" b="1" i="0" u="none" strike="noStrike" dirty="0">
                          <a:latin typeface="Arial" pitchFamily="34" charset="0"/>
                          <a:cs typeface="Arial" pitchFamily="34" charset="0"/>
                        </a:rPr>
                        <a:t>Прогноз </a:t>
                      </a:r>
                      <a:r>
                        <a:rPr lang="ru-RU" sz="1100" b="1" i="0" u="none" strike="noStrike" dirty="0" smtClean="0">
                          <a:latin typeface="Arial" pitchFamily="34" charset="0"/>
                          <a:cs typeface="Arial" pitchFamily="34" charset="0"/>
                        </a:rPr>
                        <a:t>2023 </a:t>
                      </a:r>
                      <a:r>
                        <a:rPr lang="ru-RU" sz="1100" b="1" i="0" u="none" strike="noStrike" dirty="0">
                          <a:latin typeface="Arial" pitchFamily="34" charset="0"/>
                          <a:cs typeface="Arial" pitchFamily="34" charset="0"/>
                        </a:rPr>
                        <a:t>год</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100" b="1" i="0" u="none" strike="noStrike" dirty="0">
                          <a:latin typeface="Arial" pitchFamily="34" charset="0"/>
                          <a:cs typeface="Arial" pitchFamily="34" charset="0"/>
                        </a:rPr>
                        <a:t>Прогноз </a:t>
                      </a:r>
                      <a:r>
                        <a:rPr lang="ru-RU" sz="1100" b="1" i="0" u="none" strike="noStrike" dirty="0" smtClean="0">
                          <a:latin typeface="Arial" pitchFamily="34" charset="0"/>
                          <a:cs typeface="Arial" pitchFamily="34" charset="0"/>
                        </a:rPr>
                        <a:t>2024 </a:t>
                      </a:r>
                      <a:r>
                        <a:rPr lang="ru-RU" sz="1100" b="1" i="0" u="none" strike="noStrike" dirty="0">
                          <a:latin typeface="Arial" pitchFamily="34" charset="0"/>
                          <a:cs typeface="Arial" pitchFamily="34" charset="0"/>
                        </a:rPr>
                        <a:t>год</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100" b="1" i="0" u="none" strike="noStrike" dirty="0">
                          <a:latin typeface="Arial" pitchFamily="34" charset="0"/>
                          <a:cs typeface="Arial" pitchFamily="34" charset="0"/>
                        </a:rPr>
                        <a:t>Прогноз </a:t>
                      </a:r>
                      <a:r>
                        <a:rPr lang="ru-RU" sz="1100" b="1" i="0" u="none" strike="noStrike" dirty="0" smtClean="0">
                          <a:latin typeface="Arial" pitchFamily="34" charset="0"/>
                          <a:cs typeface="Arial" pitchFamily="34" charset="0"/>
                        </a:rPr>
                        <a:t>2025 </a:t>
                      </a:r>
                      <a:r>
                        <a:rPr lang="ru-RU" sz="1100" b="1" i="0" u="none" strike="noStrike" dirty="0">
                          <a:latin typeface="Arial" pitchFamily="34" charset="0"/>
                          <a:cs typeface="Arial" pitchFamily="34" charset="0"/>
                        </a:rPr>
                        <a:t>год</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36366">
                <a:tc>
                  <a:txBody>
                    <a:bodyPr/>
                    <a:lstStyle/>
                    <a:p>
                      <a:pPr algn="l" fontAlgn="ctr"/>
                      <a:r>
                        <a:rPr lang="ru-RU" sz="1100" b="0" i="0" u="none" strike="noStrike">
                          <a:solidFill>
                            <a:srgbClr val="000000"/>
                          </a:solidFill>
                          <a:latin typeface="Arial" pitchFamily="34" charset="0"/>
                          <a:cs typeface="Arial" pitchFamily="34" charset="0"/>
                        </a:rPr>
                        <a:t>Муниципальный внутренний долг на 01 января соответствующего года</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1" i="0" u="none" strike="noStrike">
                          <a:solidFill>
                            <a:srgbClr val="000000"/>
                          </a:solidFill>
                          <a:latin typeface="Arial" pitchFamily="34" charset="0"/>
                          <a:cs typeface="Arial" pitchFamily="34" charset="0"/>
                        </a:rPr>
                        <a:t>1. Муниципальные ценные бумаги:</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0" i="0" u="none" strike="noStrike">
                          <a:solidFill>
                            <a:srgbClr val="000000"/>
                          </a:solidFill>
                          <a:latin typeface="Arial" pitchFamily="34" charset="0"/>
                          <a:cs typeface="Arial" pitchFamily="34" charset="0"/>
                        </a:rPr>
                        <a:t> - привлечение средств от размещения ценных бумаг</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0" i="0" u="none" strike="noStrike">
                          <a:solidFill>
                            <a:srgbClr val="000000"/>
                          </a:solidFill>
                          <a:latin typeface="Arial" pitchFamily="34" charset="0"/>
                          <a:cs typeface="Arial" pitchFamily="34" charset="0"/>
                        </a:rPr>
                        <a:t> - погашение номинальной стоимости ценных бумаг</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1" i="0" u="none" strike="noStrike">
                          <a:solidFill>
                            <a:srgbClr val="000000"/>
                          </a:solidFill>
                          <a:latin typeface="Arial" pitchFamily="34" charset="0"/>
                          <a:cs typeface="Arial" pitchFamily="34" charset="0"/>
                        </a:rPr>
                        <a:t>2. Кредиты, полученные от кредитных организаций:</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0" i="0" u="none" strike="noStrike">
                          <a:solidFill>
                            <a:srgbClr val="000000"/>
                          </a:solidFill>
                          <a:latin typeface="Arial" pitchFamily="34" charset="0"/>
                          <a:cs typeface="Arial" pitchFamily="34" charset="0"/>
                        </a:rPr>
                        <a:t>- привлечение кредитов</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0" i="0" u="none" strike="noStrike" dirty="0">
                          <a:solidFill>
                            <a:srgbClr val="000000"/>
                          </a:solidFill>
                          <a:latin typeface="Arial" pitchFamily="34" charset="0"/>
                          <a:cs typeface="Arial" pitchFamily="34" charset="0"/>
                        </a:rPr>
                        <a:t>- погашение основной суммы долга</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2124">
                <a:tc>
                  <a:txBody>
                    <a:bodyPr/>
                    <a:lstStyle/>
                    <a:p>
                      <a:pPr algn="just" fontAlgn="ctr"/>
                      <a:r>
                        <a:rPr lang="ru-RU" sz="1100" b="1" i="0" u="none" strike="noStrike">
                          <a:solidFill>
                            <a:srgbClr val="000000"/>
                          </a:solidFill>
                          <a:latin typeface="Arial" pitchFamily="34" charset="0"/>
                          <a:cs typeface="Arial" pitchFamily="34" charset="0"/>
                        </a:rPr>
                        <a:t>3. Бюджетные кредиты, привлеченные от других бюджетов бюджетной системы РФ:</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0" i="0" u="none" strike="noStrike">
                          <a:solidFill>
                            <a:srgbClr val="000000"/>
                          </a:solidFill>
                          <a:latin typeface="Arial" pitchFamily="34" charset="0"/>
                          <a:cs typeface="Arial" pitchFamily="34" charset="0"/>
                        </a:rPr>
                        <a:t>- привлечение кредитов</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0" i="0" u="none" strike="noStrike">
                          <a:solidFill>
                            <a:srgbClr val="000000"/>
                          </a:solidFill>
                          <a:latin typeface="Arial" pitchFamily="34" charset="0"/>
                          <a:cs typeface="Arial" pitchFamily="34" charset="0"/>
                        </a:rPr>
                        <a:t>- погашение основной суммы долга</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l" fontAlgn="ctr"/>
                      <a:r>
                        <a:rPr lang="ru-RU" sz="1100" b="1" i="0" u="none" strike="noStrike">
                          <a:solidFill>
                            <a:srgbClr val="000000"/>
                          </a:solidFill>
                          <a:latin typeface="Arial" pitchFamily="34" charset="0"/>
                          <a:cs typeface="Arial" pitchFamily="34" charset="0"/>
                        </a:rPr>
                        <a:t>4. Муниципальные гарантии:</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l" fontAlgn="ctr"/>
                      <a:r>
                        <a:rPr lang="ru-RU" sz="1100" b="0" i="0" u="none" strike="noStrike">
                          <a:solidFill>
                            <a:srgbClr val="000000"/>
                          </a:solidFill>
                          <a:latin typeface="Arial" pitchFamily="34" charset="0"/>
                          <a:cs typeface="Arial" pitchFamily="34" charset="0"/>
                        </a:rPr>
                        <a:t>- предоставление муниципальных гарантий</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l" fontAlgn="ctr"/>
                      <a:r>
                        <a:rPr lang="ru-RU" sz="1100" b="0" i="0" u="none" strike="noStrike">
                          <a:solidFill>
                            <a:srgbClr val="000000"/>
                          </a:solidFill>
                          <a:latin typeface="Arial" pitchFamily="34" charset="0"/>
                          <a:cs typeface="Arial" pitchFamily="34" charset="0"/>
                        </a:rPr>
                        <a:t>- исполнение муниципальных гарантий</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2124">
                <a:tc>
                  <a:txBody>
                    <a:bodyPr/>
                    <a:lstStyle/>
                    <a:p>
                      <a:pPr algn="l" fontAlgn="ctr"/>
                      <a:r>
                        <a:rPr lang="ru-RU" sz="1100" b="1" i="0" u="none" strike="noStrike">
                          <a:solidFill>
                            <a:srgbClr val="000000"/>
                          </a:solidFill>
                          <a:latin typeface="Arial" pitchFamily="34" charset="0"/>
                          <a:cs typeface="Arial" pitchFamily="34" charset="0"/>
                        </a:rPr>
                        <a:t>5. Объем иных непогашенных долговых обязательств муниципального образования </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2124">
                <a:tc>
                  <a:txBody>
                    <a:bodyPr/>
                    <a:lstStyle/>
                    <a:p>
                      <a:pPr algn="just" fontAlgn="ctr"/>
                      <a:r>
                        <a:rPr lang="ru-RU" sz="1100" b="0" i="0" u="none" strike="noStrike">
                          <a:solidFill>
                            <a:srgbClr val="000000"/>
                          </a:solidFill>
                          <a:latin typeface="Arial" pitchFamily="34" charset="0"/>
                          <a:cs typeface="Arial" pitchFamily="34" charset="0"/>
                        </a:rPr>
                        <a:t>Верхний предел муниципального внутреннего долга на 31 декабря соответствующего года, всего</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0" i="0" u="none" strike="noStrike">
                          <a:solidFill>
                            <a:srgbClr val="000000"/>
                          </a:solidFill>
                          <a:latin typeface="Arial" pitchFamily="34" charset="0"/>
                          <a:cs typeface="Arial" pitchFamily="34" charset="0"/>
                        </a:rPr>
                        <a:t>в том числе по муниципальным гарантиям</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57166"/>
            <a:ext cx="9144000" cy="430887"/>
          </a:xfrm>
          <a:prstGeom prst="rect">
            <a:avLst/>
          </a:prstGeom>
          <a:noFill/>
        </p:spPr>
        <p:txBody>
          <a:bodyPr wrap="square" rtlCol="0">
            <a:spAutoFit/>
          </a:bodyPr>
          <a:lstStyle/>
          <a:p>
            <a:pPr algn="ctr"/>
            <a:r>
              <a:rPr lang="ru-RU" sz="1100" dirty="0" smtClean="0">
                <a:cs typeface="Times New Roman" pitchFamily="18" charset="0"/>
              </a:rPr>
              <a:t>Проект  бюджета  сформирован на основе  17 муниципальных программ Курского муниципального округа Ставропольского края. </a:t>
            </a:r>
          </a:p>
          <a:p>
            <a:pPr algn="just"/>
            <a:r>
              <a:rPr lang="ru-RU" sz="1100" dirty="0" smtClean="0">
                <a:cs typeface="Times New Roman" pitchFamily="18" charset="0"/>
              </a:rPr>
              <a:t>        Всего на выполнение этих  программ предусмотрено:</a:t>
            </a:r>
          </a:p>
        </p:txBody>
      </p:sp>
      <p:graphicFrame>
        <p:nvGraphicFramePr>
          <p:cNvPr id="7" name="Диаграмма 6"/>
          <p:cNvGraphicFramePr/>
          <p:nvPr/>
        </p:nvGraphicFramePr>
        <p:xfrm>
          <a:off x="142844" y="785794"/>
          <a:ext cx="8858312" cy="192882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7572396" y="857232"/>
            <a:ext cx="1440160" cy="246221"/>
          </a:xfrm>
          <a:prstGeom prst="rect">
            <a:avLst/>
          </a:prstGeom>
          <a:noFill/>
        </p:spPr>
        <p:txBody>
          <a:bodyPr wrap="square" rtlCol="0">
            <a:spAutoFit/>
          </a:bodyPr>
          <a:lstStyle/>
          <a:p>
            <a:pPr algn="ctr"/>
            <a:r>
              <a:rPr lang="ru-RU" sz="1000" i="1" dirty="0" smtClean="0">
                <a:cs typeface="Times New Roman" pitchFamily="18" charset="0"/>
              </a:rPr>
              <a:t>тыс. рублей</a:t>
            </a:r>
            <a:endParaRPr lang="ru-RU" sz="1000" i="1" dirty="0">
              <a:cs typeface="Times New Roman" pitchFamily="18" charset="0"/>
            </a:endParaRPr>
          </a:p>
        </p:txBody>
      </p:sp>
      <p:sp>
        <p:nvSpPr>
          <p:cNvPr id="13" name="TextBox 12"/>
          <p:cNvSpPr txBox="1"/>
          <p:nvPr/>
        </p:nvSpPr>
        <p:spPr>
          <a:xfrm>
            <a:off x="0" y="0"/>
            <a:ext cx="9144000" cy="307777"/>
          </a:xfrm>
          <a:prstGeom prst="rect">
            <a:avLst/>
          </a:prstGeom>
          <a:noFill/>
        </p:spPr>
        <p:txBody>
          <a:bodyPr wrap="square" rtlCol="0">
            <a:spAutoFit/>
          </a:bodyPr>
          <a:lstStyle/>
          <a:p>
            <a:r>
              <a:rPr lang="ru-RU" sz="1400" b="1" dirty="0" smtClean="0">
                <a:cs typeface="Times New Roman" pitchFamily="18" charset="0"/>
              </a:rPr>
              <a:t>Раздел 7 /                                            </a:t>
            </a:r>
            <a:r>
              <a:rPr lang="ru-RU" sz="1400" dirty="0" smtClean="0">
                <a:cs typeface="Times New Roman" pitchFamily="18" charset="0"/>
              </a:rPr>
              <a:t>МУНИЦИПАЛЬНЫЕ ПРОГРАММЫ</a:t>
            </a:r>
          </a:p>
        </p:txBody>
      </p:sp>
      <p:graphicFrame>
        <p:nvGraphicFramePr>
          <p:cNvPr id="9" name="Диаграмма 8"/>
          <p:cNvGraphicFramePr/>
          <p:nvPr/>
        </p:nvGraphicFramePr>
        <p:xfrm>
          <a:off x="0" y="2357430"/>
          <a:ext cx="9144000" cy="450057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3" descr="D:\Users\krdoas\Desktop\ДЛЯ ПРЕЗЕНТАЦИЙ\24.10.2018 приостановление\2.png"/>
          <p:cNvPicPr>
            <a:picLocks noChangeAspect="1" noChangeArrowheads="1"/>
          </p:cNvPicPr>
          <p:nvPr/>
        </p:nvPicPr>
        <p:blipFill>
          <a:blip r:embed="rId4" cstate="print">
            <a:biLevel thresh="50000"/>
            <a:extLst>
              <a:ext uri="{BEBA8EAE-BF5A-486C-A8C5-ECC9F3942E4B}">
                <a14:imgProps xmlns:c="http://schemas.openxmlformats.org/drawingml/2006/chart" xmlns:cdr="http://schemas.openxmlformats.org/drawingml/2006/chartDrawing" xmlns="" xmlns:a14="http://schemas.microsoft.com/office/drawing/2010/main" xmlns:lc="http://schemas.openxmlformats.org/drawingml/2006/lockedCanvas">
                  <a14:imgLayer r:embed="">
                    <a14:imgEffect>
                      <a14:brightnessContrast bright="10000"/>
                    </a14:imgEffect>
                  </a14:imgLayer>
                </a14:imgProps>
              </a:ext>
              <a:ext uri="{28A0092B-C50C-407E-A947-70E740481C1C}">
                <a14:useLocalDpi xmlns:c="http://schemas.openxmlformats.org/drawingml/2006/chart" xmlns:cdr="http://schemas.openxmlformats.org/drawingml/2006/chartDrawing" xmlns="" xmlns:a14="http://schemas.microsoft.com/office/drawing/2010/main" xmlns:lc="http://schemas.openxmlformats.org/drawingml/2006/lockedCanvas" val="0"/>
              </a:ext>
            </a:extLst>
          </a:blip>
          <a:srcRect/>
          <a:stretch>
            <a:fillRect/>
          </a:stretch>
        </p:blipFill>
        <p:spPr bwMode="auto">
          <a:xfrm>
            <a:off x="6715140" y="2928934"/>
            <a:ext cx="357190" cy="309238"/>
          </a:xfrm>
          <a:prstGeom prst="rect">
            <a:avLst/>
          </a:prstGeom>
          <a:noFill/>
          <a:extLst>
            <a:ext uri="{909E8E84-426E-40DD-AFC4-6F175D3DCCD1}">
              <a14:hiddenFill xmlns:c="http://schemas.openxmlformats.org/drawingml/2006/chart" xmlns:cdr="http://schemas.openxmlformats.org/drawingml/2006/chartDrawing" xmlns="" xmlns:a14="http://schemas.microsoft.com/office/drawing/2010/main" xmlns:lc="http://schemas.openxmlformats.org/drawingml/2006/lockedCanvas">
                <a:solidFill>
                  <a:srgbClr val="FFFFFF"/>
                </a:solidFill>
              </a14:hiddenFill>
            </a:ext>
          </a:extLst>
        </p:spPr>
      </p:pic>
      <p:pic>
        <p:nvPicPr>
          <p:cNvPr id="11" name="Picture 2" descr="Картинки по запросу theatre icon"/>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 xmlns:a14="http://schemas.microsoft.com/office/drawing/2010/main">
                  <a14:imgLayer r:embed="">
                    <a14:imgEffect>
                      <a14:brightnessContrast contrast="-69000"/>
                    </a14:imgEffect>
                  </a14:imgLayer>
                </a14:imgProps>
              </a:ext>
              <a:ext uri="{28A0092B-C50C-407E-A947-70E740481C1C}">
                <a14:useLocalDpi xmlns="" xmlns:a14="http://schemas.microsoft.com/office/drawing/2010/main" val="0"/>
              </a:ext>
            </a:extLst>
          </a:blip>
          <a:srcRect/>
          <a:stretch>
            <a:fillRect/>
          </a:stretch>
        </p:blipFill>
        <p:spPr bwMode="auto">
          <a:xfrm>
            <a:off x="8001024" y="3286124"/>
            <a:ext cx="428628" cy="428628"/>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Прямоугольник 14"/>
          <p:cNvSpPr/>
          <p:nvPr/>
        </p:nvSpPr>
        <p:spPr>
          <a:xfrm>
            <a:off x="642910" y="5857892"/>
            <a:ext cx="136800" cy="97200"/>
          </a:xfrm>
          <a:prstGeom prst="rect">
            <a:avLst/>
          </a:prstGeom>
          <a:solidFill>
            <a:schemeClr val="accent5">
              <a:lumMod val="75000"/>
            </a:schemeClr>
          </a:solidFill>
          <a:ln w="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ru-RU"/>
          </a:p>
        </p:txBody>
      </p:sp>
    </p:spTree>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bwMode="auto">
          <a:xfrm>
            <a:off x="0" y="1"/>
            <a:ext cx="9144000" cy="5714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900" b="1" i="0" u="none" strike="noStrike" kern="0" cap="none" spc="0" normalizeH="0" baseline="0" noProof="0" dirty="0" smtClean="0">
                <a:ln>
                  <a:noFill/>
                </a:ln>
                <a:uLnTx/>
                <a:uFillTx/>
                <a:ea typeface="+mj-ea"/>
                <a:cs typeface="+mj-cs"/>
              </a:rPr>
              <a:t>Сведения о расходной части </a:t>
            </a:r>
            <a:r>
              <a:rPr lang="ru-RU" sz="900" b="1" kern="0" dirty="0" smtClean="0">
                <a:ea typeface="+mj-ea"/>
                <a:cs typeface="+mj-cs"/>
              </a:rPr>
              <a:t>проекта </a:t>
            </a:r>
            <a:r>
              <a:rPr kumimoji="0" lang="ru-RU" sz="900" b="1" i="0" u="none" strike="noStrike" kern="0" cap="none" spc="0" normalizeH="0" baseline="0" noProof="0" dirty="0" smtClean="0">
                <a:ln>
                  <a:noFill/>
                </a:ln>
                <a:uLnTx/>
                <a:uFillTx/>
                <a:ea typeface="+mj-ea"/>
                <a:cs typeface="+mj-cs"/>
              </a:rPr>
              <a:t>бюджета Курского муниципального округа на 2023 год и плановый период 2024</a:t>
            </a:r>
            <a:r>
              <a:rPr kumimoji="0" lang="ru-RU" sz="900" b="1" i="0" u="none" strike="noStrike" kern="0" cap="none" spc="0" normalizeH="0" noProof="0" dirty="0" smtClean="0">
                <a:ln>
                  <a:noFill/>
                </a:ln>
                <a:uLnTx/>
                <a:uFillTx/>
                <a:ea typeface="+mj-ea"/>
                <a:cs typeface="+mj-cs"/>
              </a:rPr>
              <a:t> и </a:t>
            </a:r>
            <a:r>
              <a:rPr kumimoji="0" lang="ru-RU" sz="900" b="1" i="0" u="none" strike="noStrike" kern="0" cap="none" spc="0" normalizeH="0" baseline="0" noProof="0" dirty="0" smtClean="0">
                <a:ln>
                  <a:noFill/>
                </a:ln>
                <a:uLnTx/>
                <a:uFillTx/>
                <a:ea typeface="+mj-ea"/>
                <a:cs typeface="+mj-cs"/>
              </a:rPr>
              <a:t>2025 годов в сравнении с ожидаемым исполнением за 2022</a:t>
            </a:r>
            <a:r>
              <a:rPr kumimoji="0" lang="ru-RU" sz="900" b="1" i="0" u="none" strike="noStrike" kern="0" cap="none" spc="0" normalizeH="0" noProof="0" dirty="0" smtClean="0">
                <a:ln>
                  <a:noFill/>
                </a:ln>
                <a:uLnTx/>
                <a:uFillTx/>
                <a:ea typeface="+mj-ea"/>
                <a:cs typeface="+mj-cs"/>
              </a:rPr>
              <a:t> </a:t>
            </a:r>
            <a:r>
              <a:rPr kumimoji="0" lang="ru-RU" sz="900" b="1" i="0" u="none" strike="noStrike" kern="0" cap="none" spc="0" normalizeH="0" baseline="0" noProof="0" dirty="0" smtClean="0">
                <a:ln>
                  <a:noFill/>
                </a:ln>
                <a:uLnTx/>
                <a:uFillTx/>
                <a:ea typeface="+mj-ea"/>
                <a:cs typeface="+mj-cs"/>
              </a:rPr>
              <a:t>год (оценка) и</a:t>
            </a:r>
            <a:r>
              <a:rPr kumimoji="0" lang="ru-RU" sz="900" b="1" i="0" u="none" strike="noStrike" kern="0" cap="none" spc="0" normalizeH="0" noProof="0" dirty="0" smtClean="0">
                <a:ln>
                  <a:noFill/>
                </a:ln>
                <a:uLnTx/>
                <a:uFillTx/>
                <a:ea typeface="+mj-ea"/>
                <a:cs typeface="+mj-cs"/>
              </a:rPr>
              <a:t> отчетом за 2021 год (отчетный финансовый год) в разрезе муниципальных программ</a:t>
            </a:r>
            <a:endParaRPr kumimoji="0" lang="ru-RU" sz="900" b="1" i="0" u="none" strike="noStrike" kern="0" cap="none" spc="0" normalizeH="0" baseline="0" noProof="0" dirty="0" smtClean="0">
              <a:ln>
                <a:noFill/>
              </a:ln>
              <a:uLnTx/>
              <a:uFillTx/>
              <a:ea typeface="+mj-ea"/>
              <a:cs typeface="+mj-cs"/>
            </a:endParaRPr>
          </a:p>
        </p:txBody>
      </p:sp>
      <p:graphicFrame>
        <p:nvGraphicFramePr>
          <p:cNvPr id="5" name="Таблица 4"/>
          <p:cNvGraphicFramePr>
            <a:graphicFrameLocks noGrp="1"/>
          </p:cNvGraphicFramePr>
          <p:nvPr/>
        </p:nvGraphicFramePr>
        <p:xfrm>
          <a:off x="142844" y="428604"/>
          <a:ext cx="8858315" cy="6330302"/>
        </p:xfrm>
        <a:graphic>
          <a:graphicData uri="http://schemas.openxmlformats.org/drawingml/2006/table">
            <a:tbl>
              <a:tblPr/>
              <a:tblGrid>
                <a:gridCol w="3143272"/>
                <a:gridCol w="857256"/>
                <a:gridCol w="714380"/>
                <a:gridCol w="667268"/>
                <a:gridCol w="736208"/>
                <a:gridCol w="668226"/>
                <a:gridCol w="563552"/>
                <a:gridCol w="365142"/>
                <a:gridCol w="635528"/>
                <a:gridCol w="507483"/>
              </a:tblGrid>
              <a:tr h="214314">
                <a:tc rowSpan="3">
                  <a:txBody>
                    <a:bodyPr/>
                    <a:lstStyle/>
                    <a:p>
                      <a:pPr algn="ctr" rtl="0" fontAlgn="ctr"/>
                      <a:r>
                        <a:rPr lang="ru-RU" sz="800" b="0" i="0" u="none" strike="noStrike" dirty="0">
                          <a:solidFill>
                            <a:srgbClr val="000000"/>
                          </a:solidFill>
                          <a:latin typeface="Calibri"/>
                        </a:rPr>
                        <a:t>наименование муниципальной программы</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0" i="0" u="none" strike="noStrike" dirty="0" smtClean="0">
                          <a:solidFill>
                            <a:srgbClr val="000000"/>
                          </a:solidFill>
                          <a:latin typeface="Calibri"/>
                        </a:rPr>
                        <a:t>2021 год </a:t>
                      </a:r>
                      <a:endParaRPr lang="ru-RU" sz="800" b="0" i="0" u="none" strike="noStrike" dirty="0">
                        <a:solidFill>
                          <a:srgbClr val="000000"/>
                        </a:solidFill>
                        <a:latin typeface="Calibri"/>
                      </a:endParaRP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0" i="0" u="none" strike="noStrike" dirty="0" smtClean="0">
                          <a:solidFill>
                            <a:srgbClr val="000000"/>
                          </a:solidFill>
                          <a:latin typeface="Calibri"/>
                        </a:rPr>
                        <a:t>2022 год</a:t>
                      </a:r>
                      <a:endParaRPr lang="ru-RU" sz="800" b="0" i="0" u="none" strike="noStrike" dirty="0">
                        <a:solidFill>
                          <a:srgbClr val="000000"/>
                        </a:solidFill>
                        <a:latin typeface="Calibri"/>
                      </a:endParaRP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0" i="0" u="none" strike="noStrike" dirty="0" smtClean="0">
                          <a:solidFill>
                            <a:srgbClr val="000000"/>
                          </a:solidFill>
                          <a:latin typeface="Calibri"/>
                        </a:rPr>
                        <a:t>2023 год</a:t>
                      </a:r>
                      <a:endParaRPr lang="ru-RU" sz="800" b="0" i="0" u="none" strike="noStrike" dirty="0">
                        <a:solidFill>
                          <a:srgbClr val="000000"/>
                        </a:solidFill>
                        <a:latin typeface="Calibri"/>
                      </a:endParaRP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0" i="0" u="none" strike="noStrike" dirty="0" smtClean="0">
                          <a:solidFill>
                            <a:srgbClr val="000000"/>
                          </a:solidFill>
                          <a:latin typeface="Calibri"/>
                        </a:rPr>
                        <a:t>2024 год</a:t>
                      </a:r>
                      <a:endParaRPr lang="ru-RU" sz="800" b="0" i="0" u="none" strike="noStrike" dirty="0">
                        <a:solidFill>
                          <a:srgbClr val="000000"/>
                        </a:solidFill>
                        <a:latin typeface="Calibri"/>
                      </a:endParaRP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0" i="0" u="none" strike="noStrike" dirty="0" smtClean="0">
                          <a:solidFill>
                            <a:srgbClr val="000000"/>
                          </a:solidFill>
                          <a:latin typeface="Calibri"/>
                        </a:rPr>
                        <a:t>2025 год</a:t>
                      </a:r>
                      <a:endParaRPr lang="ru-RU" sz="800" b="0" i="0" u="none" strike="noStrike" dirty="0">
                        <a:solidFill>
                          <a:srgbClr val="000000"/>
                        </a:solidFill>
                        <a:latin typeface="Calibri"/>
                      </a:endParaRP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ru-RU" sz="800" b="0" i="0" u="none" strike="noStrike">
                          <a:solidFill>
                            <a:srgbClr val="000000"/>
                          </a:solidFill>
                          <a:latin typeface="Calibri"/>
                        </a:rPr>
                        <a:t>отклонение 2023 года  </a:t>
                      </a:r>
                    </a:p>
                  </a:txBody>
                  <a:tcPr marL="4948" marR="4948" marT="4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gridSpan="2">
                  <a:txBody>
                    <a:bodyPr/>
                    <a:lstStyle/>
                    <a:p>
                      <a:pPr algn="ctr" rtl="0" fontAlgn="b"/>
                      <a:r>
                        <a:rPr lang="ru-RU" sz="800" b="0" i="0" u="none" strike="noStrike">
                          <a:solidFill>
                            <a:srgbClr val="000000"/>
                          </a:solidFill>
                          <a:latin typeface="Calibri"/>
                        </a:rPr>
                        <a:t>отклонение 2023 года</a:t>
                      </a:r>
                    </a:p>
                  </a:txBody>
                  <a:tcPr marL="4948" marR="4948" marT="4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r>
              <a:tr h="7143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rtl="0" fontAlgn="b"/>
                      <a:r>
                        <a:rPr lang="ru-RU" sz="800" b="0" i="0" u="none" strike="noStrike">
                          <a:solidFill>
                            <a:srgbClr val="000000"/>
                          </a:solidFill>
                          <a:latin typeface="Calibri"/>
                        </a:rPr>
                        <a:t>к 2021 году</a:t>
                      </a:r>
                    </a:p>
                  </a:txBody>
                  <a:tcPr marL="4948" marR="4948" marT="4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rtl="0" fontAlgn="b"/>
                      <a:r>
                        <a:rPr lang="ru-RU" sz="800" b="0" i="0" u="none" strike="noStrike">
                          <a:solidFill>
                            <a:srgbClr val="000000"/>
                          </a:solidFill>
                          <a:latin typeface="Calibri"/>
                        </a:rPr>
                        <a:t> к 2022 году </a:t>
                      </a:r>
                    </a:p>
                  </a:txBody>
                  <a:tcPr marL="4948" marR="4948" marT="4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r>
              <a:tr h="158884">
                <a:tc vMerge="1">
                  <a:txBody>
                    <a:bodyPr/>
                    <a:lstStyle/>
                    <a:p>
                      <a:endParaRPr lang="ru-RU"/>
                    </a:p>
                  </a:txBody>
                  <a:tcPr/>
                </a:tc>
                <a:tc>
                  <a:txBody>
                    <a:bodyPr/>
                    <a:lstStyle/>
                    <a:p>
                      <a:pPr algn="ctr" rtl="0" fontAlgn="ctr"/>
                      <a:r>
                        <a:rPr lang="ru-RU" sz="800" b="0" i="0" u="none" strike="noStrike">
                          <a:solidFill>
                            <a:srgbClr val="000000"/>
                          </a:solidFill>
                          <a:latin typeface="Calibri"/>
                        </a:rPr>
                        <a:t>факт </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оценка </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прогноз </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прогноз </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прогноз </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a:t>
                      </a:r>
                    </a:p>
                  </a:txBody>
                  <a:tcPr marL="4948" marR="4948" marT="4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a:t>
                      </a:r>
                    </a:p>
                  </a:txBody>
                  <a:tcPr marL="4948" marR="4948" marT="4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a:t>
                      </a:r>
                    </a:p>
                  </a:txBody>
                  <a:tcPr marL="4948" marR="4948" marT="4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a:t>
                      </a:r>
                    </a:p>
                  </a:txBody>
                  <a:tcPr marL="4948" marR="4948" marT="4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"Развитие образования"</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892996,47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1053044,52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889549,22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886582,45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894563,56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-3447,25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-163495,3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"Социальная поддержка граждан"</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760661,84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704837,25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483354,29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340876,04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318066,87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-277307,55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-221482,96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"Сохранение и развитие культуры"</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156772,44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162194,25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184904,82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152145,45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153077,29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28132,38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22710,57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"Развитие физической культуры и спорта"</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20753,03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21617,12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25699,14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25137,14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25176,67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4946,11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4082,02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"Молодёжная политика"</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2595,92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3061,85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3163,97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3163,97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3163,97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568,05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"Управление имуществом"</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1706,54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2454,94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2469,54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1469,54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1469,54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"Управление финансами"</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37849,05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45446,91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55472,6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42855,48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42869,99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17623,55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10025,69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036">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"Защита населения и территории Курского района Ставропольского края от чрезвычайных ситуаций"</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3628,26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4547,1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4676,34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4673,65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4680,51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1048,08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129,24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036">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"Развитие малого и среднего бизнеса, потребительского рынка, снижение административных барьеров"</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11368,39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12515,51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13485,85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12776,03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12789,95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2117,46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970,34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036">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"Развитие коммунального хозяйства, транспортной системы и обеспечение безопасности дорожного движения"</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309775,78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511637,95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248304,68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189224,69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100613,64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-61471,1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-263333,27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"Развитие сельского хозяйства"</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13784,8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7062,08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8446,88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8464,82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8483,48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-5337,92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1384,8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"Межнациональные отношения и поддержка казачества"</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28541,33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36567,21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37999,74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37999,74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37999,74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9458,41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1432,53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района Ставропольского края «Энергосбережение и повышение энергетической эффективности»</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"Профилактика правонарушений"</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431,25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872,48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483,75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42,52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"Противодействие коррупции"</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"Обеспечение жильем отдельных категорий граждан"</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8337,11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62738,25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3188,67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5030,45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4624,92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-5148,44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-59549,58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"Формирование современной городской среды"</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11822,2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35313,84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27129,85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15307,65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-8183,99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r>
              <a:rPr lang="ru-RU" sz="1600" b="1" dirty="0" smtClean="0">
                <a:latin typeface="Calibri" pitchFamily="34" charset="0"/>
                <a:cs typeface="Calibri" pitchFamily="34" charset="0"/>
              </a:rPr>
              <a:t>Раздел 8 /                                      </a:t>
            </a:r>
            <a:r>
              <a:rPr lang="ru-RU" sz="2000" dirty="0" smtClean="0">
                <a:latin typeface="Calibri" pitchFamily="34" charset="0"/>
                <a:cs typeface="Calibri" pitchFamily="34" charset="0"/>
              </a:rPr>
              <a:t>ДОПОЛНИТЕЛЬНЫЕ СВЕДЕНИЯ</a:t>
            </a:r>
          </a:p>
        </p:txBody>
      </p:sp>
      <p:sp>
        <p:nvSpPr>
          <p:cNvPr id="96257" name="Rectangle 1"/>
          <p:cNvSpPr>
            <a:spLocks noChangeArrowheads="1"/>
          </p:cNvSpPr>
          <p:nvPr/>
        </p:nvSpPr>
        <p:spPr bwMode="auto">
          <a:xfrm>
            <a:off x="357158" y="1214422"/>
            <a:ext cx="8458200"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На основании приказов министерства финансов Ставропольского края «О результатах оценки качества управления бюджетным процессом в муниципальных округах и городских округах Ставропольского края»:</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от 19.04.2016 №72 по итогам 2015 года Курскому муниципальному району присвоена 1 степень качества управления бюджетным процессом, с результатом 78,34 баллов;</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от 28.04.2017 №129 по итогам 2016 года Курскому муниципальному району присвоена 2 степень качества управления бюджетным процессом, с результатом 72,37 баллов;</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от 10.10.2018 №257 по итогам 2017 года Курский муниципальный район на 19 месте с результатом 62,61 балла</a:t>
            </a:r>
            <a:r>
              <a:rPr lang="ru-RU" sz="1400" dirty="0" smtClean="0">
                <a:latin typeface="Calibri" pitchFamily="34" charset="0"/>
                <a:ea typeface="Times New Roman" pitchFamily="18" charset="0"/>
                <a:cs typeface="Calibri" pitchFamily="34" charset="0"/>
              </a:rPr>
              <a:t>;</a:t>
            </a: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lang="ru-RU" sz="1400" dirty="0" smtClean="0">
              <a:latin typeface="Calibri" pitchFamily="34" charset="0"/>
              <a:cs typeface="Calibri" pitchFamily="34" charset="0"/>
            </a:endParaRPr>
          </a:p>
          <a:p>
            <a:pPr indent="450850" algn="just" eaLnBrk="0" hangingPunct="0">
              <a:buFont typeface="Wingdings" pitchFamily="2" charset="2"/>
              <a:buChar char="Ø"/>
            </a:pPr>
            <a:r>
              <a:rPr lang="ru-RU" sz="1400" dirty="0" smtClean="0">
                <a:latin typeface="Calibri" pitchFamily="34" charset="0"/>
                <a:ea typeface="Times New Roman" pitchFamily="18" charset="0"/>
                <a:cs typeface="Calibri" pitchFamily="34" charset="0"/>
              </a:rPr>
              <a:t>от 31.05.2019 №142 по итогам 2018 года Курский муниципальный район на 30 месте с результатом 56,67 балла;</a:t>
            </a:r>
          </a:p>
          <a:p>
            <a:pPr indent="450850" algn="just" eaLnBrk="0" hangingPunct="0">
              <a:buFont typeface="Wingdings" pitchFamily="2" charset="2"/>
              <a:buChar char="Ø"/>
            </a:pPr>
            <a:endParaRPr lang="ru-RU" sz="1400" dirty="0" smtClean="0">
              <a:latin typeface="Calibri" pitchFamily="34" charset="0"/>
              <a:cs typeface="Calibri" pitchFamily="34" charset="0"/>
            </a:endParaRPr>
          </a:p>
          <a:p>
            <a:pPr lvl="0" indent="450850" algn="just" eaLnBrk="0" hangingPunct="0">
              <a:buFont typeface="Wingdings" pitchFamily="2" charset="2"/>
              <a:buChar char="Ø"/>
            </a:pPr>
            <a:r>
              <a:rPr lang="ru-RU" sz="1400" dirty="0" smtClean="0">
                <a:latin typeface="Calibri" pitchFamily="34" charset="0"/>
                <a:ea typeface="Times New Roman" pitchFamily="18" charset="0"/>
                <a:cs typeface="Calibri" pitchFamily="34" charset="0"/>
              </a:rPr>
              <a:t>от 26.05.2020 №116 по итогам 2019 года Курский муниципальный район на 33 месте с результатом 73,81 балла;</a:t>
            </a:r>
          </a:p>
          <a:p>
            <a:pPr lvl="0" indent="450850" algn="just" eaLnBrk="0" hangingPunct="0">
              <a:buFont typeface="Wingdings" pitchFamily="2" charset="2"/>
              <a:buChar char="Ø"/>
            </a:pPr>
            <a:endParaRPr lang="ru-RU" sz="1400" dirty="0" smtClean="0">
              <a:latin typeface="Calibri" pitchFamily="34" charset="0"/>
              <a:ea typeface="Times New Roman" pitchFamily="18" charset="0"/>
              <a:cs typeface="Calibri" pitchFamily="34" charset="0"/>
            </a:endParaRPr>
          </a:p>
          <a:p>
            <a:pPr indent="450850" algn="just" eaLnBrk="0" hangingPunct="0">
              <a:buFont typeface="Wingdings" pitchFamily="2" charset="2"/>
              <a:buChar char="Ø"/>
            </a:pPr>
            <a:r>
              <a:rPr lang="ru-RU" sz="1400" dirty="0" smtClean="0">
                <a:latin typeface="Calibri" pitchFamily="34" charset="0"/>
                <a:ea typeface="Times New Roman" pitchFamily="18" charset="0"/>
                <a:cs typeface="Calibri" pitchFamily="34" charset="0"/>
              </a:rPr>
              <a:t>от 28.05.2021 №122 по итогам 2020 года Курский муниципальный район на 32 месте с результатом 55,34 балла;</a:t>
            </a:r>
          </a:p>
          <a:p>
            <a:pPr indent="450850" algn="just" eaLnBrk="0" hangingPunct="0">
              <a:buFont typeface="Wingdings" pitchFamily="2" charset="2"/>
              <a:buChar char="Ø"/>
            </a:pPr>
            <a:endParaRPr lang="ru-RU" sz="1400" dirty="0" smtClean="0">
              <a:latin typeface="Calibri" pitchFamily="34" charset="0"/>
              <a:ea typeface="Times New Roman" pitchFamily="18" charset="0"/>
              <a:cs typeface="Calibri" pitchFamily="34" charset="0"/>
            </a:endParaRPr>
          </a:p>
          <a:p>
            <a:pPr indent="450850" algn="just" eaLnBrk="0" hangingPunct="0">
              <a:buFont typeface="Wingdings" pitchFamily="2" charset="2"/>
              <a:buChar char="Ø"/>
            </a:pPr>
            <a:r>
              <a:rPr lang="ru-RU" sz="1400" dirty="0" smtClean="0">
                <a:latin typeface="Calibri" pitchFamily="34" charset="0"/>
                <a:ea typeface="Times New Roman" pitchFamily="18" charset="0"/>
                <a:cs typeface="Calibri" pitchFamily="34" charset="0"/>
              </a:rPr>
              <a:t> от 31.05.2022 №120 по итогам 2021 года Курский муниципальный округа на 26 месте с результатом 71,95 балла;</a:t>
            </a:r>
          </a:p>
          <a:p>
            <a:pPr lvl="0" indent="450850" algn="just" eaLnBrk="0" hangingPunct="0">
              <a:buFont typeface="Wingdings" pitchFamily="2" charset="2"/>
              <a:buChar char="Ø"/>
            </a:pPr>
            <a:endParaRPr kumimoji="0" lang="ru-RU" sz="1400" b="0" i="0" u="none" strike="noStrike" cap="none" normalizeH="0" baseline="0" dirty="0" smtClean="0">
              <a:ln>
                <a:noFill/>
              </a:ln>
              <a:effectLst/>
              <a:latin typeface="Calibri" pitchFamily="34" charset="0"/>
              <a:cs typeface="Calibri" pitchFamily="34" charset="0"/>
            </a:endParaRPr>
          </a:p>
        </p:txBody>
      </p:sp>
      <p:sp>
        <p:nvSpPr>
          <p:cNvPr id="5" name="TextBox 4"/>
          <p:cNvSpPr txBox="1"/>
          <p:nvPr/>
        </p:nvSpPr>
        <p:spPr>
          <a:xfrm>
            <a:off x="0" y="642918"/>
            <a:ext cx="9144000" cy="646331"/>
          </a:xfrm>
          <a:prstGeom prst="rect">
            <a:avLst/>
          </a:prstGeom>
          <a:noFill/>
        </p:spPr>
        <p:txBody>
          <a:bodyPr wrap="square" rtlCol="0">
            <a:spAutoFit/>
          </a:bodyPr>
          <a:lstStyle/>
          <a:p>
            <a:pPr algn="ctr"/>
            <a:r>
              <a:rPr lang="ru-RU" b="1" dirty="0" smtClean="0">
                <a:latin typeface="Calibri" pitchFamily="34" charset="0"/>
                <a:cs typeface="Calibri" pitchFamily="34" charset="0"/>
              </a:rPr>
              <a:t>Рейтинг Курского муниципального округа Ставропольского края </a:t>
            </a:r>
          </a:p>
          <a:p>
            <a:pPr algn="ctr"/>
            <a:r>
              <a:rPr lang="ru-RU" b="1" dirty="0" smtClean="0">
                <a:latin typeface="Calibri" pitchFamily="34" charset="0"/>
                <a:cs typeface="Calibri" pitchFamily="34" charset="0"/>
              </a:rPr>
              <a:t>по качеству управления бюджетным процессом  </a:t>
            </a:r>
          </a:p>
        </p:txBody>
      </p:sp>
    </p:spTree>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b="1" dirty="0" smtClean="0">
                <a:latin typeface="Calibri" pitchFamily="34" charset="0"/>
                <a:cs typeface="Calibri" pitchFamily="34" charset="0"/>
              </a:rPr>
              <a:t>Подушевые показатели доходов и расходов бюджета и показатели характеризующих результаты использования бюджетных ассигнований в  Курском муниципальном округе</a:t>
            </a:r>
          </a:p>
        </p:txBody>
      </p:sp>
      <p:graphicFrame>
        <p:nvGraphicFramePr>
          <p:cNvPr id="3" name="Таблица 2"/>
          <p:cNvGraphicFramePr>
            <a:graphicFrameLocks noGrp="1"/>
          </p:cNvGraphicFramePr>
          <p:nvPr/>
        </p:nvGraphicFramePr>
        <p:xfrm>
          <a:off x="142846" y="714067"/>
          <a:ext cx="8858309" cy="4975943"/>
        </p:xfrm>
        <a:graphic>
          <a:graphicData uri="http://schemas.openxmlformats.org/drawingml/2006/table">
            <a:tbl>
              <a:tblPr firstRow="1" bandRow="1">
                <a:tableStyleId>{5C22544A-7EE6-4342-B048-85BDC9FD1C3A}</a:tableStyleId>
              </a:tblPr>
              <a:tblGrid>
                <a:gridCol w="374295"/>
                <a:gridCol w="3946833"/>
                <a:gridCol w="981383"/>
                <a:gridCol w="1185266"/>
                <a:gridCol w="1185266"/>
                <a:gridCol w="1185266"/>
              </a:tblGrid>
              <a:tr h="678263">
                <a:tc>
                  <a:txBody>
                    <a:bodyPr/>
                    <a:lstStyle/>
                    <a:p>
                      <a:pPr algn="ctr"/>
                      <a:r>
                        <a:rPr lang="ru-RU" sz="1200" dirty="0" smtClean="0">
                          <a:latin typeface="Calibri" pitchFamily="34" charset="0"/>
                          <a:cs typeface="Calibri" pitchFamily="34" charset="0"/>
                        </a:rPr>
                        <a:t>№ </a:t>
                      </a:r>
                      <a:r>
                        <a:rPr lang="ru-RU" sz="1200" dirty="0" err="1" smtClean="0">
                          <a:latin typeface="Calibri" pitchFamily="34" charset="0"/>
                          <a:cs typeface="Calibri" pitchFamily="34" charset="0"/>
                        </a:rPr>
                        <a:t>п</a:t>
                      </a:r>
                      <a:r>
                        <a:rPr lang="ru-RU" sz="1200" dirty="0" smtClean="0">
                          <a:latin typeface="Calibri" pitchFamily="34" charset="0"/>
                          <a:cs typeface="Calibri" pitchFamily="34" charset="0"/>
                        </a:rPr>
                        <a:t>/</a:t>
                      </a:r>
                      <a:r>
                        <a:rPr lang="ru-RU" sz="1200" dirty="0" err="1" smtClean="0">
                          <a:latin typeface="Calibri" pitchFamily="34" charset="0"/>
                          <a:cs typeface="Calibri" pitchFamily="34" charset="0"/>
                        </a:rPr>
                        <a:t>п</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Наименование показателя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Единица измерения</a:t>
                      </a:r>
                      <a:endParaRPr lang="ru-RU" sz="1200" dirty="0">
                        <a:latin typeface="Calibri" pitchFamily="34" charset="0"/>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Показатель за 2021</a:t>
                      </a:r>
                      <a:r>
                        <a:rPr lang="ru-RU" sz="1200" baseline="0" dirty="0" smtClean="0">
                          <a:latin typeface="Calibri" pitchFamily="34" charset="0"/>
                          <a:cs typeface="Calibri" pitchFamily="34" charset="0"/>
                        </a:rPr>
                        <a:t> </a:t>
                      </a:r>
                      <a:r>
                        <a:rPr lang="ru-RU" sz="1200" dirty="0" smtClean="0">
                          <a:latin typeface="Calibri" pitchFamily="34" charset="0"/>
                          <a:cs typeface="Calibri" pitchFamily="34" charset="0"/>
                        </a:rPr>
                        <a:t>год</a:t>
                      </a:r>
                    </a:p>
                  </a:txBody>
                  <a:tcPr/>
                </a:tc>
                <a:tc>
                  <a:txBody>
                    <a:bodyPr/>
                    <a:lstStyle/>
                    <a:p>
                      <a:pPr algn="ctr" rtl="0" fontAlgn="t"/>
                      <a:r>
                        <a:rPr lang="ru-RU" sz="1200" b="1" i="0" u="none" strike="noStrike" dirty="0">
                          <a:solidFill>
                            <a:srgbClr val="FFFFFF"/>
                          </a:solidFill>
                          <a:latin typeface="Calibri"/>
                        </a:rPr>
                        <a:t>Показатель на </a:t>
                      </a:r>
                      <a:r>
                        <a:rPr lang="ru-RU" sz="1200" b="1" i="0" u="none" strike="noStrike" dirty="0" smtClean="0">
                          <a:solidFill>
                            <a:srgbClr val="FFFFFF"/>
                          </a:solidFill>
                          <a:latin typeface="Calibri"/>
                        </a:rPr>
                        <a:t>2022 </a:t>
                      </a:r>
                      <a:r>
                        <a:rPr lang="ru-RU" sz="1200" b="1" i="0" u="none" strike="noStrike" dirty="0">
                          <a:solidFill>
                            <a:srgbClr val="FFFFFF"/>
                          </a:solidFill>
                          <a:latin typeface="Calibri"/>
                        </a:rPr>
                        <a:t>год </a:t>
                      </a:r>
                    </a:p>
                  </a:txBody>
                  <a:tcPr marL="9525" marR="9525" marT="9525" marB="0"/>
                </a:tc>
                <a:tc>
                  <a:txBody>
                    <a:bodyPr/>
                    <a:lstStyle/>
                    <a:p>
                      <a:pPr algn="ctr" rtl="0" fontAlgn="t"/>
                      <a:r>
                        <a:rPr lang="ru-RU" sz="1200" b="1" i="0" u="none" strike="noStrike" dirty="0">
                          <a:solidFill>
                            <a:srgbClr val="FFFFFF"/>
                          </a:solidFill>
                          <a:latin typeface="Calibri"/>
                        </a:rPr>
                        <a:t>Показатель на </a:t>
                      </a:r>
                      <a:r>
                        <a:rPr lang="ru-RU" sz="1200" b="1" i="0" u="none" strike="noStrike" dirty="0" smtClean="0">
                          <a:solidFill>
                            <a:srgbClr val="FFFFFF"/>
                          </a:solidFill>
                          <a:latin typeface="Calibri"/>
                        </a:rPr>
                        <a:t>2023 </a:t>
                      </a:r>
                      <a:r>
                        <a:rPr lang="ru-RU" sz="1200" b="1" i="0" u="none" strike="noStrike" dirty="0">
                          <a:solidFill>
                            <a:srgbClr val="FFFFFF"/>
                          </a:solidFill>
                          <a:latin typeface="Calibri"/>
                        </a:rPr>
                        <a:t>год </a:t>
                      </a:r>
                    </a:p>
                  </a:txBody>
                  <a:tcPr marL="9525" marR="9525" marT="9525" marB="0"/>
                </a:tc>
              </a:tr>
              <a:tr h="392962">
                <a:tc>
                  <a:txBody>
                    <a:bodyPr/>
                    <a:lstStyle/>
                    <a:p>
                      <a:pPr algn="ctr"/>
                      <a:r>
                        <a:rPr lang="ru-RU" sz="1200" dirty="0" smtClean="0">
                          <a:latin typeface="Calibri" pitchFamily="34" charset="0"/>
                          <a:cs typeface="Calibri" pitchFamily="34" charset="0"/>
                        </a:rPr>
                        <a:t>1</a:t>
                      </a:r>
                      <a:endParaRPr lang="ru-RU" sz="1200" dirty="0">
                        <a:latin typeface="Calibri" pitchFamily="34" charset="0"/>
                        <a:cs typeface="Calibri" pitchFamily="34" charset="0"/>
                      </a:endParaRPr>
                    </a:p>
                  </a:txBody>
                  <a:tcPr/>
                </a:tc>
                <a:tc>
                  <a:txBody>
                    <a:bodyPr/>
                    <a:lstStyle/>
                    <a:p>
                      <a:r>
                        <a:rPr lang="ru-RU" sz="1200" dirty="0" smtClean="0">
                          <a:latin typeface="Calibri" pitchFamily="34" charset="0"/>
                          <a:cs typeface="Calibri" pitchFamily="34" charset="0"/>
                        </a:rPr>
                        <a:t>Объем доходов местного бюджета всего в расчете на 1 жителя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43,09</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48,35</a:t>
                      </a:r>
                      <a:endParaRPr lang="ru-RU" sz="1200" b="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39,33</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2</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налоговых и неналоговых доходов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5,50</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6,50</a:t>
                      </a:r>
                      <a:endParaRPr lang="ru-RU" sz="1200" b="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6,86</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3</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безвозмездных поступлений  в местный бюджет в расчете на 1 жителя</a:t>
                      </a:r>
                    </a:p>
                    <a:p>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36,57</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42,41</a:t>
                      </a:r>
                      <a:endParaRPr lang="ru-RU" sz="1200" b="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32,47</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4</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44,66</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51,70</a:t>
                      </a:r>
                      <a:endParaRPr lang="ru-RU" sz="1200" b="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39,33</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5</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образование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17,37</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19,69</a:t>
                      </a:r>
                      <a:endParaRPr lang="ru-RU" sz="1200" b="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17,58</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6</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жилищно-коммунальное хозяйство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1,46</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1,85</a:t>
                      </a:r>
                      <a:endParaRPr lang="ru-RU" sz="1200" b="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1,63</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7</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культуру и кинематографию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2,58</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2,58</a:t>
                      </a:r>
                      <a:endParaRPr lang="ru-RU" sz="1200" b="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1,15</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8</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социальную</a:t>
                      </a:r>
                      <a:r>
                        <a:rPr lang="ru-RU" sz="1200" baseline="0" dirty="0" smtClean="0">
                          <a:latin typeface="Calibri" pitchFamily="34" charset="0"/>
                          <a:cs typeface="Calibri" pitchFamily="34" charset="0"/>
                        </a:rPr>
                        <a:t> политику</a:t>
                      </a:r>
                      <a:r>
                        <a:rPr lang="ru-RU" sz="1200" dirty="0" smtClean="0">
                          <a:latin typeface="Calibri" pitchFamily="34" charset="0"/>
                          <a:cs typeface="Calibri" pitchFamily="34" charset="0"/>
                        </a:rPr>
                        <a:t>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14,41</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14,42</a:t>
                      </a:r>
                      <a:endParaRPr lang="ru-RU" sz="1200" b="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9,23</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9</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физическую культуру и спорт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0,23</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0,30</a:t>
                      </a:r>
                      <a:endParaRPr lang="ru-RU" sz="1200" b="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0,25</a:t>
                      </a:r>
                      <a:endParaRPr lang="ru-RU" sz="1200" b="0" i="0" u="none" strike="noStrike" dirty="0">
                        <a:solidFill>
                          <a:schemeClr val="tx1"/>
                        </a:solidFill>
                        <a:latin typeface="Calibri"/>
                      </a:endParaRPr>
                    </a:p>
                  </a:txBody>
                  <a:tcPr marL="9525" marR="9525" marT="9525" marB="0"/>
                </a:tc>
              </a:tr>
            </a:tbl>
          </a:graphicData>
        </a:graphic>
      </p:graphicFrame>
    </p:spTree>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0" y="838200"/>
          <a:ext cx="9144003" cy="4572000"/>
        </p:xfrm>
        <a:graphic>
          <a:graphicData uri="http://schemas.openxmlformats.org/drawingml/2006/table">
            <a:tbl>
              <a:tblPr firstRow="1" bandRow="1">
                <a:tableStyleId>{5C22544A-7EE6-4342-B048-85BDC9FD1C3A}</a:tableStyleId>
              </a:tblPr>
              <a:tblGrid>
                <a:gridCol w="2830287"/>
                <a:gridCol w="827313"/>
                <a:gridCol w="762000"/>
                <a:gridCol w="685800"/>
                <a:gridCol w="685800"/>
                <a:gridCol w="838200"/>
                <a:gridCol w="838200"/>
                <a:gridCol w="838200"/>
                <a:gridCol w="838203"/>
              </a:tblGrid>
              <a:tr h="533400">
                <a:tc>
                  <a:txBody>
                    <a:bodyPr/>
                    <a:lstStyle/>
                    <a:p>
                      <a:pPr algn="ctr"/>
                      <a:r>
                        <a:rPr lang="ru-RU" sz="1400" dirty="0" smtClean="0">
                          <a:latin typeface="Calibri" pitchFamily="34" charset="0"/>
                          <a:cs typeface="Calibri" pitchFamily="34" charset="0"/>
                        </a:rPr>
                        <a:t>Наименование показателя</a:t>
                      </a:r>
                      <a:endParaRPr lang="ru-RU" sz="14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Единица измерения</a:t>
                      </a:r>
                      <a:endParaRPr lang="ru-RU" sz="12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2018</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2019</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2020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2021</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2022*</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2023*</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2024*</a:t>
                      </a:r>
                      <a:endParaRPr lang="ru-RU" sz="1400" dirty="0">
                        <a:latin typeface="Calibri" pitchFamily="34" charset="0"/>
                        <a:cs typeface="Calibri" pitchFamily="34" charset="0"/>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latin typeface="Calibri" pitchFamily="34" charset="0"/>
                          <a:cs typeface="Calibri" pitchFamily="34"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a:t>
                      </a:r>
                    </a:p>
                  </a:txBody>
                  <a:tcPr/>
                </a:tc>
                <a:tc>
                  <a:txBody>
                    <a:bodyPr/>
                    <a:lstStyle/>
                    <a:p>
                      <a:pPr algn="ctr"/>
                      <a:r>
                        <a:rPr lang="ru-RU" sz="1200" dirty="0" smtClean="0">
                          <a:latin typeface="Calibri" pitchFamily="34" charset="0"/>
                          <a:cs typeface="Calibri" pitchFamily="34" charset="0"/>
                        </a:rPr>
                        <a:t>процентов</a:t>
                      </a:r>
                      <a:endParaRPr lang="ru-RU" sz="12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37,58</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35,11</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30,80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30,30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27,70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37,69</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42,39</a:t>
                      </a:r>
                      <a:endParaRPr lang="ru-RU" sz="1400" dirty="0">
                        <a:latin typeface="Calibri" pitchFamily="34" charset="0"/>
                        <a:cs typeface="Calibri" pitchFamily="34" charset="0"/>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latin typeface="Calibri" pitchFamily="34" charset="0"/>
                          <a:cs typeface="Calibri" pitchFamily="34" charset="0"/>
                        </a:rPr>
                        <a:t>Доля просроченной кредиторской задолженности по оплате труда (включая начисления на оплату труда) муниципальных учреждений в общем объеме расходов муниципального образования на оплату труда (включая начисления на оплату труда)</a:t>
                      </a:r>
                    </a:p>
                  </a:txBody>
                  <a:tcPr/>
                </a:tc>
                <a:tc>
                  <a:txBody>
                    <a:bodyPr/>
                    <a:lstStyle/>
                    <a:p>
                      <a:pPr algn="ctr"/>
                      <a:r>
                        <a:rPr lang="ru-RU" sz="1200" dirty="0" smtClean="0">
                          <a:latin typeface="Calibri" pitchFamily="34" charset="0"/>
                          <a:cs typeface="Calibri" pitchFamily="34" charset="0"/>
                        </a:rPr>
                        <a:t>процентов</a:t>
                      </a:r>
                      <a:endParaRPr lang="ru-RU" sz="12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latin typeface="Calibri" pitchFamily="34" charset="0"/>
                          <a:cs typeface="Calibri" pitchFamily="34" charset="0"/>
                        </a:rPr>
                        <a:t>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a:t>
                      </a:r>
                    </a:p>
                  </a:txBody>
                  <a:tcPr/>
                </a:tc>
                <a:tc>
                  <a:txBody>
                    <a:bodyPr/>
                    <a:lstStyle/>
                    <a:p>
                      <a:pPr algn="ctr"/>
                      <a:r>
                        <a:rPr lang="ru-RU" sz="1200" dirty="0" smtClean="0">
                          <a:latin typeface="Calibri" pitchFamily="34" charset="0"/>
                          <a:cs typeface="Calibri" pitchFamily="34" charset="0"/>
                        </a:rPr>
                        <a:t>рублей</a:t>
                      </a:r>
                      <a:endParaRPr lang="ru-RU" sz="12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692,87</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743,87</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858,81</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1716,15</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1815,72</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1815,72</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1814,59</a:t>
                      </a:r>
                      <a:endParaRPr lang="ru-RU" sz="1400" dirty="0">
                        <a:latin typeface="Calibri" pitchFamily="34" charset="0"/>
                        <a:cs typeface="Calibri" pitchFamily="34" charset="0"/>
                      </a:endParaRPr>
                    </a:p>
                  </a:txBody>
                  <a:tcPr/>
                </a:tc>
              </a:tr>
            </a:tbl>
          </a:graphicData>
        </a:graphic>
      </p:graphicFrame>
      <p:sp>
        <p:nvSpPr>
          <p:cNvPr id="4" name="TextBox 3"/>
          <p:cNvSpPr txBox="1"/>
          <p:nvPr/>
        </p:nvSpPr>
        <p:spPr>
          <a:xfrm>
            <a:off x="0" y="0"/>
            <a:ext cx="9144000" cy="584775"/>
          </a:xfrm>
          <a:prstGeom prst="rect">
            <a:avLst/>
          </a:prstGeom>
          <a:noFill/>
        </p:spPr>
        <p:txBody>
          <a:bodyPr wrap="square" rtlCol="0">
            <a:spAutoFit/>
          </a:bodyPr>
          <a:lstStyle/>
          <a:p>
            <a:pPr algn="ctr"/>
            <a:r>
              <a:rPr lang="ru-RU" sz="1600" b="1" dirty="0" smtClean="0">
                <a:latin typeface="Calibri" pitchFamily="34" charset="0"/>
                <a:cs typeface="Calibri" pitchFamily="34" charset="0"/>
              </a:rPr>
              <a:t>Достигнутые значения показателей для оценки эффективности деятельности органов местного самоуправления  Курского муниципального округа Ставропольского края</a:t>
            </a:r>
          </a:p>
        </p:txBody>
      </p:sp>
      <p:sp>
        <p:nvSpPr>
          <p:cNvPr id="5" name="TextBox 4"/>
          <p:cNvSpPr txBox="1"/>
          <p:nvPr/>
        </p:nvSpPr>
        <p:spPr>
          <a:xfrm>
            <a:off x="152400" y="5638800"/>
            <a:ext cx="8839200" cy="769441"/>
          </a:xfrm>
          <a:prstGeom prst="rect">
            <a:avLst/>
          </a:prstGeom>
          <a:noFill/>
        </p:spPr>
        <p:txBody>
          <a:bodyPr wrap="square" rtlCol="0">
            <a:spAutoFit/>
          </a:bodyPr>
          <a:lstStyle/>
          <a:p>
            <a:r>
              <a:rPr lang="ru-RU" sz="1100" dirty="0" smtClean="0"/>
              <a:t>* Данные для расчета значения показателей за 2018-2020 годы формируются по итогам исполнения бюджета.</a:t>
            </a:r>
          </a:p>
          <a:p>
            <a:r>
              <a:rPr lang="ru-RU" sz="1100" dirty="0" smtClean="0"/>
              <a:t>  Данные на 2022 год (план)   формируются по состоянию на 01 марта 2022 года.</a:t>
            </a:r>
          </a:p>
          <a:p>
            <a:r>
              <a:rPr lang="ru-RU" sz="1100" dirty="0" smtClean="0"/>
              <a:t>  Плановые показатели на 2023-2024 годы берутся из решения о бюджете муниципального образования на 2022 год и плановый период 2023 и 2024 годов.</a:t>
            </a:r>
            <a:endParaRPr lang="ru-RU" sz="1100" dirty="0"/>
          </a:p>
        </p:txBody>
      </p:sp>
    </p:spTree>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152400" y="762000"/>
            <a:ext cx="8839200" cy="5893921"/>
          </a:xfrm>
          <a:prstGeom prst="rect">
            <a:avLst/>
          </a:prstGeom>
          <a:noFill/>
          <a:ln w="9525">
            <a:noFill/>
            <a:miter lim="800000"/>
            <a:headEnd/>
            <a:tailEnd/>
          </a:ln>
        </p:spPr>
        <p:txBody>
          <a:bodyPr wrap="square">
            <a:spAutoFit/>
          </a:bodyPr>
          <a:lstStyle/>
          <a:p>
            <a:pPr algn="just"/>
            <a:r>
              <a:rPr lang="ru-RU" sz="1400" b="1" dirty="0" smtClean="0">
                <a:latin typeface="Arial" pitchFamily="34" charset="0"/>
                <a:cs typeface="Arial" pitchFamily="34" charset="0"/>
              </a:rPr>
              <a:t>     </a:t>
            </a:r>
            <a:r>
              <a:rPr lang="ru-RU" sz="1400" b="1" dirty="0" err="1" smtClean="0">
                <a:latin typeface="Arial" pitchFamily="34" charset="0"/>
                <a:cs typeface="Arial" pitchFamily="34" charset="0"/>
              </a:rPr>
              <a:t>Ку́рский</a:t>
            </a:r>
            <a:r>
              <a:rPr lang="ru-RU" sz="1400" b="1" dirty="0" smtClean="0">
                <a:latin typeface="Arial" pitchFamily="34" charset="0"/>
                <a:cs typeface="Arial" pitchFamily="34" charset="0"/>
              </a:rPr>
              <a:t> район</a:t>
            </a:r>
            <a:r>
              <a:rPr lang="ru-RU" sz="1400" dirty="0" smtClean="0">
                <a:latin typeface="Arial" pitchFamily="34" charset="0"/>
                <a:cs typeface="Arial" pitchFamily="34" charset="0"/>
              </a:rPr>
              <a:t> — </a:t>
            </a:r>
          </a:p>
          <a:p>
            <a:pPr algn="just"/>
            <a:r>
              <a:rPr lang="ru-RU" sz="1400" dirty="0" smtClean="0">
                <a:latin typeface="Arial" pitchFamily="34" charset="0"/>
                <a:cs typeface="Arial" pitchFamily="34" charset="0"/>
              </a:rPr>
              <a:t>территориальная единица </a:t>
            </a:r>
          </a:p>
          <a:p>
            <a:pPr algn="just"/>
            <a:r>
              <a:rPr lang="ru-RU" sz="1400" dirty="0" smtClean="0">
                <a:latin typeface="Arial" pitchFamily="34" charset="0"/>
                <a:cs typeface="Arial" pitchFamily="34" charset="0"/>
              </a:rPr>
              <a:t>в Ставропольском крае России. </a:t>
            </a:r>
          </a:p>
          <a:p>
            <a:pPr algn="just"/>
            <a:r>
              <a:rPr lang="ru-RU" sz="1400" dirty="0" smtClean="0">
                <a:latin typeface="Arial" pitchFamily="34" charset="0"/>
                <a:cs typeface="Arial" pitchFamily="34" charset="0"/>
              </a:rPr>
              <a:t>В границах района образован </a:t>
            </a:r>
          </a:p>
          <a:p>
            <a:pPr algn="just"/>
            <a:r>
              <a:rPr lang="ru-RU" sz="1400" dirty="0" smtClean="0">
                <a:latin typeface="Arial" pitchFamily="34" charset="0"/>
                <a:cs typeface="Arial" pitchFamily="34" charset="0"/>
              </a:rPr>
              <a:t>Курский муниципальный </a:t>
            </a:r>
            <a:r>
              <a:rPr lang="ru-RU" sz="1200" dirty="0" smtClean="0">
                <a:latin typeface="Arial" pitchFamily="34" charset="0"/>
                <a:cs typeface="Arial" pitchFamily="34" charset="0"/>
              </a:rPr>
              <a:t>округ.</a:t>
            </a:r>
          </a:p>
          <a:p>
            <a:pPr algn="just"/>
            <a:endParaRPr lang="ru-RU" sz="1200" dirty="0" smtClean="0">
              <a:latin typeface="Arial" pitchFamily="34" charset="0"/>
              <a:cs typeface="Arial" pitchFamily="34" charset="0"/>
            </a:endParaRPr>
          </a:p>
          <a:p>
            <a:pPr algn="just"/>
            <a:endParaRPr lang="ru-RU" sz="1200" dirty="0" smtClean="0">
              <a:latin typeface="Arial" pitchFamily="34" charset="0"/>
              <a:cs typeface="Arial" pitchFamily="34" charset="0"/>
            </a:endParaRPr>
          </a:p>
          <a:p>
            <a:pPr algn="just"/>
            <a:endParaRPr lang="ru-RU" sz="1200" dirty="0" smtClean="0">
              <a:latin typeface="Arial" pitchFamily="34" charset="0"/>
              <a:cs typeface="Arial" pitchFamily="34" charset="0"/>
            </a:endParaRPr>
          </a:p>
          <a:p>
            <a:pPr algn="just"/>
            <a:endParaRPr lang="ru-RU" sz="1200" dirty="0" smtClean="0">
              <a:latin typeface="Arial" pitchFamily="34" charset="0"/>
              <a:cs typeface="Arial" pitchFamily="34" charset="0"/>
            </a:endParaRPr>
          </a:p>
          <a:p>
            <a:pPr algn="just"/>
            <a:r>
              <a:rPr lang="ru-RU" sz="1200" dirty="0" smtClean="0"/>
              <a:t>                                                                                                                                  </a:t>
            </a:r>
          </a:p>
          <a:p>
            <a:pPr algn="just"/>
            <a:endParaRPr lang="ru-RU" sz="1200" dirty="0" smtClean="0"/>
          </a:p>
          <a:p>
            <a:pPr algn="just"/>
            <a:endParaRPr lang="ru-RU" sz="1200" dirty="0" smtClean="0"/>
          </a:p>
          <a:p>
            <a:pPr algn="just"/>
            <a:r>
              <a:rPr lang="ru-RU" sz="1200" dirty="0" smtClean="0"/>
              <a:t>     </a:t>
            </a:r>
          </a:p>
          <a:p>
            <a:pPr algn="just"/>
            <a:r>
              <a:rPr lang="ru-RU" sz="1200" dirty="0" smtClean="0"/>
              <a:t>             Герб                                       Флаг</a:t>
            </a:r>
            <a:endParaRPr lang="ru-RU" sz="1200" dirty="0" smtClean="0">
              <a:latin typeface="Arial" pitchFamily="34" charset="0"/>
              <a:cs typeface="Arial" pitchFamily="34" charset="0"/>
            </a:endParaRPr>
          </a:p>
          <a:p>
            <a:pPr algn="just"/>
            <a:r>
              <a:rPr lang="ru-RU" sz="1200" dirty="0" smtClean="0">
                <a:latin typeface="Arial" pitchFamily="34" charset="0"/>
                <a:cs typeface="Arial" pitchFamily="34" charset="0"/>
              </a:rPr>
              <a:t> </a:t>
            </a:r>
          </a:p>
          <a:p>
            <a:pPr algn="just"/>
            <a:r>
              <a:rPr lang="ru-RU" sz="1100" dirty="0" smtClean="0">
                <a:latin typeface="Arial" pitchFamily="34" charset="0"/>
                <a:cs typeface="Arial" pitchFamily="34" charset="0"/>
              </a:rPr>
              <a:t>     Курский район расположен в юго-восточной части Ставропольского края. Административный центр - станица Курская. Территория района занимает площадь 369,4 тысячи гектара, площадь районного центра - 678 гектаров. Расстояние от районного центра до ближайшей железнодорожной станции - 45 км, до краевого центра по железной дороге - 556 км, по автомобильной - 307 км.</a:t>
            </a:r>
          </a:p>
          <a:p>
            <a:pPr algn="just"/>
            <a:r>
              <a:rPr lang="ru-RU" sz="1100" dirty="0" smtClean="0"/>
              <a:t>     Общая протяженность границы района - 455,6 км. На юго-западе район граничит с  Кабардино-Балкарией  - 67,5 км, на северо-востоке с республикой Дагестан - 60,2 км, на востоке и юго-востоке с Чеченской республикой - 114 км, на юге с республикой Северная Осетия - Алания - 68,5 км, на западе с Кировским районом Ставропольского края - 33,2 км, на севере со </a:t>
            </a:r>
            <a:r>
              <a:rPr lang="ru-RU" sz="1100" dirty="0" err="1" smtClean="0"/>
              <a:t>Степновским</a:t>
            </a:r>
            <a:r>
              <a:rPr lang="ru-RU" sz="1100" dirty="0" smtClean="0"/>
              <a:t> и </a:t>
            </a:r>
            <a:r>
              <a:rPr lang="ru-RU" sz="1100" dirty="0" err="1" smtClean="0"/>
              <a:t>Нефтекумским</a:t>
            </a:r>
            <a:r>
              <a:rPr lang="ru-RU" sz="1100" dirty="0" smtClean="0"/>
              <a:t> районами Ставропольскою края, протяженность границ соответственно 93,5 и 18, 7 км.</a:t>
            </a:r>
          </a:p>
          <a:p>
            <a:pPr algn="just"/>
            <a:r>
              <a:rPr lang="ru-RU" sz="1100" dirty="0" smtClean="0"/>
              <a:t>     На его территории расположено 47 населенных пунктов. В районе проживают люди 62 национальностей. </a:t>
            </a:r>
          </a:p>
          <a:p>
            <a:pPr algn="just"/>
            <a:r>
              <a:rPr lang="ru-RU" sz="1100" dirty="0" smtClean="0"/>
              <a:t>     Курский район относится к зоне рискованного земледелия. На его территории в среднем выпадает 330 мм осадков в год. Засуха бывает в среднем 1 раз в 3-5 лет.</a:t>
            </a:r>
          </a:p>
          <a:p>
            <a:pPr algn="just"/>
            <a:r>
              <a:rPr lang="ru-RU" sz="1100" dirty="0" smtClean="0"/>
              <a:t>     С запада на  восток  район  пересекает  река  Кура, каналы  имени  Ленина, Большой  и  Малый Левобережные. С юга на  север пролегает </a:t>
            </a:r>
            <a:r>
              <a:rPr lang="ru-RU" sz="1100" dirty="0" err="1" smtClean="0"/>
              <a:t>Терско-Кумский</a:t>
            </a:r>
            <a:r>
              <a:rPr lang="ru-RU" sz="1100" dirty="0" smtClean="0"/>
              <a:t> канал, часть  южной  границы  района смыкается с рекой Терек. На территории района образованы 3 водохранилища - Ростовановское, Курское и Полтавское.</a:t>
            </a:r>
          </a:p>
          <a:p>
            <a:pPr algn="just"/>
            <a:r>
              <a:rPr lang="ru-RU" sz="1100" dirty="0" smtClean="0"/>
              <a:t>     Район располагает сырьевыми ресурсами для производства строительных материалов, запасами целебной минеральной воды.</a:t>
            </a:r>
            <a:endParaRPr lang="ru-RU" sz="1100" dirty="0" smtClean="0">
              <a:latin typeface="Calibri" pitchFamily="34" charset="0"/>
              <a:cs typeface="Calibri" pitchFamily="34" charset="0"/>
            </a:endParaRPr>
          </a:p>
          <a:p>
            <a:pPr algn="just"/>
            <a:r>
              <a:rPr lang="ru-RU" sz="1100" dirty="0" smtClean="0">
                <a:latin typeface="Calibri" pitchFamily="34" charset="0"/>
                <a:cs typeface="Calibri" pitchFamily="34" charset="0"/>
              </a:rPr>
              <a:t> ИСТОРИЧЕСКАЯ СПРАВКА </a:t>
            </a:r>
          </a:p>
          <a:p>
            <a:pPr algn="just"/>
            <a:r>
              <a:rPr lang="en-US" sz="1100" u="sng" dirty="0" smtClean="0">
                <a:solidFill>
                  <a:schemeClr val="tx1">
                    <a:lumMod val="85000"/>
                    <a:lumOff val="15000"/>
                  </a:schemeClr>
                </a:solidFill>
              </a:rPr>
              <a:t>http://xn----ftbnedad5angewj.xn--p1ai/istoricheskaya-spravka.html</a:t>
            </a:r>
            <a:endParaRPr lang="ru-RU" sz="1100" u="sng" dirty="0">
              <a:latin typeface="Calibri" pitchFamily="34" charset="0"/>
              <a:cs typeface="Calibri" pitchFamily="34" charset="0"/>
            </a:endParaRPr>
          </a:p>
        </p:txBody>
      </p:sp>
      <p:sp>
        <p:nvSpPr>
          <p:cNvPr id="11267" name="AutoShape 2" descr="https://cdn.pixabay.com/photo/2017/09/01/23/01/field-2705799_128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8" name="AutoShape 4" descr="https://im0-tub-ru.yandex.net/i?id=2c6cc8e782a01b5a9d468ae5119cd078-l&amp;n=13"/>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9" name="AutoShape 7" descr="C:\Users\%D0%9A%D0%BE%D1%81%D1%82%D1%80%D0%B8%D1%86%D0%BA%D0%B0%D1%8F%D0%95%D0%92\Desktop\i.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8" name="Рисунок 7" descr="Герб обрезанный по границам2"/>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57200" y="2057400"/>
            <a:ext cx="990600" cy="1219200"/>
          </a:xfrm>
          <a:prstGeom prst="rect">
            <a:avLst/>
          </a:prstGeom>
          <a:noFill/>
          <a:ln>
            <a:noFill/>
          </a:ln>
        </p:spPr>
      </p:pic>
      <p:pic>
        <p:nvPicPr>
          <p:cNvPr id="9" name="Рисунок 8" descr="Герб-флаг"/>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752600" y="1905000"/>
            <a:ext cx="2286000" cy="1438275"/>
          </a:xfrm>
          <a:prstGeom prst="rect">
            <a:avLst/>
          </a:prstGeom>
          <a:noFill/>
          <a:ln>
            <a:noFill/>
          </a:ln>
        </p:spPr>
      </p:pic>
      <p:pic>
        <p:nvPicPr>
          <p:cNvPr id="10" name="Picture 2" descr="1.png"/>
          <p:cNvPicPr>
            <a:picLocks noChangeAspect="1" noChangeArrowheads="1"/>
          </p:cNvPicPr>
          <p:nvPr/>
        </p:nvPicPr>
        <p:blipFill>
          <a:blip r:embed="rId4" cstate="print"/>
          <a:srcRect/>
          <a:stretch>
            <a:fillRect/>
          </a:stretch>
        </p:blipFill>
        <p:spPr bwMode="auto">
          <a:xfrm>
            <a:off x="4114800" y="457200"/>
            <a:ext cx="5029200" cy="3153899"/>
          </a:xfrm>
          <a:prstGeom prst="rect">
            <a:avLst/>
          </a:prstGeom>
          <a:ln>
            <a:noFill/>
          </a:ln>
          <a:effectLst>
            <a:softEdge rad="112500"/>
          </a:effectLst>
        </p:spPr>
      </p:pic>
      <p:sp>
        <p:nvSpPr>
          <p:cNvPr id="11" name="TextBox 10"/>
          <p:cNvSpPr txBox="1"/>
          <p:nvPr/>
        </p:nvSpPr>
        <p:spPr>
          <a:xfrm rot="21217030">
            <a:off x="7551182" y="2946726"/>
            <a:ext cx="930054" cy="184666"/>
          </a:xfrm>
          <a:prstGeom prst="rect">
            <a:avLst/>
          </a:prstGeom>
          <a:solidFill>
            <a:srgbClr val="CCFFCC"/>
          </a:solidFill>
        </p:spPr>
        <p:txBody>
          <a:bodyPr wrap="square" rtlCol="0">
            <a:spAutoFit/>
          </a:bodyPr>
          <a:lstStyle/>
          <a:p>
            <a:r>
              <a:rPr lang="ru-RU" sz="600" b="1" dirty="0" smtClean="0">
                <a:solidFill>
                  <a:srgbClr val="FF0000"/>
                </a:solidFill>
              </a:rPr>
              <a:t>КУРСКИЙ РАЙОН</a:t>
            </a:r>
            <a:endParaRPr lang="ru-RU" sz="600" b="1" dirty="0">
              <a:solidFill>
                <a:srgbClr val="FF0000"/>
              </a:solidFill>
            </a:endParaRPr>
          </a:p>
        </p:txBody>
      </p:sp>
      <p:sp>
        <p:nvSpPr>
          <p:cNvPr id="12" name="Rectangle 2"/>
          <p:cNvSpPr>
            <a:spLocks noChangeArrowheads="1"/>
          </p:cNvSpPr>
          <p:nvPr/>
        </p:nvSpPr>
        <p:spPr bwMode="auto">
          <a:xfrm>
            <a:off x="0" y="0"/>
            <a:ext cx="9144000" cy="285750"/>
          </a:xfrm>
          <a:prstGeom prst="rect">
            <a:avLst/>
          </a:prstGeom>
          <a:noFill/>
          <a:ln w="9525">
            <a:noFill/>
            <a:miter lim="800000"/>
            <a:headEnd/>
            <a:tailEnd/>
          </a:ln>
        </p:spPr>
        <p:txBody>
          <a:bodyPr anchor="ctr"/>
          <a:lstStyle/>
          <a:p>
            <a:pPr algn="ctr">
              <a:defRPr/>
            </a:pPr>
            <a:r>
              <a:rPr lang="ru-RU" sz="2300" b="1" dirty="0" smtClean="0">
                <a:solidFill>
                  <a:schemeClr val="accent1">
                    <a:lumMod val="25000"/>
                  </a:schemeClr>
                </a:solidFill>
                <a:latin typeface="Calibri" pitchFamily="34" charset="0"/>
                <a:cs typeface="Calibri" pitchFamily="34" charset="0"/>
              </a:rPr>
              <a:t>АДМИНИСТРАТИВНО-ТЕРРИТОРИАЛЬНОЕ </a:t>
            </a:r>
            <a:r>
              <a:rPr lang="ru-RU" sz="2300" b="1" dirty="0">
                <a:solidFill>
                  <a:schemeClr val="accent1">
                    <a:lumMod val="25000"/>
                  </a:schemeClr>
                </a:solidFill>
                <a:latin typeface="Calibri" pitchFamily="34" charset="0"/>
                <a:cs typeface="Calibri" pitchFamily="34" charset="0"/>
              </a:rPr>
              <a:t>ДЕЛЕНИЕ </a:t>
            </a:r>
            <a:endParaRPr lang="ru-RU" sz="2100" dirty="0">
              <a:solidFill>
                <a:schemeClr val="accent1">
                  <a:lumMod val="25000"/>
                </a:schemeClr>
              </a:solidFill>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571500"/>
          </a:xfrm>
          <a:prstGeom prst="rect">
            <a:avLst/>
          </a:prstGeom>
          <a:noFill/>
          <a:ln w="9525">
            <a:noFill/>
            <a:miter lim="800000"/>
            <a:headEnd/>
            <a:tailEnd/>
          </a:ln>
        </p:spPr>
        <p:txBody>
          <a:bodyPr>
            <a:normAutofit/>
          </a:bodyPr>
          <a:lstStyle/>
          <a:p>
            <a:pPr marL="342900" indent="-342900" algn="ctr">
              <a:spcBef>
                <a:spcPct val="20000"/>
              </a:spcBef>
              <a:defRPr/>
            </a:pPr>
            <a:r>
              <a:rPr lang="ru-RU" sz="2300" u="sng" kern="0" dirty="0">
                <a:effectLst>
                  <a:outerShdw blurRad="38100" dist="38100" dir="2700000" algn="tl">
                    <a:srgbClr val="000000">
                      <a:alpha val="43137"/>
                    </a:srgbClr>
                  </a:outerShdw>
                </a:effectLst>
                <a:latin typeface="+mj-lt"/>
                <a:cs typeface="Times New Roman" pitchFamily="18" charset="0"/>
              </a:rPr>
              <a:t>ПОНЯТИЯ И ТЕРМИНЫ</a:t>
            </a:r>
            <a:endParaRPr lang="ru-RU" sz="2100" u="sng" kern="0" dirty="0">
              <a:effectLst>
                <a:outerShdw blurRad="38100" dist="38100" dir="2700000" algn="tl">
                  <a:srgbClr val="000000">
                    <a:alpha val="43137"/>
                  </a:srgbClr>
                </a:outerShdw>
              </a:effectLst>
              <a:latin typeface="+mj-lt"/>
              <a:cs typeface="Times New Roman" pitchFamily="18" charset="0"/>
            </a:endParaRPr>
          </a:p>
        </p:txBody>
      </p:sp>
      <p:sp>
        <p:nvSpPr>
          <p:cNvPr id="7171" name="Прямоугольник 6"/>
          <p:cNvSpPr>
            <a:spLocks noChangeArrowheads="1"/>
          </p:cNvSpPr>
          <p:nvPr/>
        </p:nvSpPr>
        <p:spPr bwMode="auto">
          <a:xfrm>
            <a:off x="228600" y="457200"/>
            <a:ext cx="8763000" cy="6232475"/>
          </a:xfrm>
          <a:prstGeom prst="rect">
            <a:avLst/>
          </a:prstGeom>
          <a:noFill/>
          <a:ln w="9525">
            <a:noFill/>
            <a:miter lim="800000"/>
            <a:headEnd/>
            <a:tailEnd/>
          </a:ln>
        </p:spPr>
        <p:txBody>
          <a:bodyPr wrap="square">
            <a:spAutoFit/>
          </a:bodyPr>
          <a:lstStyle/>
          <a:p>
            <a:pPr algn="just"/>
            <a:r>
              <a:rPr lang="ru-RU" sz="1050" b="1" dirty="0" smtClean="0"/>
              <a:t>	Администратор доходов бюджета</a:t>
            </a:r>
            <a:r>
              <a:rPr lang="ru-RU" sz="1050" i="1" dirty="0" smtClean="0"/>
              <a:t> </a:t>
            </a:r>
            <a:r>
              <a:rPr lang="ru-RU" sz="1050" dirty="0" smtClean="0"/>
              <a:t>-</a:t>
            </a:r>
            <a:r>
              <a:rPr lang="ru-RU" sz="1050" i="1" dirty="0" smtClean="0"/>
              <a:t> </a:t>
            </a:r>
            <a:r>
              <a:rPr lang="ru-RU" sz="1050" dirty="0" smtClean="0"/>
              <a:t>органы государственной власти,  органы местного самоуправления или местной администрации, органы управления государственным внебюджетным фондом, Центральный банк Российской Федерации, казенные учреждения, осуществляющие в соответствии с законодательством РФ контроль за правильностью исчисления, полнотой и своевременностью уплаты, начисление, учет, взыскание, принятие решений о возврате (зачете) излишне уплаченных (взысканных) платежей, пеней и штрафов по ним, являющихся</a:t>
            </a:r>
            <a:r>
              <a:rPr lang="en-US" sz="1050" dirty="0" smtClean="0"/>
              <a:t> </a:t>
            </a:r>
            <a:r>
              <a:rPr lang="ru-RU" sz="1050" dirty="0" smtClean="0"/>
              <a:t>доходами</a:t>
            </a:r>
            <a:r>
              <a:rPr lang="en-US" sz="1050" dirty="0" smtClean="0"/>
              <a:t> </a:t>
            </a:r>
            <a:r>
              <a:rPr lang="ru-RU" sz="1050" dirty="0" smtClean="0"/>
              <a:t>бюджетов</a:t>
            </a:r>
            <a:r>
              <a:rPr lang="en-US" sz="1050" dirty="0" smtClean="0"/>
              <a:t> </a:t>
            </a:r>
            <a:r>
              <a:rPr lang="ru-RU" sz="1050" dirty="0" smtClean="0"/>
              <a:t>бюджетной</a:t>
            </a:r>
            <a:r>
              <a:rPr lang="en-US" sz="1050" dirty="0" smtClean="0"/>
              <a:t> </a:t>
            </a:r>
            <a:r>
              <a:rPr lang="ru-RU" sz="1050" dirty="0" smtClean="0"/>
              <a:t>системы РФ, если иное не установлено Бюджетным Кодексом РФ.           </a:t>
            </a:r>
          </a:p>
          <a:p>
            <a:pPr algn="just"/>
            <a:r>
              <a:rPr lang="ru-RU" sz="1050" b="1" dirty="0" smtClean="0"/>
              <a:t>	Бюджет</a:t>
            </a:r>
            <a:r>
              <a:rPr lang="ru-RU" sz="1050" dirty="0" smtClean="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050" b="1" dirty="0" smtClean="0"/>
              <a:t>	Бюджетные ассигнования</a:t>
            </a:r>
            <a:r>
              <a:rPr lang="ru-RU" sz="1050" dirty="0" smtClean="0"/>
              <a:t> - это предельные объемы денежных средств, предусмотренных в соответствующем финансовом году для исполнения бюджетных обязательств.</a:t>
            </a:r>
          </a:p>
          <a:p>
            <a:pPr algn="just"/>
            <a:r>
              <a:rPr lang="ru-RU" sz="1050" b="1" dirty="0" smtClean="0"/>
              <a:t>	Бюджетная система РФ</a:t>
            </a:r>
            <a:r>
              <a:rPr lang="ru-RU" sz="1050" dirty="0" smtClean="0"/>
              <a:t> -</a:t>
            </a:r>
            <a:r>
              <a:rPr lang="en-US" sz="1050" dirty="0" smtClean="0"/>
              <a:t> </a:t>
            </a:r>
            <a:r>
              <a:rPr lang="ru-RU" sz="1050" dirty="0" smtClean="0"/>
              <a:t>совокупность</a:t>
            </a:r>
            <a:r>
              <a:rPr lang="en-US" sz="1050" dirty="0" smtClean="0"/>
              <a:t> </a:t>
            </a:r>
            <a:r>
              <a:rPr lang="ru-RU" sz="1050" dirty="0" smtClean="0"/>
              <a:t>бюджетов</a:t>
            </a:r>
            <a:r>
              <a:rPr lang="en-US" sz="1050" dirty="0" smtClean="0"/>
              <a:t> </a:t>
            </a:r>
            <a:r>
              <a:rPr lang="ru-RU" sz="1050" dirty="0" smtClean="0"/>
              <a:t>всех</a:t>
            </a:r>
            <a:r>
              <a:rPr lang="en-US" sz="1050" dirty="0" smtClean="0"/>
              <a:t> </a:t>
            </a:r>
            <a:r>
              <a:rPr lang="ru-RU" sz="1050" dirty="0" smtClean="0"/>
              <a:t>уровней</a:t>
            </a:r>
            <a:r>
              <a:rPr lang="en-US" sz="1050" dirty="0" smtClean="0"/>
              <a:t> </a:t>
            </a:r>
            <a:r>
              <a:rPr lang="ru-RU" sz="1050" dirty="0" smtClean="0"/>
              <a:t>и</a:t>
            </a:r>
            <a:r>
              <a:rPr lang="en-US" sz="1050" dirty="0" smtClean="0"/>
              <a:t> </a:t>
            </a:r>
            <a:r>
              <a:rPr lang="ru-RU" sz="1050" dirty="0" smtClean="0"/>
              <a:t>бюджетов государственных внебюджетных фондов, основанная на экономических отношениях, государственном устройстве и регулируемая законодательством Российской Федерации.</a:t>
            </a:r>
          </a:p>
          <a:p>
            <a:pPr lvl="0" algn="just"/>
            <a:r>
              <a:rPr lang="ru-RU" sz="1050" b="1" dirty="0" smtClean="0"/>
              <a:t>	Бюджетный процесс</a:t>
            </a:r>
            <a:r>
              <a:rPr lang="ru-RU" sz="1050" dirty="0" smtClean="0"/>
              <a:t> -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lvl="0" algn="just"/>
            <a:r>
              <a:rPr lang="ru-RU" sz="1050" b="1" dirty="0" smtClean="0"/>
              <a:t>	Бюджетные инвестиции </a:t>
            </a:r>
            <a:r>
              <a:rPr lang="ru-RU" sz="1050" dirty="0" smtClean="0"/>
              <a:t>- бюджетные средства, направляемые на создание или увеличение за счет средств бюджета стоимости государственного (муниципального) имущества. </a:t>
            </a:r>
          </a:p>
          <a:p>
            <a:pPr lvl="0" algn="just"/>
            <a:r>
              <a:rPr lang="ru-RU" sz="1050" b="1" dirty="0" smtClean="0"/>
              <a:t>	Бюджетная</a:t>
            </a:r>
            <a:r>
              <a:rPr lang="en-US" sz="1050" dirty="0" smtClean="0"/>
              <a:t> </a:t>
            </a:r>
            <a:r>
              <a:rPr lang="ru-RU" sz="1050" b="1" dirty="0" smtClean="0"/>
              <a:t>роспись</a:t>
            </a:r>
            <a:r>
              <a:rPr lang="en-US" sz="1050" dirty="0" smtClean="0"/>
              <a:t> </a:t>
            </a:r>
            <a:r>
              <a:rPr lang="ru-RU" sz="1050" dirty="0" smtClean="0"/>
              <a:t>- документ, который составляется и ведется главным распорядителем</a:t>
            </a:r>
            <a:r>
              <a:rPr lang="en-US" sz="1050" dirty="0" smtClean="0"/>
              <a:t> </a:t>
            </a:r>
            <a:r>
              <a:rPr lang="ru-RU" sz="1050" dirty="0" smtClean="0"/>
              <a:t>бюджетных</a:t>
            </a:r>
            <a:r>
              <a:rPr lang="en-US" sz="1050" dirty="0" smtClean="0"/>
              <a:t> </a:t>
            </a:r>
            <a:r>
              <a:rPr lang="ru-RU" sz="1050" dirty="0" smtClean="0"/>
              <a:t>средств (главным администратором источников финансирования дефицита бюджета) в соответствии с</a:t>
            </a:r>
            <a:r>
              <a:rPr lang="en-US" sz="1050" dirty="0" smtClean="0"/>
              <a:t> </a:t>
            </a:r>
            <a:r>
              <a:rPr lang="ru-RU" sz="1050" dirty="0" smtClean="0"/>
              <a:t>Бюджетным</a:t>
            </a:r>
            <a:r>
              <a:rPr lang="en-US" sz="1050" dirty="0" smtClean="0"/>
              <a:t> </a:t>
            </a:r>
            <a:r>
              <a:rPr lang="ru-RU" sz="1050" dirty="0" smtClean="0"/>
              <a:t>кодексом Российской Федерации в целях исполнения бюджета по расходам (источникам финансирования дефицита бюджета).</a:t>
            </a:r>
          </a:p>
          <a:p>
            <a:pPr lvl="0" algn="just"/>
            <a:r>
              <a:rPr lang="ru-RU" sz="1050" b="1" dirty="0" smtClean="0"/>
              <a:t>	Бюджетный кредит </a:t>
            </a:r>
            <a:r>
              <a:rPr lang="ru-RU" sz="1050" dirty="0" smtClean="0"/>
              <a:t>- 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 </a:t>
            </a:r>
          </a:p>
          <a:p>
            <a:pPr lvl="0" algn="just"/>
            <a:r>
              <a:rPr lang="ru-RU" sz="1050" b="1" dirty="0" smtClean="0"/>
              <a:t>	Безвозмездные</a:t>
            </a:r>
            <a:r>
              <a:rPr lang="en-US" sz="1050" dirty="0" smtClean="0"/>
              <a:t> </a:t>
            </a:r>
            <a:r>
              <a:rPr lang="ru-RU" sz="1050" b="1" dirty="0" smtClean="0"/>
              <a:t>поступления</a:t>
            </a:r>
            <a:r>
              <a:rPr lang="ru-RU" sz="1050" dirty="0" smtClean="0"/>
              <a:t> - это поступающие в</a:t>
            </a:r>
            <a:r>
              <a:rPr lang="en-US" sz="1050" dirty="0" smtClean="0"/>
              <a:t> </a:t>
            </a:r>
            <a:r>
              <a:rPr lang="ru-RU" sz="1050" dirty="0" smtClean="0"/>
              <a:t>бюджет</a:t>
            </a:r>
            <a:r>
              <a:rPr lang="en-US" sz="1050" dirty="0" smtClean="0"/>
              <a:t> </a:t>
            </a:r>
            <a:r>
              <a:rPr lang="ru-RU" sz="1050" dirty="0" smtClean="0"/>
              <a:t>денежные средства на безвозвратной и</a:t>
            </a:r>
            <a:r>
              <a:rPr lang="en-US" sz="1050" dirty="0" smtClean="0"/>
              <a:t> </a:t>
            </a:r>
            <a:r>
              <a:rPr lang="ru-RU" sz="1050" dirty="0" smtClean="0"/>
              <a:t>безвозмездной</a:t>
            </a:r>
            <a:r>
              <a:rPr lang="en-US" sz="1050" dirty="0" smtClean="0"/>
              <a:t> </a:t>
            </a:r>
            <a:r>
              <a:rPr lang="ru-RU" sz="1050" dirty="0" smtClean="0"/>
              <a:t>основе в виде дотаций, субсидий, субвенций из других</a:t>
            </a:r>
            <a:r>
              <a:rPr lang="en-US" sz="1050" dirty="0" smtClean="0"/>
              <a:t> </a:t>
            </a:r>
            <a:r>
              <a:rPr lang="ru-RU" sz="1050" dirty="0" smtClean="0"/>
              <a:t>бюджетов</a:t>
            </a:r>
            <a:r>
              <a:rPr lang="en-US" sz="1050" dirty="0" smtClean="0"/>
              <a:t> </a:t>
            </a:r>
            <a:r>
              <a:rPr lang="ru-RU" sz="1050" dirty="0" smtClean="0"/>
              <a:t>бюджетной </a:t>
            </a:r>
            <a:r>
              <a:rPr lang="en-US" sz="1050" dirty="0" smtClean="0"/>
              <a:t> </a:t>
            </a:r>
            <a:r>
              <a:rPr lang="ru-RU" sz="1050" dirty="0" smtClean="0"/>
              <a:t>системы РФ, а также перечисления от физических и юридических лиц, международных организаций и правительств иностранных государств.</a:t>
            </a:r>
          </a:p>
          <a:p>
            <a:pPr lvl="0" algn="just"/>
            <a:r>
              <a:rPr lang="ru-RU" sz="1050" b="1" dirty="0" smtClean="0"/>
              <a:t>	Муниципальная программа</a:t>
            </a:r>
            <a:r>
              <a:rPr lang="ru-RU" sz="1050" dirty="0" smtClean="0"/>
              <a:t> </a:t>
            </a:r>
            <a:r>
              <a:rPr lang="ru-RU" sz="1050" b="1" dirty="0" smtClean="0"/>
              <a:t>-</a:t>
            </a:r>
            <a:r>
              <a:rPr lang="ru-RU" sz="1050" dirty="0" smtClean="0"/>
              <a:t>это документ муниципального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муниципального образования в определенной сфере деятельности. </a:t>
            </a:r>
          </a:p>
          <a:p>
            <a:pPr lvl="0" algn="just"/>
            <a:r>
              <a:rPr lang="ru-RU" sz="1050" dirty="0" smtClean="0"/>
              <a:t>	Государственный</a:t>
            </a:r>
            <a:r>
              <a:rPr lang="ru-RU" sz="1050" b="1" dirty="0" smtClean="0"/>
              <a:t> или муниципальный долг </a:t>
            </a:r>
            <a:r>
              <a:rPr lang="ru-RU" sz="1050" dirty="0" smtClean="0"/>
              <a:t>-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принятые на себя Российской Федерацией, </a:t>
            </a:r>
          </a:p>
          <a:p>
            <a:pPr lvl="0" algn="just"/>
            <a:r>
              <a:rPr lang="ru-RU" sz="1050" dirty="0" smtClean="0"/>
              <a:t>субъектом Российской Федерации или муниципальным образованием. </a:t>
            </a:r>
          </a:p>
          <a:p>
            <a:pPr lvl="0" algn="just"/>
            <a:r>
              <a:rPr lang="ru-RU" sz="1050" b="1" dirty="0" smtClean="0"/>
              <a:t>	Дотации </a:t>
            </a:r>
            <a:r>
              <a:rPr lang="ru-RU" sz="1050" dirty="0" smtClean="0"/>
              <a:t>- межбюджетные трансферты, предоставляемые на безвозмездной </a:t>
            </a:r>
          </a:p>
          <a:p>
            <a:pPr lvl="0" algn="just"/>
            <a:r>
              <a:rPr lang="ru-RU" sz="1050" dirty="0" smtClean="0"/>
              <a:t>и безвозвратной основе без установления направлений их использования. </a:t>
            </a:r>
          </a:p>
        </p:txBody>
      </p:sp>
      <p:pic>
        <p:nvPicPr>
          <p:cNvPr id="5" name="Picture 1" descr="C:\Users\TERMINATOR\Desktop\ПРОЕКТ ПО БЮДЖЕТУ НА 2020 год\КНИГА1.jpg"/>
          <p:cNvPicPr>
            <a:picLocks noChangeAspect="1" noChangeArrowheads="1"/>
          </p:cNvPicPr>
          <p:nvPr/>
        </p:nvPicPr>
        <p:blipFill>
          <a:blip r:embed="rId2" cstate="print"/>
          <a:srcRect/>
          <a:stretch>
            <a:fillRect/>
          </a:stretch>
        </p:blipFill>
        <p:spPr bwMode="auto">
          <a:xfrm>
            <a:off x="8077200" y="6019800"/>
            <a:ext cx="762000" cy="7204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228600" y="0"/>
            <a:ext cx="8763000" cy="6717223"/>
          </a:xfrm>
          <a:prstGeom prst="rect">
            <a:avLst/>
          </a:prstGeom>
          <a:noFill/>
          <a:ln w="9525">
            <a:noFill/>
            <a:miter lim="800000"/>
            <a:headEnd/>
            <a:tailEnd/>
          </a:ln>
        </p:spPr>
        <p:txBody>
          <a:bodyPr wrap="square">
            <a:spAutoFit/>
          </a:bodyPr>
          <a:lstStyle/>
          <a:p>
            <a:pPr lvl="0" algn="just"/>
            <a:r>
              <a:rPr lang="ru-RU" sz="1050" b="1" i="1" dirty="0">
                <a:solidFill>
                  <a:srgbClr val="FF0000"/>
                </a:solidFill>
                <a:latin typeface="Arial" pitchFamily="34" charset="0"/>
                <a:cs typeface="Arial" pitchFamily="34" charset="0"/>
              </a:rPr>
              <a:t>    </a:t>
            </a:r>
            <a:r>
              <a:rPr lang="ru-RU" sz="1050" b="1" i="1" dirty="0" smtClean="0">
                <a:solidFill>
                  <a:srgbClr val="FF0000"/>
                </a:solidFill>
                <a:latin typeface="Arial" pitchFamily="34" charset="0"/>
                <a:cs typeface="Arial" pitchFamily="34" charset="0"/>
              </a:rPr>
              <a:t>	</a:t>
            </a:r>
            <a:r>
              <a:rPr lang="ru-RU" sz="1050" b="1" dirty="0" smtClean="0">
                <a:latin typeface="Arial" pitchFamily="34" charset="0"/>
                <a:cs typeface="Arial" pitchFamily="34" charset="0"/>
              </a:rPr>
              <a:t>Доходы бюджета </a:t>
            </a:r>
            <a:r>
              <a:rPr lang="ru-RU" sz="1050" dirty="0" smtClean="0">
                <a:latin typeface="Arial" pitchFamily="34" charset="0"/>
                <a:cs typeface="Arial" pitchFamily="34" charset="0"/>
              </a:rPr>
              <a:t>- поступающие в бюджет денежные средства, за исключением средств, являющихся в соответствии с Бюджетным кодексом источниками финансирования дефицита бюджета. </a:t>
            </a:r>
          </a:p>
          <a:p>
            <a:pPr lvl="0" algn="just"/>
            <a:r>
              <a:rPr lang="ru-RU" sz="1050" b="1" dirty="0" smtClean="0">
                <a:latin typeface="Arial" pitchFamily="34" charset="0"/>
                <a:cs typeface="Arial" pitchFamily="34" charset="0"/>
              </a:rPr>
              <a:t>	Дефицит бюджета</a:t>
            </a:r>
            <a:r>
              <a:rPr lang="ru-RU" sz="1050" dirty="0" smtClean="0">
                <a:latin typeface="Arial" pitchFamily="34" charset="0"/>
                <a:cs typeface="Arial" pitchFamily="34" charset="0"/>
              </a:rPr>
              <a:t> - это </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превышение расходов бюджета над его доходами.</a:t>
            </a:r>
          </a:p>
          <a:p>
            <a:pPr lvl="0" algn="just"/>
            <a:r>
              <a:rPr lang="ru-RU" sz="1050" b="1" dirty="0" smtClean="0">
                <a:latin typeface="Arial" pitchFamily="34" charset="0"/>
                <a:cs typeface="Arial" pitchFamily="34" charset="0"/>
              </a:rPr>
              <a:t>	Исполнение</a:t>
            </a:r>
            <a:r>
              <a:rPr lang="en-US" sz="1050" dirty="0" smtClean="0">
                <a:latin typeface="Arial" pitchFamily="34" charset="0"/>
                <a:cs typeface="Arial" pitchFamily="34" charset="0"/>
              </a:rPr>
              <a:t> </a:t>
            </a:r>
            <a:r>
              <a:rPr lang="ru-RU" sz="1050" b="1" dirty="0" smtClean="0">
                <a:latin typeface="Arial" pitchFamily="34" charset="0"/>
                <a:cs typeface="Arial" pitchFamily="34" charset="0"/>
              </a:rPr>
              <a:t>бюджета</a:t>
            </a:r>
            <a:r>
              <a:rPr lang="en-US" sz="1050" dirty="0" smtClean="0">
                <a:latin typeface="Arial" pitchFamily="34" charset="0"/>
                <a:cs typeface="Arial" pitchFamily="34" charset="0"/>
              </a:rPr>
              <a:t> </a:t>
            </a:r>
            <a:r>
              <a:rPr lang="ru-RU" sz="1050" dirty="0" smtClean="0">
                <a:latin typeface="Arial" pitchFamily="34" charset="0"/>
                <a:cs typeface="Arial" pitchFamily="34" charset="0"/>
              </a:rPr>
              <a:t>- процесс, который обеспечивает полное и своевременное поступление доходов в целом и по каждому источнику, а также финансирование организаций и учреждений в пределах утвержденных по</a:t>
            </a:r>
            <a:r>
              <a:rPr lang="en-US" sz="1050" dirty="0" smtClean="0">
                <a:latin typeface="Arial" pitchFamily="34" charset="0"/>
                <a:cs typeface="Arial" pitchFamily="34" charset="0"/>
              </a:rPr>
              <a:t> </a:t>
            </a:r>
            <a:r>
              <a:rPr lang="ru-RU" sz="1050" b="1" dirty="0" smtClean="0">
                <a:latin typeface="Arial" pitchFamily="34" charset="0"/>
                <a:cs typeface="Arial" pitchFamily="34" charset="0"/>
              </a:rPr>
              <a:t>бюджету</a:t>
            </a:r>
            <a:r>
              <a:rPr lang="en-US" sz="1050" dirty="0" smtClean="0">
                <a:latin typeface="Arial" pitchFamily="34" charset="0"/>
                <a:cs typeface="Arial" pitchFamily="34" charset="0"/>
              </a:rPr>
              <a:t> </a:t>
            </a:r>
            <a:r>
              <a:rPr lang="ru-RU" sz="1050" dirty="0" smtClean="0">
                <a:latin typeface="Arial" pitchFamily="34" charset="0"/>
                <a:cs typeface="Arial" pitchFamily="34" charset="0"/>
              </a:rPr>
              <a:t>сумм в течение финансового года.</a:t>
            </a:r>
          </a:p>
          <a:p>
            <a:pPr lvl="0" algn="just"/>
            <a:r>
              <a:rPr lang="ru-RU" sz="1050" b="1" dirty="0" smtClean="0">
                <a:latin typeface="Arial" pitchFamily="34" charset="0"/>
                <a:cs typeface="Arial" pitchFamily="34" charset="0"/>
              </a:rPr>
              <a:t>	Консолидированный бюджет </a:t>
            </a:r>
            <a:r>
              <a:rPr lang="ru-RU" sz="1050" dirty="0" smtClean="0">
                <a:latin typeface="Arial" pitchFamily="34" charset="0"/>
                <a:cs typeface="Arial" pitchFamily="34" charset="0"/>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pPr lvl="0" algn="just"/>
            <a:r>
              <a:rPr lang="ru-RU" sz="1050" b="1" dirty="0" smtClean="0">
                <a:latin typeface="Arial" pitchFamily="34" charset="0"/>
                <a:cs typeface="Arial" pitchFamily="34" charset="0"/>
              </a:rPr>
              <a:t>	Межбюджетные отношения </a:t>
            </a:r>
            <a:r>
              <a:rPr lang="ru-RU" sz="1050" dirty="0" smtClean="0">
                <a:latin typeface="Arial" pitchFamily="34" charset="0"/>
                <a:cs typeface="Arial" pitchFamily="34" charset="0"/>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a:p>
            <a:pPr lvl="0" algn="just"/>
            <a:r>
              <a:rPr lang="ru-RU" sz="1050" b="1" dirty="0" smtClean="0">
                <a:latin typeface="Arial" pitchFamily="34" charset="0"/>
                <a:cs typeface="Arial" pitchFamily="34" charset="0"/>
              </a:rPr>
              <a:t>	Межбюджетные трансферты </a:t>
            </a:r>
            <a:r>
              <a:rPr lang="ru-RU" sz="1050" dirty="0" smtClean="0">
                <a:latin typeface="Arial" pitchFamily="34" charset="0"/>
                <a:cs typeface="Arial" pitchFamily="34" charset="0"/>
              </a:rPr>
              <a:t>- средства, предоставляемые одним бюджетом бюджетной системы Российской Федерации другому бюджету бюджетной системы Российской Федерации. </a:t>
            </a:r>
          </a:p>
          <a:p>
            <a:pPr lvl="0" algn="just"/>
            <a:r>
              <a:rPr lang="ru-RU" sz="1050" b="1" dirty="0" smtClean="0">
                <a:latin typeface="Arial" pitchFamily="34" charset="0"/>
                <a:cs typeface="Arial" pitchFamily="34" charset="0"/>
              </a:rPr>
              <a:t>	Местный бюджет</a:t>
            </a:r>
            <a:r>
              <a:rPr lang="en-US" sz="1050" dirty="0" smtClean="0">
                <a:latin typeface="Arial" pitchFamily="34" charset="0"/>
                <a:cs typeface="Arial" pitchFamily="34" charset="0"/>
              </a:rPr>
              <a:t> </a:t>
            </a:r>
            <a:r>
              <a:rPr lang="ru-RU" sz="1050" dirty="0" smtClean="0">
                <a:latin typeface="Arial" pitchFamily="34" charset="0"/>
                <a:cs typeface="Arial" pitchFamily="34" charset="0"/>
              </a:rPr>
              <a:t>- форма образования и расходования денежных средств, предназначенных для финансового обеспечения задач и функций</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местного самоуправления. Это собственный бюджет каждого муниципального образования.</a:t>
            </a:r>
          </a:p>
          <a:p>
            <a:pPr lvl="0" algn="just"/>
            <a:r>
              <a:rPr lang="ru-RU" sz="1050" b="1" dirty="0" smtClean="0">
                <a:latin typeface="Arial" pitchFamily="34" charset="0"/>
                <a:cs typeface="Arial" pitchFamily="34" charset="0"/>
              </a:rPr>
              <a:t>	Налоговые доходы бюджетов</a:t>
            </a:r>
            <a:r>
              <a:rPr lang="ru-RU" sz="1050" dirty="0" smtClean="0">
                <a:latin typeface="Arial" pitchFamily="34" charset="0"/>
                <a:cs typeface="Arial" pitchFamily="34" charset="0"/>
              </a:rPr>
              <a:t> - это 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налогов, местных налогов и сборов, а также пеней и штрафов по ним.</a:t>
            </a:r>
          </a:p>
          <a:p>
            <a:pPr lvl="0" algn="just"/>
            <a:r>
              <a:rPr lang="ru-RU" sz="1050" b="1" dirty="0" smtClean="0">
                <a:latin typeface="Arial" pitchFamily="34" charset="0"/>
                <a:cs typeface="Arial" pitchFamily="34" charset="0"/>
              </a:rPr>
              <a:t>	Неналоговые</a:t>
            </a:r>
            <a:r>
              <a:rPr lang="en-US" sz="1050" dirty="0" smtClean="0">
                <a:latin typeface="Arial" pitchFamily="34" charset="0"/>
                <a:cs typeface="Arial" pitchFamily="34" charset="0"/>
              </a:rPr>
              <a:t> </a:t>
            </a:r>
            <a:r>
              <a:rPr lang="ru-RU" sz="1050" b="1" dirty="0" smtClean="0">
                <a:latin typeface="Arial" pitchFamily="34" charset="0"/>
                <a:cs typeface="Arial" pitchFamily="34" charset="0"/>
              </a:rPr>
              <a:t>доходы бюджетов </a:t>
            </a:r>
            <a:r>
              <a:rPr lang="ru-RU" sz="1050" dirty="0" smtClean="0">
                <a:latin typeface="Arial" pitchFamily="34" charset="0"/>
                <a:cs typeface="Arial" pitchFamily="34" charset="0"/>
              </a:rPr>
              <a:t>-</a:t>
            </a:r>
            <a:r>
              <a:rPr lang="ru-RU" sz="1050" b="1" dirty="0" smtClean="0">
                <a:latin typeface="Arial" pitchFamily="34" charset="0"/>
                <a:cs typeface="Arial" pitchFamily="34" charset="0"/>
              </a:rPr>
              <a:t> </a:t>
            </a:r>
            <a:r>
              <a:rPr lang="ru-RU" sz="1050" dirty="0" smtClean="0">
                <a:latin typeface="Arial" pitchFamily="34" charset="0"/>
                <a:cs typeface="Arial" pitchFamily="34" charset="0"/>
              </a:rPr>
              <a:t>это</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платежи, которые классифицируются по характеру их поступления в</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бюджет</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и включают в себя возмездные операции от прямого предоставления государством разных видов услуг, а также некоторые безвозмездные платежи в виде штрафов или иных санкций за нарушение законодательства.</a:t>
            </a:r>
          </a:p>
          <a:p>
            <a:pPr lvl="0" algn="just"/>
            <a:r>
              <a:rPr lang="ru-RU" sz="1050" b="1" dirty="0" smtClean="0">
                <a:latin typeface="Arial" pitchFamily="34" charset="0"/>
                <a:cs typeface="Arial" pitchFamily="34" charset="0"/>
              </a:rPr>
              <a:t>	Профицит бюджета </a:t>
            </a:r>
            <a:r>
              <a:rPr lang="ru-RU" sz="1050" dirty="0" smtClean="0">
                <a:latin typeface="Arial" pitchFamily="34" charset="0"/>
                <a:cs typeface="Arial" pitchFamily="34" charset="0"/>
              </a:rPr>
              <a:t>- превышение доходов бюджета над его расходами.</a:t>
            </a:r>
          </a:p>
          <a:p>
            <a:pPr lvl="0" algn="just"/>
            <a:r>
              <a:rPr lang="ru-RU" sz="1050" b="1" dirty="0" smtClean="0">
                <a:latin typeface="Arial" pitchFamily="34" charset="0"/>
                <a:cs typeface="Arial" pitchFamily="34" charset="0"/>
              </a:rPr>
              <a:t>	Расходы бюджета </a:t>
            </a:r>
            <a:r>
              <a:rPr lang="ru-RU" sz="1050" dirty="0" smtClean="0">
                <a:latin typeface="Arial" pitchFamily="34" charset="0"/>
                <a:cs typeface="Arial" pitchFamily="34" charset="0"/>
              </a:rPr>
              <a:t>- выплачиваемые из бюджета денежные средства, за исключением средств, являющихся в соответствии с Бюджетным кодексом источниками финансирования дефицита бюджета. </a:t>
            </a:r>
          </a:p>
          <a:p>
            <a:pPr lvl="0" algn="just"/>
            <a:r>
              <a:rPr lang="ru-RU" sz="1050" b="1" dirty="0" smtClean="0">
                <a:latin typeface="Arial" pitchFamily="34" charset="0"/>
                <a:cs typeface="Arial" pitchFamily="34" charset="0"/>
              </a:rPr>
              <a:t>	Реестр расходных обязательств</a:t>
            </a:r>
            <a:r>
              <a:rPr lang="ru-RU" sz="1050" dirty="0" smtClean="0">
                <a:latin typeface="Arial" pitchFamily="34" charset="0"/>
                <a:cs typeface="Arial" pitchFamily="34" charset="0"/>
              </a:rPr>
              <a:t> - это используемый при составлении проекта бюджета свод (перечень) законов, иных нормативных правовых актов, муниципальных правовых актов, обусловливающих публичные нормативные обязательства и (или) правовые основания для иных расходных обязательств с указанием соответствующих положений (статей, частей, пунктов, подпунктов, абзацев) законов и иных нормативных правовых актов, муниципальных правовых актов с оценкой объемов бюджетных ассигнований, необходимых для исполнения включенных в реестр обязательств.</a:t>
            </a:r>
            <a:r>
              <a:rPr lang="ru-RU" sz="1050" b="1" dirty="0" smtClean="0">
                <a:latin typeface="Arial" pitchFamily="34" charset="0"/>
                <a:cs typeface="Arial" pitchFamily="34" charset="0"/>
              </a:rPr>
              <a:t>     </a:t>
            </a:r>
          </a:p>
          <a:p>
            <a:pPr lvl="0" algn="just"/>
            <a:r>
              <a:rPr lang="ru-RU" sz="1050" b="1" dirty="0" smtClean="0">
                <a:latin typeface="Arial" pitchFamily="34" charset="0"/>
                <a:cs typeface="Arial" pitchFamily="34" charset="0"/>
              </a:rPr>
              <a:t>	Сбалансированность бюджета </a:t>
            </a:r>
            <a:r>
              <a:rPr lang="ru-RU" sz="1050" dirty="0" smtClean="0">
                <a:latin typeface="Arial" pitchFamily="34" charset="0"/>
                <a:cs typeface="Arial" pitchFamily="34" charset="0"/>
              </a:rPr>
              <a:t>- один из основополагающих принципов формирования и исполнения бюджета, состоящий в количественном соответствии (равновесии) бюджетных расходов источникам их финансирования. Принцип, при котором достигается равенство между суммарной величиной бюджетных поступлений (доходов бюджета) и объёмом производимых расходов.</a:t>
            </a:r>
            <a:r>
              <a:rPr lang="en-US" sz="1050" dirty="0" smtClean="0">
                <a:latin typeface="Arial" pitchFamily="34" charset="0"/>
                <a:cs typeface="Arial" pitchFamily="34" charset="0"/>
              </a:rPr>
              <a:t> </a:t>
            </a:r>
            <a:r>
              <a:rPr lang="ru-RU" sz="1050" dirty="0" smtClean="0">
                <a:latin typeface="Arial" pitchFamily="34" charset="0"/>
                <a:cs typeface="Arial" pitchFamily="34" charset="0"/>
              </a:rPr>
              <a:t> В случае нарушения баланса возникает дефицит или профицит бюджета. </a:t>
            </a:r>
          </a:p>
          <a:p>
            <a:pPr lvl="0" algn="just"/>
            <a:r>
              <a:rPr lang="ru-RU" sz="1050" b="1" dirty="0" smtClean="0">
                <a:latin typeface="Arial" pitchFamily="34" charset="0"/>
                <a:cs typeface="Arial" pitchFamily="34" charset="0"/>
              </a:rPr>
              <a:t>	Субсидии </a:t>
            </a:r>
            <a:r>
              <a:rPr lang="ru-RU" sz="1050" dirty="0" smtClean="0">
                <a:latin typeface="Arial" pitchFamily="34" charset="0"/>
                <a:cs typeface="Arial" pitchFamily="34" charset="0"/>
              </a:rPr>
              <a:t>- это межбюджетные трансферты, предоставляемые в целях </a:t>
            </a:r>
            <a:r>
              <a:rPr lang="ru-RU" sz="1050" dirty="0" err="1" smtClean="0">
                <a:latin typeface="Arial" pitchFamily="34" charset="0"/>
                <a:cs typeface="Arial" pitchFamily="34" charset="0"/>
              </a:rPr>
              <a:t>софинансирования</a:t>
            </a:r>
            <a:r>
              <a:rPr lang="ru-RU" sz="1050" dirty="0" smtClean="0">
                <a:latin typeface="Arial" pitchFamily="34" charset="0"/>
                <a:cs typeface="Arial" pitchFamily="34" charset="0"/>
              </a:rPr>
              <a:t> расходных обязательств, возникающих при выполнении  полномочий органов местного самоуправления по вопросам местного значения.</a:t>
            </a:r>
          </a:p>
          <a:p>
            <a:pPr lvl="0" algn="just"/>
            <a:r>
              <a:rPr lang="ru-RU" sz="1050" b="1" dirty="0" smtClean="0">
                <a:latin typeface="Arial" pitchFamily="34" charset="0"/>
                <a:cs typeface="Arial" pitchFamily="34" charset="0"/>
              </a:rPr>
              <a:t>	Субвенции </a:t>
            </a:r>
            <a:r>
              <a:rPr lang="ru-RU" sz="1050" dirty="0" smtClean="0">
                <a:latin typeface="Arial" pitchFamily="34" charset="0"/>
                <a:cs typeface="Arial" pitchFamily="34" charset="0"/>
              </a:rPr>
              <a:t>- это межбюджетные трансферты, предоставляемые в целях финансового обеспечения расходных обязательств  муниципальных образований, возникающих при выполнении полномочий Российской Федерации, субъекта Российской Федерации, переданных для осуществления органам местного самоуправления в установленном порядке.</a:t>
            </a:r>
          </a:p>
          <a:p>
            <a:pPr lvl="0" algn="just"/>
            <a:r>
              <a:rPr lang="ru-RU" sz="1050" b="1" dirty="0" smtClean="0">
                <a:latin typeface="Arial" pitchFamily="34" charset="0"/>
                <a:cs typeface="Arial" pitchFamily="34" charset="0"/>
              </a:rPr>
              <a:t>	Устойчивость бюджета </a:t>
            </a:r>
            <a:r>
              <a:rPr lang="ru-RU" sz="1050" dirty="0" smtClean="0">
                <a:latin typeface="Arial" pitchFamily="34" charset="0"/>
                <a:cs typeface="Arial" pitchFamily="34" charset="0"/>
              </a:rPr>
              <a:t>- 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a:t>
            </a:r>
            <a:r>
              <a:rPr lang="ru-RU" sz="1050" smtClean="0">
                <a:latin typeface="Arial" pitchFamily="34" charset="0"/>
                <a:cs typeface="Arial" pitchFamily="34" charset="0"/>
              </a:rPr>
              <a:t>долга.</a:t>
            </a:r>
            <a:endParaRPr lang="ru-RU"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500174"/>
            <a:ext cx="8715436" cy="1200329"/>
          </a:xfrm>
          <a:prstGeom prst="rect">
            <a:avLst/>
          </a:prstGeom>
        </p:spPr>
        <p:txBody>
          <a:bodyPr wrap="square">
            <a:spAutoFit/>
          </a:bodyPr>
          <a:lstStyle/>
          <a:p>
            <a:pPr algn="just"/>
            <a:r>
              <a:rPr lang="ru-RU" b="1" dirty="0" smtClean="0">
                <a:latin typeface="Times New Roman" pitchFamily="18" charset="0"/>
                <a:cs typeface="Times New Roman" pitchFamily="18" charset="0"/>
              </a:rPr>
              <a:t>Бюджет</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для</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граждан</a:t>
            </a:r>
            <a:r>
              <a:rPr lang="ru-RU" dirty="0" smtClean="0">
                <a:latin typeface="Times New Roman" pitchFamily="18" charset="0"/>
                <a:cs typeface="Times New Roman" pitchFamily="18" charset="0"/>
              </a:rPr>
              <a:t> – это упрощенная версия бюджетного документа, которая использует неформальный язык и доступные форматы, чтобы облегчить для граждан понимание бюджета. Он содержит информационно-аналитический материал, доступный для широкого круга неподготовленных пользователей.</a:t>
            </a:r>
            <a:endParaRPr lang="ru-RU" dirty="0">
              <a:latin typeface="Times New Roman" pitchFamily="18" charset="0"/>
              <a:cs typeface="Times New Roman" pitchFamily="18" charset="0"/>
            </a:endParaRPr>
          </a:p>
        </p:txBody>
      </p:sp>
      <p:sp>
        <p:nvSpPr>
          <p:cNvPr id="63489" name="Rectangle 1"/>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ТАКОЕ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«БЮДЖЕТ ДЛЯ ГРАЖДАН»?</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314" name="Picture 2" descr="https://www.xn--90aiqw4a4aq.xn--p1ai/sites/default/files/images/2019/u3702/otkrytyy_byudzhet.jpg"/>
          <p:cNvPicPr>
            <a:picLocks noChangeAspect="1" noChangeArrowheads="1"/>
          </p:cNvPicPr>
          <p:nvPr/>
        </p:nvPicPr>
        <p:blipFill>
          <a:blip r:embed="rId2" cstate="print"/>
          <a:srcRect/>
          <a:stretch>
            <a:fillRect/>
          </a:stretch>
        </p:blipFill>
        <p:spPr bwMode="auto">
          <a:xfrm>
            <a:off x="785786" y="3000372"/>
            <a:ext cx="7702573" cy="3382714"/>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https://green-bridge.kz/upload/iblock/bd7/bd7072e6ed93656e0e11c7d5e026f614.jpg"/>
          <p:cNvPicPr>
            <a:picLocks noChangeAspect="1" noChangeArrowheads="1"/>
          </p:cNvPicPr>
          <p:nvPr/>
        </p:nvPicPr>
        <p:blipFill>
          <a:blip r:embed="rId2" cstate="print"/>
          <a:srcRect/>
          <a:stretch>
            <a:fillRect/>
          </a:stretch>
        </p:blipFill>
        <p:spPr bwMode="auto">
          <a:xfrm>
            <a:off x="-1" y="0"/>
            <a:ext cx="9144021" cy="6858000"/>
          </a:xfrm>
          <a:prstGeom prst="rect">
            <a:avLst/>
          </a:prstGeom>
          <a:noFill/>
        </p:spPr>
      </p:pic>
      <p:sp>
        <p:nvSpPr>
          <p:cNvPr id="4" name="Rectangle 1"/>
          <p:cNvSpPr>
            <a:spLocks noChangeArrowheads="1"/>
          </p:cNvSpPr>
          <p:nvPr/>
        </p:nvSpPr>
        <p:spPr bwMode="auto">
          <a:xfrm>
            <a:off x="1428728" y="142852"/>
            <a:ext cx="761999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ru-RU" sz="1400" b="1" dirty="0" smtClean="0"/>
          </a:p>
          <a:p>
            <a:pPr algn="ctr"/>
            <a:endParaRPr lang="ru-RU" sz="1400" b="1" dirty="0" smtClean="0"/>
          </a:p>
          <a:p>
            <a:pPr algn="ctr"/>
            <a:endParaRPr lang="ru-RU" sz="1400" dirty="0" smtClean="0"/>
          </a:p>
          <a:p>
            <a:pPr algn="just"/>
            <a:r>
              <a:rPr lang="ru-RU" sz="1600" dirty="0" smtClean="0">
                <a:latin typeface="Calibri" pitchFamily="34" charset="0"/>
                <a:cs typeface="Calibri" pitchFamily="34" charset="0"/>
              </a:rPr>
              <a:t>      </a:t>
            </a:r>
            <a:endParaRPr lang="ru-RU" sz="1200" dirty="0" smtClean="0">
              <a:latin typeface="Calibri" pitchFamily="34" charset="0"/>
              <a:cs typeface="Calibri" pitchFamily="34" charset="0"/>
            </a:endParaRPr>
          </a:p>
          <a:p>
            <a:pPr algn="just"/>
            <a:r>
              <a:rPr lang="ru-RU" sz="1200" dirty="0" smtClean="0">
                <a:latin typeface="Calibri" pitchFamily="34" charset="0"/>
                <a:cs typeface="Calibri" pitchFamily="34" charset="0"/>
              </a:rPr>
              <a:t>     </a:t>
            </a:r>
            <a:endParaRPr lang="ru-RU" sz="1400" dirty="0" smtClean="0">
              <a:cs typeface="Times New Roman" pitchFamily="18" charset="0"/>
            </a:endParaRPr>
          </a:p>
          <a:p>
            <a:pPr algn="just"/>
            <a:endParaRPr lang="ru-RU" sz="1400" dirty="0" smtClean="0"/>
          </a:p>
          <a:p>
            <a:pPr algn="just"/>
            <a:r>
              <a:rPr lang="ru-RU" sz="1400" dirty="0" smtClean="0"/>
              <a:t>         </a:t>
            </a:r>
          </a:p>
          <a:p>
            <a:pPr lvl="0" indent="227013" algn="ctr">
              <a:tabLst>
                <a:tab pos="3084513" algn="ctr"/>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5" name="Прямоугольник 4"/>
          <p:cNvSpPr/>
          <p:nvPr/>
        </p:nvSpPr>
        <p:spPr>
          <a:xfrm rot="309502">
            <a:off x="3976621" y="1156249"/>
            <a:ext cx="4698310" cy="2123658"/>
          </a:xfrm>
          <a:prstGeom prst="rect">
            <a:avLst/>
          </a:prstGeom>
        </p:spPr>
        <p:txBody>
          <a:bodyPr wrap="square">
            <a:spAutoFit/>
          </a:bodyPr>
          <a:lstStyle/>
          <a:p>
            <a:pPr algn="just"/>
            <a:r>
              <a:rPr lang="ru-RU" sz="1200" b="1" dirty="0" smtClean="0"/>
              <a:t>     </a:t>
            </a:r>
            <a:r>
              <a:rPr lang="ru-RU" sz="1200" dirty="0" smtClean="0">
                <a:latin typeface="Calibri" pitchFamily="34" charset="0"/>
                <a:cs typeface="Calibri" pitchFamily="34" charset="0"/>
              </a:rPr>
              <a:t> Начало</a:t>
            </a:r>
            <a:r>
              <a:rPr lang="ru-RU" sz="1200" b="1" dirty="0" smtClean="0">
                <a:latin typeface="Calibri" pitchFamily="34" charset="0"/>
                <a:cs typeface="Calibri" pitchFamily="34" charset="0"/>
              </a:rPr>
              <a:t>: 15 ноября 2022 года в 11-00 часов</a:t>
            </a:r>
            <a:r>
              <a:rPr lang="ru-RU" sz="1200" dirty="0" smtClean="0">
                <a:latin typeface="Calibri" pitchFamily="34" charset="0"/>
                <a:cs typeface="Calibri" pitchFamily="34" charset="0"/>
              </a:rPr>
              <a:t>	</a:t>
            </a:r>
          </a:p>
          <a:p>
            <a:pPr algn="just"/>
            <a:endParaRPr lang="ru-RU" sz="1200" dirty="0" smtClean="0">
              <a:latin typeface="Calibri" pitchFamily="34" charset="0"/>
              <a:cs typeface="Calibri" pitchFamily="34" charset="0"/>
            </a:endParaRPr>
          </a:p>
          <a:p>
            <a:pPr algn="just"/>
            <a:r>
              <a:rPr lang="ru-RU" sz="1200" dirty="0" smtClean="0">
                <a:latin typeface="Calibri" pitchFamily="34" charset="0"/>
                <a:cs typeface="Calibri" pitchFamily="34" charset="0"/>
              </a:rPr>
              <a:t>      Место проведения:   зал  заседаний  администрации  Курского  муниципального округа Ставропольского края</a:t>
            </a:r>
          </a:p>
          <a:p>
            <a:pPr algn="just">
              <a:buFont typeface="Wingdings" pitchFamily="2" charset="2"/>
              <a:buChar char="ü"/>
            </a:pPr>
            <a:r>
              <a:rPr lang="ru-RU" sz="1200" dirty="0" smtClean="0">
                <a:latin typeface="Calibri" pitchFamily="34" charset="0"/>
                <a:cs typeface="Calibri" pitchFamily="34" charset="0"/>
              </a:rPr>
              <a:t>      О рассмотрении проекта решения Совета Курского муниципального округа Ставропольского края «</a:t>
            </a:r>
            <a:r>
              <a:rPr lang="ru-RU" sz="1200" dirty="0" smtClean="0">
                <a:latin typeface="Calibri" pitchFamily="34" charset="0"/>
                <a:ea typeface="Calibri" pitchFamily="34" charset="0"/>
                <a:cs typeface="Calibri" pitchFamily="34" charset="0"/>
              </a:rPr>
              <a:t>О бюджете Курского муниципального округа Ставропольского края на 2023 год и плановый период 2024 и 2025 годов</a:t>
            </a:r>
            <a:r>
              <a:rPr lang="ru-RU" sz="1200" dirty="0" smtClean="0">
                <a:latin typeface="Calibri" pitchFamily="34" charset="0"/>
                <a:cs typeface="Calibri" pitchFamily="34" charset="0"/>
              </a:rPr>
              <a:t>»</a:t>
            </a:r>
          </a:p>
          <a:p>
            <a:pPr algn="just"/>
            <a:r>
              <a:rPr lang="ru-RU" sz="1200" b="1" dirty="0" smtClean="0">
                <a:latin typeface="Calibri" pitchFamily="34" charset="0"/>
                <a:cs typeface="Calibri" pitchFamily="34" charset="0"/>
              </a:rPr>
              <a:t>     Докладчик: Е.В. Мишина </a:t>
            </a:r>
            <a:r>
              <a:rPr lang="ru-RU" sz="1200" dirty="0" smtClean="0">
                <a:latin typeface="Calibri" pitchFamily="34" charset="0"/>
                <a:cs typeface="Calibri" pitchFamily="34" charset="0"/>
              </a:rPr>
              <a:t>– начальник   Финансового управления администрации Курского муниципального округа Ставропольского края. </a:t>
            </a:r>
            <a:endParaRPr lang="ru-RU" sz="1200" dirty="0"/>
          </a:p>
        </p:txBody>
      </p:sp>
      <p:pic>
        <p:nvPicPr>
          <p:cNvPr id="7" name="Picture 2" descr="https://ershichadm.admin-smolensk.ru/files/711/60a5961ce74fcc693deac25daccb1002_original-268566.jpg"/>
          <p:cNvPicPr>
            <a:picLocks noChangeAspect="1" noChangeArrowheads="1"/>
          </p:cNvPicPr>
          <p:nvPr/>
        </p:nvPicPr>
        <p:blipFill>
          <a:blip r:embed="rId3" cstate="print"/>
          <a:srcRect r="19663" b="56055"/>
          <a:stretch>
            <a:fillRect/>
          </a:stretch>
        </p:blipFill>
        <p:spPr bwMode="auto">
          <a:xfrm>
            <a:off x="0" y="0"/>
            <a:ext cx="3714744" cy="1285860"/>
          </a:xfrm>
          <a:prstGeom prst="rect">
            <a:avLst/>
          </a:prstGeom>
          <a:ln>
            <a:noFill/>
          </a:ln>
          <a:effectLst>
            <a:softEdge rad="112500"/>
          </a:effectLst>
        </p:spPr>
      </p:pic>
    </p:spTree>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https://www.swisslog.com/-/media/swisslog/images/logistics-warehouse-distribution-automation/icons/decisions.png?rev=ff362d5867844deab61f14cd12b5c08f&amp;hash=E4C507E13962AD8E92B9BF94B77EC79C"/>
          <p:cNvPicPr>
            <a:picLocks noChangeAspect="1" noChangeArrowheads="1"/>
          </p:cNvPicPr>
          <p:nvPr/>
        </p:nvPicPr>
        <p:blipFill>
          <a:blip r:embed="rId2" cstate="print">
            <a:lum bright="21000" contrast="-69000"/>
          </a:blip>
          <a:srcRect/>
          <a:stretch>
            <a:fillRect/>
          </a:stretch>
        </p:blipFill>
        <p:spPr bwMode="auto">
          <a:xfrm>
            <a:off x="1357290" y="214290"/>
            <a:ext cx="6929486" cy="4279868"/>
          </a:xfrm>
          <a:prstGeom prst="rect">
            <a:avLst/>
          </a:prstGeom>
          <a:ln>
            <a:noFill/>
          </a:ln>
          <a:effectLst>
            <a:softEdge rad="112500"/>
          </a:effectLst>
        </p:spPr>
      </p:pic>
      <p:sp>
        <p:nvSpPr>
          <p:cNvPr id="2" name="Прямоугольник 1"/>
          <p:cNvSpPr/>
          <p:nvPr/>
        </p:nvSpPr>
        <p:spPr>
          <a:xfrm>
            <a:off x="0" y="0"/>
            <a:ext cx="9144000" cy="400110"/>
          </a:xfrm>
          <a:prstGeom prst="rect">
            <a:avLst/>
          </a:prstGeom>
        </p:spPr>
        <p:txBody>
          <a:bodyPr wrap="square">
            <a:spAutoFit/>
          </a:bodyPr>
          <a:lstStyle/>
          <a:p>
            <a:pPr algn="ctr"/>
            <a:r>
              <a:rPr lang="ru-RU" sz="2000" b="1" dirty="0" smtClean="0">
                <a:latin typeface="Calibri" pitchFamily="34" charset="0"/>
                <a:cs typeface="Calibri" pitchFamily="34" charset="0"/>
              </a:rPr>
              <a:t>Этапы бюджетного процесса Курского муниципального округа</a:t>
            </a:r>
            <a:endParaRPr lang="ru-RU" sz="2000" b="1" dirty="0">
              <a:latin typeface="Calibri" pitchFamily="34" charset="0"/>
              <a:cs typeface="Calibri" pitchFamily="34" charset="0"/>
            </a:endParaRPr>
          </a:p>
        </p:txBody>
      </p:sp>
      <p:sp>
        <p:nvSpPr>
          <p:cNvPr id="3" name="Прямоугольник 2"/>
          <p:cNvSpPr/>
          <p:nvPr/>
        </p:nvSpPr>
        <p:spPr>
          <a:xfrm>
            <a:off x="457200" y="457200"/>
            <a:ext cx="8305800" cy="4185761"/>
          </a:xfrm>
          <a:prstGeom prst="rect">
            <a:avLst/>
          </a:prstGeom>
        </p:spPr>
        <p:txBody>
          <a:bodyPr wrap="square">
            <a:spAutoFit/>
          </a:bodyPr>
          <a:lstStyle/>
          <a:p>
            <a:pPr algn="just">
              <a:buFont typeface="Wingdings" pitchFamily="2" charset="2"/>
              <a:buChar char="ü"/>
            </a:pPr>
            <a:r>
              <a:rPr lang="ru-RU" sz="1400" b="1" dirty="0" smtClean="0">
                <a:latin typeface="Bahnschrift SemiLight" pitchFamily="34" charset="0"/>
                <a:cs typeface="Calibri" pitchFamily="34" charset="0"/>
              </a:rPr>
              <a:t>    Первый этап бюджетного процесса</a:t>
            </a:r>
            <a:r>
              <a:rPr lang="ru-RU" sz="1400" dirty="0" smtClean="0">
                <a:latin typeface="Bahnschrift SemiLight" pitchFamily="34" charset="0"/>
                <a:cs typeface="Calibri" pitchFamily="34" charset="0"/>
              </a:rPr>
              <a:t> - разработка и утверждение прогноза социально-экономического развития Курского муниципального округа Ставропольского края на очередной финансовый год и плановый период.</a:t>
            </a:r>
          </a:p>
          <a:p>
            <a:pPr algn="just">
              <a:buFont typeface="Wingdings" pitchFamily="2" charset="2"/>
              <a:buChar char="ü"/>
            </a:pPr>
            <a:r>
              <a:rPr lang="ru-RU" sz="1400" b="1" dirty="0" smtClean="0">
                <a:latin typeface="Bahnschrift SemiLight" pitchFamily="34" charset="0"/>
                <a:cs typeface="Calibri" pitchFamily="34" charset="0"/>
              </a:rPr>
              <a:t>    Второй этап бюджетного процесса</a:t>
            </a:r>
            <a:r>
              <a:rPr lang="ru-RU" sz="1400" dirty="0" smtClean="0">
                <a:latin typeface="Bahnschrift SemiLight" pitchFamily="34" charset="0"/>
                <a:cs typeface="Calibri" pitchFamily="34" charset="0"/>
              </a:rPr>
              <a:t> - разработка и утверждение основных направлений бюджетной, налоговой и долговой политики Курского муниципального округа Ставропольского края на очередной финансовый год и плановый период </a:t>
            </a:r>
          </a:p>
          <a:p>
            <a:pPr algn="just">
              <a:buFont typeface="Wingdings" pitchFamily="2" charset="2"/>
              <a:buChar char="ü"/>
            </a:pPr>
            <a:r>
              <a:rPr lang="ru-RU" sz="1400" b="1" dirty="0" smtClean="0">
                <a:latin typeface="Bahnschrift SemiLight" pitchFamily="34" charset="0"/>
                <a:cs typeface="Calibri" pitchFamily="34" charset="0"/>
              </a:rPr>
              <a:t>    Третий этап бюджетного процесса</a:t>
            </a:r>
            <a:r>
              <a:rPr lang="ru-RU" sz="1400" dirty="0" smtClean="0">
                <a:latin typeface="Bahnschrift SemiLight" pitchFamily="34" charset="0"/>
                <a:cs typeface="Calibri" pitchFamily="34" charset="0"/>
              </a:rPr>
              <a:t> - составление проекта решения Совета о бюджете Курского муниципального округа Ставропольского края (далее - местный бюджет) на очередной финансовый год и плановый период, и внесение его администрацией на рассмотрение в Совет не позднее 15 ноября текущего года.</a:t>
            </a:r>
          </a:p>
          <a:p>
            <a:pPr algn="just">
              <a:buFont typeface="Wingdings" pitchFamily="2" charset="2"/>
              <a:buChar char="ü"/>
            </a:pPr>
            <a:r>
              <a:rPr lang="ru-RU" sz="1400" b="1" dirty="0" smtClean="0">
                <a:latin typeface="Bahnschrift SemiLight" pitchFamily="34" charset="0"/>
                <a:cs typeface="Calibri" pitchFamily="34" charset="0"/>
              </a:rPr>
              <a:t>    Четвертый этап бюджетного процесса</a:t>
            </a:r>
            <a:r>
              <a:rPr lang="ru-RU" sz="1400" dirty="0" smtClean="0">
                <a:latin typeface="Bahnschrift SemiLight" pitchFamily="34" charset="0"/>
                <a:cs typeface="Calibri" pitchFamily="34" charset="0"/>
              </a:rPr>
              <a:t> - рассмотрение и утверждение проекта решения Совета о местном бюджете на очередной финансовый год и плановый период до начала очередного финансового года.</a:t>
            </a:r>
            <a:r>
              <a:rPr lang="ru-RU" sz="1400" b="1" dirty="0" smtClean="0">
                <a:latin typeface="Bahnschrift SemiLight" pitchFamily="34" charset="0"/>
                <a:cs typeface="Calibri" pitchFamily="34" charset="0"/>
              </a:rPr>
              <a:t> </a:t>
            </a:r>
          </a:p>
          <a:p>
            <a:pPr algn="just">
              <a:buFont typeface="Wingdings" pitchFamily="2" charset="2"/>
              <a:buChar char="ü"/>
            </a:pPr>
            <a:r>
              <a:rPr lang="ru-RU" sz="1400" b="1" dirty="0" smtClean="0">
                <a:latin typeface="Bahnschrift SemiLight" pitchFamily="34" charset="0"/>
                <a:cs typeface="Calibri" pitchFamily="34" charset="0"/>
              </a:rPr>
              <a:t>    Пятый этап бюджетного процесса</a:t>
            </a:r>
            <a:r>
              <a:rPr lang="ru-RU" sz="1400" dirty="0" smtClean="0">
                <a:latin typeface="Bahnschrift SemiLight" pitchFamily="34" charset="0"/>
                <a:cs typeface="Calibri" pitchFamily="34" charset="0"/>
              </a:rPr>
              <a:t> - исполнение местного бюджета (январь - декабрь текущего года).</a:t>
            </a:r>
          </a:p>
          <a:p>
            <a:pPr algn="just">
              <a:buFont typeface="Wingdings" pitchFamily="2" charset="2"/>
              <a:buChar char="ü"/>
            </a:pPr>
            <a:r>
              <a:rPr lang="ru-RU" sz="1400" b="1" dirty="0" smtClean="0">
                <a:latin typeface="Bahnschrift SemiLight" pitchFamily="34" charset="0"/>
                <a:cs typeface="Calibri" pitchFamily="34" charset="0"/>
              </a:rPr>
              <a:t>    Шестой этап бюджетного процесса</a:t>
            </a:r>
            <a:r>
              <a:rPr lang="ru-RU" sz="1400" dirty="0" smtClean="0">
                <a:latin typeface="Bahnschrift SemiLight" pitchFamily="34" charset="0"/>
                <a:cs typeface="Calibri" pitchFamily="34" charset="0"/>
              </a:rPr>
              <a:t> – завершение операций по исполнению бюджета муниципального округа, составление, рассмотрение и утверждение годового отчета об исполнении бюджета муниципального округа (январь - май года, следующего за отчетным).</a:t>
            </a:r>
          </a:p>
          <a:p>
            <a:pPr algn="just"/>
            <a:endParaRPr lang="ru-RU" sz="1400" dirty="0">
              <a:latin typeface="Calibri" pitchFamily="34" charset="0"/>
              <a:cs typeface="Calibri" pitchFamily="34" charset="0"/>
            </a:endParaRPr>
          </a:p>
        </p:txBody>
      </p:sp>
      <p:pic>
        <p:nvPicPr>
          <p:cNvPr id="67586" name="Picture 2" descr="https://avatars.mds.yandex.net/get-zen_doc/4347026/pub_611bca996bccf611713f1bad_611be65b34cfa069d10ad5bf/scale_1200"/>
          <p:cNvPicPr>
            <a:picLocks noChangeAspect="1" noChangeArrowheads="1"/>
          </p:cNvPicPr>
          <p:nvPr/>
        </p:nvPicPr>
        <p:blipFill>
          <a:blip r:embed="rId3" cstate="print"/>
          <a:srcRect/>
          <a:stretch>
            <a:fillRect/>
          </a:stretch>
        </p:blipFill>
        <p:spPr bwMode="auto">
          <a:xfrm>
            <a:off x="642910" y="4429132"/>
            <a:ext cx="7858180" cy="1971094"/>
          </a:xfrm>
          <a:prstGeom prst="rect">
            <a:avLst/>
          </a:prstGeom>
          <a:noFill/>
        </p:spPr>
      </p:pic>
      <p:sp>
        <p:nvSpPr>
          <p:cNvPr id="9" name="Двойные фигурные скобки 8"/>
          <p:cNvSpPr/>
          <p:nvPr/>
        </p:nvSpPr>
        <p:spPr>
          <a:xfrm>
            <a:off x="0" y="357166"/>
            <a:ext cx="9144000" cy="4143404"/>
          </a:xfrm>
          <a:prstGeom prst="bracePair">
            <a:avLst/>
          </a:prstGeom>
          <a:noFill/>
          <a:ln>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ransition>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2057400" y="152400"/>
          <a:ext cx="6934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Выноска 3 5"/>
          <p:cNvSpPr/>
          <p:nvPr/>
        </p:nvSpPr>
        <p:spPr>
          <a:xfrm>
            <a:off x="2667000" y="228600"/>
            <a:ext cx="1295400" cy="533400"/>
          </a:xfrm>
          <a:prstGeom prst="borderCallout3">
            <a:avLst>
              <a:gd name="adj1" fmla="val 18750"/>
              <a:gd name="adj2" fmla="val 2462"/>
              <a:gd name="adj3" fmla="val 18750"/>
              <a:gd name="adj4" fmla="val -16667"/>
              <a:gd name="adj5" fmla="val 100000"/>
              <a:gd name="adj6" fmla="val -16667"/>
              <a:gd name="adj7" fmla="val 272957"/>
              <a:gd name="adj8" fmla="val 517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городского округа</a:t>
            </a:r>
          </a:p>
        </p:txBody>
      </p:sp>
      <p:sp>
        <p:nvSpPr>
          <p:cNvPr id="7" name="Выноска 3 6"/>
          <p:cNvSpPr/>
          <p:nvPr/>
        </p:nvSpPr>
        <p:spPr>
          <a:xfrm>
            <a:off x="381000" y="3048000"/>
            <a:ext cx="1371600" cy="533400"/>
          </a:xfrm>
          <a:prstGeom prst="borderCallout3">
            <a:avLst>
              <a:gd name="adj1" fmla="val -73735"/>
              <a:gd name="adj2" fmla="val 171975"/>
              <a:gd name="adj3" fmla="val 4710"/>
              <a:gd name="adj4" fmla="val 124734"/>
              <a:gd name="adj5" fmla="val 3538"/>
              <a:gd name="adj6" fmla="val 123999"/>
              <a:gd name="adj7" fmla="val 23935"/>
              <a:gd name="adj8" fmla="val 100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внутригородского района</a:t>
            </a:r>
          </a:p>
        </p:txBody>
      </p:sp>
      <p:sp>
        <p:nvSpPr>
          <p:cNvPr id="8" name="Прямоугольник с двумя скругленными противолежащими углами 7"/>
          <p:cNvSpPr/>
          <p:nvPr/>
        </p:nvSpPr>
        <p:spPr>
          <a:xfrm>
            <a:off x="0" y="5486400"/>
            <a:ext cx="9144000" cy="1371600"/>
          </a:xfrm>
          <a:prstGeom prst="round2Diag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0" y="5638800"/>
            <a:ext cx="9144000" cy="1077218"/>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     Местный бюджет</a:t>
            </a:r>
          </a:p>
          <a:p>
            <a:pPr algn="ctr"/>
            <a:r>
              <a:rPr lang="ru-RU" sz="1600" dirty="0" smtClean="0">
                <a:latin typeface="Times New Roman" pitchFamily="18" charset="0"/>
                <a:cs typeface="Times New Roman" pitchFamily="18" charset="0"/>
              </a:rPr>
              <a:t>одна из составных частей бюджетной системы РФ. Он является  финансовой основой деятельности  органов местного самоуправления. В бюджете органа местного самоуправления показываются  полученные доходы и расходы, осуществляемые  им для реализации функций.</a:t>
            </a:r>
            <a:endParaRPr lang="ru-RU" sz="1600" dirty="0">
              <a:latin typeface="Times New Roman" pitchFamily="18" charset="0"/>
              <a:cs typeface="Times New Roman" pitchFamily="18" charset="0"/>
            </a:endParaRPr>
          </a:p>
        </p:txBody>
      </p:sp>
      <p:sp>
        <p:nvSpPr>
          <p:cNvPr id="10" name="Выноска 3 9"/>
          <p:cNvSpPr/>
          <p:nvPr/>
        </p:nvSpPr>
        <p:spPr>
          <a:xfrm>
            <a:off x="762000" y="533400"/>
            <a:ext cx="1371600" cy="609600"/>
          </a:xfrm>
          <a:prstGeom prst="borderCallout3">
            <a:avLst>
              <a:gd name="adj1" fmla="val 218914"/>
              <a:gd name="adj2" fmla="val 159854"/>
              <a:gd name="adj3" fmla="val 156704"/>
              <a:gd name="adj4" fmla="val 124810"/>
              <a:gd name="adj5" fmla="val 127127"/>
              <a:gd name="adj6" fmla="val 107149"/>
              <a:gd name="adj7" fmla="val 97938"/>
              <a:gd name="adj8" fmla="val 89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муниципального района</a:t>
            </a:r>
          </a:p>
        </p:txBody>
      </p:sp>
      <p:sp>
        <p:nvSpPr>
          <p:cNvPr id="11" name="Выноска 3 10"/>
          <p:cNvSpPr/>
          <p:nvPr/>
        </p:nvSpPr>
        <p:spPr>
          <a:xfrm>
            <a:off x="381000" y="1295400"/>
            <a:ext cx="1371600" cy="609600"/>
          </a:xfrm>
          <a:prstGeom prst="borderCallout3">
            <a:avLst>
              <a:gd name="adj1" fmla="val 126472"/>
              <a:gd name="adj2" fmla="val 174584"/>
              <a:gd name="adj3" fmla="val 92169"/>
              <a:gd name="adj4" fmla="val 135663"/>
              <a:gd name="adj5" fmla="val 81777"/>
              <a:gd name="adj6" fmla="val 126529"/>
              <a:gd name="adj7" fmla="val 47357"/>
              <a:gd name="adj8" fmla="val 99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сельского поселения</a:t>
            </a:r>
          </a:p>
        </p:txBody>
      </p:sp>
      <p:sp>
        <p:nvSpPr>
          <p:cNvPr id="12" name="Выноска 3 11"/>
          <p:cNvSpPr/>
          <p:nvPr/>
        </p:nvSpPr>
        <p:spPr>
          <a:xfrm>
            <a:off x="381000" y="2057400"/>
            <a:ext cx="1371600" cy="838200"/>
          </a:xfrm>
          <a:prstGeom prst="borderCallout3">
            <a:avLst>
              <a:gd name="adj1" fmla="val 34505"/>
              <a:gd name="adj2" fmla="val 169932"/>
              <a:gd name="adj3" fmla="val 34927"/>
              <a:gd name="adj4" fmla="val 144190"/>
              <a:gd name="adj5" fmla="val 35001"/>
              <a:gd name="adj6" fmla="val 138933"/>
              <a:gd name="adj7" fmla="val 31659"/>
              <a:gd name="adj8" fmla="val 102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городского </a:t>
            </a:r>
          </a:p>
          <a:p>
            <a:pPr algn="ctr"/>
            <a:r>
              <a:rPr lang="ru-RU" sz="1100" dirty="0" smtClean="0"/>
              <a:t>округа с внутригородским делением</a:t>
            </a:r>
          </a:p>
        </p:txBody>
      </p:sp>
      <p:sp>
        <p:nvSpPr>
          <p:cNvPr id="13" name="Выноска 3 12"/>
          <p:cNvSpPr/>
          <p:nvPr/>
        </p:nvSpPr>
        <p:spPr>
          <a:xfrm>
            <a:off x="685800" y="3733800"/>
            <a:ext cx="1371600" cy="609600"/>
          </a:xfrm>
          <a:prstGeom prst="borderCallout3">
            <a:avLst>
              <a:gd name="adj1" fmla="val -147365"/>
              <a:gd name="adj2" fmla="val 158304"/>
              <a:gd name="adj3" fmla="val -97947"/>
              <a:gd name="adj4" fmla="val 139539"/>
              <a:gd name="adj5" fmla="val -62989"/>
              <a:gd name="adj6" fmla="val 124978"/>
              <a:gd name="adj7" fmla="val 38636"/>
              <a:gd name="adj8" fmla="val 99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городского поселения</a:t>
            </a:r>
          </a:p>
        </p:txBody>
      </p:sp>
      <p:sp>
        <p:nvSpPr>
          <p:cNvPr id="14" name="Выноска 3 13"/>
          <p:cNvSpPr/>
          <p:nvPr/>
        </p:nvSpPr>
        <p:spPr>
          <a:xfrm>
            <a:off x="1752600" y="4648200"/>
            <a:ext cx="1371600" cy="609600"/>
          </a:xfrm>
          <a:prstGeom prst="borderCallout3">
            <a:avLst>
              <a:gd name="adj1" fmla="val -262481"/>
              <a:gd name="adj2" fmla="val 97839"/>
              <a:gd name="adj3" fmla="val -193877"/>
              <a:gd name="adj4" fmla="val 87601"/>
              <a:gd name="adj5" fmla="val -117059"/>
              <a:gd name="adj6" fmla="val 73815"/>
              <a:gd name="adj7" fmla="val -1480"/>
              <a:gd name="adj8" fmla="val 64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муниципального округа</a:t>
            </a:r>
          </a:p>
        </p:txBody>
      </p:sp>
    </p:spTree>
  </p:cSld>
  <p:clrMapOvr>
    <a:masterClrMapping/>
  </p:clrMapOvr>
  <p:transition>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s://avatars.mds.yandex.net/get-pdb/1626167/27b86de6-5491-4c52-b6e1-456716c76d4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5602" name="Rectangle 2"/>
          <p:cNvSpPr>
            <a:spLocks noChangeArrowheads="1"/>
          </p:cNvSpPr>
          <p:nvPr/>
        </p:nvSpPr>
        <p:spPr bwMode="auto">
          <a:xfrm>
            <a:off x="1143000" y="0"/>
            <a:ext cx="7531100" cy="549275"/>
          </a:xfrm>
          <a:prstGeom prst="rect">
            <a:avLst/>
          </a:prstGeom>
          <a:noFill/>
          <a:ln w="9525">
            <a:noFill/>
            <a:miter lim="800000"/>
            <a:headEnd/>
            <a:tailEnd/>
          </a:ln>
        </p:spPr>
        <p:txBody>
          <a:bodyPr tIns="0" bIns="0"/>
          <a:lstStyle/>
          <a:p>
            <a:pPr algn="just" eaLnBrk="0" hangingPunct="0"/>
            <a:endParaRPr lang="en-GB" sz="3600">
              <a:solidFill>
                <a:schemeClr val="tx2"/>
              </a:solidFill>
              <a:latin typeface="Times New Roman" pitchFamily="18" charset="0"/>
            </a:endParaRPr>
          </a:p>
        </p:txBody>
      </p:sp>
      <p:sp>
        <p:nvSpPr>
          <p:cNvPr id="25603" name="Rectangle 3"/>
          <p:cNvSpPr>
            <a:spLocks noChangeArrowheads="1"/>
          </p:cNvSpPr>
          <p:nvPr/>
        </p:nvSpPr>
        <p:spPr bwMode="auto">
          <a:xfrm>
            <a:off x="538163" y="4835525"/>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4" name="Text Box 10"/>
          <p:cNvSpPr txBox="1">
            <a:spLocks noChangeArrowheads="1"/>
          </p:cNvSpPr>
          <p:nvPr/>
        </p:nvSpPr>
        <p:spPr bwMode="hidden">
          <a:xfrm>
            <a:off x="3062288" y="4335463"/>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05" name="Text Box 11"/>
          <p:cNvSpPr txBox="1">
            <a:spLocks noChangeArrowheads="1"/>
          </p:cNvSpPr>
          <p:nvPr/>
        </p:nvSpPr>
        <p:spPr bwMode="hidden">
          <a:xfrm>
            <a:off x="7235825" y="3328988"/>
            <a:ext cx="1512888"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sp>
        <p:nvSpPr>
          <p:cNvPr id="25606" name="AutoShape 13"/>
          <p:cNvSpPr>
            <a:spLocks noChangeArrowheads="1"/>
          </p:cNvSpPr>
          <p:nvPr/>
        </p:nvSpPr>
        <p:spPr bwMode="auto">
          <a:xfrm rot="-5400000">
            <a:off x="4448969" y="4175919"/>
            <a:ext cx="617538" cy="5016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7" name="AutoShape 14"/>
          <p:cNvSpPr>
            <a:spLocks noChangeArrowheads="1"/>
          </p:cNvSpPr>
          <p:nvPr/>
        </p:nvSpPr>
        <p:spPr bwMode="auto">
          <a:xfrm rot="-5400000">
            <a:off x="267176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8" name="Rectangle 15"/>
          <p:cNvSpPr>
            <a:spLocks noChangeArrowheads="1"/>
          </p:cNvSpPr>
          <p:nvPr/>
        </p:nvSpPr>
        <p:spPr bwMode="auto">
          <a:xfrm>
            <a:off x="2125663" y="3194050"/>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9" name="Rectangle 16"/>
          <p:cNvSpPr>
            <a:spLocks noChangeArrowheads="1"/>
          </p:cNvSpPr>
          <p:nvPr/>
        </p:nvSpPr>
        <p:spPr bwMode="auto">
          <a:xfrm>
            <a:off x="3873500" y="1527175"/>
            <a:ext cx="1795463"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10" name="Text Box 17"/>
          <p:cNvSpPr txBox="1">
            <a:spLocks noChangeArrowheads="1"/>
          </p:cNvSpPr>
          <p:nvPr/>
        </p:nvSpPr>
        <p:spPr bwMode="hidden">
          <a:xfrm>
            <a:off x="4621213" y="2693988"/>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11" name="AutoShape 18"/>
          <p:cNvSpPr>
            <a:spLocks noChangeArrowheads="1"/>
          </p:cNvSpPr>
          <p:nvPr/>
        </p:nvSpPr>
        <p:spPr bwMode="auto">
          <a:xfrm rot="-5400000">
            <a:off x="6007100" y="2533650"/>
            <a:ext cx="61753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2" name="AutoShape 19"/>
          <p:cNvSpPr>
            <a:spLocks noChangeArrowheads="1"/>
          </p:cNvSpPr>
          <p:nvPr/>
        </p:nvSpPr>
        <p:spPr bwMode="auto">
          <a:xfrm rot="-5400000">
            <a:off x="4231482" y="2532856"/>
            <a:ext cx="617538" cy="5048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3" name="AutoShape 20"/>
          <p:cNvSpPr>
            <a:spLocks noChangeArrowheads="1"/>
          </p:cNvSpPr>
          <p:nvPr/>
        </p:nvSpPr>
        <p:spPr bwMode="auto">
          <a:xfrm rot="-5400000">
            <a:off x="7700963" y="2533650"/>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4" name="AutoShape 21"/>
          <p:cNvSpPr>
            <a:spLocks noChangeArrowheads="1"/>
          </p:cNvSpPr>
          <p:nvPr/>
        </p:nvSpPr>
        <p:spPr bwMode="auto">
          <a:xfrm rot="-5400000">
            <a:off x="595471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5" name="Text Box 22"/>
          <p:cNvSpPr txBox="1">
            <a:spLocks noChangeArrowheads="1"/>
          </p:cNvSpPr>
          <p:nvPr/>
        </p:nvSpPr>
        <p:spPr bwMode="hidden">
          <a:xfrm>
            <a:off x="5580063" y="5084763"/>
            <a:ext cx="1420812"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grpSp>
        <p:nvGrpSpPr>
          <p:cNvPr id="2" name="Group 23"/>
          <p:cNvGrpSpPr>
            <a:grpSpLocks/>
          </p:cNvGrpSpPr>
          <p:nvPr/>
        </p:nvGrpSpPr>
        <p:grpSpPr bwMode="auto">
          <a:xfrm>
            <a:off x="323850" y="692150"/>
            <a:ext cx="8613775" cy="33338"/>
            <a:chOff x="280" y="601"/>
            <a:chExt cx="5426" cy="21"/>
          </a:xfrm>
        </p:grpSpPr>
        <p:sp>
          <p:nvSpPr>
            <p:cNvPr id="25621" name="Line 24"/>
            <p:cNvSpPr>
              <a:spLocks noChangeShapeType="1"/>
            </p:cNvSpPr>
            <p:nvPr/>
          </p:nvSpPr>
          <p:spPr bwMode="auto">
            <a:xfrm>
              <a:off x="281" y="622"/>
              <a:ext cx="2997" cy="0"/>
            </a:xfrm>
            <a:prstGeom prst="line">
              <a:avLst/>
            </a:prstGeom>
            <a:noFill/>
            <a:ln w="76200">
              <a:solidFill>
                <a:srgbClr val="FF6600"/>
              </a:solidFill>
              <a:round/>
              <a:headEnd/>
              <a:tailEnd/>
            </a:ln>
          </p:spPr>
          <p:txBody>
            <a:bodyPr/>
            <a:lstStyle/>
            <a:p>
              <a:endParaRPr lang="ru-RU"/>
            </a:p>
          </p:txBody>
        </p:sp>
        <p:sp>
          <p:nvSpPr>
            <p:cNvPr id="25622" name="Line 25"/>
            <p:cNvSpPr>
              <a:spLocks noChangeShapeType="1"/>
            </p:cNvSpPr>
            <p:nvPr/>
          </p:nvSpPr>
          <p:spPr bwMode="auto">
            <a:xfrm>
              <a:off x="280" y="601"/>
              <a:ext cx="5426" cy="0"/>
            </a:xfrm>
            <a:prstGeom prst="line">
              <a:avLst/>
            </a:prstGeom>
            <a:noFill/>
            <a:ln w="28575">
              <a:solidFill>
                <a:srgbClr val="FF6600"/>
              </a:solidFill>
              <a:round/>
              <a:headEnd/>
              <a:tailEnd/>
            </a:ln>
          </p:spPr>
          <p:txBody>
            <a:bodyPr/>
            <a:lstStyle/>
            <a:p>
              <a:endParaRPr lang="ru-RU"/>
            </a:p>
          </p:txBody>
        </p:sp>
      </p:grpSp>
      <p:sp>
        <p:nvSpPr>
          <p:cNvPr id="25617" name="Rectangle 26"/>
          <p:cNvSpPr>
            <a:spLocks noChangeArrowheads="1"/>
          </p:cNvSpPr>
          <p:nvPr/>
        </p:nvSpPr>
        <p:spPr bwMode="auto">
          <a:xfrm>
            <a:off x="468313" y="188913"/>
            <a:ext cx="8229600" cy="360362"/>
          </a:xfrm>
          <a:prstGeom prst="rect">
            <a:avLst/>
          </a:prstGeom>
          <a:noFill/>
          <a:ln w="9525">
            <a:noFill/>
            <a:miter lim="800000"/>
            <a:headEnd/>
            <a:tailEnd/>
          </a:ln>
        </p:spPr>
        <p:txBody>
          <a:bodyPr anchor="ctr"/>
          <a:lstStyle/>
          <a:p>
            <a:r>
              <a:rPr lang="ru-RU" sz="2400" b="1">
                <a:solidFill>
                  <a:srgbClr val="000000"/>
                </a:solidFill>
                <a:latin typeface="Times New Roman" pitchFamily="18" charset="0"/>
              </a:rPr>
              <a:t>Трехлетнее планирование бюджета</a:t>
            </a:r>
          </a:p>
        </p:txBody>
      </p:sp>
      <p:sp>
        <p:nvSpPr>
          <p:cNvPr id="25618" name="Rectangle 27"/>
          <p:cNvSpPr>
            <a:spLocks noChangeArrowheads="1"/>
          </p:cNvSpPr>
          <p:nvPr/>
        </p:nvSpPr>
        <p:spPr bwMode="auto">
          <a:xfrm>
            <a:off x="2324100" y="483552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19" name="Rectangle 28"/>
          <p:cNvSpPr>
            <a:spLocks noChangeArrowheads="1"/>
          </p:cNvSpPr>
          <p:nvPr/>
        </p:nvSpPr>
        <p:spPr bwMode="auto">
          <a:xfrm>
            <a:off x="3911600" y="3194050"/>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20" name="Rectangle 29"/>
          <p:cNvSpPr>
            <a:spLocks noChangeArrowheads="1"/>
          </p:cNvSpPr>
          <p:nvPr/>
        </p:nvSpPr>
        <p:spPr bwMode="auto">
          <a:xfrm>
            <a:off x="5659438" y="152717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Tree>
  </p:cSld>
  <p:clrMapOvr>
    <a:masterClrMapping/>
  </p:clrMapOvr>
  <p:transition>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p:cNvCxnSpPr/>
          <p:nvPr/>
        </p:nvCxnSpPr>
        <p:spPr>
          <a:xfrm rot="5400000">
            <a:off x="789466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610871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425132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246537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1035819" y="2250273"/>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4282" y="0"/>
            <a:ext cx="8643998" cy="1015663"/>
          </a:xfrm>
          <a:prstGeom prst="rect">
            <a:avLst/>
          </a:prstGeom>
          <a:noFill/>
        </p:spPr>
        <p:txBody>
          <a:bodyPr wrap="square" rtlCol="0">
            <a:spAutoFit/>
          </a:bodyPr>
          <a:lstStyle/>
          <a:p>
            <a:pPr algn="just"/>
            <a:r>
              <a:rPr lang="ru-RU" sz="2000" b="1" dirty="0" smtClean="0">
                <a:latin typeface="Times New Roman" pitchFamily="18" charset="0"/>
                <a:cs typeface="Times New Roman" pitchFamily="18" charset="0"/>
              </a:rPr>
              <a:t>Бюджетный процесс </a:t>
            </a:r>
            <a:r>
              <a:rPr lang="ru-RU" sz="2000" dirty="0" smtClean="0">
                <a:latin typeface="Times New Roman" pitchFamily="18" charset="0"/>
                <a:cs typeface="Times New Roman" pitchFamily="18" charset="0"/>
              </a:rPr>
              <a:t>– это деятельность по составлению проекта бюджета, его рассмотрению, утверждению, исполнению, составлению отчета об исполнении и его утверждению.</a:t>
            </a:r>
            <a:endParaRPr lang="ru-RU" sz="2000" dirty="0">
              <a:latin typeface="Times New Roman" pitchFamily="18" charset="0"/>
              <a:cs typeface="Times New Roman" pitchFamily="18" charset="0"/>
            </a:endParaRPr>
          </a:p>
        </p:txBody>
      </p:sp>
      <p:sp>
        <p:nvSpPr>
          <p:cNvPr id="3" name="Скругленный прямоугольник 2"/>
          <p:cNvSpPr/>
          <p:nvPr/>
        </p:nvSpPr>
        <p:spPr>
          <a:xfrm>
            <a:off x="1714480" y="1285860"/>
            <a:ext cx="6072230" cy="500066"/>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СТАДИИ  БЮДЖЕТНОГО  ПРОЦЕССА</a:t>
            </a:r>
            <a:endParaRPr lang="ru-RU" dirty="0"/>
          </a:p>
        </p:txBody>
      </p:sp>
      <p:sp>
        <p:nvSpPr>
          <p:cNvPr id="5" name="Прямоугольник 4"/>
          <p:cNvSpPr/>
          <p:nvPr/>
        </p:nvSpPr>
        <p:spPr>
          <a:xfrm>
            <a:off x="142844" y="2428868"/>
            <a:ext cx="1571636"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1. Разработка проекта бюджета  </a:t>
            </a:r>
            <a:endParaRPr lang="ru-RU" dirty="0">
              <a:solidFill>
                <a:schemeClr val="tx1"/>
              </a:solidFill>
              <a:latin typeface="Times New Roman" pitchFamily="18" charset="0"/>
              <a:cs typeface="Times New Roman" pitchFamily="18" charset="0"/>
            </a:endParaRPr>
          </a:p>
        </p:txBody>
      </p:sp>
      <p:sp>
        <p:nvSpPr>
          <p:cNvPr id="6" name="Прямоугольник 5"/>
          <p:cNvSpPr/>
          <p:nvPr/>
        </p:nvSpPr>
        <p:spPr>
          <a:xfrm>
            <a:off x="1785918"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2. Рассмотрение проекта бюджета  </a:t>
            </a:r>
            <a:endParaRPr lang="ru-RU" dirty="0">
              <a:solidFill>
                <a:schemeClr val="tx1"/>
              </a:solidFill>
              <a:latin typeface="Times New Roman" pitchFamily="18" charset="0"/>
              <a:cs typeface="Times New Roman" pitchFamily="18" charset="0"/>
            </a:endParaRPr>
          </a:p>
        </p:txBody>
      </p:sp>
      <p:sp>
        <p:nvSpPr>
          <p:cNvPr id="7" name="Прямоугольник 6"/>
          <p:cNvSpPr/>
          <p:nvPr/>
        </p:nvSpPr>
        <p:spPr>
          <a:xfrm>
            <a:off x="364330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3. </a:t>
            </a:r>
            <a:r>
              <a:rPr lang="ru-RU" dirty="0" err="1" smtClean="0">
                <a:solidFill>
                  <a:schemeClr val="tx1"/>
                </a:solidFill>
                <a:latin typeface="Times New Roman" pitchFamily="18" charset="0"/>
                <a:cs typeface="Times New Roman" pitchFamily="18" charset="0"/>
              </a:rPr>
              <a:t>Утверж-дение</a:t>
            </a:r>
            <a:r>
              <a:rPr lang="ru-RU" dirty="0" smtClean="0">
                <a:solidFill>
                  <a:schemeClr val="tx1"/>
                </a:solidFill>
                <a:latin typeface="Times New Roman" pitchFamily="18" charset="0"/>
                <a:cs typeface="Times New Roman" pitchFamily="18" charset="0"/>
              </a:rPr>
              <a:t> проекта бюджета  </a:t>
            </a:r>
            <a:endParaRPr lang="ru-RU" dirty="0">
              <a:solidFill>
                <a:schemeClr val="tx1"/>
              </a:solidFill>
              <a:latin typeface="Times New Roman" pitchFamily="18" charset="0"/>
              <a:cs typeface="Times New Roman" pitchFamily="18" charset="0"/>
            </a:endParaRPr>
          </a:p>
        </p:txBody>
      </p:sp>
      <p:sp>
        <p:nvSpPr>
          <p:cNvPr id="8" name="Прямоугольник 7"/>
          <p:cNvSpPr/>
          <p:nvPr/>
        </p:nvSpPr>
        <p:spPr>
          <a:xfrm>
            <a:off x="542925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4. Исполнение бюджета  </a:t>
            </a:r>
            <a:endParaRPr lang="ru-RU" dirty="0">
              <a:solidFill>
                <a:schemeClr val="tx1"/>
              </a:solidFill>
              <a:latin typeface="Times New Roman" pitchFamily="18" charset="0"/>
              <a:cs typeface="Times New Roman" pitchFamily="18" charset="0"/>
            </a:endParaRPr>
          </a:p>
        </p:txBody>
      </p:sp>
      <p:sp>
        <p:nvSpPr>
          <p:cNvPr id="9" name="Прямоугольник 8"/>
          <p:cNvSpPr/>
          <p:nvPr/>
        </p:nvSpPr>
        <p:spPr>
          <a:xfrm>
            <a:off x="7215206"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5. Рассмотрение и утверждение отчета об исполнении  бюджета </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10" name="Скругленный прямоугольник 9"/>
          <p:cNvSpPr/>
          <p:nvPr/>
        </p:nvSpPr>
        <p:spPr>
          <a:xfrm>
            <a:off x="5429256" y="4714884"/>
            <a:ext cx="1785950" cy="571504"/>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Times New Roman" pitchFamily="18" charset="0"/>
                <a:cs typeface="Times New Roman" pitchFamily="18" charset="0"/>
              </a:rPr>
              <a:t>бюджетный год</a:t>
            </a:r>
            <a:endParaRPr lang="ru-RU" dirty="0">
              <a:solidFill>
                <a:schemeClr val="bg1"/>
              </a:solidFill>
              <a:latin typeface="Times New Roman" pitchFamily="18" charset="0"/>
              <a:cs typeface="Times New Roman" pitchFamily="18" charset="0"/>
            </a:endParaRPr>
          </a:p>
        </p:txBody>
      </p:sp>
      <p:sp>
        <p:nvSpPr>
          <p:cNvPr id="11" name="Скругленный прямоугольник 10"/>
          <p:cNvSpPr/>
          <p:nvPr/>
        </p:nvSpPr>
        <p:spPr>
          <a:xfrm>
            <a:off x="714348" y="6215082"/>
            <a:ext cx="7715304" cy="428628"/>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bg1"/>
                </a:solidFill>
                <a:latin typeface="Times New Roman" pitchFamily="18" charset="0"/>
                <a:cs typeface="Times New Roman" pitchFamily="18" charset="0"/>
              </a:rPr>
              <a:t>бюджетный период</a:t>
            </a:r>
            <a:endParaRPr lang="ru-RU" sz="2400" dirty="0">
              <a:solidFill>
                <a:schemeClr val="bg1"/>
              </a:solidFill>
              <a:latin typeface="Times New Roman" pitchFamily="18" charset="0"/>
              <a:cs typeface="Times New Roman" pitchFamily="18" charset="0"/>
            </a:endParaRPr>
          </a:p>
        </p:txBody>
      </p:sp>
      <p:sp>
        <p:nvSpPr>
          <p:cNvPr id="19" name="Правая фигурная скобка 18"/>
          <p:cNvSpPr/>
          <p:nvPr/>
        </p:nvSpPr>
        <p:spPr>
          <a:xfrm rot="5400000">
            <a:off x="6161495" y="3554017"/>
            <a:ext cx="250034" cy="1714512"/>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Правая фигурная скобка 19"/>
          <p:cNvSpPr/>
          <p:nvPr/>
        </p:nvSpPr>
        <p:spPr>
          <a:xfrm rot="5400000">
            <a:off x="4429124" y="1500174"/>
            <a:ext cx="357190" cy="8786874"/>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2" name="Прямая соединительная линия 21"/>
          <p:cNvCxnSpPr/>
          <p:nvPr/>
        </p:nvCxnSpPr>
        <p:spPr>
          <a:xfrm>
            <a:off x="1214414" y="2071678"/>
            <a:ext cx="6858048"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4251323" y="1963727"/>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214282" y="0"/>
            <a:ext cx="8929718" cy="428604"/>
          </a:xfrm>
          <a:prstGeom prst="rect">
            <a:avLst/>
          </a:prstGeom>
        </p:spPr>
        <p:txBody>
          <a:bodyPr/>
          <a:lstStyle/>
          <a:p>
            <a:pPr marL="342900" indent="-342900" algn="ctr" eaLnBrk="0" hangingPunct="0">
              <a:spcBef>
                <a:spcPct val="20000"/>
              </a:spcBef>
              <a:defRPr/>
            </a:pPr>
            <a:r>
              <a:rPr lang="ru-RU" sz="2800" kern="0" dirty="0" smtClean="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Какие бывают </a:t>
            </a:r>
            <a:r>
              <a:rPr lang="ru-RU" sz="2400" b="1" i="1" kern="0" dirty="0" smtClean="0">
                <a:latin typeface="Times New Roman" pitchFamily="18" charset="0"/>
                <a:cs typeface="Times New Roman" pitchFamily="18" charset="0"/>
              </a:rPr>
              <a:t>бюджеты</a:t>
            </a:r>
            <a:r>
              <a:rPr lang="ru-RU" sz="2400" kern="0" dirty="0" smtClean="0">
                <a:latin typeface="Times New Roman" pitchFamily="18" charset="0"/>
                <a:cs typeface="Times New Roman" pitchFamily="18" charset="0"/>
              </a:rPr>
              <a:t>?</a:t>
            </a:r>
            <a:endParaRPr lang="ru-RU" sz="2400" kern="0" dirty="0">
              <a:latin typeface="Times New Roman" pitchFamily="18" charset="0"/>
              <a:cs typeface="Times New Roman" pitchFamily="18" charset="0"/>
            </a:endParaRP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pic>
        <p:nvPicPr>
          <p:cNvPr id="1030" name="Picture 6" descr="https://im2-tub-ru.yandex.net/i?id=0126215b62536e68d83d072d5015cd98&amp;n=33&amp;h=215&amp;w=363"/>
          <p:cNvPicPr>
            <a:picLocks noChangeAspect="1" noChangeArrowheads="1"/>
          </p:cNvPicPr>
          <p:nvPr/>
        </p:nvPicPr>
        <p:blipFill>
          <a:blip r:embed="rId2" cstate="print"/>
          <a:srcRect/>
          <a:stretch>
            <a:fillRect/>
          </a:stretch>
        </p:blipFill>
        <p:spPr bwMode="auto">
          <a:xfrm>
            <a:off x="0" y="3824190"/>
            <a:ext cx="3071802" cy="1819388"/>
          </a:xfrm>
          <a:prstGeom prst="rect">
            <a:avLst/>
          </a:prstGeom>
          <a:noFill/>
        </p:spPr>
      </p:pic>
      <p:pic>
        <p:nvPicPr>
          <p:cNvPr id="1034" name="Picture 10" descr="http://narzur.ru/uploads/articles/2016/07/25/57965310f286a8.57333102.jpg"/>
          <p:cNvPicPr>
            <a:picLocks noChangeAspect="1" noChangeArrowheads="1"/>
          </p:cNvPicPr>
          <p:nvPr/>
        </p:nvPicPr>
        <p:blipFill>
          <a:blip r:embed="rId3" cstate="print"/>
          <a:srcRect/>
          <a:stretch>
            <a:fillRect/>
          </a:stretch>
        </p:blipFill>
        <p:spPr bwMode="auto">
          <a:xfrm>
            <a:off x="3214678" y="3929066"/>
            <a:ext cx="3000396" cy="1714512"/>
          </a:xfrm>
          <a:prstGeom prst="rect">
            <a:avLst/>
          </a:prstGeom>
          <a:noFill/>
        </p:spPr>
      </p:pic>
      <p:sp>
        <p:nvSpPr>
          <p:cNvPr id="1044" name="AutoShape 20"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6" name="AutoShape 22"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9" name="Picture 25" descr="C:\Documents and Settings\Home\Рабочий стол\Презентации\Презентации\580f7df50c8a2.jpg.gif"/>
          <p:cNvPicPr>
            <a:picLocks noChangeAspect="1" noChangeArrowheads="1"/>
          </p:cNvPicPr>
          <p:nvPr/>
        </p:nvPicPr>
        <p:blipFill>
          <a:blip r:embed="rId4" cstate="print"/>
          <a:srcRect/>
          <a:stretch>
            <a:fillRect/>
          </a:stretch>
        </p:blipFill>
        <p:spPr bwMode="auto">
          <a:xfrm>
            <a:off x="6236458" y="3643314"/>
            <a:ext cx="2907542" cy="2000264"/>
          </a:xfrm>
          <a:prstGeom prst="rect">
            <a:avLst/>
          </a:prstGeom>
          <a:noFill/>
        </p:spPr>
      </p:pic>
      <p:sp>
        <p:nvSpPr>
          <p:cNvPr id="17" name="TextBox 16"/>
          <p:cNvSpPr txBox="1"/>
          <p:nvPr/>
        </p:nvSpPr>
        <p:spPr>
          <a:xfrm>
            <a:off x="6286512" y="714356"/>
            <a:ext cx="2643206" cy="369332"/>
          </a:xfrm>
          <a:prstGeom prst="rect">
            <a:avLst/>
          </a:prstGeom>
          <a:noFill/>
        </p:spPr>
        <p:txBody>
          <a:bodyPr wrap="square" rtlCol="0">
            <a:spAutoFit/>
          </a:bodyPr>
          <a:lstStyle/>
          <a:p>
            <a:r>
              <a:rPr lang="ru-RU" b="1" dirty="0" smtClean="0"/>
              <a:t>бюджет организаций</a:t>
            </a:r>
            <a:endParaRPr lang="ru-RU" b="1" dirty="0"/>
          </a:p>
        </p:txBody>
      </p:sp>
      <p:sp>
        <p:nvSpPr>
          <p:cNvPr id="18" name="TextBox 17"/>
          <p:cNvSpPr txBox="1"/>
          <p:nvPr/>
        </p:nvSpPr>
        <p:spPr>
          <a:xfrm>
            <a:off x="0" y="5643578"/>
            <a:ext cx="3071802" cy="954107"/>
          </a:xfrm>
          <a:prstGeom prst="rect">
            <a:avLst/>
          </a:prstGeom>
          <a:noFill/>
        </p:spPr>
        <p:txBody>
          <a:bodyPr wrap="square" rtlCol="0">
            <a:spAutoFit/>
          </a:bodyPr>
          <a:lstStyle/>
          <a:p>
            <a:pPr algn="ctr"/>
            <a:r>
              <a:rPr lang="ru-RU" sz="1400" b="1" dirty="0" smtClean="0"/>
              <a:t>Российской Федерации </a:t>
            </a:r>
            <a:r>
              <a:rPr lang="ru-RU" sz="1400" dirty="0" smtClean="0"/>
              <a:t>(федеральный бюджет, бюджеты государственных внебюджетных фондов РФ)</a:t>
            </a:r>
            <a:endParaRPr lang="ru-RU" sz="1400" dirty="0"/>
          </a:p>
        </p:txBody>
      </p:sp>
      <p:sp>
        <p:nvSpPr>
          <p:cNvPr id="19" name="TextBox 18"/>
          <p:cNvSpPr txBox="1"/>
          <p:nvPr/>
        </p:nvSpPr>
        <p:spPr>
          <a:xfrm>
            <a:off x="3286116" y="5643578"/>
            <a:ext cx="2928958" cy="1169551"/>
          </a:xfrm>
          <a:prstGeom prst="rect">
            <a:avLst/>
          </a:prstGeom>
          <a:noFill/>
        </p:spPr>
        <p:txBody>
          <a:bodyPr wrap="square" rtlCol="0">
            <a:spAutoFit/>
          </a:bodyPr>
          <a:lstStyle/>
          <a:p>
            <a:pPr algn="ctr"/>
            <a:r>
              <a:rPr lang="ru-RU" sz="1400" b="1" dirty="0" smtClean="0"/>
              <a:t>субъектов Российской Федерации </a:t>
            </a:r>
          </a:p>
          <a:p>
            <a:pPr algn="ctr"/>
            <a:r>
              <a:rPr lang="ru-RU" sz="1400" dirty="0" smtClean="0"/>
              <a:t>(региональные  бюджеты, бюджеты территориальных фондов ОМС)</a:t>
            </a:r>
            <a:endParaRPr lang="ru-RU" sz="1400" dirty="0"/>
          </a:p>
        </p:txBody>
      </p:sp>
      <p:sp>
        <p:nvSpPr>
          <p:cNvPr id="20" name="TextBox 19"/>
          <p:cNvSpPr txBox="1"/>
          <p:nvPr/>
        </p:nvSpPr>
        <p:spPr>
          <a:xfrm>
            <a:off x="6429388" y="5643578"/>
            <a:ext cx="2714612" cy="738664"/>
          </a:xfrm>
          <a:prstGeom prst="rect">
            <a:avLst/>
          </a:prstGeom>
          <a:noFill/>
        </p:spPr>
        <p:txBody>
          <a:bodyPr wrap="square" rtlCol="0">
            <a:spAutoFit/>
          </a:bodyPr>
          <a:lstStyle/>
          <a:p>
            <a:pPr algn="ctr"/>
            <a:r>
              <a:rPr lang="ru-RU" sz="1400" b="1" dirty="0" smtClean="0"/>
              <a:t>муниципальных</a:t>
            </a:r>
          </a:p>
          <a:p>
            <a:pPr algn="ctr"/>
            <a:r>
              <a:rPr lang="ru-RU" sz="1400" b="1" dirty="0" smtClean="0"/>
              <a:t> образований</a:t>
            </a:r>
          </a:p>
          <a:p>
            <a:pPr algn="ctr"/>
            <a:r>
              <a:rPr lang="ru-RU" sz="1400" dirty="0" smtClean="0"/>
              <a:t>(местные бюджеты)</a:t>
            </a:r>
            <a:endParaRPr lang="ru-RU" sz="1400" dirty="0"/>
          </a:p>
        </p:txBody>
      </p:sp>
      <p:cxnSp>
        <p:nvCxnSpPr>
          <p:cNvPr id="25" name="Прямая со стрелкой 24"/>
          <p:cNvCxnSpPr/>
          <p:nvPr/>
        </p:nvCxnSpPr>
        <p:spPr>
          <a:xfrm>
            <a:off x="4714876"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10800000" flipV="1">
            <a:off x="2883372"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5400000">
            <a:off x="3501224" y="1785926"/>
            <a:ext cx="1856594" cy="794"/>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00364" y="2857496"/>
            <a:ext cx="3000396" cy="646331"/>
          </a:xfrm>
          <a:prstGeom prst="rect">
            <a:avLst/>
          </a:prstGeom>
          <a:noFill/>
        </p:spPr>
        <p:txBody>
          <a:bodyPr wrap="square" rtlCol="0">
            <a:spAutoFit/>
          </a:bodyPr>
          <a:lstStyle/>
          <a:p>
            <a:pPr algn="ctr"/>
            <a:r>
              <a:rPr lang="ru-RU" b="1" dirty="0" smtClean="0"/>
              <a:t>бюджеты публично-правовых организаций</a:t>
            </a:r>
            <a:endParaRPr lang="ru-RU" b="1" dirty="0"/>
          </a:p>
        </p:txBody>
      </p:sp>
      <p:cxnSp>
        <p:nvCxnSpPr>
          <p:cNvPr id="35" name="Прямая со стрелкой 34"/>
          <p:cNvCxnSpPr/>
          <p:nvPr/>
        </p:nvCxnSpPr>
        <p:spPr>
          <a:xfrm rot="10800000" flipV="1">
            <a:off x="2357422" y="3429000"/>
            <a:ext cx="785818" cy="35719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rot="5400000">
            <a:off x="4215603" y="3785397"/>
            <a:ext cx="428630" cy="158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5786446" y="3429000"/>
            <a:ext cx="1071570" cy="28575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43010" name="Picture 2" descr="https://ds04.infourok.ru/uploads/ex/0df9/000da288-c50c6799/hello_html_m52501858.jpg"/>
          <p:cNvPicPr>
            <a:picLocks noChangeAspect="1" noChangeArrowheads="1"/>
          </p:cNvPicPr>
          <p:nvPr/>
        </p:nvPicPr>
        <p:blipFill>
          <a:blip r:embed="rId5" cstate="print"/>
          <a:srcRect/>
          <a:stretch>
            <a:fillRect/>
          </a:stretch>
        </p:blipFill>
        <p:spPr bwMode="auto">
          <a:xfrm>
            <a:off x="357158" y="712768"/>
            <a:ext cx="2274901" cy="2716232"/>
          </a:xfrm>
          <a:prstGeom prst="rect">
            <a:avLst/>
          </a:prstGeom>
          <a:noFill/>
        </p:spPr>
      </p:pic>
      <p:pic>
        <p:nvPicPr>
          <p:cNvPr id="43012" name="Picture 4" descr="https://im0-tub-ru.yandex.net/i?id=0ccfeca603f9fa2f32b258bc49d58a59&amp;n=13&amp;exp=1"/>
          <p:cNvPicPr>
            <a:picLocks noChangeAspect="1" noChangeArrowheads="1"/>
          </p:cNvPicPr>
          <p:nvPr/>
        </p:nvPicPr>
        <p:blipFill>
          <a:blip r:embed="rId6" cstate="print"/>
          <a:srcRect/>
          <a:stretch>
            <a:fillRect/>
          </a:stretch>
        </p:blipFill>
        <p:spPr bwMode="auto">
          <a:xfrm>
            <a:off x="6072198" y="1214422"/>
            <a:ext cx="2871788" cy="191452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pozgalev.ru/storage/c/2015/11/12/1447342173_797387_19.jpg"/>
          <p:cNvPicPr>
            <a:picLocks noChangeAspect="1" noChangeArrowheads="1"/>
          </p:cNvPicPr>
          <p:nvPr/>
        </p:nvPicPr>
        <p:blipFill>
          <a:blip r:embed="rId2" cstate="print"/>
          <a:srcRect/>
          <a:stretch>
            <a:fillRect/>
          </a:stretch>
        </p:blipFill>
        <p:spPr bwMode="auto">
          <a:xfrm>
            <a:off x="3071802" y="2000240"/>
            <a:ext cx="2857520" cy="3518322"/>
          </a:xfrm>
          <a:prstGeom prst="rect">
            <a:avLst/>
          </a:prstGeom>
          <a:noFill/>
          <a:ln w="9525">
            <a:noFill/>
            <a:miter lim="800000"/>
            <a:headEnd/>
            <a:tailEnd/>
          </a:ln>
        </p:spPr>
      </p:pic>
      <p:sp>
        <p:nvSpPr>
          <p:cNvPr id="15" name="Скругленный прямоугольник 14"/>
          <p:cNvSpPr/>
          <p:nvPr/>
        </p:nvSpPr>
        <p:spPr>
          <a:xfrm>
            <a:off x="5929322" y="2000240"/>
            <a:ext cx="3000396"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214282" y="2000240"/>
            <a:ext cx="2857520"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одержимое 2"/>
          <p:cNvSpPr txBox="1">
            <a:spLocks/>
          </p:cNvSpPr>
          <p:nvPr/>
        </p:nvSpPr>
        <p:spPr>
          <a:xfrm>
            <a:off x="214282" y="0"/>
            <a:ext cx="8929718" cy="642918"/>
          </a:xfrm>
          <a:prstGeom prst="rect">
            <a:avLst/>
          </a:prstGeom>
        </p:spPr>
        <p:txBody>
          <a:bodyPr/>
          <a:lstStyle/>
          <a:p>
            <a:pPr marL="342900" indent="-342900" algn="ctr" eaLnBrk="0" hangingPunct="0">
              <a:spcBef>
                <a:spcPct val="20000"/>
              </a:spcBef>
              <a:defRPr/>
            </a:pPr>
            <a:r>
              <a:rPr lang="ru-RU" sz="2800" kern="0" dirty="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Что такое </a:t>
            </a:r>
            <a:r>
              <a:rPr lang="ru-RU" sz="2400" b="1" i="1" kern="0" dirty="0" smtClean="0">
                <a:latin typeface="Times New Roman" pitchFamily="18" charset="0"/>
                <a:cs typeface="Times New Roman" pitchFamily="18" charset="0"/>
              </a:rPr>
              <a:t>бюджет? </a:t>
            </a:r>
          </a:p>
          <a:p>
            <a:pPr marL="342900" indent="-342900" algn="ctr" eaLnBrk="0" hangingPunct="0">
              <a:spcBef>
                <a:spcPct val="20000"/>
              </a:spcBef>
              <a:defRPr/>
            </a:pPr>
            <a:r>
              <a:rPr lang="ru-RU" sz="2400" kern="0" dirty="0" smtClean="0">
                <a:latin typeface="Times New Roman" pitchFamily="18" charset="0"/>
                <a:cs typeface="Times New Roman" pitchFamily="18" charset="0"/>
              </a:rPr>
              <a:t>– это </a:t>
            </a:r>
            <a:r>
              <a:rPr lang="ru-RU" sz="2400" kern="0" dirty="0">
                <a:latin typeface="Times New Roman" pitchFamily="18" charset="0"/>
                <a:cs typeface="Times New Roman" pitchFamily="18" charset="0"/>
              </a:rPr>
              <a:t>план доходов и </a:t>
            </a:r>
            <a:r>
              <a:rPr lang="ru-RU" sz="2400" kern="0" dirty="0" smtClean="0">
                <a:latin typeface="Times New Roman" pitchFamily="18" charset="0"/>
                <a:cs typeface="Times New Roman" pitchFamily="18" charset="0"/>
              </a:rPr>
              <a:t>расходов  на </a:t>
            </a:r>
            <a:r>
              <a:rPr lang="ru-RU" sz="2400" kern="0" dirty="0">
                <a:latin typeface="Times New Roman" pitchFamily="18" charset="0"/>
                <a:cs typeface="Times New Roman" pitchFamily="18" charset="0"/>
              </a:rPr>
              <a:t>определенный период</a:t>
            </a: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sp>
        <p:nvSpPr>
          <p:cNvPr id="5" name="TextBox 4"/>
          <p:cNvSpPr txBox="1"/>
          <p:nvPr/>
        </p:nvSpPr>
        <p:spPr>
          <a:xfrm>
            <a:off x="5786446" y="1928802"/>
            <a:ext cx="3143240" cy="3028521"/>
          </a:xfrm>
          <a:prstGeom prst="rect">
            <a:avLst/>
          </a:prstGeom>
          <a:noFill/>
        </p:spPr>
        <p:txBody>
          <a:bodyPr wrap="square">
            <a:spAutoFit/>
          </a:bodyPr>
          <a:lstStyle/>
          <a:p>
            <a:pPr marL="342900" indent="-342900" algn="ctr" eaLnBrk="0" hangingPunct="0">
              <a:spcBef>
                <a:spcPct val="20000"/>
              </a:spcBef>
              <a:defRPr/>
            </a:pPr>
            <a:r>
              <a:rPr lang="ru-RU" b="1" i="1" u="sng" kern="0" dirty="0">
                <a:latin typeface="Times New Roman" pitchFamily="18" charset="0"/>
                <a:cs typeface="Times New Roman" pitchFamily="18" charset="0"/>
              </a:rPr>
              <a:t>Расходы </a:t>
            </a:r>
            <a:r>
              <a:rPr lang="ru-RU" b="1" i="1" u="sng" kern="0" dirty="0" smtClean="0">
                <a:latin typeface="Times New Roman" pitchFamily="18" charset="0"/>
                <a:cs typeface="Times New Roman" pitchFamily="18" charset="0"/>
              </a:rPr>
              <a:t>– </a:t>
            </a:r>
          </a:p>
          <a:p>
            <a:pPr marL="342900" indent="-342900" algn="ctr" eaLnBrk="0" hangingPunct="0">
              <a:spcBef>
                <a:spcPct val="20000"/>
              </a:spcBef>
              <a:defRPr/>
            </a:pPr>
            <a:r>
              <a:rPr lang="ru-RU" i="1" kern="0" dirty="0" smtClean="0">
                <a:latin typeface="Times New Roman" pitchFamily="18" charset="0"/>
                <a:cs typeface="Times New Roman" pitchFamily="18" charset="0"/>
              </a:rPr>
              <a:t>выплачиваемые </a:t>
            </a:r>
          </a:p>
          <a:p>
            <a:pPr marL="342900" indent="-342900" algn="ctr" eaLnBrk="0" hangingPunct="0">
              <a:spcBef>
                <a:spcPct val="20000"/>
              </a:spcBef>
              <a:defRPr/>
            </a:pPr>
            <a:r>
              <a:rPr lang="ru-RU" i="1" kern="0" dirty="0" smtClean="0">
                <a:latin typeface="Times New Roman" pitchFamily="18" charset="0"/>
                <a:cs typeface="Times New Roman" pitchFamily="18" charset="0"/>
              </a:rPr>
              <a:t>из бюджета </a:t>
            </a:r>
            <a:r>
              <a:rPr lang="ru-RU" i="1" kern="0" dirty="0">
                <a:latin typeface="Times New Roman" pitchFamily="18" charset="0"/>
                <a:cs typeface="Times New Roman" pitchFamily="18" charset="0"/>
              </a:rPr>
              <a:t>денежные </a:t>
            </a:r>
            <a:r>
              <a:rPr lang="ru-RU" i="1" kern="0" dirty="0" smtClean="0">
                <a:latin typeface="Times New Roman" pitchFamily="18" charset="0"/>
                <a:cs typeface="Times New Roman" pitchFamily="18" charset="0"/>
              </a:rPr>
              <a:t>средства (социальные выплаты населению,</a:t>
            </a:r>
          </a:p>
          <a:p>
            <a:pPr marL="342900" indent="-342900" algn="ctr" eaLnBrk="0" hangingPunct="0">
              <a:spcBef>
                <a:spcPct val="20000"/>
              </a:spcBef>
              <a:defRPr/>
            </a:pPr>
            <a:r>
              <a:rPr lang="ru-RU" i="1" kern="0" dirty="0" smtClean="0">
                <a:latin typeface="Times New Roman" pitchFamily="18" charset="0"/>
                <a:cs typeface="Times New Roman" pitchFamily="18" charset="0"/>
              </a:rPr>
              <a:t>содержание муниципальных учреждений (образование, ЖКХ, культура и др.) капитальное строительство и др.)</a:t>
            </a:r>
            <a:endParaRPr lang="ru-RU" i="1" kern="0" dirty="0">
              <a:latin typeface="Times New Roman" pitchFamily="18" charset="0"/>
              <a:cs typeface="Times New Roman" pitchFamily="18" charset="0"/>
            </a:endParaRPr>
          </a:p>
        </p:txBody>
      </p:sp>
      <p:sp>
        <p:nvSpPr>
          <p:cNvPr id="6" name="TextBox 5"/>
          <p:cNvSpPr txBox="1"/>
          <p:nvPr/>
        </p:nvSpPr>
        <p:spPr>
          <a:xfrm>
            <a:off x="285720" y="2000240"/>
            <a:ext cx="2643187" cy="2862322"/>
          </a:xfrm>
          <a:prstGeom prst="rect">
            <a:avLst/>
          </a:prstGeom>
          <a:noFill/>
        </p:spPr>
        <p:txBody>
          <a:bodyPr wrap="square">
            <a:spAutoFit/>
          </a:bodyPr>
          <a:lstStyle/>
          <a:p>
            <a:pPr algn="ctr">
              <a:defRPr/>
            </a:pPr>
            <a:r>
              <a:rPr lang="ru-RU" b="1" i="1" u="sng" kern="0" dirty="0">
                <a:latin typeface="Times New Roman" pitchFamily="18" charset="0"/>
                <a:cs typeface="Times New Roman" pitchFamily="18" charset="0"/>
              </a:rPr>
              <a:t>Доходы </a:t>
            </a:r>
            <a:r>
              <a:rPr lang="ru-RU" b="1" i="1" u="sng" kern="0" dirty="0" smtClean="0">
                <a:latin typeface="Times New Roman" pitchFamily="18" charset="0"/>
                <a:cs typeface="Times New Roman" pitchFamily="18" charset="0"/>
              </a:rPr>
              <a:t>–</a:t>
            </a:r>
            <a:r>
              <a:rPr lang="ru-RU" b="1" i="1" kern="0" dirty="0" smtClean="0">
                <a:latin typeface="Times New Roman" pitchFamily="18" charset="0"/>
                <a:cs typeface="Times New Roman" pitchFamily="18" charset="0"/>
              </a:rPr>
              <a:t> </a:t>
            </a:r>
          </a:p>
          <a:p>
            <a:pPr algn="ctr">
              <a:defRPr/>
            </a:pPr>
            <a:r>
              <a:rPr lang="ru-RU" i="1" kern="0" dirty="0" smtClean="0">
                <a:latin typeface="Times New Roman" pitchFamily="18" charset="0"/>
                <a:cs typeface="Times New Roman" pitchFamily="18" charset="0"/>
              </a:rPr>
              <a:t>поступающие </a:t>
            </a:r>
            <a:r>
              <a:rPr lang="ru-RU" i="1" kern="0" dirty="0">
                <a:latin typeface="Times New Roman" pitchFamily="18" charset="0"/>
                <a:cs typeface="Times New Roman" pitchFamily="18" charset="0"/>
              </a:rPr>
              <a:t>в </a:t>
            </a:r>
            <a:r>
              <a:rPr lang="ru-RU" i="1" kern="0" dirty="0" smtClean="0">
                <a:latin typeface="Times New Roman" pitchFamily="18" charset="0"/>
                <a:cs typeface="Times New Roman" pitchFamily="18" charset="0"/>
              </a:rPr>
              <a:t> </a:t>
            </a:r>
            <a:r>
              <a:rPr lang="ru-RU" i="1" kern="0" dirty="0">
                <a:latin typeface="Times New Roman" pitchFamily="18" charset="0"/>
                <a:cs typeface="Times New Roman" pitchFamily="18" charset="0"/>
              </a:rPr>
              <a:t>бюджет денежные </a:t>
            </a:r>
            <a:r>
              <a:rPr lang="ru-RU" i="1" kern="0" dirty="0" smtClean="0">
                <a:latin typeface="Times New Roman" pitchFamily="18" charset="0"/>
                <a:cs typeface="Times New Roman" pitchFamily="18" charset="0"/>
              </a:rPr>
              <a:t>средства (налоги юридических и физических лиц, административные платежи и сборы, безвозмездные поступления </a:t>
            </a:r>
            <a:endParaRPr lang="ru-RU" i="1" kern="0" dirty="0">
              <a:latin typeface="Times New Roman" pitchFamily="18" charset="0"/>
              <a:cs typeface="Times New Roman" pitchFamily="18" charset="0"/>
            </a:endParaRPr>
          </a:p>
        </p:txBody>
      </p:sp>
      <p:sp>
        <p:nvSpPr>
          <p:cNvPr id="19465" name="TextBox 9"/>
          <p:cNvSpPr txBox="1">
            <a:spLocks noChangeArrowheads="1"/>
          </p:cNvSpPr>
          <p:nvPr/>
        </p:nvSpPr>
        <p:spPr bwMode="auto">
          <a:xfrm>
            <a:off x="6000760" y="5143512"/>
            <a:ext cx="2857521" cy="738664"/>
          </a:xfrm>
          <a:prstGeom prst="rect">
            <a:avLst/>
          </a:prstGeom>
          <a:noFill/>
          <a:ln w="9525">
            <a:noFill/>
            <a:miter lim="800000"/>
            <a:headEnd/>
            <a:tailEnd/>
          </a:ln>
        </p:spPr>
        <p:txBody>
          <a:bodyPr wrap="square">
            <a:spAutoFit/>
          </a:bodyPr>
          <a:lstStyle/>
          <a:p>
            <a:pPr algn="ctr"/>
            <a:r>
              <a:rPr lang="ru-RU" sz="1400" b="1" i="1" u="sng" dirty="0"/>
              <a:t>Дефицит бюджета </a:t>
            </a:r>
            <a:r>
              <a:rPr lang="ru-RU" sz="1400" i="1" dirty="0"/>
              <a:t>– превышение расходов бюджета над его доходами</a:t>
            </a:r>
          </a:p>
        </p:txBody>
      </p:sp>
      <p:sp>
        <p:nvSpPr>
          <p:cNvPr id="19466" name="TextBox 10"/>
          <p:cNvSpPr txBox="1">
            <a:spLocks noChangeArrowheads="1"/>
          </p:cNvSpPr>
          <p:nvPr/>
        </p:nvSpPr>
        <p:spPr bwMode="auto">
          <a:xfrm>
            <a:off x="214282" y="5143512"/>
            <a:ext cx="2786082" cy="738664"/>
          </a:xfrm>
          <a:prstGeom prst="rect">
            <a:avLst/>
          </a:prstGeom>
          <a:noFill/>
          <a:ln w="9525">
            <a:noFill/>
            <a:miter lim="800000"/>
            <a:headEnd/>
            <a:tailEnd/>
          </a:ln>
        </p:spPr>
        <p:txBody>
          <a:bodyPr wrap="square">
            <a:spAutoFit/>
          </a:bodyPr>
          <a:lstStyle/>
          <a:p>
            <a:pPr algn="ctr"/>
            <a:r>
              <a:rPr lang="ru-RU" sz="1400" b="1" i="1" u="sng" dirty="0"/>
              <a:t>Профицит бюджета </a:t>
            </a:r>
            <a:r>
              <a:rPr lang="ru-RU" sz="1400" i="1" dirty="0"/>
              <a:t>– превышение доходов бюджета над его расходами</a:t>
            </a:r>
            <a:endParaRPr lang="ru-RU" sz="1400" dirty="0"/>
          </a:p>
        </p:txBody>
      </p:sp>
      <p:sp>
        <p:nvSpPr>
          <p:cNvPr id="13" name="Содержимое 2"/>
          <p:cNvSpPr txBox="1">
            <a:spLocks/>
          </p:cNvSpPr>
          <p:nvPr/>
        </p:nvSpPr>
        <p:spPr>
          <a:xfrm>
            <a:off x="0" y="1000108"/>
            <a:ext cx="9144000" cy="928670"/>
          </a:xfrm>
          <a:prstGeom prst="rect">
            <a:avLst/>
          </a:prstGeom>
        </p:spPr>
        <p:txBody>
          <a:bodyPr/>
          <a:lstStyle/>
          <a:p>
            <a:pPr marL="342900" indent="-342900" algn="just" eaLnBrk="0" hangingPunct="0">
              <a:spcBef>
                <a:spcPct val="20000"/>
              </a:spcBef>
              <a:defRPr/>
            </a:pPr>
            <a:r>
              <a:rPr lang="ru-RU" kern="0" dirty="0" smtClean="0">
                <a:latin typeface="Times New Roman" pitchFamily="18" charset="0"/>
                <a:cs typeface="Times New Roman" pitchFamily="18" charset="0"/>
              </a:rPr>
              <a:t>    </a:t>
            </a:r>
            <a:r>
              <a:rPr lang="ru-RU" b="1" kern="0" dirty="0" smtClean="0">
                <a:latin typeface="Times New Roman" pitchFamily="18" charset="0"/>
                <a:cs typeface="Times New Roman" pitchFamily="18" charset="0"/>
              </a:rPr>
              <a:t>Бюджет </a:t>
            </a:r>
            <a:r>
              <a:rPr lang="ru-RU" b="1"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(от </a:t>
            </a:r>
            <a:r>
              <a:rPr lang="ru-RU" i="1" kern="0" dirty="0" err="1" smtClean="0">
                <a:latin typeface="Times New Roman" pitchFamily="18" charset="0"/>
                <a:cs typeface="Times New Roman" pitchFamily="18" charset="0"/>
              </a:rPr>
              <a:t>старонормандского</a:t>
            </a:r>
            <a:r>
              <a:rPr lang="ru-RU" i="1" kern="0" dirty="0" smtClean="0">
                <a:latin typeface="Times New Roman" pitchFamily="18" charset="0"/>
                <a:cs typeface="Times New Roman" pitchFamily="18" charset="0"/>
              </a:rPr>
              <a:t> </a:t>
            </a:r>
            <a:r>
              <a:rPr lang="en-US" i="1" u="sng" kern="0" dirty="0" err="1" smtClean="0">
                <a:latin typeface="Times New Roman" pitchFamily="18" charset="0"/>
                <a:cs typeface="Times New Roman" pitchFamily="18" charset="0"/>
              </a:rPr>
              <a:t>bougette</a:t>
            </a:r>
            <a:r>
              <a:rPr lang="en-US" i="1" u="sng" kern="0" dirty="0" smtClean="0">
                <a:latin typeface="Times New Roman" pitchFamily="18" charset="0"/>
                <a:cs typeface="Times New Roman" pitchFamily="18" charset="0"/>
              </a:rPr>
              <a:t> </a:t>
            </a:r>
            <a:r>
              <a:rPr lang="en-US"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342900" indent="-342900" eaLnBrk="0" hangingPunct="0">
              <a:spcBef>
                <a:spcPct val="20000"/>
              </a:spcBef>
              <a:defRPr/>
            </a:pPr>
            <a:endParaRPr lang="ru-RU" kern="0" dirty="0" smtClean="0">
              <a:latin typeface="Times New Roman" pitchFamily="18" charset="0"/>
              <a:cs typeface="Times New Roman" pitchFamily="18" charset="0"/>
            </a:endParaRPr>
          </a:p>
        </p:txBody>
      </p:sp>
      <p:sp>
        <p:nvSpPr>
          <p:cNvPr id="16" name="Скругленный прямоугольник 15"/>
          <p:cNvSpPr/>
          <p:nvPr/>
        </p:nvSpPr>
        <p:spPr>
          <a:xfrm>
            <a:off x="214282" y="6000768"/>
            <a:ext cx="8786813" cy="642942"/>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dirty="0" smtClean="0">
                <a:solidFill>
                  <a:schemeClr val="tx1"/>
                </a:solidFill>
                <a:latin typeface="Times New Roman" pitchFamily="18" charset="0"/>
                <a:cs typeface="Times New Roman" pitchFamily="18" charset="0"/>
              </a:rPr>
              <a:t>Сбалансированность бюджета по доходам и расходам – основополагающее требование предъявляемое к органам составляющим и утверждающим бюджет.</a:t>
            </a:r>
            <a:endParaRPr lang="ru-RU" dirty="0">
              <a:solidFill>
                <a:schemeClr val="tx1"/>
              </a:solidFill>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fontAlgn="auto">
              <a:spcBef>
                <a:spcPts val="0"/>
              </a:spcBef>
              <a:spcAft>
                <a:spcPts val="0"/>
              </a:spcAft>
              <a:defRPr/>
            </a:pPr>
            <a:r>
              <a:rPr lang="ru-RU" sz="2800" kern="0" dirty="0" smtClean="0">
                <a:latin typeface="Times New Roman" pitchFamily="18" charset="0"/>
                <a:cs typeface="Times New Roman" pitchFamily="18" charset="0"/>
              </a:rPr>
              <a:t>Что такое </a:t>
            </a:r>
            <a:r>
              <a:rPr lang="ru-RU" sz="2800" b="1" i="1" kern="0" dirty="0" smtClean="0">
                <a:latin typeface="Times New Roman" pitchFamily="18" charset="0"/>
                <a:cs typeface="Times New Roman" pitchFamily="18" charset="0"/>
              </a:rPr>
              <a:t>доходы местного бюджета</a:t>
            </a:r>
            <a:r>
              <a:rPr lang="ru-RU" sz="2800" kern="0" dirty="0" smtClean="0">
                <a:latin typeface="Times New Roman" pitchFamily="18" charset="0"/>
                <a:cs typeface="Times New Roman" pitchFamily="18" charset="0"/>
              </a:rPr>
              <a:t>? </a:t>
            </a:r>
            <a:endParaRPr lang="ru-RU" sz="2800" b="1" kern="0" dirty="0">
              <a:latin typeface="Calibri" pitchFamily="34" charset="0"/>
              <a:ea typeface="+mj-ea"/>
              <a:cs typeface="Calibri" pitchFamily="34" charset="0"/>
            </a:endParaRPr>
          </a:p>
        </p:txBody>
      </p:sp>
      <p:sp>
        <p:nvSpPr>
          <p:cNvPr id="12" name="Rectangle 2"/>
          <p:cNvSpPr txBox="1">
            <a:spLocks noChangeArrowheads="1"/>
          </p:cNvSpPr>
          <p:nvPr/>
        </p:nvSpPr>
        <p:spPr bwMode="auto">
          <a:xfrm>
            <a:off x="0" y="609600"/>
            <a:ext cx="9144000" cy="511175"/>
          </a:xfrm>
          <a:prstGeom prst="rect">
            <a:avLst/>
          </a:prstGeom>
          <a:noFill/>
          <a:ln w="9525">
            <a:noFill/>
            <a:miter lim="800000"/>
            <a:headEnd/>
            <a:tailEnd/>
          </a:ln>
        </p:spPr>
        <p:txBody>
          <a:bodyPr anchor="ctr"/>
          <a:lstStyle/>
          <a:p>
            <a:pPr algn="ctr" fontAlgn="auto">
              <a:spcBef>
                <a:spcPts val="0"/>
              </a:spcBef>
              <a:spcAft>
                <a:spcPts val="0"/>
              </a:spcAft>
              <a:defRPr/>
            </a:pPr>
            <a:r>
              <a:rPr lang="ru-RU" kern="0" dirty="0">
                <a:latin typeface="Calibri" pitchFamily="34" charset="0"/>
                <a:ea typeface="+mj-ea"/>
                <a:cs typeface="Calibri" pitchFamily="34" charset="0"/>
              </a:rPr>
              <a:t>Доходы бюджета – поступающие в бюджет денежные средства, за исключением средств, являющихся источниками финансирования дефицита бюджета </a:t>
            </a:r>
          </a:p>
        </p:txBody>
      </p:sp>
      <p:sp>
        <p:nvSpPr>
          <p:cNvPr id="15" name="Прямоугольник 14"/>
          <p:cNvSpPr/>
          <p:nvPr/>
        </p:nvSpPr>
        <p:spPr>
          <a:xfrm>
            <a:off x="2819400" y="1143000"/>
            <a:ext cx="3786187"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Calibri" pitchFamily="34" charset="0"/>
                <a:cs typeface="Calibri" pitchFamily="34" charset="0"/>
              </a:rPr>
              <a:t>ТИПЫ ДОХОДОВ</a:t>
            </a:r>
          </a:p>
        </p:txBody>
      </p:sp>
      <p:sp>
        <p:nvSpPr>
          <p:cNvPr id="16" name="TextBox 15"/>
          <p:cNvSpPr txBox="1"/>
          <p:nvPr/>
        </p:nvSpPr>
        <p:spPr>
          <a:xfrm>
            <a:off x="0" y="1600200"/>
            <a:ext cx="5143500" cy="2893100"/>
          </a:xfrm>
          <a:prstGeom prst="rect">
            <a:avLst/>
          </a:prstGeom>
          <a:noFill/>
        </p:spPr>
        <p:txBody>
          <a:bodyPr>
            <a:spAutoFit/>
          </a:bodyPr>
          <a:lstStyle/>
          <a:p>
            <a:pPr algn="ctr" fontAlgn="auto">
              <a:spcBef>
                <a:spcPts val="0"/>
              </a:spcBef>
              <a:spcAft>
                <a:spcPts val="0"/>
              </a:spcAft>
              <a:defRPr/>
            </a:pPr>
            <a:r>
              <a:rPr lang="ru-RU" sz="1400" b="1" dirty="0">
                <a:latin typeface="Calibri" pitchFamily="34" charset="0"/>
                <a:cs typeface="Calibri" pitchFamily="34" charset="0"/>
              </a:rPr>
              <a:t>Налоговые (собственные)</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налог на доход физических лиц (НДФЛ</a:t>
            </a:r>
            <a:r>
              <a:rPr lang="ru-RU" sz="1400" dirty="0" smtClean="0">
                <a:latin typeface="Calibri" pitchFamily="34" charset="0"/>
                <a:cs typeface="Calibri" pitchFamily="34" charset="0"/>
              </a:rPr>
              <a:t>);</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акцизы;</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налог, взимаемый с применением упрощенной</a:t>
            </a:r>
          </a:p>
          <a:p>
            <a:pPr marL="342900" indent="-342900" fontAlgn="auto">
              <a:spcBef>
                <a:spcPts val="0"/>
              </a:spcBef>
              <a:spcAft>
                <a:spcPts val="0"/>
              </a:spcAft>
              <a:defRPr/>
            </a:pPr>
            <a:r>
              <a:rPr lang="ru-RU" sz="1400" dirty="0" smtClean="0">
                <a:latin typeface="Calibri" pitchFamily="34" charset="0"/>
                <a:cs typeface="Calibri" pitchFamily="34" charset="0"/>
              </a:rPr>
              <a:t>        системы налогообложения (УСН);</a:t>
            </a:r>
            <a:endParaRPr lang="ru-RU" sz="1400" dirty="0">
              <a:latin typeface="Calibri" pitchFamily="34" charset="0"/>
              <a:cs typeface="Calibri" pitchFamily="34" charset="0"/>
            </a:endParaRP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единый налог на вмененный доход (ЕНВД);</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единый сельскохозяйственный налог  (ЕСХН);</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налог</a:t>
            </a:r>
            <a:r>
              <a:rPr lang="ru-RU" sz="1400" dirty="0">
                <a:latin typeface="Calibri" pitchFamily="34" charset="0"/>
                <a:cs typeface="Calibri" pitchFamily="34" charset="0"/>
              </a:rPr>
              <a:t>, взимаемый в связи с применением патентной системы </a:t>
            </a:r>
            <a:r>
              <a:rPr lang="ru-RU" sz="1400" dirty="0" smtClean="0">
                <a:latin typeface="Calibri" pitchFamily="34" charset="0"/>
                <a:cs typeface="Calibri" pitchFamily="34" charset="0"/>
              </a:rPr>
              <a:t>налогообложения;</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налог на имущество физических лиц;</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земельный налог;</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государственная пошлина;</a:t>
            </a:r>
          </a:p>
          <a:p>
            <a:pPr marL="342900" indent="-342900" fontAlgn="auto">
              <a:spcBef>
                <a:spcPts val="0"/>
              </a:spcBef>
              <a:spcAft>
                <a:spcPts val="0"/>
              </a:spcAft>
              <a:buFont typeface="Wingdings" pitchFamily="2" charset="2"/>
              <a:buChar char="Ø"/>
              <a:defRPr/>
            </a:pPr>
            <a:endParaRPr lang="ru-RU" sz="1400" dirty="0">
              <a:latin typeface="Calibri" pitchFamily="34" charset="0"/>
              <a:cs typeface="Calibri" pitchFamily="34" charset="0"/>
            </a:endParaRPr>
          </a:p>
        </p:txBody>
      </p:sp>
      <p:sp>
        <p:nvSpPr>
          <p:cNvPr id="17" name="TextBox 16"/>
          <p:cNvSpPr txBox="1"/>
          <p:nvPr/>
        </p:nvSpPr>
        <p:spPr>
          <a:xfrm>
            <a:off x="533400" y="4495800"/>
            <a:ext cx="3929062" cy="1384995"/>
          </a:xfrm>
          <a:prstGeom prst="rect">
            <a:avLst/>
          </a:prstGeom>
          <a:noFill/>
        </p:spPr>
        <p:txBody>
          <a:bodyPr>
            <a:spAutoFit/>
          </a:bodyPr>
          <a:lstStyle/>
          <a:p>
            <a:pPr marL="342900" indent="-342900" algn="ctr" fontAlgn="auto">
              <a:spcBef>
                <a:spcPts val="0"/>
              </a:spcBef>
              <a:spcAft>
                <a:spcPts val="0"/>
              </a:spcAft>
              <a:defRPr/>
            </a:pPr>
            <a:r>
              <a:rPr lang="ru-RU" sz="1400" b="1" dirty="0">
                <a:latin typeface="Calibri" pitchFamily="34" charset="0"/>
                <a:cs typeface="Calibri" pitchFamily="34" charset="0"/>
              </a:rPr>
              <a:t>Безвозмездные поступления</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дотации;</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субвенции;</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субсидии;</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иные межбюджетные трансферты.</a:t>
            </a:r>
          </a:p>
          <a:p>
            <a:pPr fontAlgn="auto">
              <a:spcBef>
                <a:spcPts val="0"/>
              </a:spcBef>
              <a:spcAft>
                <a:spcPts val="0"/>
              </a:spcAft>
              <a:defRPr/>
            </a:pPr>
            <a:endParaRPr lang="ru-RU" sz="1400" dirty="0">
              <a:latin typeface="Calibri" pitchFamily="34" charset="0"/>
              <a:cs typeface="Calibri" pitchFamily="34" charset="0"/>
            </a:endParaRPr>
          </a:p>
        </p:txBody>
      </p:sp>
      <p:sp>
        <p:nvSpPr>
          <p:cNvPr id="18" name="TextBox 17"/>
          <p:cNvSpPr txBox="1"/>
          <p:nvPr/>
        </p:nvSpPr>
        <p:spPr>
          <a:xfrm>
            <a:off x="4643438" y="1600200"/>
            <a:ext cx="4500562" cy="2677656"/>
          </a:xfrm>
          <a:prstGeom prst="rect">
            <a:avLst/>
          </a:prstGeom>
          <a:noFill/>
        </p:spPr>
        <p:txBody>
          <a:bodyPr>
            <a:spAutoFit/>
          </a:bodyPr>
          <a:lstStyle/>
          <a:p>
            <a:pPr algn="ctr" fontAlgn="auto">
              <a:spcBef>
                <a:spcPts val="0"/>
              </a:spcBef>
              <a:spcAft>
                <a:spcPts val="0"/>
              </a:spcAft>
              <a:defRPr/>
            </a:pPr>
            <a:r>
              <a:rPr lang="ru-RU" sz="1400" b="1" dirty="0">
                <a:latin typeface="Calibri" pitchFamily="34" charset="0"/>
                <a:cs typeface="Calibri" pitchFamily="34" charset="0"/>
              </a:rPr>
              <a:t>Неналоговые (собственные)</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доходы, получаемые в виде арендной платы </a:t>
            </a:r>
            <a:r>
              <a:rPr lang="ru-RU" sz="1400" dirty="0">
                <a:latin typeface="Calibri" pitchFamily="34" charset="0"/>
                <a:cs typeface="Calibri" pitchFamily="34" charset="0"/>
              </a:rPr>
              <a:t>за земельные участки</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доходы от реализации имущества и продажи земельных </a:t>
            </a:r>
            <a:r>
              <a:rPr lang="ru-RU" sz="1400" dirty="0">
                <a:latin typeface="Calibri" pitchFamily="34" charset="0"/>
                <a:cs typeface="Calibri" pitchFamily="34" charset="0"/>
              </a:rPr>
              <a:t>участков;</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доходы от сдачи в аренду имущества;</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платежи от муниципальных унитарных предприятий;</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плата за негативное воздействие на окружающую среду;</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доходы от оказания платных услуг; </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штрафы, санкции, возмещение ущерба</a:t>
            </a:r>
          </a:p>
        </p:txBody>
      </p:sp>
      <p:pic>
        <p:nvPicPr>
          <p:cNvPr id="9" name="Picture 2" descr="https://yamama2.ru/wp-content/uploads/2019/10/%D0%BE%D0%B1%D0%BB%D0%BE%D0%B6%D0%BA%D0%B0-1.jpg"/>
          <p:cNvPicPr>
            <a:picLocks noChangeAspect="1" noChangeArrowheads="1"/>
          </p:cNvPicPr>
          <p:nvPr/>
        </p:nvPicPr>
        <p:blipFill>
          <a:blip r:embed="rId3" cstate="print"/>
          <a:srcRect/>
          <a:stretch>
            <a:fillRect/>
          </a:stretch>
        </p:blipFill>
        <p:spPr bwMode="auto">
          <a:xfrm>
            <a:off x="6000760" y="4357694"/>
            <a:ext cx="2761920" cy="2500306"/>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612"/>
          </a:xfrm>
        </p:spPr>
        <p:txBody>
          <a:bodyPr rtlCol="0">
            <a:normAutofit fontScale="90000"/>
          </a:bodyPr>
          <a:lstStyle/>
          <a:p>
            <a:pPr eaLnBrk="1" fontAlgn="auto" hangingPunct="1">
              <a:spcAft>
                <a:spcPts val="0"/>
              </a:spcAft>
              <a:defRPr/>
            </a:pPr>
            <a:r>
              <a:rPr lang="ru-RU" dirty="0" smtClean="0">
                <a:cs typeface="Times New Roman" pitchFamily="18" charset="0"/>
              </a:rPr>
              <a:t>Безвозмездные поступления</a:t>
            </a:r>
            <a:endParaRPr lang="ru-RU" dirty="0">
              <a:cs typeface="Times New Roman" pitchFamily="18" charset="0"/>
            </a:endParaRPr>
          </a:p>
        </p:txBody>
      </p:sp>
      <p:sp>
        <p:nvSpPr>
          <p:cNvPr id="8" name="Блок-схема: альтернативный процесс 7"/>
          <p:cNvSpPr/>
          <p:nvPr/>
        </p:nvSpPr>
        <p:spPr>
          <a:xfrm>
            <a:off x="152400" y="3429000"/>
            <a:ext cx="19812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Дотации</a:t>
            </a:r>
            <a:r>
              <a:rPr lang="ru-RU" sz="1200" b="1" dirty="0">
                <a:solidFill>
                  <a:schemeClr val="tx1"/>
                </a:solidFill>
                <a:cs typeface="Times New Roman" pitchFamily="18" charset="0"/>
              </a:rPr>
              <a:t> </a:t>
            </a: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Dotatio</a:t>
            </a:r>
            <a:r>
              <a:rPr lang="ru-RU" sz="1200" dirty="0">
                <a:solidFill>
                  <a:schemeClr val="tx1"/>
                </a:solidFill>
                <a:cs typeface="Times New Roman" pitchFamily="18" charset="0"/>
              </a:rPr>
              <a:t>» – дар, пожертвование) </a:t>
            </a:r>
            <a:r>
              <a:rPr lang="ru-RU" sz="1600" dirty="0">
                <a:solidFill>
                  <a:schemeClr val="tx1"/>
                </a:solidFill>
                <a:cs typeface="Times New Roman" pitchFamily="18" charset="0"/>
              </a:rPr>
              <a:t>трансферты без определения конкретной цели использования средств</a:t>
            </a:r>
          </a:p>
          <a:p>
            <a:pPr algn="ctr" fontAlgn="auto">
              <a:spcBef>
                <a:spcPts val="0"/>
              </a:spcBef>
              <a:spcAft>
                <a:spcPts val="0"/>
              </a:spcAft>
              <a:defRPr/>
            </a:pPr>
            <a:r>
              <a:rPr lang="ru-RU" sz="1200" i="1" dirty="0">
                <a:solidFill>
                  <a:schemeClr val="tx1"/>
                </a:solidFill>
                <a:cs typeface="Times New Roman" pitchFamily="18" charset="0"/>
              </a:rPr>
              <a:t>(карманные деньги ребенка)</a:t>
            </a:r>
          </a:p>
        </p:txBody>
      </p:sp>
      <p:sp>
        <p:nvSpPr>
          <p:cNvPr id="9" name="Блок-схема: альтернативный процесс 8"/>
          <p:cNvSpPr/>
          <p:nvPr/>
        </p:nvSpPr>
        <p:spPr>
          <a:xfrm>
            <a:off x="2362200" y="3429000"/>
            <a:ext cx="19050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Субвенции</a:t>
            </a:r>
            <a:r>
              <a:rPr lang="ru-RU" sz="1200" b="1" dirty="0">
                <a:solidFill>
                  <a:schemeClr val="tx1"/>
                </a:solidFill>
                <a:cs typeface="Times New Roman" pitchFamily="18" charset="0"/>
              </a:rPr>
              <a:t> </a:t>
            </a:r>
          </a:p>
          <a:p>
            <a:pPr algn="ctr" fontAlgn="auto">
              <a:spcBef>
                <a:spcPts val="0"/>
              </a:spcBef>
              <a:spcAft>
                <a:spcPts val="0"/>
              </a:spcAft>
              <a:defRPr/>
            </a:pP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Subvenire</a:t>
            </a:r>
            <a:r>
              <a:rPr lang="ru-RU" sz="1200" dirty="0">
                <a:solidFill>
                  <a:schemeClr val="tx1"/>
                </a:solidFill>
                <a:cs typeface="Times New Roman" pitchFamily="18" charset="0"/>
              </a:rPr>
              <a:t>» – приходить на помощь) </a:t>
            </a:r>
            <a:r>
              <a:rPr lang="ru-RU" sz="1600" dirty="0">
                <a:solidFill>
                  <a:schemeClr val="tx1"/>
                </a:solidFill>
                <a:cs typeface="Times New Roman" pitchFamily="18" charset="0"/>
              </a:rPr>
              <a:t>трансферты на финансирование переданных полномочий</a:t>
            </a:r>
          </a:p>
          <a:p>
            <a:pPr algn="ctr" fontAlgn="auto">
              <a:spcBef>
                <a:spcPts val="0"/>
              </a:spcBef>
              <a:spcAft>
                <a:spcPts val="0"/>
              </a:spcAft>
              <a:defRPr/>
            </a:pPr>
            <a:r>
              <a:rPr lang="ru-RU" sz="1200" i="1" dirty="0">
                <a:solidFill>
                  <a:schemeClr val="tx1"/>
                </a:solidFill>
                <a:cs typeface="Times New Roman" pitchFamily="18" charset="0"/>
              </a:rPr>
              <a:t>(деньги ребенку на покупки по списку)</a:t>
            </a:r>
          </a:p>
          <a:p>
            <a:pPr algn="ctr" fontAlgn="auto">
              <a:spcBef>
                <a:spcPts val="0"/>
              </a:spcBef>
              <a:spcAft>
                <a:spcPts val="0"/>
              </a:spcAft>
              <a:defRPr/>
            </a:pPr>
            <a:endParaRPr lang="ru-RU" sz="1200" dirty="0">
              <a:cs typeface="Times New Roman" pitchFamily="18" charset="0"/>
            </a:endParaRPr>
          </a:p>
        </p:txBody>
      </p:sp>
      <p:sp>
        <p:nvSpPr>
          <p:cNvPr id="10" name="Блок-схема: альтернативный процесс 9"/>
          <p:cNvSpPr/>
          <p:nvPr/>
        </p:nvSpPr>
        <p:spPr>
          <a:xfrm>
            <a:off x="4572000" y="3429000"/>
            <a:ext cx="20574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Субсидии</a:t>
            </a:r>
            <a:r>
              <a:rPr lang="en-US" sz="1600" b="1" dirty="0">
                <a:solidFill>
                  <a:schemeClr val="tx1"/>
                </a:solidFill>
                <a:cs typeface="Times New Roman" pitchFamily="18" charset="0"/>
              </a:rPr>
              <a:t> </a:t>
            </a:r>
            <a:endParaRPr lang="ru-RU" sz="1600" b="1" dirty="0">
              <a:solidFill>
                <a:schemeClr val="tx1"/>
              </a:solidFill>
              <a:cs typeface="Times New Roman" pitchFamily="18" charset="0"/>
            </a:endParaRPr>
          </a:p>
          <a:p>
            <a:pPr algn="ctr" fontAlgn="auto">
              <a:spcBef>
                <a:spcPts val="0"/>
              </a:spcBef>
              <a:spcAft>
                <a:spcPts val="0"/>
              </a:spcAft>
              <a:defRPr/>
            </a:pP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Subsidium</a:t>
            </a:r>
            <a:r>
              <a:rPr lang="ru-RU" sz="1200" dirty="0">
                <a:solidFill>
                  <a:schemeClr val="tx1"/>
                </a:solidFill>
                <a:cs typeface="Times New Roman" pitchFamily="18" charset="0"/>
              </a:rPr>
              <a:t>» – поддержка) </a:t>
            </a:r>
            <a:r>
              <a:rPr lang="ru-RU" sz="1600" b="1" dirty="0">
                <a:solidFill>
                  <a:schemeClr val="tx1"/>
                </a:solidFill>
                <a:cs typeface="Times New Roman" pitchFamily="18" charset="0"/>
              </a:rPr>
              <a:t> </a:t>
            </a:r>
            <a:r>
              <a:rPr lang="ru-RU" sz="1600" dirty="0">
                <a:solidFill>
                  <a:schemeClr val="tx1"/>
                </a:solidFill>
                <a:cs typeface="Times New Roman" pitchFamily="18" charset="0"/>
              </a:rPr>
              <a:t>трансферты на условиях долевого софинансирования расходов</a:t>
            </a:r>
          </a:p>
          <a:p>
            <a:pPr algn="ctr" fontAlgn="auto">
              <a:spcBef>
                <a:spcPts val="0"/>
              </a:spcBef>
              <a:spcAft>
                <a:spcPts val="0"/>
              </a:spcAft>
              <a:defRPr/>
            </a:pPr>
            <a:r>
              <a:rPr lang="ru-RU" sz="1200" i="1" dirty="0">
                <a:solidFill>
                  <a:schemeClr val="tx1"/>
                </a:solidFill>
                <a:cs typeface="Times New Roman" pitchFamily="18" charset="0"/>
              </a:rPr>
              <a:t>(добавить деньги ребенку на его покупку)</a:t>
            </a:r>
          </a:p>
          <a:p>
            <a:pPr algn="ctr" fontAlgn="auto">
              <a:spcBef>
                <a:spcPts val="0"/>
              </a:spcBef>
              <a:spcAft>
                <a:spcPts val="0"/>
              </a:spcAft>
              <a:defRPr/>
            </a:pPr>
            <a:endParaRPr lang="ru-RU" sz="1200" dirty="0">
              <a:solidFill>
                <a:schemeClr val="tx1"/>
              </a:solidFill>
            </a:endParaRPr>
          </a:p>
        </p:txBody>
      </p:sp>
      <p:cxnSp>
        <p:nvCxnSpPr>
          <p:cNvPr id="12" name="Прямая со стрелкой 11"/>
          <p:cNvCxnSpPr/>
          <p:nvPr/>
        </p:nvCxnSpPr>
        <p:spPr>
          <a:xfrm rot="10800000" flipV="1">
            <a:off x="1428750" y="2643188"/>
            <a:ext cx="785813" cy="5715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a:off x="3255168" y="3069432"/>
            <a:ext cx="423863" cy="2286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6786563" y="2643188"/>
            <a:ext cx="785812" cy="5715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1500188" y="1143000"/>
            <a:ext cx="6143625" cy="1785938"/>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solidFill>
                  <a:schemeClr val="tx1"/>
                </a:solidFill>
                <a:cs typeface="Times New Roman" pitchFamily="18" charset="0"/>
              </a:rPr>
              <a:t>Межбюджетные трансферты – это денежные средства, перечисляемые из одного уровня бюджета другому</a:t>
            </a:r>
          </a:p>
        </p:txBody>
      </p:sp>
      <p:sp>
        <p:nvSpPr>
          <p:cNvPr id="11" name="Блок-схема: альтернативный процесс 10"/>
          <p:cNvSpPr/>
          <p:nvPr/>
        </p:nvSpPr>
        <p:spPr>
          <a:xfrm>
            <a:off x="6934200" y="3429000"/>
            <a:ext cx="2016125"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Иные межбюджетные трансферты</a:t>
            </a:r>
            <a:endParaRPr lang="ru-RU" sz="1600" dirty="0">
              <a:solidFill>
                <a:schemeClr val="tx1"/>
              </a:solidFill>
              <a:cs typeface="Times New Roman" pitchFamily="18" charset="0"/>
            </a:endParaRPr>
          </a:p>
          <a:p>
            <a:pPr algn="ctr" fontAlgn="auto">
              <a:spcBef>
                <a:spcPts val="0"/>
              </a:spcBef>
              <a:spcAft>
                <a:spcPts val="0"/>
              </a:spcAft>
              <a:defRPr/>
            </a:pPr>
            <a:r>
              <a:rPr lang="ru-RU" sz="1600" dirty="0">
                <a:solidFill>
                  <a:schemeClr val="tx1"/>
                </a:solidFill>
                <a:cs typeface="Times New Roman" pitchFamily="18" charset="0"/>
              </a:rPr>
              <a:t>носят безвозвратный характер</a:t>
            </a:r>
          </a:p>
          <a:p>
            <a:pPr algn="ctr" fontAlgn="auto">
              <a:spcBef>
                <a:spcPts val="0"/>
              </a:spcBef>
              <a:spcAft>
                <a:spcPts val="0"/>
              </a:spcAft>
              <a:defRPr/>
            </a:pPr>
            <a:endParaRPr lang="ru-RU" sz="1600" dirty="0">
              <a:solidFill>
                <a:schemeClr val="tx1"/>
              </a:solidFill>
            </a:endParaRPr>
          </a:p>
        </p:txBody>
      </p:sp>
      <p:cxnSp>
        <p:nvCxnSpPr>
          <p:cNvPr id="15" name="Прямая со стрелкой 14"/>
          <p:cNvCxnSpPr/>
          <p:nvPr/>
        </p:nvCxnSpPr>
        <p:spPr>
          <a:xfrm rot="5400000">
            <a:off x="3255168" y="3069432"/>
            <a:ext cx="423863" cy="2286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6200000" flipH="1">
            <a:off x="5274468" y="3107532"/>
            <a:ext cx="423863" cy="1524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a:defRPr/>
            </a:pPr>
            <a:r>
              <a:rPr lang="ru-RU" sz="2600" kern="0" dirty="0" smtClean="0">
                <a:solidFill>
                  <a:schemeClr val="tx2"/>
                </a:solidFill>
                <a:latin typeface="Times New Roman" pitchFamily="18" charset="0"/>
                <a:ea typeface="+mj-ea"/>
                <a:cs typeface="+mj-cs"/>
              </a:rPr>
              <a:t>РАСХОДЫ </a:t>
            </a:r>
            <a:r>
              <a:rPr lang="ru-RU" sz="2600" kern="0" dirty="0">
                <a:solidFill>
                  <a:schemeClr val="tx2"/>
                </a:solidFill>
                <a:latin typeface="Times New Roman" pitchFamily="18" charset="0"/>
                <a:ea typeface="+mj-ea"/>
                <a:cs typeface="+mj-cs"/>
              </a:rPr>
              <a:t>МЕСТНОГО БЮДЖЕТА</a:t>
            </a:r>
          </a:p>
        </p:txBody>
      </p:sp>
      <p:sp>
        <p:nvSpPr>
          <p:cNvPr id="12" name="Rectangle 2"/>
          <p:cNvSpPr txBox="1">
            <a:spLocks noChangeArrowheads="1"/>
          </p:cNvSpPr>
          <p:nvPr/>
        </p:nvSpPr>
        <p:spPr bwMode="auto">
          <a:xfrm>
            <a:off x="0" y="428625"/>
            <a:ext cx="9144000" cy="511175"/>
          </a:xfrm>
          <a:prstGeom prst="rect">
            <a:avLst/>
          </a:prstGeom>
          <a:noFill/>
          <a:ln w="9525">
            <a:noFill/>
            <a:miter lim="800000"/>
            <a:headEnd/>
            <a:tailEnd/>
          </a:ln>
        </p:spPr>
        <p:txBody>
          <a:bodyPr anchor="ctr"/>
          <a:lstStyle/>
          <a:p>
            <a:pPr algn="ctr">
              <a:defRPr/>
            </a:pPr>
            <a:r>
              <a:rPr lang="ru-RU" kern="0" dirty="0" smtClean="0">
                <a:solidFill>
                  <a:schemeClr val="tx2"/>
                </a:solidFill>
                <a:latin typeface="Times New Roman" pitchFamily="18" charset="0"/>
                <a:ea typeface="+mj-ea"/>
                <a:cs typeface="+mj-cs"/>
              </a:rPr>
              <a:t>Расходы </a:t>
            </a:r>
            <a:r>
              <a:rPr lang="ru-RU" kern="0" dirty="0">
                <a:solidFill>
                  <a:schemeClr val="tx2"/>
                </a:solidFill>
                <a:latin typeface="Times New Roman" pitchFamily="18" charset="0"/>
                <a:ea typeface="+mj-ea"/>
                <a:cs typeface="+mj-cs"/>
              </a:rPr>
              <a:t>бюджета </a:t>
            </a:r>
            <a:r>
              <a:rPr lang="ru-RU" kern="0" dirty="0" smtClean="0">
                <a:solidFill>
                  <a:schemeClr val="tx2"/>
                </a:solidFill>
                <a:latin typeface="Times New Roman" pitchFamily="18" charset="0"/>
                <a:ea typeface="+mj-ea"/>
                <a:cs typeface="+mj-cs"/>
              </a:rPr>
              <a:t>–денежные </a:t>
            </a:r>
            <a:r>
              <a:rPr lang="ru-RU" kern="0" dirty="0">
                <a:solidFill>
                  <a:schemeClr val="tx2"/>
                </a:solidFill>
                <a:latin typeface="Times New Roman" pitchFamily="18" charset="0"/>
                <a:ea typeface="+mj-ea"/>
                <a:cs typeface="+mj-cs"/>
              </a:rPr>
              <a:t>средства, </a:t>
            </a:r>
            <a:r>
              <a:rPr lang="ru-RU" kern="0" dirty="0" smtClean="0">
                <a:solidFill>
                  <a:schemeClr val="tx2"/>
                </a:solidFill>
                <a:latin typeface="Times New Roman" pitchFamily="18" charset="0"/>
                <a:ea typeface="+mj-ea"/>
                <a:cs typeface="+mj-cs"/>
              </a:rPr>
              <a:t>направляемые на финансовое обеспечение задач и функций государства и местного самоуправления.</a:t>
            </a:r>
            <a:endParaRPr lang="ru-RU" kern="0" dirty="0">
              <a:solidFill>
                <a:schemeClr val="tx2"/>
              </a:solidFill>
              <a:latin typeface="Times New Roman" pitchFamily="18" charset="0"/>
              <a:ea typeface="+mj-ea"/>
              <a:cs typeface="+mj-cs"/>
            </a:endParaRPr>
          </a:p>
        </p:txBody>
      </p:sp>
      <p:sp>
        <p:nvSpPr>
          <p:cNvPr id="15" name="Прямоугольник 14"/>
          <p:cNvSpPr/>
          <p:nvPr/>
        </p:nvSpPr>
        <p:spPr>
          <a:xfrm>
            <a:off x="2643174" y="1000108"/>
            <a:ext cx="3786187" cy="571487"/>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smtClean="0">
                <a:solidFill>
                  <a:schemeClr val="tx1"/>
                </a:solidFill>
              </a:rPr>
              <a:t>КЛАССИФИКАЦИЯ  РАСХОДОВ ПО ПРИЗНАКАМ</a:t>
            </a:r>
            <a:endParaRPr lang="ru-RU" dirty="0">
              <a:solidFill>
                <a:schemeClr val="tx1"/>
              </a:solidFill>
            </a:endParaRPr>
          </a:p>
        </p:txBody>
      </p:sp>
      <p:sp>
        <p:nvSpPr>
          <p:cNvPr id="17" name="Скругленный прямоугольник 16"/>
          <p:cNvSpPr/>
          <p:nvPr/>
        </p:nvSpPr>
        <p:spPr>
          <a:xfrm>
            <a:off x="214282" y="1928802"/>
            <a:ext cx="2700000" cy="4714314"/>
          </a:xfrm>
          <a:prstGeom prst="round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Функциональная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отражает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направление средств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выполнение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основных функций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государства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(муниципалитета) (раздел→</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подраздел→ целевые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статьи→ виды расходов)</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8" name="Скругленный прямоугольник 17"/>
          <p:cNvSpPr/>
          <p:nvPr/>
        </p:nvSpPr>
        <p:spPr>
          <a:xfrm>
            <a:off x="3071802" y="1928802"/>
            <a:ext cx="2842876" cy="471431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Ведомственная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непосредственно</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связана со структурой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управления, отображает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распределение бюджетных</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средств по главным</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распорядителям средств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(органы МСУ,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органы администрации)</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9" name="Скругленный прямоугольник 18"/>
          <p:cNvSpPr/>
          <p:nvPr/>
        </p:nvSpPr>
        <p:spPr>
          <a:xfrm>
            <a:off x="6072198" y="1928802"/>
            <a:ext cx="2842876" cy="4714314"/>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Экономическая </a:t>
            </a:r>
            <a:r>
              <a:rPr lang="ru-RU" dirty="0" smtClean="0">
                <a:solidFill>
                  <a:schemeClr val="tx1"/>
                </a:solidFill>
                <a:latin typeface="Times New Roman" pitchFamily="18" charset="0"/>
                <a:cs typeface="Times New Roman" pitchFamily="18" charset="0"/>
              </a:rPr>
              <a:t>классификация</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показывает деление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текущие и</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капитальные, а также на выплату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заработной платы,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материальные затраты,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приобретение товаров и услуг</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(категория расходов→ группы→</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предметные статьи→ подстатьи)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25" name="Стрелка углом 24"/>
          <p:cNvSpPr/>
          <p:nvPr/>
        </p:nvSpPr>
        <p:spPr>
          <a:xfrm rot="5400000">
            <a:off x="6585206" y="1161546"/>
            <a:ext cx="720000" cy="540000"/>
          </a:xfrm>
          <a:prstGeom prst="bentArrow">
            <a:avLst>
              <a:gd name="adj1" fmla="val 32164"/>
              <a:gd name="adj2" fmla="val 25000"/>
              <a:gd name="adj3" fmla="val 48880"/>
              <a:gd name="adj4" fmla="val 43750"/>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Стрелка углом 25"/>
          <p:cNvSpPr/>
          <p:nvPr/>
        </p:nvSpPr>
        <p:spPr>
          <a:xfrm rot="5400000" flipV="1">
            <a:off x="1767356" y="1161546"/>
            <a:ext cx="720000" cy="540000"/>
          </a:xfrm>
          <a:prstGeom prst="bentArrow">
            <a:avLst>
              <a:gd name="adj1" fmla="val 32164"/>
              <a:gd name="adj2" fmla="val 25000"/>
              <a:gd name="adj3" fmla="val 48880"/>
              <a:gd name="adj4" fmla="val 4375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Стрелка вниз 26"/>
          <p:cNvSpPr/>
          <p:nvPr/>
        </p:nvSpPr>
        <p:spPr>
          <a:xfrm>
            <a:off x="4286248" y="1643050"/>
            <a:ext cx="285752" cy="214314"/>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vatars.mds.yandex.net/get-pdb/1626167/27b86de6-5491-4c52-b6e1-456716c76d47/s1200"/>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55299" name="Содержимое 2"/>
          <p:cNvSpPr>
            <a:spLocks noGrp="1"/>
          </p:cNvSpPr>
          <p:nvPr>
            <p:ph idx="1"/>
          </p:nvPr>
        </p:nvSpPr>
        <p:spPr>
          <a:xfrm>
            <a:off x="250825" y="333375"/>
            <a:ext cx="8588375" cy="6191250"/>
          </a:xfrm>
        </p:spPr>
        <p:txBody>
          <a:bodyPr/>
          <a:lstStyle/>
          <a:p>
            <a:pPr algn="ctr">
              <a:buFontTx/>
              <a:buNone/>
              <a:defRPr/>
            </a:pPr>
            <a:r>
              <a:rPr lang="ru-RU" sz="2000" dirty="0" smtClean="0">
                <a:latin typeface="Calibri" pitchFamily="34" charset="0"/>
                <a:cs typeface="Calibri" pitchFamily="34" charset="0"/>
              </a:rPr>
              <a:t>Контактная информация:</a:t>
            </a:r>
          </a:p>
          <a:p>
            <a:pPr algn="ctr">
              <a:buFontTx/>
              <a:buNone/>
              <a:defRPr/>
            </a:pPr>
            <a:endParaRPr lang="ru-RU" sz="1800" dirty="0" smtClean="0">
              <a:latin typeface="Calibri" pitchFamily="34" charset="0"/>
              <a:cs typeface="Calibri" pitchFamily="34" charset="0"/>
            </a:endParaRPr>
          </a:p>
          <a:p>
            <a:pPr marL="0" algn="ctr">
              <a:spcBef>
                <a:spcPts val="0"/>
              </a:spcBef>
              <a:buFontTx/>
              <a:buNone/>
              <a:defRPr/>
            </a:pPr>
            <a:r>
              <a:rPr lang="ru-RU" sz="1800" dirty="0" smtClean="0">
                <a:latin typeface="Calibri" pitchFamily="34" charset="0"/>
                <a:cs typeface="Calibri" pitchFamily="34" charset="0"/>
              </a:rPr>
              <a:t>      </a:t>
            </a:r>
            <a:r>
              <a:rPr lang="ru-RU" sz="2400" b="1" dirty="0" smtClean="0">
                <a:latin typeface="Calibri" pitchFamily="34" charset="0"/>
                <a:cs typeface="Calibri" pitchFamily="34" charset="0"/>
              </a:rPr>
              <a:t>Финансовое управление </a:t>
            </a:r>
          </a:p>
          <a:p>
            <a:pPr marL="0" algn="ctr">
              <a:spcBef>
                <a:spcPts val="0"/>
              </a:spcBef>
              <a:buFontTx/>
              <a:buNone/>
              <a:defRPr/>
            </a:pPr>
            <a:r>
              <a:rPr lang="ru-RU" sz="2400" b="1" dirty="0" smtClean="0">
                <a:latin typeface="Calibri" pitchFamily="34" charset="0"/>
                <a:cs typeface="Calibri" pitchFamily="34" charset="0"/>
              </a:rPr>
              <a:t>администрации Курского муниципального округа Ставропольского края</a:t>
            </a:r>
            <a:br>
              <a:rPr lang="ru-RU" sz="2400" b="1" dirty="0" smtClean="0">
                <a:latin typeface="Calibri" pitchFamily="34" charset="0"/>
                <a:cs typeface="Calibri" pitchFamily="34" charset="0"/>
              </a:rPr>
            </a:br>
            <a:endParaRPr lang="ru-RU" sz="2400" b="1" dirty="0" smtClean="0">
              <a:latin typeface="Calibri" pitchFamily="34" charset="0"/>
              <a:cs typeface="Calibri" pitchFamily="34" charset="0"/>
            </a:endParaRPr>
          </a:p>
          <a:p>
            <a:pPr>
              <a:buFontTx/>
              <a:buNone/>
              <a:defRPr/>
            </a:pPr>
            <a:r>
              <a:rPr lang="ru-RU" sz="1800" dirty="0" smtClean="0">
                <a:latin typeface="Calibri" pitchFamily="34" charset="0"/>
                <a:cs typeface="Calibri" pitchFamily="34" charset="0"/>
              </a:rPr>
              <a:t>     </a:t>
            </a:r>
            <a:r>
              <a:rPr lang="ru-RU" sz="1800" b="1" dirty="0" smtClean="0">
                <a:latin typeface="Calibri" pitchFamily="34" charset="0"/>
                <a:cs typeface="Calibri" pitchFamily="34" charset="0"/>
              </a:rPr>
              <a:t>Начальник Финансового управления - Елена Владимировна Мишина</a:t>
            </a:r>
          </a:p>
          <a:p>
            <a:pPr algn="ctr">
              <a:buFontTx/>
              <a:buNone/>
              <a:defRPr/>
            </a:pPr>
            <a:endParaRPr lang="ru-RU" sz="1800" b="1"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Адрес: </a:t>
            </a:r>
            <a:r>
              <a:rPr lang="ru-RU" sz="1800" dirty="0" smtClean="0">
                <a:latin typeface="Calibri" pitchFamily="34" charset="0"/>
                <a:cs typeface="Calibri" pitchFamily="34" charset="0"/>
              </a:rPr>
              <a:t>357850,</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Ставропольский край,</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Курский район,</a:t>
            </a:r>
            <a:r>
              <a:rPr lang="ru-RU" sz="1800" b="1" dirty="0" smtClean="0">
                <a:latin typeface="Calibri" pitchFamily="34" charset="0"/>
                <a:cs typeface="Calibri" pitchFamily="34" charset="0"/>
              </a:rPr>
              <a:t> </a:t>
            </a:r>
          </a:p>
          <a:p>
            <a:pPr algn="ctr">
              <a:buFontTx/>
              <a:buNone/>
              <a:defRPr/>
            </a:pPr>
            <a:r>
              <a:rPr lang="ru-RU" sz="1800" dirty="0" smtClean="0">
                <a:latin typeface="Calibri" pitchFamily="34" charset="0"/>
                <a:cs typeface="Calibri" pitchFamily="34" charset="0"/>
              </a:rPr>
              <a:t>станица</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Курская,</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пер. Октябрьский, 16 </a:t>
            </a:r>
          </a:p>
          <a:p>
            <a:pPr algn="ctr">
              <a:buFontTx/>
              <a:buNone/>
              <a:defRPr/>
            </a:pPr>
            <a:endParaRPr lang="ru-RU" sz="1800"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Телефон для обращения граждан</a:t>
            </a:r>
            <a:r>
              <a:rPr lang="ru-RU" sz="1800" dirty="0" smtClean="0">
                <a:latin typeface="Calibri" pitchFamily="34" charset="0"/>
                <a:cs typeface="Calibri" pitchFamily="34" charset="0"/>
              </a:rPr>
              <a:t>: 8(879-64) 6-27-99, 6-55-54; </a:t>
            </a:r>
          </a:p>
          <a:p>
            <a:pPr algn="ctr">
              <a:buFontTx/>
              <a:buNone/>
              <a:defRPr/>
            </a:pPr>
            <a:r>
              <a:rPr lang="ru-RU" sz="1800" dirty="0" smtClean="0">
                <a:latin typeface="Calibri" pitchFamily="34" charset="0"/>
                <a:cs typeface="Calibri" pitchFamily="34" charset="0"/>
              </a:rPr>
              <a:t>факс: 8(879-64) 6-27-99. </a:t>
            </a:r>
          </a:p>
          <a:p>
            <a:pPr algn="ctr">
              <a:buFontTx/>
              <a:buNone/>
              <a:defRPr/>
            </a:pPr>
            <a:r>
              <a:rPr lang="ru-RU" sz="1800" b="1" dirty="0" smtClean="0">
                <a:latin typeface="Calibri" pitchFamily="34" charset="0"/>
                <a:cs typeface="Calibri" pitchFamily="34" charset="0"/>
              </a:rPr>
              <a:t>Электронная почта : </a:t>
            </a:r>
            <a:r>
              <a:rPr lang="ru-RU" sz="1800" dirty="0" err="1" smtClean="0">
                <a:latin typeface="Calibri" pitchFamily="34" charset="0"/>
                <a:cs typeface="Calibri" pitchFamily="34" charset="0"/>
              </a:rPr>
              <a:t>fukursk@mail.ru</a:t>
            </a:r>
            <a:r>
              <a:rPr lang="ru-RU" sz="1800" dirty="0" smtClean="0">
                <a:latin typeface="Calibri" pitchFamily="34" charset="0"/>
                <a:cs typeface="Calibri" pitchFamily="34" charset="0"/>
              </a:rPr>
              <a:t> </a:t>
            </a:r>
          </a:p>
          <a:p>
            <a:pPr algn="ctr">
              <a:buFontTx/>
              <a:buNone/>
              <a:defRPr/>
            </a:pPr>
            <a:r>
              <a:rPr lang="ru-RU" sz="1800" b="1" dirty="0" smtClean="0">
                <a:latin typeface="Calibri" pitchFamily="34" charset="0"/>
                <a:cs typeface="Calibri" pitchFamily="34" charset="0"/>
              </a:rPr>
              <a:t>График работы</a:t>
            </a:r>
            <a:r>
              <a:rPr lang="ru-RU" sz="1800" dirty="0" smtClean="0">
                <a:latin typeface="Calibri" pitchFamily="34" charset="0"/>
                <a:cs typeface="Calibri" pitchFamily="34" charset="0"/>
              </a:rPr>
              <a:t>: понедельник -  пятница</a:t>
            </a:r>
          </a:p>
          <a:p>
            <a:pPr algn="ctr">
              <a:buFontTx/>
              <a:buNone/>
              <a:defRPr/>
            </a:pPr>
            <a:r>
              <a:rPr lang="ru-RU" sz="1800" dirty="0" smtClean="0">
                <a:latin typeface="Calibri" pitchFamily="34" charset="0"/>
                <a:cs typeface="Calibri" pitchFamily="34" charset="0"/>
              </a:rPr>
              <a:t> с 8:00 до 17:00, перерыв с 12:00 до 14:00</a:t>
            </a:r>
          </a:p>
          <a:p>
            <a:pPr algn="ctr">
              <a:buFontTx/>
              <a:buNone/>
              <a:defRPr/>
            </a:pPr>
            <a:endParaRPr lang="ru-RU" sz="1800" dirty="0" smtClean="0">
              <a:latin typeface="Calibri" pitchFamily="34" charset="0"/>
              <a:cs typeface="Calibri" pitchFamily="34" charset="0"/>
            </a:endParaRPr>
          </a:p>
        </p:txBody>
      </p:sp>
      <p:pic>
        <p:nvPicPr>
          <p:cNvPr id="219138" name="Picture 2" descr="https://avatars.mds.yandex.net/get-pdb/1527424/db61d4da-af8e-460d-8a04-0f961c01126a/s1200"/>
          <p:cNvPicPr>
            <a:picLocks noChangeAspect="1" noChangeArrowheads="1"/>
          </p:cNvPicPr>
          <p:nvPr/>
        </p:nvPicPr>
        <p:blipFill>
          <a:blip r:embed="rId3" cstate="print"/>
          <a:srcRect/>
          <a:stretch>
            <a:fillRect/>
          </a:stretch>
        </p:blipFill>
        <p:spPr bwMode="auto">
          <a:xfrm>
            <a:off x="6553200" y="5105400"/>
            <a:ext cx="2590800" cy="1609130"/>
          </a:xfrm>
          <a:prstGeom prst="rect">
            <a:avLst/>
          </a:prstGeom>
          <a:noFill/>
        </p:spPr>
      </p:pic>
      <p:pic>
        <p:nvPicPr>
          <p:cNvPr id="219146" name="Picture 10" descr="https://maxcdn.icons8.com/Share/icon/nolan/User_Interface/email1600.png"/>
          <p:cNvPicPr>
            <a:picLocks noChangeAspect="1" noChangeArrowheads="1"/>
          </p:cNvPicPr>
          <p:nvPr/>
        </p:nvPicPr>
        <p:blipFill>
          <a:blip r:embed="rId4" cstate="print"/>
          <a:srcRect/>
          <a:stretch>
            <a:fillRect/>
          </a:stretch>
        </p:blipFill>
        <p:spPr bwMode="auto">
          <a:xfrm>
            <a:off x="152400" y="4572000"/>
            <a:ext cx="2209800" cy="242779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внобедренный треугольник 1"/>
          <p:cNvSpPr/>
          <p:nvPr/>
        </p:nvSpPr>
        <p:spPr>
          <a:xfrm>
            <a:off x="5638800" y="304800"/>
            <a:ext cx="3076604" cy="6553200"/>
          </a:xfrm>
          <a:prstGeom prst="triangle">
            <a:avLst>
              <a:gd name="adj" fmla="val 49729"/>
            </a:avLst>
          </a:prstGeom>
          <a:solidFill>
            <a:srgbClr val="FFCC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a:p>
        </p:txBody>
      </p:sp>
      <p:sp>
        <p:nvSpPr>
          <p:cNvPr id="5" name="Скругленный прямоугольник 4"/>
          <p:cNvSpPr>
            <a:spLocks noChangeAspect="1"/>
          </p:cNvSpPr>
          <p:nvPr/>
        </p:nvSpPr>
        <p:spPr>
          <a:xfrm>
            <a:off x="762000" y="1905000"/>
            <a:ext cx="6264000" cy="716164"/>
          </a:xfrm>
          <a:prstGeom prst="roundRect">
            <a:avLst>
              <a:gd name="adj" fmla="val 50000"/>
            </a:avLst>
          </a:prstGeom>
          <a:solidFill>
            <a:srgbClr val="FFFF99"/>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   Прогноз социально-экономического развития Курского муниципального округа Ставропольского края на 2023 год и на период до 2024-2025 годов, утвержденным постановлением администрации Курского муниципального округа Ставропольского края от 18 октября 2022 года № 1208</a:t>
            </a:r>
            <a:endParaRPr lang="ru-RU" sz="1200" b="1" dirty="0" smtClean="0">
              <a:solidFill>
                <a:schemeClr val="tx1"/>
              </a:solidFill>
              <a:cs typeface="Times New Roman" pitchFamily="18" charset="0"/>
            </a:endParaRPr>
          </a:p>
        </p:txBody>
      </p:sp>
      <p:sp>
        <p:nvSpPr>
          <p:cNvPr id="6" name="Скругленный прямоугольник 5"/>
          <p:cNvSpPr>
            <a:spLocks noChangeAspect="1"/>
          </p:cNvSpPr>
          <p:nvPr/>
        </p:nvSpPr>
        <p:spPr>
          <a:xfrm>
            <a:off x="228600" y="5029200"/>
            <a:ext cx="6264000" cy="806724"/>
          </a:xfrm>
          <a:prstGeom prst="roundRect">
            <a:avLst>
              <a:gd name="adj" fmla="val 46369"/>
            </a:avLst>
          </a:prstGeom>
          <a:solidFill>
            <a:srgbClr val="FFCC99">
              <a:alpha val="81961"/>
            </a:srgb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rPr>
              <a:t>   </a:t>
            </a:r>
            <a:r>
              <a:rPr lang="ru-RU" sz="1200" dirty="0" smtClean="0">
                <a:solidFill>
                  <a:schemeClr val="tx1"/>
                </a:solidFill>
                <a:cs typeface="Times New Roman" pitchFamily="18" charset="0"/>
              </a:rPr>
              <a:t>Положение о бюджетном процессе в Курском муниципальном округе Ставропольского края, утвержденный решением Совета Курского муниципального округа Ставропольского края от 22 октября 2020 г. № 19</a:t>
            </a:r>
          </a:p>
        </p:txBody>
      </p:sp>
      <p:sp>
        <p:nvSpPr>
          <p:cNvPr id="7" name="Скругленный прямоугольник 6"/>
          <p:cNvSpPr>
            <a:spLocks noChangeAspect="1"/>
          </p:cNvSpPr>
          <p:nvPr/>
        </p:nvSpPr>
        <p:spPr>
          <a:xfrm>
            <a:off x="152400" y="5867400"/>
            <a:ext cx="6264000" cy="609600"/>
          </a:xfrm>
          <a:prstGeom prst="roundRect">
            <a:avLst>
              <a:gd name="adj" fmla="val 50000"/>
            </a:avLst>
          </a:prstGeom>
          <a:solidFill>
            <a:srgbClr val="FF5050">
              <a:alpha val="68627"/>
            </a:srgbClr>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ctr">
              <a:lnSpc>
                <a:spcPts val="1700"/>
              </a:lnSpc>
            </a:pPr>
            <a:r>
              <a:rPr lang="ru-RU" sz="1200" dirty="0" smtClean="0">
                <a:solidFill>
                  <a:schemeClr val="tx1"/>
                </a:solidFill>
                <a:cs typeface="Times New Roman" pitchFamily="18" charset="0"/>
              </a:rPr>
              <a:t>Бюджетный кодекс Российской Федерации</a:t>
            </a:r>
          </a:p>
        </p:txBody>
      </p:sp>
      <p:sp>
        <p:nvSpPr>
          <p:cNvPr id="9" name="TextBox 8"/>
          <p:cNvSpPr txBox="1"/>
          <p:nvPr/>
        </p:nvSpPr>
        <p:spPr>
          <a:xfrm>
            <a:off x="990600" y="0"/>
            <a:ext cx="7056784" cy="400110"/>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ОСНОВЫ СОСТАВЛЕНИЯ ПРОЕКТА БЮДЖЕТА</a:t>
            </a:r>
          </a:p>
        </p:txBody>
      </p:sp>
      <p:sp>
        <p:nvSpPr>
          <p:cNvPr id="10" name="Скругленный прямоугольник 9"/>
          <p:cNvSpPr>
            <a:spLocks noChangeAspect="1"/>
          </p:cNvSpPr>
          <p:nvPr/>
        </p:nvSpPr>
        <p:spPr>
          <a:xfrm>
            <a:off x="609600" y="3429000"/>
            <a:ext cx="6264000" cy="720000"/>
          </a:xfrm>
          <a:prstGeom prst="roundRect">
            <a:avLst>
              <a:gd name="adj" fmla="val 44065"/>
            </a:avLst>
          </a:prstGeom>
          <a:solidFill>
            <a:schemeClr val="accent5">
              <a:lumMod val="90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nSpc>
                <a:spcPts val="1000"/>
              </a:lnSpc>
            </a:pPr>
            <a:endParaRPr lang="ru-RU" sz="1200" dirty="0" smtClean="0">
              <a:solidFill>
                <a:sysClr val="windowText" lastClr="000000"/>
              </a:solidFill>
              <a:cs typeface="Times New Roman" pitchFamily="18" charset="0"/>
            </a:endParaRPr>
          </a:p>
          <a:p>
            <a:pPr algn="just">
              <a:lnSpc>
                <a:spcPts val="1200"/>
              </a:lnSpc>
            </a:pPr>
            <a:r>
              <a:rPr lang="ru-RU" sz="1200" dirty="0" smtClean="0">
                <a:solidFill>
                  <a:sysClr val="windowText" lastClr="000000"/>
                </a:solidFill>
                <a:cs typeface="Times New Roman" pitchFamily="18" charset="0"/>
              </a:rPr>
              <a:t>   Основные направления бюджетной и налоговой политики Курского муниципального округа Ставропольского края на 2023 год и плановый период 2024 и 2025 годов, утвержденные распоряжением администрации Курского муниципального округа   от 20 сентября  2022 г. № 312-р</a:t>
            </a:r>
          </a:p>
          <a:p>
            <a:pPr>
              <a:lnSpc>
                <a:spcPts val="1000"/>
              </a:lnSpc>
            </a:pPr>
            <a:endParaRPr lang="ru-RU" sz="1200" b="1" dirty="0" smtClean="0">
              <a:solidFill>
                <a:schemeClr val="tx1">
                  <a:lumMod val="75000"/>
                  <a:lumOff val="25000"/>
                </a:schemeClr>
              </a:solidFill>
            </a:endParaRPr>
          </a:p>
        </p:txBody>
      </p:sp>
      <p:sp>
        <p:nvSpPr>
          <p:cNvPr id="11" name="Скругленный прямоугольник 10"/>
          <p:cNvSpPr>
            <a:spLocks noChangeAspect="1"/>
          </p:cNvSpPr>
          <p:nvPr/>
        </p:nvSpPr>
        <p:spPr>
          <a:xfrm>
            <a:off x="685800" y="2667000"/>
            <a:ext cx="6264000" cy="736940"/>
          </a:xfrm>
          <a:prstGeom prst="roundRect">
            <a:avLst>
              <a:gd name="adj" fmla="val 44065"/>
            </a:avLst>
          </a:prstGeom>
          <a:solidFill>
            <a:srgbClr val="99FFCC"/>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ysClr val="windowText" lastClr="000000"/>
                </a:solidFill>
                <a:cs typeface="Times New Roman" pitchFamily="18" charset="0"/>
              </a:rPr>
              <a:t>   Основные направления долговой политики  Курского муниципального округа Ставропольского края на 2023 год и плановый период 2024 и 2025 годов,  утвержденные распоряжением администрации Курского муниципального округа  от 20 сентября  2022 г. № 313-р</a:t>
            </a:r>
            <a:endParaRPr lang="ru-RU" sz="1200" b="1" dirty="0" smtClean="0">
              <a:solidFill>
                <a:schemeClr val="tx1">
                  <a:lumMod val="75000"/>
                  <a:lumOff val="25000"/>
                </a:schemeClr>
              </a:solidFill>
              <a:cs typeface="Times New Roman" pitchFamily="18" charset="0"/>
            </a:endParaRPr>
          </a:p>
        </p:txBody>
      </p:sp>
      <p:sp>
        <p:nvSpPr>
          <p:cNvPr id="13" name="Скругленный прямоугольник 12"/>
          <p:cNvSpPr>
            <a:spLocks noChangeAspect="1"/>
          </p:cNvSpPr>
          <p:nvPr/>
        </p:nvSpPr>
        <p:spPr>
          <a:xfrm>
            <a:off x="457200" y="4191000"/>
            <a:ext cx="6264000" cy="806724"/>
          </a:xfrm>
          <a:prstGeom prst="roundRect">
            <a:avLst>
              <a:gd name="adj" fmla="val 46369"/>
            </a:avLst>
          </a:prstGeom>
          <a:solidFill>
            <a:srgbClr val="6699FF">
              <a:alpha val="81961"/>
            </a:srgb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План мероприятий по подготовке и составлению проекта бюджета Курского муниципального округа Ставропольского края на 2023 год и плановый период 2024 и  2025 годов, утвержденный распоряжением администрации Курского муниципального округа Ставропольского края от 14 июня 2022 г. № 219-р</a:t>
            </a:r>
          </a:p>
        </p:txBody>
      </p:sp>
      <p:sp>
        <p:nvSpPr>
          <p:cNvPr id="14" name="Скругленный прямоугольник 13"/>
          <p:cNvSpPr>
            <a:spLocks noChangeAspect="1"/>
          </p:cNvSpPr>
          <p:nvPr/>
        </p:nvSpPr>
        <p:spPr>
          <a:xfrm>
            <a:off x="914400" y="1143000"/>
            <a:ext cx="6264000" cy="716164"/>
          </a:xfrm>
          <a:prstGeom prst="roundRect">
            <a:avLst>
              <a:gd name="adj" fmla="val 50000"/>
            </a:avLst>
          </a:prstGeom>
          <a:solidFill>
            <a:schemeClr val="accent5">
              <a:lumMod val="40000"/>
              <a:lumOff val="60000"/>
            </a:schemeClr>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   Прогноз социально-экономического развития Курского муниципального округа Ставропольского края на долгосрочный период до 2035 года, утвержденным постановлением администрации Курского муниципального района Ставропольского края от 11 ноября 2020 года № 671</a:t>
            </a:r>
            <a:endParaRPr lang="ru-RU" sz="1200" b="1" dirty="0" smtClean="0">
              <a:solidFill>
                <a:schemeClr val="tx1"/>
              </a:solidFill>
              <a:cs typeface="Times New Roman" pitchFamily="18" charset="0"/>
            </a:endParaRPr>
          </a:p>
        </p:txBody>
      </p:sp>
      <p:pic>
        <p:nvPicPr>
          <p:cNvPr id="34818" name="Picture 2" descr="https://wiki.mininuniver.ru/images/5/59/%D0%A0%D0%B8%D1%81%D1%83%D0%BD%D0%BE%D0%BA_2_%D0%90%D0%B1%D1%80%D0%B0%D0%BC%D1%8F%D0%BD.jpg"/>
          <p:cNvPicPr>
            <a:picLocks noChangeAspect="1" noChangeArrowheads="1"/>
          </p:cNvPicPr>
          <p:nvPr/>
        </p:nvPicPr>
        <p:blipFill>
          <a:blip r:embed="rId2" cstate="print"/>
          <a:srcRect/>
          <a:stretch>
            <a:fillRect/>
          </a:stretch>
        </p:blipFill>
        <p:spPr bwMode="auto">
          <a:xfrm>
            <a:off x="6934200" y="2819400"/>
            <a:ext cx="2209800" cy="4038600"/>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0" y="2643182"/>
            <a:ext cx="9144000" cy="1643074"/>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0" y="1500174"/>
            <a:ext cx="9144000" cy="1143008"/>
          </a:xfrm>
          <a:prstGeom prst="round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0" y="0"/>
            <a:ext cx="9144000" cy="150017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7586" name="Picture 2" descr="https://present5.com/presentation/1/-43985185_384760473.pdf-img/-43985185_384760473.pdf-20.jpg"/>
          <p:cNvPicPr>
            <a:picLocks noChangeAspect="1" noChangeArrowheads="1"/>
          </p:cNvPicPr>
          <p:nvPr/>
        </p:nvPicPr>
        <p:blipFill>
          <a:blip r:embed="rId2" cstate="print"/>
          <a:srcRect l="25001" t="39024" r="16462"/>
          <a:stretch>
            <a:fillRect/>
          </a:stretch>
        </p:blipFill>
        <p:spPr bwMode="auto">
          <a:xfrm>
            <a:off x="7429520" y="142852"/>
            <a:ext cx="1714480" cy="1227816"/>
          </a:xfrm>
          <a:prstGeom prst="rect">
            <a:avLst/>
          </a:prstGeom>
          <a:ln>
            <a:noFill/>
          </a:ln>
          <a:effectLst>
            <a:softEdge rad="112500"/>
          </a:effectLst>
        </p:spPr>
      </p:pic>
      <p:pic>
        <p:nvPicPr>
          <p:cNvPr id="67588" name="Picture 4" descr="https://slide-share.ru/slide/1972990.jpeg"/>
          <p:cNvPicPr>
            <a:picLocks noChangeAspect="1" noChangeArrowheads="1"/>
          </p:cNvPicPr>
          <p:nvPr/>
        </p:nvPicPr>
        <p:blipFill>
          <a:blip r:embed="rId3" cstate="print"/>
          <a:srcRect l="35553" t="46492" r="20303"/>
          <a:stretch>
            <a:fillRect/>
          </a:stretch>
        </p:blipFill>
        <p:spPr bwMode="auto">
          <a:xfrm>
            <a:off x="7429520" y="1500174"/>
            <a:ext cx="1714480" cy="1156026"/>
          </a:xfrm>
          <a:prstGeom prst="rect">
            <a:avLst/>
          </a:prstGeom>
          <a:ln>
            <a:noFill/>
          </a:ln>
          <a:effectLst>
            <a:softEdge rad="112500"/>
          </a:effectLst>
        </p:spPr>
      </p:pic>
      <p:sp>
        <p:nvSpPr>
          <p:cNvPr id="2" name="Прямоугольник 1"/>
          <p:cNvSpPr/>
          <p:nvPr/>
        </p:nvSpPr>
        <p:spPr>
          <a:xfrm>
            <a:off x="214282" y="0"/>
            <a:ext cx="8624918" cy="4339650"/>
          </a:xfrm>
          <a:prstGeom prst="rect">
            <a:avLst/>
          </a:prstGeom>
        </p:spPr>
        <p:txBody>
          <a:bodyPr wrap="square">
            <a:spAutoFit/>
          </a:bodyPr>
          <a:lstStyle/>
          <a:p>
            <a:pPr algn="just"/>
            <a:r>
              <a:rPr lang="ru-RU" sz="1200" dirty="0" smtClean="0">
                <a:latin typeface="Calibri" pitchFamily="34" charset="0"/>
                <a:cs typeface="Calibri" pitchFamily="34" charset="0"/>
              </a:rPr>
              <a:t>     </a:t>
            </a:r>
          </a:p>
          <a:p>
            <a:pPr algn="just"/>
            <a:r>
              <a:rPr lang="ru-RU" sz="1100" b="1" dirty="0" smtClean="0">
                <a:latin typeface="Calibri" pitchFamily="34" charset="0"/>
                <a:cs typeface="Calibri" pitchFamily="34" charset="0"/>
              </a:rPr>
              <a:t>Основные направления налоговой политики</a:t>
            </a:r>
          </a:p>
          <a:p>
            <a:pPr algn="just">
              <a:buFont typeface="Wingdings" pitchFamily="2" charset="2"/>
              <a:buChar char="ü"/>
            </a:pPr>
            <a:r>
              <a:rPr lang="ru-RU" sz="1100" b="1" dirty="0" smtClean="0">
                <a:latin typeface="Calibri" pitchFamily="34" charset="0"/>
                <a:cs typeface="Calibri" pitchFamily="34" charset="0"/>
              </a:rPr>
              <a:t>    </a:t>
            </a:r>
            <a:r>
              <a:rPr lang="ru-RU" sz="1100" dirty="0" smtClean="0">
                <a:latin typeface="Calibri" pitchFamily="34" charset="0"/>
                <a:cs typeface="Calibri" pitchFamily="34" charset="0"/>
              </a:rPr>
              <a:t>обеспечение сбалансированности бюджета Курского муниципального округа</a:t>
            </a:r>
          </a:p>
          <a:p>
            <a:pPr algn="just"/>
            <a:r>
              <a:rPr lang="ru-RU" sz="1100" dirty="0" smtClean="0">
                <a:latin typeface="Calibri" pitchFamily="34" charset="0"/>
                <a:cs typeface="Calibri" pitchFamily="34" charset="0"/>
              </a:rPr>
              <a:t> посредством получения необходимого объема бюджетных доходов;</a:t>
            </a:r>
          </a:p>
          <a:p>
            <a:pPr algn="just">
              <a:buFont typeface="Wingdings" pitchFamily="2" charset="2"/>
              <a:buChar char="ü"/>
            </a:pPr>
            <a:r>
              <a:rPr lang="ru-RU" sz="1100" dirty="0" smtClean="0">
                <a:latin typeface="Calibri" pitchFamily="34" charset="0"/>
                <a:cs typeface="Calibri" pitchFamily="34" charset="0"/>
              </a:rPr>
              <a:t>    повышение эффективности управления муниципальными активами;</a:t>
            </a:r>
          </a:p>
          <a:p>
            <a:pPr algn="just">
              <a:buFont typeface="Wingdings" pitchFamily="2" charset="2"/>
              <a:buChar char="ü"/>
            </a:pPr>
            <a:r>
              <a:rPr lang="ru-RU" sz="1100" dirty="0" smtClean="0">
                <a:latin typeface="Calibri" pitchFamily="34" charset="0"/>
                <a:cs typeface="Calibri" pitchFamily="34" charset="0"/>
              </a:rPr>
              <a:t>    поддержка инвестиционной активности хозяйствующих субъектов, осуществляющих </a:t>
            </a:r>
          </a:p>
          <a:p>
            <a:pPr algn="just"/>
            <a:r>
              <a:rPr lang="ru-RU" sz="1100" dirty="0" smtClean="0">
                <a:latin typeface="Calibri" pitchFamily="34" charset="0"/>
                <a:cs typeface="Calibri" pitchFamily="34" charset="0"/>
              </a:rPr>
              <a:t>деятельность на территории Курского района;</a:t>
            </a:r>
          </a:p>
          <a:p>
            <a:pPr algn="just">
              <a:buFont typeface="Wingdings" pitchFamily="2" charset="2"/>
              <a:buChar char="ü"/>
            </a:pPr>
            <a:r>
              <a:rPr lang="ru-RU" sz="1100" dirty="0" smtClean="0">
                <a:latin typeface="Calibri" pitchFamily="34" charset="0"/>
                <a:cs typeface="Calibri" pitchFamily="34" charset="0"/>
              </a:rPr>
              <a:t>   оценка эффективности налоговых расходов Курского муниципального округа.</a:t>
            </a:r>
          </a:p>
          <a:p>
            <a:pPr algn="just"/>
            <a:endParaRPr lang="ru-RU" sz="1100" dirty="0" smtClean="0">
              <a:latin typeface="Calibri" pitchFamily="34" charset="0"/>
              <a:cs typeface="Calibri" pitchFamily="34" charset="0"/>
            </a:endParaRPr>
          </a:p>
          <a:p>
            <a:pPr algn="just"/>
            <a:endParaRPr lang="ru-RU" sz="1100" dirty="0" smtClean="0">
              <a:latin typeface="Calibri" pitchFamily="34" charset="0"/>
              <a:cs typeface="Calibri" pitchFamily="34" charset="0"/>
            </a:endParaRPr>
          </a:p>
          <a:p>
            <a:pPr algn="just"/>
            <a:r>
              <a:rPr lang="ru-RU" sz="1100" b="1" dirty="0" smtClean="0">
                <a:latin typeface="Calibri" pitchFamily="34" charset="0"/>
                <a:cs typeface="Calibri" pitchFamily="34" charset="0"/>
              </a:rPr>
              <a:t>Основные направления бюджетной политики</a:t>
            </a:r>
            <a:endParaRPr lang="ru-RU" sz="1100" dirty="0" smtClean="0">
              <a:latin typeface="Calibri" pitchFamily="34" charset="0"/>
              <a:cs typeface="Calibri" pitchFamily="34" charset="0"/>
            </a:endParaRPr>
          </a:p>
          <a:p>
            <a:pPr>
              <a:buFont typeface="Wingdings" pitchFamily="2" charset="2"/>
              <a:buChar char="ü"/>
            </a:pPr>
            <a:r>
              <a:rPr lang="ru-RU" sz="1100" dirty="0" smtClean="0">
                <a:latin typeface="Calibri" pitchFamily="34" charset="0"/>
                <a:cs typeface="Calibri" pitchFamily="34" charset="0"/>
              </a:rPr>
              <a:t>     обеспечение долгосрочной сбалансированности и устойчивости бюджетной системы;</a:t>
            </a:r>
          </a:p>
          <a:p>
            <a:pPr>
              <a:buFont typeface="Wingdings" pitchFamily="2" charset="2"/>
              <a:buChar char="ü"/>
            </a:pPr>
            <a:r>
              <a:rPr lang="ru-RU" sz="1100" dirty="0" smtClean="0">
                <a:latin typeface="Calibri" pitchFamily="34" charset="0"/>
                <a:cs typeface="Calibri" pitchFamily="34" charset="0"/>
              </a:rPr>
              <a:t>     адресное решение социальных проблем; </a:t>
            </a:r>
          </a:p>
          <a:p>
            <a:pPr>
              <a:buFont typeface="Wingdings" pitchFamily="2" charset="2"/>
              <a:buChar char="ü"/>
            </a:pPr>
            <a:r>
              <a:rPr lang="ru-RU" sz="1100" dirty="0" smtClean="0">
                <a:latin typeface="Calibri" pitchFamily="34" charset="0"/>
                <a:cs typeface="Calibri" pitchFamily="34" charset="0"/>
              </a:rPr>
              <a:t>     повышение качества государственных и муниципальных услуг; </a:t>
            </a:r>
          </a:p>
          <a:p>
            <a:pPr>
              <a:buFont typeface="Wingdings" pitchFamily="2" charset="2"/>
              <a:buChar char="ü"/>
            </a:pPr>
            <a:r>
              <a:rPr lang="ru-RU" sz="1100" dirty="0" smtClean="0">
                <a:latin typeface="Calibri" pitchFamily="34" charset="0"/>
                <a:cs typeface="Calibri" pitchFamily="34" charset="0"/>
              </a:rPr>
              <a:t>     создание условий для модернизации экономики и повышения ее конкурентоспособности. </a:t>
            </a:r>
          </a:p>
          <a:p>
            <a:endParaRPr lang="ru-RU" sz="1100" dirty="0" smtClean="0">
              <a:latin typeface="Calibri" pitchFamily="34" charset="0"/>
              <a:cs typeface="Calibri" pitchFamily="34" charset="0"/>
            </a:endParaRPr>
          </a:p>
          <a:p>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Основные направления долговой  политики</a:t>
            </a:r>
          </a:p>
          <a:p>
            <a:r>
              <a:rPr lang="ru-RU" sz="1100" dirty="0" smtClean="0">
                <a:latin typeface="Calibri" pitchFamily="34" charset="0"/>
                <a:ea typeface="Times New Roman" pitchFamily="18" charset="0"/>
                <a:cs typeface="Calibri" pitchFamily="34" charset="0"/>
              </a:rPr>
              <a:t>Долговая политика направлена на обеспечение сбалансированности и долговой устойчивости бюджета </a:t>
            </a:r>
          </a:p>
          <a:p>
            <a:r>
              <a:rPr lang="ru-RU" sz="1100" dirty="0" smtClean="0">
                <a:latin typeface="Calibri" pitchFamily="34" charset="0"/>
                <a:ea typeface="Times New Roman" pitchFamily="18" charset="0"/>
                <a:cs typeface="Calibri" pitchFamily="34" charset="0"/>
              </a:rPr>
              <a:t>Курского муниципального округа Ставропольского края путем поддержания объема муниципального долга </a:t>
            </a:r>
          </a:p>
          <a:p>
            <a:r>
              <a:rPr lang="ru-RU" sz="1100" dirty="0" smtClean="0">
                <a:latin typeface="Calibri" pitchFamily="34" charset="0"/>
                <a:ea typeface="Times New Roman" pitchFamily="18" charset="0"/>
                <a:cs typeface="Calibri" pitchFamily="34" charset="0"/>
              </a:rPr>
              <a:t>Курского муниципального округа Ставропольского края (далее - муниципальный долг) равного 0,00 рублям.</a:t>
            </a:r>
          </a:p>
          <a:p>
            <a:pPr algn="just"/>
            <a:r>
              <a:rPr lang="ru-RU" sz="1100" dirty="0" smtClean="0">
                <a:latin typeface="Calibri" pitchFamily="34" charset="0"/>
                <a:cs typeface="Calibri" pitchFamily="34" charset="0"/>
              </a:rPr>
              <a:t>       Основной целью и задачей долговой политики являются:</a:t>
            </a:r>
          </a:p>
          <a:p>
            <a:pPr algn="just">
              <a:buFont typeface="Wingdings" pitchFamily="2" charset="2"/>
              <a:buChar char="ü"/>
            </a:pPr>
            <a:r>
              <a:rPr lang="ru-RU" sz="1100" dirty="0" smtClean="0">
                <a:latin typeface="Calibri" pitchFamily="34" charset="0"/>
                <a:cs typeface="Calibri" pitchFamily="34" charset="0"/>
              </a:rPr>
              <a:t>     поддержание объема муниципального долга в 2023 году и плановом периоде 2024 и 2025 годов равного 0,00 рублям;</a:t>
            </a:r>
          </a:p>
          <a:p>
            <a:pPr algn="just">
              <a:buFont typeface="Wingdings" pitchFamily="2" charset="2"/>
              <a:buChar char="ü"/>
            </a:pPr>
            <a:r>
              <a:rPr lang="ru-RU" sz="1100" dirty="0" smtClean="0">
                <a:latin typeface="Calibri" pitchFamily="34" charset="0"/>
                <a:cs typeface="Calibri" pitchFamily="34" charset="0"/>
              </a:rPr>
              <a:t>     обеспечение объема расходов местного бюджета, не превышающего объема доходов местного бюджета.</a:t>
            </a:r>
          </a:p>
          <a:p>
            <a:endParaRPr lang="ru-RU" sz="1100" dirty="0" smtClean="0">
              <a:latin typeface="Calibri" pitchFamily="34" charset="0"/>
              <a:cs typeface="Calibri" pitchFamily="34" charset="0"/>
            </a:endParaRPr>
          </a:p>
        </p:txBody>
      </p:sp>
      <p:pic>
        <p:nvPicPr>
          <p:cNvPr id="67590" name="Picture 6" descr="http://www.k4gorod.ru/upload/iblock/a9a/353014.jpeg"/>
          <p:cNvPicPr>
            <a:picLocks noChangeAspect="1" noChangeArrowheads="1"/>
          </p:cNvPicPr>
          <p:nvPr/>
        </p:nvPicPr>
        <p:blipFill>
          <a:blip r:embed="rId4" cstate="print"/>
          <a:srcRect/>
          <a:stretch>
            <a:fillRect/>
          </a:stretch>
        </p:blipFill>
        <p:spPr bwMode="auto">
          <a:xfrm>
            <a:off x="7500959" y="2857496"/>
            <a:ext cx="1643042" cy="1071570"/>
          </a:xfrm>
          <a:prstGeom prst="rect">
            <a:avLst/>
          </a:prstGeom>
          <a:ln>
            <a:noFill/>
          </a:ln>
          <a:effectLst>
            <a:softEdge rad="112500"/>
          </a:effectLst>
        </p:spPr>
      </p:pic>
      <p:pic>
        <p:nvPicPr>
          <p:cNvPr id="49155" name="Picture 3" descr="https://sun9-84.userapi.com/c638717/v638717486/21c72/DsDWroyzi0U.jpg"/>
          <p:cNvPicPr>
            <a:picLocks noChangeAspect="1" noChangeArrowheads="1"/>
          </p:cNvPicPr>
          <p:nvPr/>
        </p:nvPicPr>
        <p:blipFill>
          <a:blip r:embed="rId5" cstate="print"/>
          <a:srcRect r="42735"/>
          <a:stretch>
            <a:fillRect/>
          </a:stretch>
        </p:blipFill>
        <p:spPr bwMode="auto">
          <a:xfrm>
            <a:off x="4214810" y="4429132"/>
            <a:ext cx="4786346" cy="2317009"/>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4282" y="571480"/>
            <a:ext cx="8786874" cy="43242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Установить, что в приоритетном порядке обеспечивается осуществление расходов местного бюджета, направленных на:</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 выплату персоналу в целях обеспечения выполнения функций муниципальными органами, казенными учреждениями Курского муниципального округа Ставропольского края, а также оплату услуг по перечислению выплат персоналу;</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2) уплату налогов, сборов и иных платежей;</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3) социальное обеспечение и иные выплаты населению, а также оплату услуг по перечислению, почтовому переводу (доставке, вручению) социальных выплат населению;</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4) финансовое обеспечение мероприятий, связанных с профилактикой и устранением последствий распространения коронавирусной инфекции, с предотвращением влияния ухудшения геополитической и экономической ситуации на развитие отраслей экономики на территории Ставропольского края;</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5) оплату коммунальных услуг и услуг связи;</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6) приобретение лекарственных препаратов и медицинских изделий;</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7) приобретение (изготовление) продуктов питания и оплату услуг по организации питания для муниципальных учреждений Курского муниципального округа Ставропольского края;</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8) оплату договоров гражданско-правового характера, заключенных с физическими лицами, а также оплату услуг по перечислению денежных средств физическим лицам;</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9) предоставление субсидий муниципальным бюджетным учреждениям Курского муниципального округа Ставропольского края (далее - муниципальные бюджетные учреждения) на финансовое обеспечение выполнения муниципального задания на оказание муниципальных услуг (выполнение работ); </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10) социальное обеспечение и иные выплаты населению Курского муниципального округа Ставропольского края за счет субсидий муниципальным бюджетным учреждениям, предоставляемых на цели, не связанные с оказанием ими в соответствии с муниципальным заданием муниципальных услуг (выполнение работ);</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11) финансовое обеспечение мероприятий, источником финансового обеспечения которых являются средства резервного фонда Курского муниципального округа Ставропольского края (далее - резервный фонд);</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12) исполнение иных расходных обязательств Курского муниципального округа Ставропольского края, софинансирование которых осуществляется из федерального бюджета и бюджета Ставропольского края. </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ПРИОРИТЕТНЫЕ НАПРАВЛЕНИЯ РАСХОДОВ КУРСКОГО МУНИЦИПАЛЬНОГО ОКРУГА СТАВРОПОЛЬСКОГО КРАЯ НА 2023 ГОД И ПЛАНОВЫЙ ПЕРИОД 2024 И 2025 ГОДОВ  </a:t>
            </a:r>
          </a:p>
        </p:txBody>
      </p:sp>
      <p:pic>
        <p:nvPicPr>
          <p:cNvPr id="4" name="Picture 4" descr="https://catherineasquithgallery.com/uploads/posts/2021-02/1613655838_104-p-fon-dlya-prezentatsii-ucheniki-112.png"/>
          <p:cNvPicPr>
            <a:picLocks noChangeAspect="1" noChangeArrowheads="1"/>
          </p:cNvPicPr>
          <p:nvPr/>
        </p:nvPicPr>
        <p:blipFill>
          <a:blip r:embed="rId2" cstate="print"/>
          <a:srcRect/>
          <a:stretch>
            <a:fillRect/>
          </a:stretch>
        </p:blipFill>
        <p:spPr bwMode="auto">
          <a:xfrm>
            <a:off x="142844" y="4857760"/>
            <a:ext cx="1143000" cy="996944"/>
          </a:xfrm>
          <a:prstGeom prst="rect">
            <a:avLst/>
          </a:prstGeom>
          <a:noFill/>
        </p:spPr>
      </p:pic>
      <p:pic>
        <p:nvPicPr>
          <p:cNvPr id="5" name="Picture 6" descr="https://redak-dobroe.ru/sites/redak-dobroe/files/articles/28328/galery/soc.jpg"/>
          <p:cNvPicPr>
            <a:picLocks noChangeAspect="1" noChangeArrowheads="1"/>
          </p:cNvPicPr>
          <p:nvPr/>
        </p:nvPicPr>
        <p:blipFill>
          <a:blip r:embed="rId3" cstate="print"/>
          <a:srcRect/>
          <a:stretch>
            <a:fillRect/>
          </a:stretch>
        </p:blipFill>
        <p:spPr bwMode="auto">
          <a:xfrm>
            <a:off x="2500298" y="4929198"/>
            <a:ext cx="1101725" cy="1101725"/>
          </a:xfrm>
          <a:prstGeom prst="ellipse">
            <a:avLst/>
          </a:prstGeom>
          <a:ln>
            <a:noFill/>
          </a:ln>
          <a:effectLst>
            <a:softEdge rad="112500"/>
          </a:effectLst>
        </p:spPr>
      </p:pic>
      <p:pic>
        <p:nvPicPr>
          <p:cNvPr id="6" name="Picture 8" descr="https://distant.sev.msu.ru/pluginfile.php/40620/course/overviewfiles/3a0c1effcc17b045e98b204870ccc63c_original.83278.jpg"/>
          <p:cNvPicPr>
            <a:picLocks noChangeAspect="1" noChangeArrowheads="1"/>
          </p:cNvPicPr>
          <p:nvPr/>
        </p:nvPicPr>
        <p:blipFill>
          <a:blip r:embed="rId4" cstate="print"/>
          <a:srcRect l="10895" r="10660"/>
          <a:stretch>
            <a:fillRect/>
          </a:stretch>
        </p:blipFill>
        <p:spPr bwMode="auto">
          <a:xfrm>
            <a:off x="1285852" y="5672667"/>
            <a:ext cx="1219200" cy="1185333"/>
          </a:xfrm>
          <a:prstGeom prst="ellipse">
            <a:avLst/>
          </a:prstGeom>
          <a:ln>
            <a:noFill/>
          </a:ln>
          <a:effectLst>
            <a:softEdge rad="112500"/>
          </a:effectLst>
        </p:spPr>
      </p:pic>
      <p:pic>
        <p:nvPicPr>
          <p:cNvPr id="7" name="Picture 16" descr="http://npt.eps74.ru/Storage/Image/PublicationItem/Image/src/325/%D0%B3%D0%BE%D1%80%D1%81%D1%80%D0%B5%D0%B4%D0%B0.png"/>
          <p:cNvPicPr>
            <a:picLocks noChangeAspect="1" noChangeArrowheads="1"/>
          </p:cNvPicPr>
          <p:nvPr/>
        </p:nvPicPr>
        <p:blipFill>
          <a:blip r:embed="rId5" cstate="print"/>
          <a:srcRect l="19389"/>
          <a:stretch>
            <a:fillRect/>
          </a:stretch>
        </p:blipFill>
        <p:spPr bwMode="auto">
          <a:xfrm>
            <a:off x="4643438" y="4786322"/>
            <a:ext cx="1219200" cy="1076787"/>
          </a:xfrm>
          <a:prstGeom prst="ellipse">
            <a:avLst/>
          </a:prstGeom>
          <a:ln>
            <a:noFill/>
          </a:ln>
          <a:effectLst>
            <a:softEdge rad="112500"/>
          </a:effectLst>
        </p:spPr>
      </p:pic>
      <p:pic>
        <p:nvPicPr>
          <p:cNvPr id="8" name="Picture 2" descr="https://ss10.rmorshansk.ru/attachments/article/1871/img1_0.jpg"/>
          <p:cNvPicPr>
            <a:picLocks noChangeAspect="1" noChangeArrowheads="1"/>
          </p:cNvPicPr>
          <p:nvPr/>
        </p:nvPicPr>
        <p:blipFill>
          <a:blip r:embed="rId6" cstate="print"/>
          <a:srcRect l="24330" t="27806" r="20058"/>
          <a:stretch>
            <a:fillRect/>
          </a:stretch>
        </p:blipFill>
        <p:spPr bwMode="auto">
          <a:xfrm>
            <a:off x="3571868" y="5638800"/>
            <a:ext cx="1252217" cy="1219200"/>
          </a:xfrm>
          <a:prstGeom prst="ellipse">
            <a:avLst/>
          </a:prstGeom>
          <a:ln>
            <a:noFill/>
          </a:ln>
          <a:effectLst>
            <a:softEdge rad="112500"/>
          </a:effectLst>
        </p:spPr>
      </p:pic>
      <p:pic>
        <p:nvPicPr>
          <p:cNvPr id="9" name="Picture 4" descr="https://fsd.multiurok.ru/html/2020/10/23/s_5f92f3a1ab57d/1546246_5.jpeg"/>
          <p:cNvPicPr>
            <a:picLocks noChangeAspect="1" noChangeArrowheads="1"/>
          </p:cNvPicPr>
          <p:nvPr/>
        </p:nvPicPr>
        <p:blipFill>
          <a:blip r:embed="rId7" cstate="print"/>
          <a:srcRect/>
          <a:stretch>
            <a:fillRect/>
          </a:stretch>
        </p:blipFill>
        <p:spPr bwMode="auto">
          <a:xfrm>
            <a:off x="6786578" y="4714884"/>
            <a:ext cx="1295400" cy="1143000"/>
          </a:xfrm>
          <a:prstGeom prst="ellipse">
            <a:avLst/>
          </a:prstGeom>
          <a:ln>
            <a:noFill/>
          </a:ln>
          <a:effectLst>
            <a:softEdge rad="112500"/>
          </a:effectLst>
        </p:spPr>
      </p:pic>
      <p:pic>
        <p:nvPicPr>
          <p:cNvPr id="10" name="Picture 6" descr="https://www.socit.ru/images/2020/09/24/%D0%BF%D0%B5%D1%80%D1%81%D0%BE%D0%BD%D0%B0-d-%D1%81-%D0%B8%D0%B0%D0%B3%D1%80%D0%B0%D0%BC%D0%BC%D0%BE%D0%B9-%D1%84%D0%B8%D0%BD%D0%B0%D0%BD%D1%81%D0%BE%D0%B2%D0%BE%D0%B9-%D0%B8-%D1%83%D0%B2%D0%B5-%D0%B8%D1%87%D0%B8%D1%82%D0%B5-%D0%B5%D0%BC-36750940.jpg"/>
          <p:cNvPicPr>
            <a:picLocks noChangeAspect="1" noChangeArrowheads="1"/>
          </p:cNvPicPr>
          <p:nvPr/>
        </p:nvPicPr>
        <p:blipFill>
          <a:blip r:embed="rId8" cstate="print"/>
          <a:srcRect/>
          <a:stretch>
            <a:fillRect/>
          </a:stretch>
        </p:blipFill>
        <p:spPr bwMode="auto">
          <a:xfrm>
            <a:off x="5572132" y="5638800"/>
            <a:ext cx="1219200" cy="1219200"/>
          </a:xfrm>
          <a:prstGeom prst="ellipse">
            <a:avLst/>
          </a:prstGeom>
          <a:ln>
            <a:noFill/>
          </a:ln>
          <a:effectLst>
            <a:softEdge rad="112500"/>
          </a:effectLst>
        </p:spPr>
      </p:pic>
      <p:pic>
        <p:nvPicPr>
          <p:cNvPr id="11" name="Picture 8" descr="https://sun6-21.userapi.com/s/v1/ig2/Hgwm7rtPUAAIVtmdsWJr0c-Z-dbVosrjymw2_eHulPzf-qrhM1MJl5M3b-72uhOEPFPeNMTpZv0ku9elHdE2kibK.jpg?size=1077x1077&amp;quality=96&amp;crop=1,40,1077,1077&amp;ava=1"/>
          <p:cNvPicPr>
            <a:picLocks noChangeAspect="1" noChangeArrowheads="1"/>
          </p:cNvPicPr>
          <p:nvPr/>
        </p:nvPicPr>
        <p:blipFill>
          <a:blip r:embed="rId9" cstate="print"/>
          <a:srcRect/>
          <a:stretch>
            <a:fillRect/>
          </a:stretch>
        </p:blipFill>
        <p:spPr bwMode="auto">
          <a:xfrm>
            <a:off x="7848600" y="5562600"/>
            <a:ext cx="1143000" cy="1143000"/>
          </a:xfrm>
          <a:prstGeom prst="ellipse">
            <a:avLst/>
          </a:prstGeom>
          <a:ln>
            <a:noFill/>
          </a:ln>
          <a:effectLst>
            <a:softEdge rad="112500"/>
          </a:effectLst>
        </p:spPr>
      </p:pic>
    </p:spTree>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0"/>
            <a:ext cx="8624918" cy="446276"/>
          </a:xfrm>
          <a:prstGeom prst="rect">
            <a:avLst/>
          </a:prstGeom>
        </p:spPr>
        <p:txBody>
          <a:bodyPr wrap="square">
            <a:spAutoFit/>
          </a:bodyPr>
          <a:lstStyle/>
          <a:p>
            <a:pPr algn="just"/>
            <a:r>
              <a:rPr lang="ru-RU" sz="1200" dirty="0" smtClean="0">
                <a:latin typeface="Calibri" pitchFamily="34" charset="0"/>
                <a:cs typeface="Calibri" pitchFamily="34" charset="0"/>
              </a:rPr>
              <a:t>     </a:t>
            </a:r>
          </a:p>
          <a:p>
            <a:pPr algn="just"/>
            <a:r>
              <a:rPr lang="ru-RU" sz="1100" b="1" smtClean="0">
                <a:latin typeface="Calibri" pitchFamily="34" charset="0"/>
                <a:cs typeface="Calibri" pitchFamily="34" charset="0"/>
              </a:rPr>
              <a:t>      </a:t>
            </a:r>
            <a:endParaRPr lang="ru-RU" sz="1100" b="1" dirty="0" smtClean="0">
              <a:latin typeface="Calibri" pitchFamily="34" charset="0"/>
              <a:cs typeface="Calibri" pitchFamily="34" charset="0"/>
            </a:endParaRPr>
          </a:p>
        </p:txBody>
      </p:sp>
      <p:sp>
        <p:nvSpPr>
          <p:cNvPr id="3" name="TextBox 2"/>
          <p:cNvSpPr txBox="1"/>
          <p:nvPr/>
        </p:nvSpPr>
        <p:spPr>
          <a:xfrm>
            <a:off x="990600" y="0"/>
            <a:ext cx="7056784" cy="584775"/>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НАЛОГОВЫЕ РАСХОДЫ КУРСКОГО МУНИЦИПАЛЬНОГО ОКРУГА СТАВРОПОЛЬСКОГО КРАЯ ЗА 2021 ГОД  </a:t>
            </a:r>
          </a:p>
        </p:txBody>
      </p:sp>
      <p:graphicFrame>
        <p:nvGraphicFramePr>
          <p:cNvPr id="4" name="Диаграмма 3"/>
          <p:cNvGraphicFramePr/>
          <p:nvPr/>
        </p:nvGraphicFramePr>
        <p:xfrm>
          <a:off x="3000364" y="2928934"/>
          <a:ext cx="2857520" cy="2286016"/>
        </p:xfrm>
        <a:graphic>
          <a:graphicData uri="http://schemas.openxmlformats.org/drawingml/2006/chart">
            <c:chart xmlns:c="http://schemas.openxmlformats.org/drawingml/2006/chart" xmlns:r="http://schemas.openxmlformats.org/officeDocument/2006/relationships" r:id="rId2"/>
          </a:graphicData>
        </a:graphic>
      </p:graphicFrame>
      <p:sp>
        <p:nvSpPr>
          <p:cNvPr id="66561" name="Rectangle 1"/>
          <p:cNvSpPr>
            <a:spLocks noChangeArrowheads="1"/>
          </p:cNvSpPr>
          <p:nvPr/>
        </p:nvSpPr>
        <p:spPr bwMode="auto">
          <a:xfrm>
            <a:off x="142844" y="642918"/>
            <a:ext cx="8715404"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Решением</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Совета</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Курского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муниципального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округа</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Ставропольского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края</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далее</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решение</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Совета</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от</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18.04.2022г. № 375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Об</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установлении</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территории</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Курского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муниципального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округа</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Ставропольского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края</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налоговых</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льгот</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земельному</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налогу</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для</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отдельных</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категорий</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налогоплательщиков</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2021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год</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освобождены</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от</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налогообложения</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размере</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100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процентов</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от</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начисленной</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суммы</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земельного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налога</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следующие</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категории</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налогоплательщиков</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6564" name="Picture 4" descr="https://cspn.nso.ru/sites/cspn.nso.ru/wodby_files/files/page_164/image/cfee1df0aef1bf88281266898fc4ff19_xl.jpg"/>
          <p:cNvPicPr>
            <a:picLocks noChangeAspect="1" noChangeArrowheads="1"/>
          </p:cNvPicPr>
          <p:nvPr/>
        </p:nvPicPr>
        <p:blipFill>
          <a:blip r:embed="rId3" cstate="print"/>
          <a:srcRect/>
          <a:stretch>
            <a:fillRect/>
          </a:stretch>
        </p:blipFill>
        <p:spPr bwMode="auto">
          <a:xfrm>
            <a:off x="1000100" y="3571876"/>
            <a:ext cx="1566141" cy="10715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6566" name="Picture 6" descr="https://cf.ppt-online.org/files1/slide/n/nzoTL9Zs4g3BdCQfEl6IDPOeSJkmA5wrYbcGaV2Hq7/slide-1.jpg"/>
          <p:cNvPicPr>
            <a:picLocks noChangeAspect="1" noChangeArrowheads="1"/>
          </p:cNvPicPr>
          <p:nvPr/>
        </p:nvPicPr>
        <p:blipFill>
          <a:blip r:embed="rId4" cstate="print"/>
          <a:srcRect l="22009" t="44074" r="15266" b="4505"/>
          <a:stretch>
            <a:fillRect/>
          </a:stretch>
        </p:blipFill>
        <p:spPr bwMode="auto">
          <a:xfrm>
            <a:off x="6500826" y="3643314"/>
            <a:ext cx="1571636" cy="9650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Скругленный прямоугольник 9"/>
          <p:cNvSpPr/>
          <p:nvPr/>
        </p:nvSpPr>
        <p:spPr>
          <a:xfrm>
            <a:off x="1142976" y="3071810"/>
            <a:ext cx="1428760" cy="42862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социальные</a:t>
            </a:r>
            <a:endParaRPr lang="ru-RU" sz="1200" dirty="0">
              <a:solidFill>
                <a:schemeClr val="tx1"/>
              </a:solidFill>
            </a:endParaRPr>
          </a:p>
        </p:txBody>
      </p:sp>
      <p:sp>
        <p:nvSpPr>
          <p:cNvPr id="11" name="Прямоугольник 10"/>
          <p:cNvSpPr/>
          <p:nvPr/>
        </p:nvSpPr>
        <p:spPr>
          <a:xfrm>
            <a:off x="4786282" y="1285860"/>
            <a:ext cx="4357718" cy="1785104"/>
          </a:xfrm>
          <a:prstGeom prst="rect">
            <a:avLst/>
          </a:prstGeom>
        </p:spPr>
        <p:txBody>
          <a:bodyPr wrap="square">
            <a:spAutoFit/>
          </a:bodyPr>
          <a:lstStyle/>
          <a:p>
            <a:pPr lvl="0" indent="457200" algn="just" eaLnBrk="0" hangingPunct="0"/>
            <a:r>
              <a:rPr lang="en-US" sz="1000" dirty="0" err="1" smtClean="0">
                <a:latin typeface="Arial" pitchFamily="34" charset="0"/>
                <a:ea typeface="Times New Roman" pitchFamily="18" charset="0"/>
                <a:cs typeface="Arial" pitchFamily="34" charset="0"/>
              </a:rPr>
              <a:t>органы</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местного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самоуправления</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Курского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муниципального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округа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Ставропольского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края</a:t>
            </a:r>
            <a:r>
              <a:rPr lang="en-US" sz="1000" dirty="0" smtClean="0">
                <a:latin typeface="Arial" pitchFamily="34" charset="0"/>
                <a:ea typeface="Times New Roman" pitchFamily="18" charset="0"/>
                <a:cs typeface="Arial" pitchFamily="34" charset="0"/>
              </a:rPr>
              <a:t>;</a:t>
            </a:r>
            <a:endParaRPr lang="ru-RU" sz="1000" dirty="0" smtClean="0">
              <a:latin typeface="Arial" pitchFamily="34" charset="0"/>
              <a:cs typeface="Arial" pitchFamily="34" charset="0"/>
            </a:endParaRPr>
          </a:p>
          <a:p>
            <a:pPr lvl="0" indent="457200" algn="just" eaLnBrk="0" hangingPunct="0"/>
            <a:r>
              <a:rPr lang="en-US" sz="1000" dirty="0" err="1" smtClean="0">
                <a:latin typeface="Arial" pitchFamily="34" charset="0"/>
                <a:ea typeface="Times New Roman" pitchFamily="18" charset="0"/>
                <a:cs typeface="Arial" pitchFamily="34" charset="0"/>
              </a:rPr>
              <a:t>отраслевые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функциональные</a:t>
            </a:r>
            <a:r>
              <a:rPr lang="en-US" sz="1000" dirty="0" smtClean="0">
                <a:latin typeface="Arial" pitchFamily="34" charset="0"/>
                <a:ea typeface="Times New Roman" pitchFamily="18" charset="0"/>
                <a:cs typeface="Arial" pitchFamily="34" charset="0"/>
              </a:rPr>
              <a:t>) и </a:t>
            </a:r>
            <a:r>
              <a:rPr lang="en-US" sz="1000" dirty="0" err="1" smtClean="0">
                <a:latin typeface="Arial" pitchFamily="34" charset="0"/>
                <a:ea typeface="Times New Roman" pitchFamily="18" charset="0"/>
                <a:cs typeface="Arial" pitchFamily="34" charset="0"/>
              </a:rPr>
              <a:t>территориальные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органы</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администрации</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Курского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муниципального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округа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Ставропольского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края</a:t>
            </a:r>
            <a:r>
              <a:rPr lang="en-US" sz="1000" dirty="0" smtClean="0">
                <a:latin typeface="Arial" pitchFamily="34" charset="0"/>
                <a:ea typeface="Times New Roman" pitchFamily="18" charset="0"/>
                <a:cs typeface="Arial" pitchFamily="34" charset="0"/>
              </a:rPr>
              <a:t> с </a:t>
            </a:r>
            <a:r>
              <a:rPr lang="en-US" sz="1000" dirty="0" err="1" smtClean="0">
                <a:latin typeface="Arial" pitchFamily="34" charset="0"/>
                <a:ea typeface="Times New Roman" pitchFamily="18" charset="0"/>
                <a:cs typeface="Arial" pitchFamily="34" charset="0"/>
              </a:rPr>
              <a:t>правами</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юридического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лица</a:t>
            </a:r>
            <a:r>
              <a:rPr lang="en-US" sz="1000" dirty="0" smtClean="0">
                <a:latin typeface="Arial" pitchFamily="34" charset="0"/>
                <a:ea typeface="Times New Roman" pitchFamily="18" charset="0"/>
                <a:cs typeface="Arial" pitchFamily="34" charset="0"/>
              </a:rPr>
              <a:t>;</a:t>
            </a:r>
            <a:endParaRPr lang="ru-RU" sz="1000" dirty="0" smtClean="0">
              <a:latin typeface="Arial" pitchFamily="34" charset="0"/>
              <a:cs typeface="Arial" pitchFamily="34" charset="0"/>
            </a:endParaRPr>
          </a:p>
          <a:p>
            <a:pPr lvl="0" indent="457200" algn="just" eaLnBrk="0" hangingPunct="0"/>
            <a:r>
              <a:rPr lang="en-US" sz="1000" dirty="0" err="1" smtClean="0">
                <a:latin typeface="Arial" pitchFamily="34" charset="0"/>
                <a:ea typeface="Times New Roman" pitchFamily="18" charset="0"/>
                <a:cs typeface="Arial" pitchFamily="34" charset="0"/>
              </a:rPr>
              <a:t>муниципальные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учреждения</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Курского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муниципального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округа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Ставропольского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края</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финансируемые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из</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бюджета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Курского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муниципального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округа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Ставропольского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края</a:t>
            </a:r>
            <a:r>
              <a:rPr lang="en-US" sz="1000" dirty="0" smtClean="0">
                <a:latin typeface="Arial" pitchFamily="34" charset="0"/>
                <a:ea typeface="Times New Roman" pitchFamily="18" charset="0"/>
                <a:cs typeface="Arial" pitchFamily="34" charset="0"/>
              </a:rPr>
              <a:t>; </a:t>
            </a:r>
            <a:endParaRPr lang="ru-RU" sz="1000" dirty="0" smtClean="0">
              <a:latin typeface="Arial" pitchFamily="34" charset="0"/>
              <a:ea typeface="Times New Roman" pitchFamily="18" charset="0"/>
              <a:cs typeface="Arial" pitchFamily="34" charset="0"/>
            </a:endParaRPr>
          </a:p>
          <a:p>
            <a:pPr lvl="0" indent="457200" algn="just" eaLnBrk="0" hangingPunct="0"/>
            <a:r>
              <a:rPr lang="en-US" sz="1000" dirty="0" err="1" smtClean="0">
                <a:latin typeface="Arial" pitchFamily="34" charset="0"/>
                <a:ea typeface="Times New Roman" pitchFamily="18" charset="0"/>
                <a:cs typeface="Arial" pitchFamily="34" charset="0"/>
              </a:rPr>
              <a:t>оборонные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спортивно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технические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организации</a:t>
            </a:r>
            <a:r>
              <a:rPr lang="en-US" sz="1000" dirty="0" smtClean="0">
                <a:latin typeface="Arial" pitchFamily="34" charset="0"/>
                <a:ea typeface="Times New Roman" pitchFamily="18" charset="0"/>
                <a:cs typeface="Arial" pitchFamily="34" charset="0"/>
              </a:rPr>
              <a:t> в </a:t>
            </a:r>
            <a:r>
              <a:rPr lang="en-US" sz="1000" dirty="0" err="1" smtClean="0">
                <a:latin typeface="Arial" pitchFamily="34" charset="0"/>
                <a:ea typeface="Times New Roman" pitchFamily="18" charset="0"/>
                <a:cs typeface="Arial" pitchFamily="34" charset="0"/>
              </a:rPr>
              <a:t>станице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Курской</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Курского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муниципального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округа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Ставропольского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края</a:t>
            </a:r>
            <a:r>
              <a:rPr lang="en-US" sz="1000" dirty="0" smtClean="0">
                <a:latin typeface="Arial" pitchFamily="34" charset="0"/>
                <a:ea typeface="Times New Roman" pitchFamily="18" charset="0"/>
                <a:cs typeface="Arial" pitchFamily="34" charset="0"/>
              </a:rPr>
              <a:t>.</a:t>
            </a:r>
            <a:endParaRPr lang="ru-RU" sz="1000" dirty="0" smtClean="0">
              <a:latin typeface="Arial" pitchFamily="34" charset="0"/>
              <a:ea typeface="Times New Roman" pitchFamily="18" charset="0"/>
              <a:cs typeface="Arial" pitchFamily="34" charset="0"/>
            </a:endParaRPr>
          </a:p>
          <a:p>
            <a:pPr lvl="0" indent="457200" algn="just" eaLnBrk="0" hangingPunct="0"/>
            <a:endParaRPr lang="ru-RU" sz="1000" dirty="0" smtClean="0">
              <a:latin typeface="Arial" pitchFamily="34" charset="0"/>
              <a:cs typeface="Arial" pitchFamily="34" charset="0"/>
            </a:endParaRPr>
          </a:p>
        </p:txBody>
      </p:sp>
      <p:sp>
        <p:nvSpPr>
          <p:cNvPr id="12" name="Прямоугольник 11"/>
          <p:cNvSpPr/>
          <p:nvPr/>
        </p:nvSpPr>
        <p:spPr>
          <a:xfrm>
            <a:off x="0" y="1428736"/>
            <a:ext cx="4572000" cy="1323439"/>
          </a:xfrm>
          <a:prstGeom prst="rect">
            <a:avLst/>
          </a:prstGeom>
        </p:spPr>
        <p:txBody>
          <a:bodyPr>
            <a:spAutoFit/>
          </a:bodyPr>
          <a:lstStyle/>
          <a:p>
            <a:pPr lvl="0" indent="457200" algn="just" eaLnBrk="0" hangingPunct="0"/>
            <a:r>
              <a:rPr lang="en-US" sz="1000" dirty="0" err="1" smtClean="0">
                <a:latin typeface="Arial" pitchFamily="34" charset="0"/>
                <a:ea typeface="Times New Roman" pitchFamily="18" charset="0"/>
                <a:cs typeface="Arial" pitchFamily="34" charset="0"/>
              </a:rPr>
              <a:t>инвалиды</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участники</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Великой</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Отечественной</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войны</a:t>
            </a:r>
            <a:r>
              <a:rPr lang="en-US" sz="1000" dirty="0" smtClean="0">
                <a:latin typeface="Arial" pitchFamily="34" charset="0"/>
                <a:ea typeface="Times New Roman" pitchFamily="18" charset="0"/>
                <a:cs typeface="Arial" pitchFamily="34" charset="0"/>
              </a:rPr>
              <a:t>, а </a:t>
            </a:r>
            <a:r>
              <a:rPr lang="en-US" sz="1000" dirty="0" err="1" smtClean="0">
                <a:latin typeface="Arial" pitchFamily="34" charset="0"/>
                <a:ea typeface="Times New Roman" pitchFamily="18" charset="0"/>
                <a:cs typeface="Arial" pitchFamily="34" charset="0"/>
              </a:rPr>
              <a:t>также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ветераны</a:t>
            </a:r>
            <a:r>
              <a:rPr lang="en-US" sz="1000" dirty="0" smtClean="0">
                <a:latin typeface="Arial" pitchFamily="34" charset="0"/>
                <a:ea typeface="Times New Roman" pitchFamily="18" charset="0"/>
                <a:cs typeface="Arial" pitchFamily="34" charset="0"/>
              </a:rPr>
              <a:t> и </a:t>
            </a:r>
            <a:r>
              <a:rPr lang="en-US" sz="1000" dirty="0" err="1" smtClean="0">
                <a:latin typeface="Arial" pitchFamily="34" charset="0"/>
                <a:ea typeface="Times New Roman" pitchFamily="18" charset="0"/>
                <a:cs typeface="Arial" pitchFamily="34" charset="0"/>
              </a:rPr>
              <a:t>инвалиды</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боевых</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действий</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на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территории</a:t>
            </a:r>
            <a:r>
              <a:rPr lang="en-US" sz="1000" dirty="0" smtClean="0">
                <a:latin typeface="Arial" pitchFamily="34" charset="0"/>
                <a:ea typeface="Times New Roman" pitchFamily="18" charset="0"/>
                <a:cs typeface="Arial" pitchFamily="34" charset="0"/>
              </a:rPr>
              <a:t> СССР и </a:t>
            </a:r>
            <a:r>
              <a:rPr lang="en-US" sz="1000" dirty="0" err="1" smtClean="0">
                <a:latin typeface="Arial" pitchFamily="34" charset="0"/>
                <a:ea typeface="Times New Roman" pitchFamily="18" charset="0"/>
                <a:cs typeface="Arial" pitchFamily="34" charset="0"/>
              </a:rPr>
              <a:t>на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территории</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Российской</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Федерации</a:t>
            </a:r>
            <a:r>
              <a:rPr lang="en-US" sz="1000" dirty="0" smtClean="0">
                <a:latin typeface="Arial" pitchFamily="34" charset="0"/>
                <a:ea typeface="Times New Roman" pitchFamily="18" charset="0"/>
                <a:cs typeface="Arial" pitchFamily="34" charset="0"/>
              </a:rPr>
              <a:t>;</a:t>
            </a:r>
            <a:endParaRPr lang="ru-RU" sz="1000" dirty="0" smtClean="0">
              <a:latin typeface="Arial" pitchFamily="34" charset="0"/>
              <a:cs typeface="Arial" pitchFamily="34" charset="0"/>
            </a:endParaRPr>
          </a:p>
          <a:p>
            <a:pPr lvl="0" indent="457200" algn="just" eaLnBrk="0" hangingPunct="0"/>
            <a:r>
              <a:rPr lang="en-US" sz="1000" dirty="0" err="1" smtClean="0">
                <a:latin typeface="Arial" pitchFamily="34" charset="0"/>
                <a:ea typeface="Times New Roman" pitchFamily="18" charset="0"/>
                <a:cs typeface="Arial" pitchFamily="34" charset="0"/>
              </a:rPr>
              <a:t>физические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лица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имеющие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право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на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получение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социальной</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поддержки</a:t>
            </a:r>
            <a:r>
              <a:rPr lang="en-US" sz="1000" dirty="0" smtClean="0">
                <a:latin typeface="Arial" pitchFamily="34" charset="0"/>
                <a:ea typeface="Times New Roman" pitchFamily="18" charset="0"/>
                <a:cs typeface="Arial" pitchFamily="34" charset="0"/>
              </a:rPr>
              <a:t> в </a:t>
            </a:r>
            <a:r>
              <a:rPr lang="en-US" sz="1000" dirty="0" err="1" smtClean="0">
                <a:latin typeface="Arial" pitchFamily="34" charset="0"/>
                <a:ea typeface="Times New Roman" pitchFamily="18" charset="0"/>
                <a:cs typeface="Arial" pitchFamily="34" charset="0"/>
              </a:rPr>
              <a:t>соответствии</a:t>
            </a:r>
            <a:r>
              <a:rPr lang="en-US" sz="1000" dirty="0" smtClean="0">
                <a:latin typeface="Arial" pitchFamily="34" charset="0"/>
                <a:ea typeface="Times New Roman" pitchFamily="18" charset="0"/>
                <a:cs typeface="Arial" pitchFamily="34" charset="0"/>
              </a:rPr>
              <a:t> с </a:t>
            </a:r>
            <a:r>
              <a:rPr lang="en-US" sz="1000" dirty="0" err="1" smtClean="0">
                <a:latin typeface="Arial" pitchFamily="34" charset="0"/>
                <a:ea typeface="Times New Roman" pitchFamily="18" charset="0"/>
                <a:cs typeface="Arial" pitchFamily="34" charset="0"/>
              </a:rPr>
              <a:t>Законом</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Российской</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Федерации</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от</a:t>
            </a:r>
            <a:r>
              <a:rPr lang="en-US" sz="1000" dirty="0" smtClean="0">
                <a:latin typeface="Arial" pitchFamily="34" charset="0"/>
                <a:ea typeface="Times New Roman" pitchFamily="18" charset="0"/>
                <a:cs typeface="Arial" pitchFamily="34" charset="0"/>
              </a:rPr>
              <a:t> 15 </a:t>
            </a:r>
            <a:r>
              <a:rPr lang="en-US" sz="1000" dirty="0" err="1" smtClean="0">
                <a:latin typeface="Arial" pitchFamily="34" charset="0"/>
                <a:ea typeface="Times New Roman" pitchFamily="18" charset="0"/>
                <a:cs typeface="Arial" pitchFamily="34" charset="0"/>
              </a:rPr>
              <a:t>мая</a:t>
            </a:r>
            <a:r>
              <a:rPr lang="en-US" sz="1000" dirty="0" smtClean="0">
                <a:latin typeface="Arial" pitchFamily="34" charset="0"/>
                <a:ea typeface="Times New Roman" pitchFamily="18" charset="0"/>
                <a:cs typeface="Arial" pitchFamily="34" charset="0"/>
              </a:rPr>
              <a:t> 1991 г. № 1244-1 «О </a:t>
            </a:r>
            <a:r>
              <a:rPr lang="en-US" sz="1000" dirty="0" err="1" smtClean="0">
                <a:latin typeface="Arial" pitchFamily="34" charset="0"/>
                <a:ea typeface="Times New Roman" pitchFamily="18" charset="0"/>
                <a:cs typeface="Arial" pitchFamily="34" charset="0"/>
              </a:rPr>
              <a:t>социальной</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защите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граждан</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подвергшихся</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воздействию</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радиации</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вследствие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катастрофы</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на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Чернобыльской</a:t>
            </a:r>
            <a:r>
              <a:rPr lang="en-US" sz="1000" dirty="0" smtClean="0">
                <a:latin typeface="Arial" pitchFamily="34" charset="0"/>
                <a:ea typeface="Times New Roman" pitchFamily="18" charset="0"/>
                <a:cs typeface="Arial" pitchFamily="34" charset="0"/>
              </a:rPr>
              <a:t> АЭС»;</a:t>
            </a:r>
            <a:endParaRPr lang="ru-RU" sz="1000" dirty="0" smtClean="0">
              <a:latin typeface="Arial" pitchFamily="34" charset="0"/>
              <a:cs typeface="Arial" pitchFamily="34" charset="0"/>
            </a:endParaRPr>
          </a:p>
        </p:txBody>
      </p:sp>
      <p:sp>
        <p:nvSpPr>
          <p:cNvPr id="13" name="TextBox 12"/>
          <p:cNvSpPr txBox="1"/>
          <p:nvPr/>
        </p:nvSpPr>
        <p:spPr>
          <a:xfrm>
            <a:off x="4071934" y="4000504"/>
            <a:ext cx="731419" cy="523220"/>
          </a:xfrm>
          <a:prstGeom prst="rect">
            <a:avLst/>
          </a:prstGeom>
          <a:noFill/>
        </p:spPr>
        <p:txBody>
          <a:bodyPr wrap="none" rtlCol="0">
            <a:spAutoFit/>
          </a:bodyPr>
          <a:lstStyle/>
          <a:p>
            <a:pPr algn="ctr"/>
            <a:r>
              <a:rPr lang="ru-RU" sz="1400" dirty="0" smtClean="0">
                <a:latin typeface="Calibri" pitchFamily="34" charset="0"/>
                <a:cs typeface="Calibri" pitchFamily="34" charset="0"/>
              </a:rPr>
              <a:t>тыс. </a:t>
            </a:r>
          </a:p>
          <a:p>
            <a:pPr algn="ctr"/>
            <a:r>
              <a:rPr lang="ru-RU" sz="1400" dirty="0" smtClean="0">
                <a:latin typeface="Calibri" pitchFamily="34" charset="0"/>
                <a:cs typeface="Calibri" pitchFamily="34" charset="0"/>
              </a:rPr>
              <a:t>рублей</a:t>
            </a:r>
            <a:endParaRPr lang="ru-RU" sz="1400" dirty="0">
              <a:latin typeface="Calibri" pitchFamily="34" charset="0"/>
              <a:cs typeface="Calibri" pitchFamily="34" charset="0"/>
            </a:endParaRPr>
          </a:p>
        </p:txBody>
      </p:sp>
      <p:sp>
        <p:nvSpPr>
          <p:cNvPr id="14" name="Скругленный прямоугольник 13"/>
          <p:cNvSpPr/>
          <p:nvPr/>
        </p:nvSpPr>
        <p:spPr>
          <a:xfrm>
            <a:off x="6572264" y="3071810"/>
            <a:ext cx="1428760" cy="4286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технические</a:t>
            </a:r>
            <a:endParaRPr lang="ru-RU" sz="1200" dirty="0">
              <a:solidFill>
                <a:schemeClr val="tx1"/>
              </a:solidFill>
            </a:endParaRPr>
          </a:p>
        </p:txBody>
      </p:sp>
      <p:sp>
        <p:nvSpPr>
          <p:cNvPr id="15" name="TextBox 14"/>
          <p:cNvSpPr txBox="1"/>
          <p:nvPr/>
        </p:nvSpPr>
        <p:spPr>
          <a:xfrm>
            <a:off x="857224" y="4643446"/>
            <a:ext cx="1785950" cy="646331"/>
          </a:xfrm>
          <a:prstGeom prst="rect">
            <a:avLst/>
          </a:prstGeom>
          <a:noFill/>
        </p:spPr>
        <p:txBody>
          <a:bodyPr wrap="square" rtlCol="0">
            <a:spAutoFit/>
          </a:bodyPr>
          <a:lstStyle/>
          <a:p>
            <a:pPr algn="ctr"/>
            <a:r>
              <a:rPr lang="ru-RU" sz="1200" dirty="0" smtClean="0">
                <a:latin typeface="Calibri" pitchFamily="34" charset="0"/>
                <a:cs typeface="Calibri" pitchFamily="34" charset="0"/>
              </a:rPr>
              <a:t>количество налогоплательщиков 482</a:t>
            </a:r>
            <a:endParaRPr lang="ru-RU" sz="1200" dirty="0">
              <a:latin typeface="Calibri" pitchFamily="34" charset="0"/>
              <a:cs typeface="Calibri" pitchFamily="34" charset="0"/>
            </a:endParaRPr>
          </a:p>
        </p:txBody>
      </p:sp>
      <p:sp>
        <p:nvSpPr>
          <p:cNvPr id="16" name="TextBox 15"/>
          <p:cNvSpPr txBox="1"/>
          <p:nvPr/>
        </p:nvSpPr>
        <p:spPr>
          <a:xfrm>
            <a:off x="6357950" y="4714884"/>
            <a:ext cx="1785950" cy="646331"/>
          </a:xfrm>
          <a:prstGeom prst="rect">
            <a:avLst/>
          </a:prstGeom>
          <a:noFill/>
        </p:spPr>
        <p:txBody>
          <a:bodyPr wrap="square" rtlCol="0">
            <a:spAutoFit/>
          </a:bodyPr>
          <a:lstStyle/>
          <a:p>
            <a:pPr algn="ctr"/>
            <a:r>
              <a:rPr lang="ru-RU" sz="1200" dirty="0" smtClean="0">
                <a:latin typeface="Calibri" pitchFamily="34" charset="0"/>
                <a:cs typeface="Calibri" pitchFamily="34" charset="0"/>
              </a:rPr>
              <a:t>количество налогоплательщиков </a:t>
            </a:r>
          </a:p>
          <a:p>
            <a:pPr algn="ctr"/>
            <a:r>
              <a:rPr lang="ru-RU" sz="1200" dirty="0" smtClean="0">
                <a:latin typeface="Calibri" pitchFamily="34" charset="0"/>
                <a:cs typeface="Calibri" pitchFamily="34" charset="0"/>
              </a:rPr>
              <a:t>72</a:t>
            </a:r>
            <a:endParaRPr lang="ru-RU" sz="1200" dirty="0">
              <a:latin typeface="Calibri" pitchFamily="34" charset="0"/>
              <a:cs typeface="Calibri" pitchFamily="34" charset="0"/>
            </a:endParaRPr>
          </a:p>
        </p:txBody>
      </p:sp>
      <p:sp>
        <p:nvSpPr>
          <p:cNvPr id="17" name="Прямоугольник 16"/>
          <p:cNvSpPr/>
          <p:nvPr/>
        </p:nvSpPr>
        <p:spPr>
          <a:xfrm>
            <a:off x="142844" y="5411450"/>
            <a:ext cx="8858312" cy="1323439"/>
          </a:xfrm>
          <a:prstGeom prst="rect">
            <a:avLst/>
          </a:prstGeom>
        </p:spPr>
        <p:txBody>
          <a:bodyPr wrap="square">
            <a:spAutoFit/>
          </a:bodyPr>
          <a:lstStyle/>
          <a:p>
            <a:pPr algn="just"/>
            <a:r>
              <a:rPr lang="ru-RU" sz="1000" dirty="0" smtClean="0">
                <a:latin typeface="Arial" pitchFamily="34" charset="0"/>
                <a:cs typeface="Arial" pitchFamily="34" charset="0"/>
              </a:rPr>
              <a:t>	</a:t>
            </a:r>
            <a:r>
              <a:rPr lang="en-US" sz="1000" dirty="0" err="1" smtClean="0">
                <a:latin typeface="Arial" pitchFamily="34" charset="0"/>
                <a:cs typeface="Arial" pitchFamily="34" charset="0"/>
              </a:rPr>
              <a:t>Оценка</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эффективности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налоговых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расходов</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Курского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муниципального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округа</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Ставропольского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края</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за</a:t>
            </a:r>
            <a:r>
              <a:rPr lang="en-US" sz="1000" dirty="0" smtClean="0">
                <a:latin typeface="Arial" pitchFamily="34" charset="0"/>
                <a:cs typeface="Arial" pitchFamily="34" charset="0"/>
              </a:rPr>
              <a:t> 2021 </a:t>
            </a:r>
            <a:r>
              <a:rPr lang="en-US" sz="1000" dirty="0" err="1" smtClean="0">
                <a:latin typeface="Arial" pitchFamily="34" charset="0"/>
                <a:cs typeface="Arial" pitchFamily="34" charset="0"/>
              </a:rPr>
              <a:t>год</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проведена</a:t>
            </a:r>
            <a:r>
              <a:rPr lang="en-US" sz="1000" dirty="0" smtClean="0">
                <a:latin typeface="Arial" pitchFamily="34" charset="0"/>
                <a:cs typeface="Arial" pitchFamily="34" charset="0"/>
              </a:rPr>
              <a:t> в </a:t>
            </a:r>
            <a:r>
              <a:rPr lang="en-US" sz="1000" dirty="0" err="1" smtClean="0">
                <a:latin typeface="Arial" pitchFamily="34" charset="0"/>
                <a:cs typeface="Arial" pitchFamily="34" charset="0"/>
              </a:rPr>
              <a:t>соответствии</a:t>
            </a:r>
            <a:r>
              <a:rPr lang="en-US" sz="1000" dirty="0" smtClean="0">
                <a:latin typeface="Arial" pitchFamily="34" charset="0"/>
                <a:cs typeface="Arial" pitchFamily="34" charset="0"/>
              </a:rPr>
              <a:t> с </a:t>
            </a:r>
            <a:r>
              <a:rPr lang="en-US" sz="1000" dirty="0" err="1" smtClean="0">
                <a:latin typeface="Arial" pitchFamily="34" charset="0"/>
                <a:cs typeface="Arial" pitchFamily="34" charset="0"/>
              </a:rPr>
              <a:t>основными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положениями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постановления</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Правительства</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Российской</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Федерации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от</a:t>
            </a:r>
            <a:r>
              <a:rPr lang="en-US" sz="1000" dirty="0" smtClean="0">
                <a:latin typeface="Arial" pitchFamily="34" charset="0"/>
                <a:cs typeface="Arial" pitchFamily="34" charset="0"/>
              </a:rPr>
              <a:t> 22.06.2019 г.  № 796 «</a:t>
            </a:r>
            <a:r>
              <a:rPr lang="en-US" sz="1000" dirty="0" err="1" smtClean="0">
                <a:latin typeface="Arial" pitchFamily="34" charset="0"/>
                <a:cs typeface="Arial" pitchFamily="34" charset="0"/>
              </a:rPr>
              <a:t>Об</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общих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требованиях</a:t>
            </a:r>
            <a:r>
              <a:rPr lang="en-US" sz="1000" dirty="0" smtClean="0">
                <a:latin typeface="Arial" pitchFamily="34" charset="0"/>
                <a:cs typeface="Arial" pitchFamily="34" charset="0"/>
              </a:rPr>
              <a:t> к </a:t>
            </a:r>
            <a:r>
              <a:rPr lang="en-US" sz="1000" dirty="0" err="1" smtClean="0">
                <a:latin typeface="Arial" pitchFamily="34" charset="0"/>
                <a:cs typeface="Arial" pitchFamily="34" charset="0"/>
              </a:rPr>
              <a:t>оценке</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налоговых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расходов</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субъектов</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Российской</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Федерации</a:t>
            </a:r>
            <a:r>
              <a:rPr lang="en-US" sz="1000" dirty="0" smtClean="0">
                <a:latin typeface="Arial" pitchFamily="34" charset="0"/>
                <a:cs typeface="Arial" pitchFamily="34" charset="0"/>
              </a:rPr>
              <a:t> и </a:t>
            </a:r>
            <a:r>
              <a:rPr lang="en-US" sz="1000" dirty="0" err="1" smtClean="0">
                <a:latin typeface="Arial" pitchFamily="34" charset="0"/>
                <a:cs typeface="Arial" pitchFamily="34" charset="0"/>
              </a:rPr>
              <a:t>муниципальных</a:t>
            </a:r>
            <a:r>
              <a:rPr lang="ru-RU" sz="1000" dirty="0" smtClean="0">
                <a:latin typeface="Arial" pitchFamily="34" charset="0"/>
                <a:cs typeface="Arial" pitchFamily="34" charset="0"/>
              </a:rPr>
              <a:t> </a:t>
            </a:r>
            <a:r>
              <a:rPr lang="en-US" sz="1000" dirty="0" err="1" smtClean="0">
                <a:latin typeface="Arial" pitchFamily="34" charset="0"/>
                <a:cs typeface="Arial" pitchFamily="34" charset="0"/>
              </a:rPr>
              <a:t>образований</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Порядком</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оценки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налоговых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расходов</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Курского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муниципального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округа</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Ставропольского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края</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от</a:t>
            </a:r>
            <a:r>
              <a:rPr lang="en-US" sz="1000" dirty="0" smtClean="0">
                <a:latin typeface="Arial" pitchFamily="34" charset="0"/>
                <a:cs typeface="Arial" pitchFamily="34" charset="0"/>
              </a:rPr>
              <a:t> 11.02.2022 г. № 154</a:t>
            </a:r>
            <a:r>
              <a:rPr lang="ru-RU" sz="1000" dirty="0" smtClean="0">
                <a:latin typeface="Arial" pitchFamily="34" charset="0"/>
                <a:cs typeface="Arial" pitchFamily="34" charset="0"/>
              </a:rPr>
              <a:t>.</a:t>
            </a:r>
          </a:p>
          <a:p>
            <a:pPr algn="just"/>
            <a:r>
              <a:rPr lang="ru-RU" sz="1000" dirty="0" smtClean="0">
                <a:latin typeface="Arial" pitchFamily="34" charset="0"/>
                <a:cs typeface="Arial" pitchFamily="34" charset="0"/>
              </a:rPr>
              <a:t>	</a:t>
            </a:r>
            <a:r>
              <a:rPr lang="en-US" sz="1000" dirty="0" err="1" smtClean="0">
                <a:latin typeface="Arial" pitchFamily="34" charset="0"/>
                <a:cs typeface="Arial" pitchFamily="34" charset="0"/>
              </a:rPr>
              <a:t>Оценка</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эффективности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налоговых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расходов</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проводится</a:t>
            </a:r>
            <a:r>
              <a:rPr lang="en-US" sz="1000" dirty="0" smtClean="0">
                <a:latin typeface="Arial" pitchFamily="34" charset="0"/>
                <a:cs typeface="Arial" pitchFamily="34" charset="0"/>
              </a:rPr>
              <a:t> в </a:t>
            </a:r>
            <a:r>
              <a:rPr lang="en-US" sz="1000" dirty="0" err="1" smtClean="0">
                <a:latin typeface="Arial" pitchFamily="34" charset="0"/>
                <a:cs typeface="Arial" pitchFamily="34" charset="0"/>
              </a:rPr>
              <a:t>целях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минимизации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риска</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предоставления</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неэффективных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налоговых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расходов</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Результаты</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оценки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эффективности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налоговых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расходов</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учитываются</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при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формировании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основных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направлений</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бюджетной</a:t>
            </a:r>
            <a:r>
              <a:rPr lang="en-US" sz="1000" dirty="0" smtClean="0">
                <a:latin typeface="Arial" pitchFamily="34" charset="0"/>
                <a:cs typeface="Arial" pitchFamily="34" charset="0"/>
              </a:rPr>
              <a:t> и </a:t>
            </a:r>
            <a:r>
              <a:rPr lang="en-US" sz="1000" dirty="0" err="1" smtClean="0">
                <a:latin typeface="Arial" pitchFamily="34" charset="0"/>
                <a:cs typeface="Arial" pitchFamily="34" charset="0"/>
              </a:rPr>
              <a:t>налоговой</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политики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Курского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муниципального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округа</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Ставропольского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края</a:t>
            </a:r>
            <a:r>
              <a:rPr lang="en-US" sz="1000" dirty="0" smtClean="0">
                <a:latin typeface="Arial" pitchFamily="34" charset="0"/>
                <a:cs typeface="Arial" pitchFamily="34" charset="0"/>
              </a:rPr>
              <a:t>, а </a:t>
            </a:r>
            <a:r>
              <a:rPr lang="en-US" sz="1000" dirty="0" err="1" smtClean="0">
                <a:latin typeface="Arial" pitchFamily="34" charset="0"/>
                <a:cs typeface="Arial" pitchFamily="34" charset="0"/>
              </a:rPr>
              <a:t>также</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при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проведении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эффективности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реализации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муниципальных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программ</a:t>
            </a:r>
            <a:r>
              <a:rPr lang="ru-RU" sz="1000" dirty="0" smtClean="0">
                <a:latin typeface="Arial" pitchFamily="34" charset="0"/>
                <a:cs typeface="Arial" pitchFamily="34" charset="0"/>
              </a:rPr>
              <a:t>.</a:t>
            </a:r>
            <a:endParaRPr lang="ru-RU" sz="1000" dirty="0">
              <a:latin typeface="Arial" pitchFamily="34" charset="0"/>
              <a:cs typeface="Arial" pitchFamily="34" charset="0"/>
            </a:endParaRPr>
          </a:p>
        </p:txBody>
      </p:sp>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0"/>
            <a:ext cx="8572560" cy="523220"/>
          </a:xfrm>
          <a:prstGeom prst="rect">
            <a:avLst/>
          </a:prstGeom>
          <a:noFill/>
        </p:spPr>
        <p:txBody>
          <a:bodyPr wrap="square" rtlCol="0">
            <a:spAutoFit/>
          </a:bodyPr>
          <a:lstStyle/>
          <a:p>
            <a:pPr algn="ctr"/>
            <a:r>
              <a:rPr lang="ru-RU" sz="1400" dirty="0" smtClean="0">
                <a:latin typeface="Calibri" pitchFamily="34" charset="0"/>
                <a:cs typeface="Calibri" pitchFamily="34" charset="0"/>
              </a:rPr>
              <a:t>ДЕЯТЕЛЬНОСТЬ  ОРГАНОВ  КУРСКОГО  МУНИЦИПАЛЬНОГО  ОКРУГА  </a:t>
            </a:r>
          </a:p>
          <a:p>
            <a:pPr algn="ctr"/>
            <a:r>
              <a:rPr lang="ru-RU" sz="1400" dirty="0" smtClean="0">
                <a:latin typeface="Calibri" pitchFamily="34" charset="0"/>
                <a:cs typeface="Calibri" pitchFamily="34" charset="0"/>
              </a:rPr>
              <a:t>СТАВРОПОЛЬСКОГО КРАЯ, ВЛИЯЮЩАЯ НА ИЗМЕНЕНИЕ  ДОХОДОВ  БЮДЖЕТА</a:t>
            </a:r>
          </a:p>
        </p:txBody>
      </p:sp>
      <p:sp>
        <p:nvSpPr>
          <p:cNvPr id="3" name="Rectangle 2"/>
          <p:cNvSpPr>
            <a:spLocks noChangeArrowheads="1"/>
          </p:cNvSpPr>
          <p:nvPr/>
        </p:nvSpPr>
        <p:spPr bwMode="auto">
          <a:xfrm>
            <a:off x="142844" y="714356"/>
            <a:ext cx="678661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000" dirty="0" smtClean="0"/>
              <a:t>	 В целях увеличения доходов бюджета Курского муниципального округа Ставропольского края и в рамках деятельности органов местного самоуправления, влияющей на изменение доходной части местного бюджета, принято распоряжение администрации Курского муниципального округа Ставропольского края от 07.12.2021 г. № 508-р «Об утверждении Программы оздоровления муниципальных финансов Курского муниципального округа Ставропольского края  на 2022-2024 годы», в соответствии с которым предусматриваются следующие мероприятия: </a:t>
            </a:r>
          </a:p>
          <a:p>
            <a:pPr algn="just"/>
            <a:endParaRPr lang="ru-RU" sz="1000" dirty="0" smtClean="0"/>
          </a:p>
          <a:p>
            <a:pPr algn="just"/>
            <a:r>
              <a:rPr lang="ru-RU" sz="1000" dirty="0" smtClean="0"/>
              <a:t>	Оценка эффективности льгот по местным налогам, предоставленных в соответствии с муниципальными  правовыми актами Курского муниципального округа Ставропольского края.  По результатам оценки эффективности за 2021 год, неэффективных налоговых льгот не установлено.</a:t>
            </a:r>
          </a:p>
          <a:p>
            <a:pPr algn="just"/>
            <a:r>
              <a:rPr lang="ru-RU" sz="1000" dirty="0" smtClean="0"/>
              <a:t>	Мероприятия по государственной регистрации прав на объекты недвижимого имущества, в том числе на земельные участки, которые в соответствии с законодательством Российской Федерации и законодательством Ставропольского края подлежат отнесению к муниципальной собственности Курского муниципального округа Ставропольского края, а также на земельные участки, государственная собственность на которые не разграничена, в целях вовлечения данных объектов недвижимого имущества в хозяйственный оборот.</a:t>
            </a:r>
          </a:p>
          <a:p>
            <a:pPr algn="just"/>
            <a:r>
              <a:rPr lang="ru-RU" sz="1000" dirty="0" smtClean="0"/>
              <a:t>	Мероприятия по взысканию задолженности по арендной плате за пользование имуществом, находящимся в муниципальной собственности Курского муниципального округа Ставропольского края, и рассмотрение возможности ее погашения в досудебном порядке.</a:t>
            </a:r>
          </a:p>
          <a:p>
            <a:pPr algn="just"/>
            <a:r>
              <a:rPr lang="ru-RU" sz="1000" dirty="0" smtClean="0"/>
              <a:t>	Мероприятия, направленных на актуализацию сведений об объектах недвижимого имущества, в том числе земельных участках, находящихся на территории Курского муниципального округа Ставропольского края, с целью исчисления налога на имущество физических лиц и земельного налога.</a:t>
            </a:r>
          </a:p>
          <a:p>
            <a:pPr algn="just"/>
            <a:r>
              <a:rPr lang="ru-RU" sz="1000" dirty="0" smtClean="0"/>
              <a:t>	Мероприятия по легализации «теневой» заработной платы.</a:t>
            </a:r>
          </a:p>
          <a:p>
            <a:pPr algn="just"/>
            <a:r>
              <a:rPr lang="ru-RU" sz="1000" dirty="0" smtClean="0"/>
              <a:t>	Проведение заседаний межведомственной комиссии по мобилизации налоговых и неналоговых доходов, зачисляемых в бюджет Курского муниципального округа Ставропольского края.</a:t>
            </a:r>
          </a:p>
          <a:p>
            <a:pPr algn="just"/>
            <a:r>
              <a:rPr lang="ru-RU" sz="1000" dirty="0" smtClean="0"/>
              <a:t>	Обеспечение соблюдения нормативов формирования расходов на содержание органов местного самоуправления муниципальных образований Ставропольского края, установленных постановлением  Правительства Ставропольского края.</a:t>
            </a:r>
          </a:p>
          <a:p>
            <a:pPr algn="just"/>
            <a:r>
              <a:rPr lang="ru-RU" sz="1000" dirty="0" smtClean="0"/>
              <a:t>	Мероприятия, направленных на увеличение доходов от оказания платных услуг и прочих безвозмездных поступлений муниципальных учреждений Курского муниципального округа Ставропольского края.</a:t>
            </a:r>
          </a:p>
          <a:p>
            <a:pPr algn="just"/>
            <a:r>
              <a:rPr lang="ru-RU" sz="1000" dirty="0" smtClean="0"/>
              <a:t>	Разработка и утверждение планов мероприятий по погашению просроченной кредиторской задолженности, образовавшейся на 01 января отчетного года.</a:t>
            </a:r>
          </a:p>
          <a:p>
            <a:pPr algn="just"/>
            <a:endParaRPr lang="ru-RU" sz="1000" dirty="0" smtClean="0"/>
          </a:p>
          <a:p>
            <a:pPr algn="just"/>
            <a:endParaRPr lang="ru-RU" sz="1000" dirty="0" smtClean="0"/>
          </a:p>
          <a:p>
            <a:pPr algn="just"/>
            <a:endParaRPr lang="ru-RU" sz="1000" dirty="0"/>
          </a:p>
        </p:txBody>
      </p:sp>
      <p:pic>
        <p:nvPicPr>
          <p:cNvPr id="4" name="Picture 2" descr="https://wiki.mininuniver.ru/images/5/59/%D0%A0%D0%B8%D1%81%D1%83%D0%BD%D0%BE%D0%BA_2_%D0%90%D0%B1%D1%80%D0%B0%D0%BC%D1%8F%D0%BD.jpg"/>
          <p:cNvPicPr>
            <a:picLocks noChangeAspect="1" noChangeArrowheads="1"/>
          </p:cNvPicPr>
          <p:nvPr/>
        </p:nvPicPr>
        <p:blipFill>
          <a:blip r:embed="rId2" cstate="print"/>
          <a:srcRect/>
          <a:stretch>
            <a:fillRect/>
          </a:stretch>
        </p:blipFill>
        <p:spPr bwMode="auto">
          <a:xfrm>
            <a:off x="6934200" y="642918"/>
            <a:ext cx="2209800" cy="6215082"/>
          </a:xfrm>
          <a:prstGeom prst="rect">
            <a:avLst/>
          </a:prstGeom>
          <a:ln>
            <a:noFill/>
          </a:ln>
          <a:effectLst>
            <a:softEdge rad="112500"/>
          </a:effectLst>
        </p:spPr>
      </p:pic>
    </p:spTree>
  </p:cSld>
  <p:clrMapOvr>
    <a:masterClrMapping/>
  </p:clrMapOvr>
  <p:transition>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n_yHtOypUWX_5..GwdV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qyASqKxVEmwuygFFe_9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32678</TotalTime>
  <Words>8184</Words>
  <Application>Microsoft Office PowerPoint</Application>
  <PresentationFormat>Экран (4:3)</PresentationFormat>
  <Paragraphs>2770</Paragraphs>
  <Slides>49</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Оформление по умолчанию</vt:lpstr>
      <vt:lpstr>Слайд 1</vt:lpstr>
      <vt:lpstr>Слайд 2</vt:lpstr>
      <vt:lpstr>Роль гражданина и его участие в бюджетном процессе:</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Безвозмездные поступления</vt:lpstr>
      <vt:lpstr>Слайд 48</vt:lpstr>
      <vt:lpstr>Слайд 49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2663</cp:revision>
  <dcterms:created xsi:type="dcterms:W3CDTF">2012-04-17T17:49:34Z</dcterms:created>
  <dcterms:modified xsi:type="dcterms:W3CDTF">2022-11-18T12:18:18Z</dcterms:modified>
</cp:coreProperties>
</file>