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314" r:id="rId3"/>
    <p:sldId id="319" r:id="rId4"/>
    <p:sldId id="320" r:id="rId5"/>
    <p:sldId id="321" r:id="rId6"/>
    <p:sldId id="322" r:id="rId7"/>
    <p:sldId id="317" r:id="rId8"/>
    <p:sldId id="298"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33CC33"/>
    <a:srgbClr val="FF0000"/>
    <a:srgbClr val="FF9900"/>
    <a:srgbClr val="FF7C80"/>
    <a:srgbClr val="FFC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1600" b="0"/>
          </a:pPr>
          <a:endParaRPr lang="ru-RU"/>
        </a:p>
      </c:txPr>
    </c:title>
    <c:autoTitleDeleted val="0"/>
    <c:plotArea>
      <c:layout>
        <c:manualLayout>
          <c:layoutTarget val="inner"/>
          <c:xMode val="edge"/>
          <c:yMode val="edge"/>
          <c:x val="0.17294578412073547"/>
          <c:y val="9.2489282589676286E-2"/>
          <c:w val="0.69275549540682713"/>
          <c:h val="0.73893919510061268"/>
        </c:manualLayout>
      </c:layout>
      <c:pieChart>
        <c:varyColors val="1"/>
        <c:ser>
          <c:idx val="0"/>
          <c:order val="0"/>
          <c:tx>
            <c:strRef>
              <c:f>Лист1!$B$1</c:f>
              <c:strCache>
                <c:ptCount val="1"/>
                <c:pt idx="0">
                  <c:v>ДОХОДЫ</c:v>
                </c:pt>
              </c:strCache>
            </c:strRef>
          </c:tx>
          <c:spPr>
            <a:scene3d>
              <a:camera prst="orthographicFront"/>
              <a:lightRig rig="threePt" dir="t"/>
            </a:scene3d>
            <a:sp3d>
              <a:bevelT w="63500"/>
            </a:sp3d>
          </c:spPr>
          <c:explosion val="19"/>
          <c:dPt>
            <c:idx val="0"/>
            <c:bubble3D val="0"/>
            <c:explosion val="4"/>
            <c:extLst>
              <c:ext xmlns:c16="http://schemas.microsoft.com/office/drawing/2014/chart" uri="{C3380CC4-5D6E-409C-BE32-E72D297353CC}">
                <c16:uniqueId val="{00000000-17F9-4123-9B75-77861C18FCA3}"/>
              </c:ext>
            </c:extLst>
          </c:dPt>
          <c:dPt>
            <c:idx val="1"/>
            <c:bubble3D val="0"/>
            <c:spPr>
              <a:solidFill>
                <a:srgbClr val="C0504D">
                  <a:lumMod val="75000"/>
                </a:srgbClr>
              </a:solidFill>
              <a:scene3d>
                <a:camera prst="orthographicFront"/>
                <a:lightRig rig="threePt" dir="t"/>
              </a:scene3d>
              <a:sp3d>
                <a:bevelT w="63500"/>
              </a:sp3d>
            </c:spPr>
            <c:extLst>
              <c:ext xmlns:c16="http://schemas.microsoft.com/office/drawing/2014/chart" uri="{C3380CC4-5D6E-409C-BE32-E72D297353CC}">
                <c16:uniqueId val="{00000001-17F9-4123-9B75-77861C18FCA3}"/>
              </c:ext>
            </c:extLst>
          </c:dPt>
          <c:dPt>
            <c:idx val="2"/>
            <c:bubble3D val="0"/>
            <c:explosion val="2"/>
            <c:spPr>
              <a:solidFill>
                <a:schemeClr val="accent3">
                  <a:lumMod val="75000"/>
                </a:schemeClr>
              </a:solidFill>
              <a:scene3d>
                <a:camera prst="orthographicFront"/>
                <a:lightRig rig="threePt" dir="t"/>
              </a:scene3d>
              <a:sp3d>
                <a:bevelT w="63500"/>
              </a:sp3d>
            </c:spPr>
            <c:extLst>
              <c:ext xmlns:c16="http://schemas.microsoft.com/office/drawing/2014/chart" uri="{C3380CC4-5D6E-409C-BE32-E72D297353CC}">
                <c16:uniqueId val="{00000002-17F9-4123-9B75-77861C18FCA3}"/>
              </c:ext>
            </c:extLst>
          </c:dPt>
          <c:dPt>
            <c:idx val="3"/>
            <c:bubble3D val="0"/>
            <c:explosion val="12"/>
            <c:spPr>
              <a:solidFill>
                <a:srgbClr val="FF0000"/>
              </a:solidFill>
              <a:scene3d>
                <a:camera prst="orthographicFront"/>
                <a:lightRig rig="threePt" dir="t"/>
              </a:scene3d>
              <a:sp3d>
                <a:bevelT w="63500"/>
              </a:sp3d>
            </c:spPr>
            <c:extLst>
              <c:ext xmlns:c16="http://schemas.microsoft.com/office/drawing/2014/chart" uri="{C3380CC4-5D6E-409C-BE32-E72D297353CC}">
                <c16:uniqueId val="{00000003-17F9-4123-9B75-77861C18FCA3}"/>
              </c:ext>
            </c:extLst>
          </c:dPt>
          <c:dPt>
            <c:idx val="4"/>
            <c:bubble3D val="0"/>
            <c:explosion val="14"/>
            <c:spPr>
              <a:solidFill>
                <a:schemeClr val="accent4">
                  <a:lumMod val="75000"/>
                </a:schemeClr>
              </a:solidFill>
              <a:scene3d>
                <a:camera prst="orthographicFront"/>
                <a:lightRig rig="threePt" dir="t"/>
              </a:scene3d>
              <a:sp3d>
                <a:bevelT w="63500"/>
              </a:sp3d>
            </c:spPr>
            <c:extLst>
              <c:ext xmlns:c16="http://schemas.microsoft.com/office/drawing/2014/chart" uri="{C3380CC4-5D6E-409C-BE32-E72D297353CC}">
                <c16:uniqueId val="{00000004-17F9-4123-9B75-77861C18FCA3}"/>
              </c:ext>
            </c:extLst>
          </c:dPt>
          <c:dPt>
            <c:idx val="5"/>
            <c:bubble3D val="0"/>
            <c:explosion val="7"/>
            <c:spPr>
              <a:solidFill>
                <a:srgbClr val="00B050"/>
              </a:solidFill>
              <a:scene3d>
                <a:camera prst="orthographicFront"/>
                <a:lightRig rig="threePt" dir="t"/>
              </a:scene3d>
              <a:sp3d>
                <a:bevelT w="63500"/>
              </a:sp3d>
            </c:spPr>
            <c:extLst>
              <c:ext xmlns:c16="http://schemas.microsoft.com/office/drawing/2014/chart" uri="{C3380CC4-5D6E-409C-BE32-E72D297353CC}">
                <c16:uniqueId val="{00000005-17F9-4123-9B75-77861C18FCA3}"/>
              </c:ext>
            </c:extLst>
          </c:dPt>
          <c:dPt>
            <c:idx val="6"/>
            <c:bubble3D val="0"/>
            <c:explosion val="8"/>
            <c:extLst>
              <c:ext xmlns:c16="http://schemas.microsoft.com/office/drawing/2014/chart" uri="{C3380CC4-5D6E-409C-BE32-E72D297353CC}">
                <c16:uniqueId val="{00000006-17F9-4123-9B75-77861C18FCA3}"/>
              </c:ext>
            </c:extLst>
          </c:dPt>
          <c:cat>
            <c:strRef>
              <c:f>Лист1!$A$2:$A$8</c:f>
              <c:strCache>
                <c:ptCount val="7"/>
                <c:pt idx="0">
                  <c:v>дотации</c:v>
                </c:pt>
                <c:pt idx="1">
                  <c:v>иные межбюджетные МБТ</c:v>
                </c:pt>
                <c:pt idx="2">
                  <c:v>субсидии</c:v>
                </c:pt>
                <c:pt idx="3">
                  <c:v>прочие безвозмездные</c:v>
                </c:pt>
                <c:pt idx="4">
                  <c:v>субвенции</c:v>
                </c:pt>
                <c:pt idx="5">
                  <c:v>возвраты МБТ</c:v>
                </c:pt>
                <c:pt idx="6">
                  <c:v>налоговые и неналоговые доходы</c:v>
                </c:pt>
              </c:strCache>
            </c:strRef>
          </c:cat>
          <c:val>
            <c:numRef>
              <c:f>Лист1!$B$2:$B$8</c:f>
              <c:numCache>
                <c:formatCode>General</c:formatCode>
                <c:ptCount val="7"/>
                <c:pt idx="0">
                  <c:v>544961</c:v>
                </c:pt>
                <c:pt idx="1">
                  <c:v>28166.41</c:v>
                </c:pt>
                <c:pt idx="2">
                  <c:v>1072092.24</c:v>
                </c:pt>
                <c:pt idx="3">
                  <c:v>310</c:v>
                </c:pt>
                <c:pt idx="4">
                  <c:v>1020722.53</c:v>
                </c:pt>
                <c:pt idx="5">
                  <c:v>-7029.52</c:v>
                </c:pt>
                <c:pt idx="6">
                  <c:v>375056.89</c:v>
                </c:pt>
              </c:numCache>
            </c:numRef>
          </c:val>
          <c:extLst>
            <c:ext xmlns:c16="http://schemas.microsoft.com/office/drawing/2014/chart" uri="{C3380CC4-5D6E-409C-BE32-E72D297353CC}">
              <c16:uniqueId val="{00000007-17F9-4123-9B75-77861C18FCA3}"/>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
          <c:y val="0.8179908136482974"/>
          <c:w val="1"/>
          <c:h val="0.18200918635170651"/>
        </c:manualLayout>
      </c:layout>
      <c:overlay val="0"/>
      <c:txPr>
        <a:bodyPr/>
        <a:lstStyle/>
        <a:p>
          <a:pPr>
            <a:defRPr sz="1200"/>
          </a:pPr>
          <a:endParaRPr lang="ru-RU"/>
        </a:p>
      </c:txPr>
    </c:legend>
    <c:plotVisOnly val="1"/>
    <c:dispBlanksAs val="zero"/>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8422222222222246"/>
          <c:y val="1.7543859649122827E-2"/>
        </c:manualLayout>
      </c:layout>
      <c:overlay val="0"/>
      <c:txPr>
        <a:bodyPr/>
        <a:lstStyle/>
        <a:p>
          <a:pPr>
            <a:defRPr sz="1600" b="0"/>
          </a:pPr>
          <a:endParaRPr lang="ru-RU"/>
        </a:p>
      </c:txPr>
    </c:title>
    <c:autoTitleDeleted val="0"/>
    <c:plotArea>
      <c:layout>
        <c:manualLayout>
          <c:layoutTarget val="inner"/>
          <c:xMode val="edge"/>
          <c:yMode val="edge"/>
          <c:x val="0.16513319230618564"/>
          <c:y val="0.13415592937246484"/>
          <c:w val="0.7123655913978495"/>
          <c:h val="0.69010416666666652"/>
        </c:manualLayout>
      </c:layout>
      <c:pieChart>
        <c:varyColors val="1"/>
        <c:ser>
          <c:idx val="0"/>
          <c:order val="0"/>
          <c:tx>
            <c:strRef>
              <c:f>Лист1!$B$1</c:f>
              <c:strCache>
                <c:ptCount val="1"/>
                <c:pt idx="0">
                  <c:v>РАСХОДЫ</c:v>
                </c:pt>
              </c:strCache>
            </c:strRef>
          </c:tx>
          <c:spPr>
            <a:scene3d>
              <a:camera prst="orthographicFront"/>
              <a:lightRig rig="threePt" dir="t"/>
            </a:scene3d>
            <a:sp3d>
              <a:bevelT w="63500"/>
            </a:sp3d>
          </c:spPr>
          <c:dPt>
            <c:idx val="0"/>
            <c:bubble3D val="0"/>
            <c:spPr>
              <a:solidFill>
                <a:schemeClr val="accent5">
                  <a:lumMod val="75000"/>
                </a:schemeClr>
              </a:solidFill>
              <a:scene3d>
                <a:camera prst="orthographicFront"/>
                <a:lightRig rig="threePt" dir="t"/>
              </a:scene3d>
              <a:sp3d>
                <a:bevelT w="63500"/>
              </a:sp3d>
            </c:spPr>
            <c:extLst>
              <c:ext xmlns:c16="http://schemas.microsoft.com/office/drawing/2014/chart" uri="{C3380CC4-5D6E-409C-BE32-E72D297353CC}">
                <c16:uniqueId val="{00000000-44B5-43ED-BC93-8802D180E111}"/>
              </c:ext>
            </c:extLst>
          </c:dPt>
          <c:dPt>
            <c:idx val="1"/>
            <c:bubble3D val="0"/>
            <c:spPr>
              <a:solidFill>
                <a:srgbClr val="FF7C80"/>
              </a:solidFill>
              <a:scene3d>
                <a:camera prst="orthographicFront"/>
                <a:lightRig rig="threePt" dir="t"/>
              </a:scene3d>
              <a:sp3d>
                <a:bevelT w="63500"/>
              </a:sp3d>
            </c:spPr>
            <c:extLst>
              <c:ext xmlns:c16="http://schemas.microsoft.com/office/drawing/2014/chart" uri="{C3380CC4-5D6E-409C-BE32-E72D297353CC}">
                <c16:uniqueId val="{00000001-44B5-43ED-BC93-8802D180E111}"/>
              </c:ext>
            </c:extLst>
          </c:dPt>
          <c:cat>
            <c:strRef>
              <c:f>Лист1!$A$2:$A$3</c:f>
              <c:strCache>
                <c:ptCount val="2"/>
                <c:pt idx="0">
                  <c:v>собственные средства</c:v>
                </c:pt>
                <c:pt idx="1">
                  <c:v>целевые МБТ</c:v>
                </c:pt>
              </c:strCache>
            </c:strRef>
          </c:cat>
          <c:val>
            <c:numRef>
              <c:f>Лист1!$B$2:$B$3</c:f>
              <c:numCache>
                <c:formatCode>General</c:formatCode>
                <c:ptCount val="2"/>
                <c:pt idx="0">
                  <c:v>976960.01</c:v>
                </c:pt>
                <c:pt idx="1">
                  <c:v>2066942.6900000006</c:v>
                </c:pt>
              </c:numCache>
            </c:numRef>
          </c:val>
          <c:extLst>
            <c:ext xmlns:c16="http://schemas.microsoft.com/office/drawing/2014/chart" uri="{C3380CC4-5D6E-409C-BE32-E72D297353CC}">
              <c16:uniqueId val="{00000002-44B5-43ED-BC93-8802D180E111}"/>
            </c:ext>
          </c:extLst>
        </c:ser>
        <c:dLbls>
          <c:showLegendKey val="0"/>
          <c:showVal val="0"/>
          <c:showCatName val="0"/>
          <c:showSerName val="0"/>
          <c:showPercent val="0"/>
          <c:showBubbleSize val="0"/>
          <c:showLeaderLines val="0"/>
        </c:dLbls>
        <c:firstSliceAng val="156"/>
      </c:pieChart>
    </c:plotArea>
    <c:legend>
      <c:legendPos val="r"/>
      <c:layout>
        <c:manualLayout>
          <c:xMode val="edge"/>
          <c:yMode val="edge"/>
          <c:x val="0.55938298337707759"/>
          <c:y val="0.8250421328912837"/>
          <c:w val="0.43721198912636045"/>
          <c:h val="0.11647839693115283"/>
        </c:manualLayout>
      </c:layout>
      <c:overlay val="0"/>
      <c:txPr>
        <a:bodyPr/>
        <a:lstStyle/>
        <a:p>
          <a:pPr>
            <a:defRPr sz="12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50048443944506937"/>
          <c:y val="3.2855324902569052E-2"/>
        </c:manualLayout>
      </c:layout>
      <c:overlay val="0"/>
      <c:txPr>
        <a:bodyPr/>
        <a:lstStyle/>
        <a:p>
          <a:pPr>
            <a:defRPr sz="1600" b="0"/>
          </a:pPr>
          <a:endParaRPr lang="ru-RU"/>
        </a:p>
      </c:txPr>
    </c:title>
    <c:autoTitleDeleted val="0"/>
    <c:plotArea>
      <c:layout>
        <c:manualLayout>
          <c:layoutTarget val="inner"/>
          <c:xMode val="edge"/>
          <c:yMode val="edge"/>
          <c:x val="0.45022183870851729"/>
          <c:y val="0.19102150537634408"/>
          <c:w val="0.32254761904762091"/>
          <c:h val="0.72833333333333361"/>
        </c:manualLayout>
      </c:layout>
      <c:pieChart>
        <c:varyColors val="1"/>
        <c:ser>
          <c:idx val="0"/>
          <c:order val="0"/>
          <c:tx>
            <c:strRef>
              <c:f>Лист1!$B$1</c:f>
              <c:strCache>
                <c:ptCount val="1"/>
                <c:pt idx="0">
                  <c:v>ИСТОЧНИКИ</c:v>
                </c:pt>
              </c:strCache>
            </c:strRef>
          </c:tx>
          <c:spPr>
            <a:scene3d>
              <a:camera prst="orthographicFront"/>
              <a:lightRig rig="threePt" dir="t"/>
            </a:scene3d>
            <a:sp3d>
              <a:bevelT h="63500"/>
            </a:sp3d>
          </c:spPr>
          <c:dPt>
            <c:idx val="0"/>
            <c:bubble3D val="0"/>
            <c:spPr>
              <a:solidFill>
                <a:schemeClr val="bg1">
                  <a:lumMod val="65000"/>
                </a:schemeClr>
              </a:solidFill>
              <a:scene3d>
                <a:camera prst="orthographicFront"/>
                <a:lightRig rig="threePt" dir="t"/>
              </a:scene3d>
              <a:sp3d>
                <a:bevelT h="63500"/>
              </a:sp3d>
            </c:spPr>
            <c:extLst>
              <c:ext xmlns:c16="http://schemas.microsoft.com/office/drawing/2014/chart" uri="{C3380CC4-5D6E-409C-BE32-E72D297353CC}">
                <c16:uniqueId val="{00000000-6C4A-4F75-9A0F-BBDD87072440}"/>
              </c:ext>
            </c:extLst>
          </c:dPt>
          <c:dPt>
            <c:idx val="1"/>
            <c:bubble3D val="0"/>
            <c:spPr>
              <a:solidFill>
                <a:schemeClr val="accent6">
                  <a:lumMod val="75000"/>
                </a:schemeClr>
              </a:solidFill>
              <a:scene3d>
                <a:camera prst="orthographicFront"/>
                <a:lightRig rig="threePt" dir="t"/>
              </a:scene3d>
              <a:sp3d>
                <a:bevelT h="63500"/>
              </a:sp3d>
            </c:spPr>
            <c:extLst>
              <c:ext xmlns:c16="http://schemas.microsoft.com/office/drawing/2014/chart" uri="{C3380CC4-5D6E-409C-BE32-E72D297353CC}">
                <c16:uniqueId val="{00000001-6C4A-4F75-9A0F-BBDD87072440}"/>
              </c:ext>
            </c:extLst>
          </c:dPt>
          <c:cat>
            <c:strRef>
              <c:f>Лист1!$A$2:$A$3</c:f>
              <c:strCache>
                <c:ptCount val="2"/>
                <c:pt idx="0">
                  <c:v>остатки собственных средств</c:v>
                </c:pt>
                <c:pt idx="1">
                  <c:v>возвраты МБТ</c:v>
                </c:pt>
              </c:strCache>
            </c:strRef>
          </c:cat>
          <c:val>
            <c:numRef>
              <c:f>Лист1!$B$2:$B$3</c:f>
              <c:numCache>
                <c:formatCode>General</c:formatCode>
                <c:ptCount val="2"/>
                <c:pt idx="0">
                  <c:v>55458.5</c:v>
                </c:pt>
                <c:pt idx="1">
                  <c:v>6568.02</c:v>
                </c:pt>
              </c:numCache>
            </c:numRef>
          </c:val>
          <c:extLst>
            <c:ext xmlns:c16="http://schemas.microsoft.com/office/drawing/2014/chart" uri="{C3380CC4-5D6E-409C-BE32-E72D297353CC}">
              <c16:uniqueId val="{00000002-6C4A-4F75-9A0F-BBDD87072440}"/>
            </c:ext>
          </c:extLst>
        </c:ser>
        <c:dLbls>
          <c:showLegendKey val="0"/>
          <c:showVal val="0"/>
          <c:showCatName val="0"/>
          <c:showSerName val="0"/>
          <c:showPercent val="0"/>
          <c:showBubbleSize val="0"/>
          <c:showLeaderLines val="0"/>
        </c:dLbls>
        <c:firstSliceAng val="320"/>
      </c:pieChart>
    </c:plotArea>
    <c:legend>
      <c:legendPos val="r"/>
      <c:layout>
        <c:manualLayout>
          <c:xMode val="edge"/>
          <c:yMode val="edge"/>
          <c:x val="5.2511415525114152E-2"/>
          <c:y val="0.6130573194479727"/>
          <c:w val="0.34136231258763938"/>
          <c:h val="0.3209304885276455"/>
        </c:manualLayout>
      </c:layout>
      <c:overlay val="0"/>
      <c:txPr>
        <a:bodyPr/>
        <a:lstStyle/>
        <a:p>
          <a:pPr>
            <a:defRPr sz="12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587795275590553"/>
          <c:y val="2.8919996111597166E-4"/>
          <c:w val="0.83032263445883292"/>
          <c:h val="0.77833187518226887"/>
        </c:manualLayout>
      </c:layout>
      <c:barChart>
        <c:barDir val="bar"/>
        <c:grouping val="clustered"/>
        <c:varyColors val="0"/>
        <c:ser>
          <c:idx val="0"/>
          <c:order val="0"/>
          <c:tx>
            <c:strRef>
              <c:f>Лист1!$B$1</c:f>
              <c:strCache>
                <c:ptCount val="1"/>
                <c:pt idx="0">
                  <c:v>уточненный
бюджет
</c:v>
                </c:pt>
              </c:strCache>
            </c:strRef>
          </c:tx>
          <c:spPr>
            <a:solidFill>
              <a:schemeClr val="accent3">
                <a:lumMod val="60000"/>
                <a:lumOff val="40000"/>
              </a:schemeClr>
            </a:solidFill>
          </c:spPr>
          <c:invertIfNegative val="0"/>
          <c:dLbls>
            <c:dLbl>
              <c:idx val="0"/>
              <c:spPr>
                <a:noFill/>
                <a:ln>
                  <a:noFill/>
                </a:ln>
                <a:effectLst/>
              </c:spPr>
              <c:txPr>
                <a:bodyPr wrap="square" lIns="38100" tIns="19050" rIns="38100" bIns="19050" anchor="ctr">
                  <a:spAutoFit/>
                </a:bodyPr>
                <a:lstStyle/>
                <a:p>
                  <a:pPr>
                    <a:defRPr sz="1400"/>
                  </a:pPr>
                  <a:endParaRPr lang="ru-RU"/>
                </a:p>
              </c:txPr>
              <c:showLegendKey val="0"/>
              <c:showVal val="1"/>
              <c:showCatName val="0"/>
              <c:showSerName val="0"/>
              <c:showPercent val="0"/>
              <c:showBubbleSize val="0"/>
              <c:extLst>
                <c:ext xmlns:c16="http://schemas.microsoft.com/office/drawing/2014/chart" uri="{C3380CC4-5D6E-409C-BE32-E72D297353CC}">
                  <c16:uniqueId val="{00000000-B2B3-4E37-B670-D45CCD3229A4}"/>
                </c:ext>
              </c:extLst>
            </c:dLbl>
            <c:dLbl>
              <c:idx val="1"/>
              <c:layout>
                <c:manualLayout>
                  <c:x val="-0.37222222222222234"/>
                  <c:y val="-2.0576131687242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B67-4F63-AAA3-C2A4CA219107}"/>
                </c:ext>
              </c:extLst>
            </c:dLbl>
            <c:dLbl>
              <c:idx val="2"/>
              <c:layout>
                <c:manualLayout>
                  <c:x val="-0.35555555555555557"/>
                  <c:y val="-4.115226337448578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B67-4F63-AAA3-C2A4CA219107}"/>
                </c:ext>
              </c:extLst>
            </c:dLbl>
            <c:spPr>
              <a:noFill/>
              <a:ln>
                <a:noFill/>
              </a:ln>
              <a:effectLst/>
            </c:spPr>
            <c:txPr>
              <a:bodyPr wrap="square" lIns="38100" tIns="19050" rIns="38100" bIns="19050" anchor="ctr">
                <a:spAutoFit/>
              </a:bodyPr>
              <a:lstStyle/>
              <a:p>
                <a:pPr>
                  <a:defRPr sz="18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Лист1!$A$2:$A$4</c:f>
              <c:strCache>
                <c:ptCount val="3"/>
                <c:pt idx="0">
                  <c:v>источники финансирования дефицита бюджета</c:v>
                </c:pt>
                <c:pt idx="1">
                  <c:v>расходная часть бюджета</c:v>
                </c:pt>
                <c:pt idx="2">
                  <c:v>доходная часть бюджета</c:v>
                </c:pt>
              </c:strCache>
            </c:strRef>
          </c:cat>
          <c:val>
            <c:numRef>
              <c:f>Лист1!$B$2:$B$4</c:f>
              <c:numCache>
                <c:formatCode>General</c:formatCode>
                <c:ptCount val="3"/>
                <c:pt idx="0">
                  <c:v>62705.68</c:v>
                </c:pt>
                <c:pt idx="1">
                  <c:v>3082245.2</c:v>
                </c:pt>
                <c:pt idx="2">
                  <c:v>3019539.52</c:v>
                </c:pt>
              </c:numCache>
            </c:numRef>
          </c:val>
          <c:extLst>
            <c:ext xmlns:c16="http://schemas.microsoft.com/office/drawing/2014/chart" uri="{C3380CC4-5D6E-409C-BE32-E72D297353CC}">
              <c16:uniqueId val="{00000002-8B67-4F63-AAA3-C2A4CA219107}"/>
            </c:ext>
          </c:extLst>
        </c:ser>
        <c:ser>
          <c:idx val="1"/>
          <c:order val="1"/>
          <c:tx>
            <c:strRef>
              <c:f>Лист1!$C$1</c:f>
              <c:strCache>
                <c:ptCount val="1"/>
                <c:pt idx="0">
                  <c:v>с учетом 
 принятых   изменений
</c:v>
                </c:pt>
              </c:strCache>
            </c:strRef>
          </c:tx>
          <c:spPr>
            <a:solidFill>
              <a:schemeClr val="accent4">
                <a:lumMod val="60000"/>
                <a:lumOff val="40000"/>
              </a:schemeClr>
            </a:solidFill>
          </c:spPr>
          <c:invertIfNegative val="0"/>
          <c:dLbls>
            <c:dLbl>
              <c:idx val="0"/>
              <c:spPr>
                <a:noFill/>
                <a:ln>
                  <a:noFill/>
                </a:ln>
                <a:effectLst/>
              </c:spPr>
              <c:txPr>
                <a:bodyPr wrap="square" lIns="38100" tIns="19050" rIns="38100" bIns="19050" anchor="ctr">
                  <a:spAutoFit/>
                </a:bodyPr>
                <a:lstStyle/>
                <a:p>
                  <a:pPr>
                    <a:defRPr sz="1400"/>
                  </a:pPr>
                  <a:endParaRPr lang="ru-RU"/>
                </a:p>
              </c:txPr>
              <c:showLegendKey val="0"/>
              <c:showVal val="1"/>
              <c:showCatName val="0"/>
              <c:showSerName val="0"/>
              <c:showPercent val="0"/>
              <c:showBubbleSize val="0"/>
              <c:extLst>
                <c:ext xmlns:c16="http://schemas.microsoft.com/office/drawing/2014/chart" uri="{C3380CC4-5D6E-409C-BE32-E72D297353CC}">
                  <c16:uniqueId val="{00000001-B2B3-4E37-B670-D45CCD3229A4}"/>
                </c:ext>
              </c:extLst>
            </c:dLbl>
            <c:dLbl>
              <c:idx val="1"/>
              <c:layout>
                <c:manualLayout>
                  <c:x val="-0.49861111111111112"/>
                  <c:y val="6.17283950617283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B67-4F63-AAA3-C2A4CA219107}"/>
                </c:ext>
              </c:extLst>
            </c:dLbl>
            <c:dLbl>
              <c:idx val="2"/>
              <c:layout>
                <c:manualLayout>
                  <c:x val="-0.47638888888888897"/>
                  <c:y val="6.172839506172839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B67-4F63-AAA3-C2A4CA21910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Лист1!$A$2:$A$4</c:f>
              <c:strCache>
                <c:ptCount val="3"/>
                <c:pt idx="0">
                  <c:v>источники финансирования дефицита бюджета</c:v>
                </c:pt>
                <c:pt idx="1">
                  <c:v>расходная часть бюджета</c:v>
                </c:pt>
                <c:pt idx="2">
                  <c:v>доходная часть бюджета</c:v>
                </c:pt>
              </c:strCache>
            </c:strRef>
          </c:cat>
          <c:val>
            <c:numRef>
              <c:f>Лист1!$C$2:$C$4</c:f>
              <c:numCache>
                <c:formatCode>General</c:formatCode>
                <c:ptCount val="3"/>
                <c:pt idx="0">
                  <c:v>62705.68</c:v>
                </c:pt>
                <c:pt idx="1">
                  <c:v>3096985.23</c:v>
                </c:pt>
                <c:pt idx="2">
                  <c:v>3034279.55</c:v>
                </c:pt>
              </c:numCache>
            </c:numRef>
          </c:val>
          <c:extLst>
            <c:ext xmlns:c16="http://schemas.microsoft.com/office/drawing/2014/chart" uri="{C3380CC4-5D6E-409C-BE32-E72D297353CC}">
              <c16:uniqueId val="{00000005-8B67-4F63-AAA3-C2A4CA219107}"/>
            </c:ext>
          </c:extLst>
        </c:ser>
        <c:dLbls>
          <c:showLegendKey val="0"/>
          <c:showVal val="0"/>
          <c:showCatName val="0"/>
          <c:showSerName val="0"/>
          <c:showPercent val="0"/>
          <c:showBubbleSize val="0"/>
        </c:dLbls>
        <c:gapWidth val="150"/>
        <c:axId val="127828736"/>
        <c:axId val="127830272"/>
      </c:barChart>
      <c:catAx>
        <c:axId val="127828736"/>
        <c:scaling>
          <c:orientation val="minMax"/>
        </c:scaling>
        <c:delete val="0"/>
        <c:axPos val="l"/>
        <c:numFmt formatCode="General" sourceLinked="0"/>
        <c:majorTickMark val="out"/>
        <c:minorTickMark val="none"/>
        <c:tickLblPos val="nextTo"/>
        <c:txPr>
          <a:bodyPr/>
          <a:lstStyle/>
          <a:p>
            <a:pPr>
              <a:defRPr sz="1000" b="1"/>
            </a:pPr>
            <a:endParaRPr lang="ru-RU"/>
          </a:p>
        </c:txPr>
        <c:crossAx val="127830272"/>
        <c:crosses val="autoZero"/>
        <c:auto val="1"/>
        <c:lblAlgn val="ctr"/>
        <c:lblOffset val="100"/>
        <c:noMultiLvlLbl val="0"/>
      </c:catAx>
      <c:valAx>
        <c:axId val="127830272"/>
        <c:scaling>
          <c:orientation val="minMax"/>
        </c:scaling>
        <c:delete val="0"/>
        <c:axPos val="b"/>
        <c:majorGridlines/>
        <c:numFmt formatCode="General" sourceLinked="1"/>
        <c:majorTickMark val="out"/>
        <c:minorTickMark val="none"/>
        <c:tickLblPos val="nextTo"/>
        <c:txPr>
          <a:bodyPr/>
          <a:lstStyle/>
          <a:p>
            <a:pPr>
              <a:defRPr sz="1000"/>
            </a:pPr>
            <a:endParaRPr lang="ru-RU"/>
          </a:p>
        </c:txPr>
        <c:crossAx val="127828736"/>
        <c:crosses val="autoZero"/>
        <c:crossBetween val="between"/>
      </c:valAx>
    </c:plotArea>
    <c:legend>
      <c:legendPos val="r"/>
      <c:layout>
        <c:manualLayout>
          <c:xMode val="edge"/>
          <c:yMode val="edge"/>
          <c:x val="3.3655293088364159E-2"/>
          <c:y val="0.84008181847639785"/>
          <c:w val="0.96479102718092868"/>
          <c:h val="0.11292784830467605"/>
        </c:manualLayout>
      </c:layout>
      <c:overlay val="0"/>
      <c:txPr>
        <a:bodyPr/>
        <a:lstStyle/>
        <a:p>
          <a:pPr>
            <a:defRPr sz="1600">
              <a:latin typeface="+mn-lt"/>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0.01563</cdr:x>
      <cdr:y>0.15</cdr:y>
    </cdr:from>
    <cdr:to>
      <cdr:x>0.26563</cdr:x>
      <cdr:y>0.23333</cdr:y>
    </cdr:to>
    <cdr:sp macro="" textlink="">
      <cdr:nvSpPr>
        <cdr:cNvPr id="2" name="Овальная выноска 1"/>
        <cdr:cNvSpPr/>
      </cdr:nvSpPr>
      <cdr:spPr>
        <a:xfrm xmlns:a="http://schemas.openxmlformats.org/drawingml/2006/main">
          <a:off x="76200" y="685800"/>
          <a:ext cx="1219200" cy="381000"/>
        </a:xfrm>
        <a:prstGeom xmlns:a="http://schemas.openxmlformats.org/drawingml/2006/main" prst="wedgeEllipseCallout">
          <a:avLst>
            <a:gd name="adj1" fmla="val 55165"/>
            <a:gd name="adj2" fmla="val 48545"/>
          </a:avLst>
        </a:prstGeom>
        <a:solidFill xmlns:a="http://schemas.openxmlformats.org/drawingml/2006/main">
          <a:srgbClr val="33CC33"/>
        </a:solidFill>
        <a:ln xmlns:a="http://schemas.openxmlformats.org/drawingml/2006/main" w="25400" cap="rnd" cmpd="sng" algn="ctr">
          <a:solidFill>
            <a:srgbClr val="33CC33"/>
          </a:solid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latinLnBrk="0">
            <a:defRPr sz="1800" kern="1200">
              <a:solidFill>
                <a:sysClr val="window" lastClr="FFFFFF"/>
              </a:solidFill>
              <a:latin typeface="Calibri"/>
            </a:defRPr>
          </a:lvl1pPr>
          <a:lvl2pPr marL="457200" algn="l" defTabSz="914400" rtl="0" latinLnBrk="0">
            <a:defRPr sz="1800" kern="1200">
              <a:solidFill>
                <a:sysClr val="window" lastClr="FFFFFF"/>
              </a:solidFill>
              <a:latin typeface="Calibri"/>
            </a:defRPr>
          </a:lvl2pPr>
          <a:lvl3pPr marL="914400" algn="l" defTabSz="914400" rtl="0" latinLnBrk="0">
            <a:defRPr sz="1800" kern="1200">
              <a:solidFill>
                <a:sysClr val="window" lastClr="FFFFFF"/>
              </a:solidFill>
              <a:latin typeface="Calibri"/>
            </a:defRPr>
          </a:lvl3pPr>
          <a:lvl4pPr marL="1371600" algn="l" defTabSz="914400" rtl="0" latinLnBrk="0">
            <a:defRPr sz="1800" kern="1200">
              <a:solidFill>
                <a:sysClr val="window" lastClr="FFFFFF"/>
              </a:solidFill>
              <a:latin typeface="Calibri"/>
            </a:defRPr>
          </a:lvl4pPr>
          <a:lvl5pPr marL="1828800" algn="l" defTabSz="914400" rtl="0" latinLnBrk="0">
            <a:defRPr sz="1800" kern="1200">
              <a:solidFill>
                <a:sysClr val="window" lastClr="FFFFFF"/>
              </a:solidFill>
              <a:latin typeface="Calibri"/>
            </a:defRPr>
          </a:lvl5pPr>
          <a:lvl6pPr marL="2286000" algn="l" defTabSz="914400" rtl="0" latinLnBrk="0">
            <a:defRPr sz="1800" kern="1200">
              <a:solidFill>
                <a:sysClr val="window" lastClr="FFFFFF"/>
              </a:solidFill>
              <a:latin typeface="Calibri"/>
            </a:defRPr>
          </a:lvl6pPr>
          <a:lvl7pPr marL="2743200" algn="l" defTabSz="914400" rtl="0" latinLnBrk="0">
            <a:defRPr sz="1800" kern="1200">
              <a:solidFill>
                <a:sysClr val="window" lastClr="FFFFFF"/>
              </a:solidFill>
              <a:latin typeface="Calibri"/>
            </a:defRPr>
          </a:lvl7pPr>
          <a:lvl8pPr marL="3200400" algn="l" defTabSz="914400" rtl="0" latinLnBrk="0">
            <a:defRPr sz="1800" kern="1200">
              <a:solidFill>
                <a:sysClr val="window" lastClr="FFFFFF"/>
              </a:solidFill>
              <a:latin typeface="Calibri"/>
            </a:defRPr>
          </a:lvl8pPr>
          <a:lvl9pPr marL="3657600" algn="l" defTabSz="914400" rtl="0" latinLnBrk="0">
            <a:defRPr sz="1800" kern="1200">
              <a:solidFill>
                <a:sysClr val="window" lastClr="FFFFFF"/>
              </a:solidFill>
              <a:latin typeface="Calibri"/>
            </a:defRPr>
          </a:lvl9pPr>
        </a:lstStyle>
        <a:p xmlns:a="http://schemas.openxmlformats.org/drawingml/2006/main">
          <a:pPr algn="ctr"/>
          <a:r>
            <a:rPr lang="ru-RU" sz="1100" dirty="0" smtClean="0"/>
            <a:t>+«-»0,5</a:t>
          </a:r>
          <a:endParaRPr lang="ru-RU" sz="1100" dirty="0"/>
        </a:p>
      </cdr:txBody>
    </cdr:sp>
  </cdr:relSizeAnchor>
  <cdr:relSizeAnchor xmlns:cdr="http://schemas.openxmlformats.org/drawingml/2006/chartDrawing">
    <cdr:from>
      <cdr:x>0.71875</cdr:x>
      <cdr:y>0.11667</cdr:y>
    </cdr:from>
    <cdr:to>
      <cdr:x>1</cdr:x>
      <cdr:y>0.2</cdr:y>
    </cdr:to>
    <cdr:sp macro="" textlink="">
      <cdr:nvSpPr>
        <cdr:cNvPr id="3" name="Овальная выноска 2"/>
        <cdr:cNvSpPr/>
      </cdr:nvSpPr>
      <cdr:spPr>
        <a:xfrm xmlns:a="http://schemas.openxmlformats.org/drawingml/2006/main">
          <a:off x="3505200" y="533400"/>
          <a:ext cx="1371600" cy="381000"/>
        </a:xfrm>
        <a:prstGeom xmlns:a="http://schemas.openxmlformats.org/drawingml/2006/main" prst="wedgeEllipseCallout">
          <a:avLst>
            <a:gd name="adj1" fmla="val -9741"/>
            <a:gd name="adj2" fmla="val 138829"/>
          </a:avLst>
        </a:prstGeom>
        <a:solidFill xmlns:a="http://schemas.openxmlformats.org/drawingml/2006/main">
          <a:schemeClr val="accent2">
            <a:lumMod val="75000"/>
          </a:schemeClr>
        </a:solidFill>
        <a:ln xmlns:a="http://schemas.openxmlformats.org/drawingml/2006/main" w="25400" cap="rnd" cmpd="sng" algn="ctr">
          <a:noFill/>
          <a:prstDash val="solid"/>
        </a:ln>
        <a:effectLst xmlns:a="http://schemas.openxmlformats.org/drawingml/2006/main"/>
        <a:scene3d xmlns:a="http://schemas.openxmlformats.org/drawingml/2006/main">
          <a:camera prst="orthographicFront"/>
          <a:lightRig rig="threePt" dir="t"/>
        </a:scene3d>
        <a:sp3d xmlns:a="http://schemas.openxmlformats.org/drawingml/2006/main">
          <a:bevelT w="63500"/>
        </a:sp3d>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latinLnBrk="0">
            <a:defRPr sz="1800" kern="1200">
              <a:solidFill>
                <a:sysClr val="window" lastClr="FFFFFF"/>
              </a:solidFill>
              <a:latin typeface="Calibri"/>
            </a:defRPr>
          </a:lvl1pPr>
          <a:lvl2pPr marL="457200" algn="l" defTabSz="914400" rtl="0" latinLnBrk="0">
            <a:defRPr sz="1800" kern="1200">
              <a:solidFill>
                <a:sysClr val="window" lastClr="FFFFFF"/>
              </a:solidFill>
              <a:latin typeface="Calibri"/>
            </a:defRPr>
          </a:lvl2pPr>
          <a:lvl3pPr marL="914400" algn="l" defTabSz="914400" rtl="0" latinLnBrk="0">
            <a:defRPr sz="1800" kern="1200">
              <a:solidFill>
                <a:sysClr val="window" lastClr="FFFFFF"/>
              </a:solidFill>
              <a:latin typeface="Calibri"/>
            </a:defRPr>
          </a:lvl3pPr>
          <a:lvl4pPr marL="1371600" algn="l" defTabSz="914400" rtl="0" latinLnBrk="0">
            <a:defRPr sz="1800" kern="1200">
              <a:solidFill>
                <a:sysClr val="window" lastClr="FFFFFF"/>
              </a:solidFill>
              <a:latin typeface="Calibri"/>
            </a:defRPr>
          </a:lvl4pPr>
          <a:lvl5pPr marL="1828800" algn="l" defTabSz="914400" rtl="0" latinLnBrk="0">
            <a:defRPr sz="1800" kern="1200">
              <a:solidFill>
                <a:sysClr val="window" lastClr="FFFFFF"/>
              </a:solidFill>
              <a:latin typeface="Calibri"/>
            </a:defRPr>
          </a:lvl5pPr>
          <a:lvl6pPr marL="2286000" algn="l" defTabSz="914400" rtl="0" latinLnBrk="0">
            <a:defRPr sz="1800" kern="1200">
              <a:solidFill>
                <a:sysClr val="window" lastClr="FFFFFF"/>
              </a:solidFill>
              <a:latin typeface="Calibri"/>
            </a:defRPr>
          </a:lvl6pPr>
          <a:lvl7pPr marL="2743200" algn="l" defTabSz="914400" rtl="0" latinLnBrk="0">
            <a:defRPr sz="1800" kern="1200">
              <a:solidFill>
                <a:sysClr val="window" lastClr="FFFFFF"/>
              </a:solidFill>
              <a:latin typeface="Calibri"/>
            </a:defRPr>
          </a:lvl7pPr>
          <a:lvl8pPr marL="3200400" algn="l" defTabSz="914400" rtl="0" latinLnBrk="0">
            <a:defRPr sz="1800" kern="1200">
              <a:solidFill>
                <a:sysClr val="window" lastClr="FFFFFF"/>
              </a:solidFill>
              <a:latin typeface="Calibri"/>
            </a:defRPr>
          </a:lvl8pPr>
          <a:lvl9pPr marL="3657600" algn="l" defTabSz="914400" rtl="0" latinLnBrk="0">
            <a:defRPr sz="1800" kern="1200">
              <a:solidFill>
                <a:sysClr val="window" lastClr="FFFFFF"/>
              </a:solidFill>
              <a:latin typeface="Calibri"/>
            </a:defRPr>
          </a:lvl9pPr>
        </a:lstStyle>
        <a:p xmlns:a="http://schemas.openxmlformats.org/drawingml/2006/main">
          <a:pPr algn="ctr"/>
          <a:r>
            <a:rPr lang="ru-RU" sz="1200" dirty="0" smtClean="0"/>
            <a:t>+ 7 888,55</a:t>
          </a:r>
          <a:endParaRPr lang="ru-RU"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799BB-8852-4B4A-8776-6E7E48B99DC0}" type="datetimeFigureOut">
              <a:rPr lang="ru-RU" smtClean="0"/>
              <a:pPr/>
              <a:t>15.12.2023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E1F58-664D-484F-B1E3-1000CA54183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E9E1F58-664D-484F-B1E3-1000CA54183F}"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50000">
              <a:schemeClr val="accent4">
                <a:lumMod val="20000"/>
                <a:lumOff val="80000"/>
              </a:schemeClr>
            </a:gs>
            <a:gs pos="100000">
              <a:schemeClr val="accent5">
                <a:lumMod val="40000"/>
                <a:lumOff val="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12/15/2023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catherineasquithgallery.com/uploads/posts/2021-02/1612806235_188-p-abstraktnii-fon-svetlii-goluboi-dlya-preze-248.jpg"/>
          <p:cNvPicPr>
            <a:picLocks noChangeAspect="1" noChangeArrowheads="1"/>
          </p:cNvPicPr>
          <p:nvPr/>
        </p:nvPicPr>
        <p:blipFill>
          <a:blip r:embed="rId2" cstate="print"/>
          <a:srcRect/>
          <a:stretch>
            <a:fillRect/>
          </a:stretch>
        </p:blipFill>
        <p:spPr bwMode="auto">
          <a:xfrm>
            <a:off x="1" y="0"/>
            <a:ext cx="9143999" cy="6858000"/>
          </a:xfrm>
          <a:prstGeom prst="rect">
            <a:avLst/>
          </a:prstGeom>
          <a:noFill/>
        </p:spPr>
      </p:pic>
      <p:sp>
        <p:nvSpPr>
          <p:cNvPr id="2" name="TextBox 1"/>
          <p:cNvSpPr txBox="1"/>
          <p:nvPr/>
        </p:nvSpPr>
        <p:spPr>
          <a:xfrm>
            <a:off x="0" y="838200"/>
            <a:ext cx="8534400" cy="2677656"/>
          </a:xfrm>
          <a:prstGeom prst="rect">
            <a:avLst/>
          </a:prstGeom>
          <a:noFill/>
        </p:spPr>
        <p:txBody>
          <a:bodyPr wrap="square" rtlCol="0">
            <a:spAutoFit/>
          </a:bodyPr>
          <a:lstStyle/>
          <a:p>
            <a:pPr algn="ctr"/>
            <a:r>
              <a:rPr lang="ru-RU" sz="2400" b="1" i="1" dirty="0" smtClean="0">
                <a:solidFill>
                  <a:schemeClr val="tx2">
                    <a:lumMod val="50000"/>
                  </a:schemeClr>
                </a:solidFill>
                <a:latin typeface="Times New Roman" pitchFamily="18" charset="0"/>
                <a:cs typeface="Times New Roman" pitchFamily="18" charset="0"/>
              </a:rPr>
              <a:t>Решение </a:t>
            </a:r>
            <a:r>
              <a:rPr lang="ru-RU" sz="2400" b="1" i="1" dirty="0" smtClean="0">
                <a:solidFill>
                  <a:schemeClr val="tx2">
                    <a:lumMod val="50000"/>
                  </a:schemeClr>
                </a:solidFill>
                <a:latin typeface="Times New Roman" pitchFamily="18" charset="0"/>
                <a:cs typeface="Times New Roman" pitchFamily="18" charset="0"/>
              </a:rPr>
              <a:t>Совета Курского муниципального </a:t>
            </a:r>
          </a:p>
          <a:p>
            <a:pPr algn="ctr"/>
            <a:r>
              <a:rPr lang="ru-RU" sz="2400" b="1" i="1" dirty="0" smtClean="0">
                <a:solidFill>
                  <a:schemeClr val="tx2">
                    <a:lumMod val="50000"/>
                  </a:schemeClr>
                </a:solidFill>
                <a:latin typeface="Times New Roman" pitchFamily="18" charset="0"/>
                <a:cs typeface="Times New Roman" pitchFamily="18" charset="0"/>
              </a:rPr>
              <a:t>округа Ставропольского </a:t>
            </a:r>
            <a:r>
              <a:rPr lang="ru-RU" sz="2400" b="1" i="1" dirty="0" smtClean="0">
                <a:solidFill>
                  <a:schemeClr val="tx2">
                    <a:lumMod val="50000"/>
                  </a:schemeClr>
                </a:solidFill>
                <a:latin typeface="Times New Roman" pitchFamily="18" charset="0"/>
                <a:cs typeface="Times New Roman" pitchFamily="18" charset="0"/>
              </a:rPr>
              <a:t>края от 12 декабря 2023 г. № 607</a:t>
            </a:r>
            <a:endParaRPr lang="ru-RU" sz="2400" b="1" i="1" dirty="0" smtClean="0">
              <a:solidFill>
                <a:srgbClr val="FF0000"/>
              </a:solidFill>
              <a:latin typeface="Times New Roman" pitchFamily="18" charset="0"/>
              <a:cs typeface="Times New Roman" pitchFamily="18" charset="0"/>
            </a:endParaRPr>
          </a:p>
          <a:p>
            <a:pPr algn="ctr"/>
            <a:r>
              <a:rPr lang="ru-RU" sz="2400" b="1" i="1" dirty="0" smtClean="0">
                <a:solidFill>
                  <a:schemeClr val="tx2">
                    <a:lumMod val="50000"/>
                  </a:schemeClr>
                </a:solidFill>
                <a:latin typeface="Times New Roman" pitchFamily="18" charset="0"/>
                <a:cs typeface="Times New Roman" pitchFamily="18" charset="0"/>
              </a:rPr>
              <a:t>«О внесении изменений в решение Совета Курского муниципального округа Ставропольского края </a:t>
            </a:r>
          </a:p>
          <a:p>
            <a:pPr algn="ctr"/>
            <a:r>
              <a:rPr lang="ru-RU" sz="2400" b="1" i="1" dirty="0" smtClean="0">
                <a:solidFill>
                  <a:schemeClr val="tx2">
                    <a:lumMod val="50000"/>
                  </a:schemeClr>
                </a:solidFill>
                <a:latin typeface="Times New Roman" pitchFamily="18" charset="0"/>
                <a:cs typeface="Times New Roman" pitchFamily="18" charset="0"/>
              </a:rPr>
              <a:t>от 08 декабря 2022 г. № 453 «О бюджете Курского муниципального округа Ставропольского края на 2023 год и плановый период 2024 и 2025 годов» </a:t>
            </a:r>
          </a:p>
        </p:txBody>
      </p:sp>
      <p:pic>
        <p:nvPicPr>
          <p:cNvPr id="1026" name="Picture 2"/>
          <p:cNvPicPr>
            <a:picLocks noChangeAspect="1" noChangeArrowheads="1"/>
          </p:cNvPicPr>
          <p:nvPr/>
        </p:nvPicPr>
        <p:blipFill>
          <a:blip r:embed="rId3" cstate="print"/>
          <a:srcRect l="23114" t="22349" r="26807" b="37058"/>
          <a:stretch>
            <a:fillRect/>
          </a:stretch>
        </p:blipFill>
        <p:spPr bwMode="auto">
          <a:xfrm>
            <a:off x="8153400" y="0"/>
            <a:ext cx="990600" cy="11610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6" name="Picture 2" descr="https://mega-u.ru/wp-content/uploads/2022/02/examples.jpg"/>
          <p:cNvPicPr>
            <a:picLocks noChangeAspect="1" noChangeArrowheads="1"/>
          </p:cNvPicPr>
          <p:nvPr/>
        </p:nvPicPr>
        <p:blipFill>
          <a:blip r:embed="rId4" cstate="print"/>
          <a:srcRect/>
          <a:stretch>
            <a:fillRect/>
          </a:stretch>
        </p:blipFill>
        <p:spPr bwMode="auto">
          <a:xfrm>
            <a:off x="2438400" y="3871784"/>
            <a:ext cx="4419600" cy="298621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atherineasquithgallery.com/uploads/posts/2021-02/1612806235_188-p-abstraktnii-fon-svetlii-goluboi-dlya-preze-248.jpg"/>
          <p:cNvPicPr>
            <a:picLocks noChangeAspect="1" noChangeArrowheads="1"/>
          </p:cNvPicPr>
          <p:nvPr/>
        </p:nvPicPr>
        <p:blipFill>
          <a:blip r:embed="rId3" cstate="print"/>
          <a:srcRect/>
          <a:stretch>
            <a:fillRect/>
          </a:stretch>
        </p:blipFill>
        <p:spPr bwMode="auto">
          <a:xfrm>
            <a:off x="1" y="0"/>
            <a:ext cx="9143999" cy="6858000"/>
          </a:xfrm>
          <a:prstGeom prst="rect">
            <a:avLst/>
          </a:prstGeom>
          <a:noFill/>
        </p:spPr>
      </p:pic>
      <p:sp>
        <p:nvSpPr>
          <p:cNvPr id="2" name="Прямоугольник 1"/>
          <p:cNvSpPr/>
          <p:nvPr/>
        </p:nvSpPr>
        <p:spPr>
          <a:xfrm>
            <a:off x="152400" y="0"/>
            <a:ext cx="8839200" cy="6540252"/>
          </a:xfrm>
          <a:prstGeom prst="rect">
            <a:avLst/>
          </a:prstGeom>
        </p:spPr>
        <p:txBody>
          <a:bodyPr wrap="square">
            <a:spAutoFit/>
          </a:bodyPr>
          <a:lstStyle/>
          <a:p>
            <a:pPr algn="just"/>
            <a:r>
              <a:rPr lang="ru-RU" sz="1400" b="1" dirty="0" smtClean="0"/>
              <a:t>	1</a:t>
            </a:r>
            <a:r>
              <a:rPr lang="ru-RU" sz="1350" b="1" dirty="0" smtClean="0"/>
              <a:t>. </a:t>
            </a:r>
            <a:r>
              <a:rPr lang="ru-RU" sz="1350" dirty="0" smtClean="0"/>
              <a:t>На  </a:t>
            </a:r>
            <a:r>
              <a:rPr lang="ru-RU" sz="1350" dirty="0"/>
              <a:t>основании  Закона  Ставропольского  края  от  16  ноября  2023 г</a:t>
            </a:r>
            <a:r>
              <a:rPr lang="ru-RU" sz="1350" dirty="0" smtClean="0"/>
              <a:t>.№ </a:t>
            </a:r>
            <a:r>
              <a:rPr lang="ru-RU" sz="1350" dirty="0"/>
              <a:t>120-кз «О внесении изменений в Закон Ставропольского края «О бюджете Ставропольского края на 2023 год и плановый период 2024 и 2025 годов», постановления  Правительства  Ставропольского  края  от  18  августа  2023 г</a:t>
            </a:r>
            <a:r>
              <a:rPr lang="ru-RU" sz="1350" dirty="0" smtClean="0"/>
              <a:t>. № </a:t>
            </a:r>
            <a:r>
              <a:rPr lang="ru-RU" sz="1350" dirty="0"/>
              <a:t>497-п «О распределении в 2023 году иных межбюджетных трансфертов из бюджета Ставропольского края бюджетам муниципальных образований Ставропольского края на повышение оплаты труда отдельных категорий работников муниципальных учреждений в рамках реализации указов Президента Российской Федерации от 07 мая 2012 года № 597 «О мероприятиях по реализации государственной социальной политики», постановления Правительства Ставропольского края от 01 июня 2012 года № 761 «О Национальной стратегии действий в интересах детей на 2012-2017 годы» и от 28 декабря 2012 года № 1688 «О некоторых мерах по реализации государственной политики в сфере защиты детей-сирот и детей, оставшихся без попечения родителей», постановления Правительства Ставропольского края от 31 октября 2023 г. № 637-п «О внесение изменения в распределение в 2023 году субсидий из бюджета Ставропольского края бюджетам муниципальных образований Ставропольского края на реализацию мероприятий по благоустройству общественных пространств на сельских территориях Ставропольского края, утвержденное постановлением Правительства Ставропольского края от 22 марта 2023 г. № 135-п», постановления Правительства Ставропольского края от 23 ноября 2023 г. № 689-п «Об утверждении распределения из бюджета Ставропольского края иных межбюджетных трансфертов бюджетам муниципальных образований Ставропольского края в 2023 году на приобретение новогодних подарков детям, обучающимся по образовательным программам начального общего образования в муниципальных и частных образовательных организациях Ставропольского края» и уведомлений, поступивших от министерств Ставропольского края</a:t>
            </a:r>
            <a:r>
              <a:rPr lang="ru-RU" sz="1350" dirty="0" smtClean="0"/>
              <a:t>	</a:t>
            </a:r>
          </a:p>
          <a:p>
            <a:pPr algn="just"/>
            <a:r>
              <a:rPr lang="ru-RU" sz="1350" b="1" dirty="0" smtClean="0"/>
              <a:t>	увеличены бюджетные ассигнования на следующие мероприятия: </a:t>
            </a:r>
          </a:p>
          <a:p>
            <a:r>
              <a:rPr lang="ru-RU" sz="1350" dirty="0" smtClean="0"/>
              <a:t>	</a:t>
            </a:r>
            <a:r>
              <a:rPr lang="ru-RU" sz="1350" dirty="0"/>
              <a:t>софинансирование расходных обязательств субъектов Российской Федерации, связанных с реализацией федеральной целевой программы «Увековечение памяти погибших при защите Отечества на 2019 - 2024 годы» – 1 900,62 тыс. рублей;</a:t>
            </a:r>
          </a:p>
          <a:p>
            <a:r>
              <a:rPr lang="ru-RU" sz="1350" dirty="0" smtClean="0"/>
              <a:t>	создание </a:t>
            </a:r>
            <a:r>
              <a:rPr lang="ru-RU" sz="1350" dirty="0"/>
              <a:t>дополнительных мест для детей в возрасте от 1,5 до 3 лет в </a:t>
            </a:r>
            <a:r>
              <a:rPr lang="ru-RU" sz="1350" dirty="0" smtClean="0"/>
              <a:t>образовательных организациях</a:t>
            </a:r>
            <a:r>
              <a:rPr lang="ru-RU" sz="1350" dirty="0"/>
              <a:t>, осуществляющих образовательную деятельность по образовательным программам дошкольного образования - 11 232,02 тыс. рублей;</a:t>
            </a:r>
          </a:p>
          <a:p>
            <a:r>
              <a:rPr lang="ru-RU" sz="1350" dirty="0" smtClean="0"/>
              <a:t>	выплата </a:t>
            </a:r>
            <a:r>
              <a:rPr lang="ru-RU" sz="1350" dirty="0"/>
              <a:t>ежемесячной денежной компенсации на каждого ребенка в возрасте до 18 лет многодетным семьям - 1 620,35 тыс. рублей</a:t>
            </a:r>
            <a:r>
              <a:rPr lang="ru-RU" sz="1350" dirty="0" smtClean="0"/>
              <a:t>;</a:t>
            </a:r>
          </a:p>
          <a:p>
            <a:r>
              <a:rPr lang="ru-RU" sz="1350" dirty="0" smtClean="0"/>
              <a:t>	предоставление </a:t>
            </a:r>
            <a:r>
              <a:rPr lang="ru-RU" sz="1350" dirty="0"/>
              <a:t>мер социальной поддержки по оплате жилых помещений, отопления и освещения педагогическим работникам муниципальных образовательных организаций, проживающим и работающим в сельских населенных пунктах, рабочих поселках (поселках городского типа) - 637,40 тыс. рублей</a:t>
            </a:r>
            <a:r>
              <a:rPr lang="ru-RU" sz="1350" dirty="0" smtClean="0"/>
              <a:t>;</a:t>
            </a:r>
            <a:endParaRPr lang="ru-RU" sz="135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2806235_188-p-abstraktnii-fon-svetlii-goluboi-dlya-preze-248.jpg"/>
          <p:cNvPicPr>
            <a:picLocks noChangeAspect="1" noChangeArrowheads="1"/>
          </p:cNvPicPr>
          <p:nvPr/>
        </p:nvPicPr>
        <p:blipFill>
          <a:blip r:embed="rId2" cstate="print"/>
          <a:srcRect/>
          <a:stretch>
            <a:fillRect/>
          </a:stretch>
        </p:blipFill>
        <p:spPr bwMode="auto">
          <a:xfrm>
            <a:off x="1" y="0"/>
            <a:ext cx="9143999" cy="6858000"/>
          </a:xfrm>
          <a:prstGeom prst="rect">
            <a:avLst/>
          </a:prstGeom>
          <a:noFill/>
        </p:spPr>
      </p:pic>
      <p:sp>
        <p:nvSpPr>
          <p:cNvPr id="3" name="Прямоугольник 2"/>
          <p:cNvSpPr/>
          <p:nvPr/>
        </p:nvSpPr>
        <p:spPr>
          <a:xfrm>
            <a:off x="152400" y="152400"/>
            <a:ext cx="8839200" cy="6986528"/>
          </a:xfrm>
          <a:prstGeom prst="rect">
            <a:avLst/>
          </a:prstGeom>
        </p:spPr>
        <p:txBody>
          <a:bodyPr wrap="square">
            <a:spAutoFit/>
          </a:bodyPr>
          <a:lstStyle/>
          <a:p>
            <a:pPr algn="just"/>
            <a:r>
              <a:rPr lang="ru-RU" sz="1400" dirty="0" smtClean="0"/>
              <a:t>	</a:t>
            </a:r>
            <a:r>
              <a:rPr lang="ru-RU" sz="1400" dirty="0"/>
              <a:t>обеспечение государственных гарантий реализации прав на получение общедоступного и бесплатного начального общего, основного общего, среднего общего образования в муниципальных общеобразовательных организациях, а также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 основного общего, среднего общего образования в частных общеобразовательных организациях - 7 330,55 тыс. рублей;</a:t>
            </a:r>
          </a:p>
          <a:p>
            <a:pPr algn="just"/>
            <a:r>
              <a:rPr lang="ru-RU" sz="1400" dirty="0" smtClean="0"/>
              <a:t>	оплату </a:t>
            </a:r>
            <a:r>
              <a:rPr lang="ru-RU" sz="1400" dirty="0"/>
              <a:t>жилищно-коммунальных услуг отдельным категориям граждан - 1 250,06 тыс. рублей;</a:t>
            </a:r>
          </a:p>
          <a:p>
            <a:pPr algn="just"/>
            <a:r>
              <a:rPr lang="ru-RU" sz="1400" dirty="0" smtClean="0"/>
              <a:t>	ежемесячное </a:t>
            </a:r>
            <a:r>
              <a:rPr lang="ru-RU" sz="1400" dirty="0"/>
              <a:t>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 - 3 441,58 тыс. рублей;</a:t>
            </a:r>
          </a:p>
          <a:p>
            <a:pPr algn="just"/>
            <a:r>
              <a:rPr lang="ru-RU" sz="1400" dirty="0" smtClean="0"/>
              <a:t>	оказание </a:t>
            </a:r>
            <a:r>
              <a:rPr lang="ru-RU" sz="1400" dirty="0"/>
              <a:t>государственной социальной помощи на основании социального контракта отдельным категориям граждан - 819,46 тыс. рублей;</a:t>
            </a:r>
          </a:p>
          <a:p>
            <a:pPr algn="just"/>
            <a:r>
              <a:rPr lang="ru-RU" sz="1400" dirty="0" smtClean="0"/>
              <a:t>	компенсацию </a:t>
            </a:r>
            <a:r>
              <a:rPr lang="ru-RU" sz="1400" dirty="0"/>
              <a:t>отдельным категориям граждан оплаты взноса на капитальный ремонт общего имущества в многоквартирном доме - 3,48 тыс. рублей;</a:t>
            </a:r>
          </a:p>
          <a:p>
            <a:pPr algn="just"/>
            <a:r>
              <a:rPr lang="ru-RU" sz="1400" dirty="0" smtClean="0"/>
              <a:t>	обеспечение </a:t>
            </a:r>
            <a:r>
              <a:rPr lang="ru-RU" sz="1400" dirty="0"/>
              <a:t>деятельности депутатов Думы Ставропольского края и их помощников в избирательном округе - 60,00 тыс. рублей;</a:t>
            </a:r>
          </a:p>
          <a:p>
            <a:pPr algn="just"/>
            <a:r>
              <a:rPr lang="ru-RU" sz="1400" dirty="0" smtClean="0"/>
              <a:t>	приобретение </a:t>
            </a:r>
            <a:r>
              <a:rPr lang="ru-RU" sz="1400" dirty="0"/>
              <a:t>новогодних подарков детям, обучающимся по образовательным программам начального общего образования в муниципальных и частных образовательных организациях Ставропольского края - 2 383,20 тыс. рублей;</a:t>
            </a:r>
          </a:p>
          <a:p>
            <a:pPr algn="just"/>
            <a:r>
              <a:rPr lang="ru-RU" sz="1400" dirty="0" smtClean="0"/>
              <a:t>	осуществление </a:t>
            </a:r>
            <a:r>
              <a:rPr lang="ru-RU" sz="1400" dirty="0"/>
              <a:t>выплаты лицам, входящим в муниципальные управленческие команды Ставропольского края, поощрения за достижение в 2022 году Ставропольским краем значений (уровней) показателей для оценки эффективности деятельности высших должностных лиц субъектов Российской Федерации и деятельности органов исполнительной власти субъектов Российской Федерации - 2 157,35 тыс. рублей;</a:t>
            </a:r>
          </a:p>
          <a:p>
            <a:pPr algn="just"/>
            <a:r>
              <a:rPr lang="ru-RU" sz="1400" dirty="0" smtClean="0"/>
              <a:t>	повышение </a:t>
            </a:r>
            <a:r>
              <a:rPr lang="ru-RU" sz="1400" dirty="0"/>
              <a:t>оплаты труда отдельных категорий работников муниципальных учреждений в рамках реализации указов Президента Российской Федерации от 07 мая 2012 года № 597 «О мероприятиях по реализации государственной социальной политики», от 01 июня 2012 года № 761 «О Национальной стратегии действий в интересах детей на 2012-2017 годы» и от 28 декабря 2012 года № 1688 «О некоторых мерах по реализации государственной политики в сфере защиты детей-сирот и детей, оставшихся без попечения родителей» - 3 288,00 тыс. рублей</a:t>
            </a:r>
            <a:r>
              <a:rPr lang="ru-RU" sz="1400" dirty="0" smtClean="0"/>
              <a:t>;</a:t>
            </a:r>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catherineasquithgallery.com/uploads/posts/2021-02/1612806235_188-p-abstraktnii-fon-svetlii-goluboi-dlya-preze-248.jpg"/>
          <p:cNvPicPr>
            <a:picLocks noChangeAspect="1" noChangeArrowheads="1"/>
          </p:cNvPicPr>
          <p:nvPr/>
        </p:nvPicPr>
        <p:blipFill>
          <a:blip r:embed="rId2" cstate="print"/>
          <a:srcRect/>
          <a:stretch>
            <a:fillRect/>
          </a:stretch>
        </p:blipFill>
        <p:spPr bwMode="auto">
          <a:xfrm>
            <a:off x="1" y="0"/>
            <a:ext cx="9143999" cy="6858000"/>
          </a:xfrm>
          <a:prstGeom prst="rect">
            <a:avLst/>
          </a:prstGeom>
          <a:noFill/>
        </p:spPr>
      </p:pic>
      <p:sp>
        <p:nvSpPr>
          <p:cNvPr id="3" name="Прямоугольник 2"/>
          <p:cNvSpPr/>
          <p:nvPr/>
        </p:nvSpPr>
        <p:spPr>
          <a:xfrm>
            <a:off x="190500" y="0"/>
            <a:ext cx="8763000" cy="6894195"/>
          </a:xfrm>
          <a:prstGeom prst="rect">
            <a:avLst/>
          </a:prstGeom>
        </p:spPr>
        <p:txBody>
          <a:bodyPr wrap="square">
            <a:spAutoFit/>
          </a:bodyPr>
          <a:lstStyle/>
          <a:p>
            <a:pPr algn="just"/>
            <a:r>
              <a:rPr lang="ru-RU" sz="1300" dirty="0" smtClean="0"/>
              <a:t>	</a:t>
            </a:r>
            <a:r>
              <a:rPr lang="ru-RU" sz="1300" b="1" dirty="0" smtClean="0"/>
              <a:t>уменьшены бюджетные ассигнования на следующие мероприятия: </a:t>
            </a:r>
          </a:p>
          <a:p>
            <a:pPr algn="just"/>
            <a:r>
              <a:rPr lang="ru-RU" sz="1300" dirty="0" smtClean="0"/>
              <a:t>	</a:t>
            </a:r>
            <a:r>
              <a:rPr lang="ru-RU" sz="1300" dirty="0"/>
              <a:t>обеспечение комплексного развития сельских территорий - 219,80 тыс. рублей;</a:t>
            </a:r>
          </a:p>
          <a:p>
            <a:pPr algn="just"/>
            <a:r>
              <a:rPr lang="ru-RU" sz="1300" dirty="0"/>
              <a:t>проведение ремонта, восстановление и реставрация наиболее значимых и находящихся в неудовлетворительном состоянии воинских захоронений, памятников и мемориальных комплексов, увековечивающих память погибших в годы Великой Отечественной войны - 179,71 тыс. рублей;</a:t>
            </a:r>
          </a:p>
          <a:p>
            <a:pPr algn="just"/>
            <a:r>
              <a:rPr lang="ru-RU" sz="1300" dirty="0" smtClean="0"/>
              <a:t>	реализацию </a:t>
            </a:r>
            <a:r>
              <a:rPr lang="ru-RU" sz="1300" dirty="0"/>
              <a:t>инициативного проекта «Устройство пешеходных тротуаров по ул. Школьная от дома № 1 до дома № 113 кв. 1 в х. Зайцев Курского муниципального округа Ставропольского края» - 12,73 тыс. рублей;</a:t>
            </a:r>
          </a:p>
          <a:p>
            <a:pPr algn="just"/>
            <a:r>
              <a:rPr lang="ru-RU" sz="1300" dirty="0" smtClean="0"/>
              <a:t>	реализацию </a:t>
            </a:r>
            <a:r>
              <a:rPr lang="ru-RU" sz="1300" dirty="0"/>
              <a:t>инициативного проекта «Устройство детской площадки в парковой зоне (2 этап) пос. Рощино Курского муниципального округа Ставропольского края» - 26,48 тыс. рублей;</a:t>
            </a:r>
          </a:p>
          <a:p>
            <a:pPr algn="just"/>
            <a:r>
              <a:rPr lang="ru-RU" sz="1300" dirty="0" smtClean="0"/>
              <a:t>	предоставление </a:t>
            </a:r>
            <a:r>
              <a:rPr lang="ru-RU" sz="1300" dirty="0"/>
              <a:t>государственной социальной помощи малоимущим семьям, малоимущим одиноко проживающим гражданам - 380,00 тыс. рублей;</a:t>
            </a:r>
          </a:p>
          <a:p>
            <a:pPr algn="just"/>
            <a:r>
              <a:rPr lang="ru-RU" sz="1300" dirty="0" smtClean="0"/>
              <a:t>	выплата </a:t>
            </a:r>
            <a:r>
              <a:rPr lang="ru-RU" sz="1300" dirty="0"/>
              <a:t>пособия на ребенка - 1 889,70 тыс. рублей;</a:t>
            </a:r>
          </a:p>
          <a:p>
            <a:pPr algn="just"/>
            <a:r>
              <a:rPr lang="ru-RU" sz="1300" dirty="0" smtClean="0"/>
              <a:t>	обеспечение </a:t>
            </a:r>
            <a:r>
              <a:rPr lang="ru-RU" sz="1300" dirty="0"/>
              <a:t>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 - 4 526,37 тыс. рублей;</a:t>
            </a:r>
          </a:p>
          <a:p>
            <a:pPr algn="just"/>
            <a:r>
              <a:rPr lang="ru-RU" sz="1300" dirty="0" smtClean="0"/>
              <a:t>	выплата </a:t>
            </a:r>
            <a:r>
              <a:rPr lang="ru-RU" sz="1300" dirty="0"/>
              <a:t>денежной компенсации семьям, в которых в период с 1 января 2011 года по 31 декабря 2015 года родился третий или последующий ребенок - 53,64 тыс. рублей;</a:t>
            </a:r>
          </a:p>
          <a:p>
            <a:pPr algn="just"/>
            <a:r>
              <a:rPr lang="ru-RU" sz="1300" dirty="0" smtClean="0"/>
              <a:t>	ежегодная </a:t>
            </a:r>
            <a:r>
              <a:rPr lang="ru-RU" sz="1300" dirty="0"/>
              <a:t>денежная выплата гражданам Российской Федерации, не достигшим совершеннолетия на 3 сентября 1945 года и постоянно проживающим на территории Ставропольского края, - 119,28 тыс. рублей;</a:t>
            </a:r>
          </a:p>
          <a:p>
            <a:pPr algn="just"/>
            <a:r>
              <a:rPr lang="ru-RU" sz="1300" dirty="0" smtClean="0"/>
              <a:t>	обеспечение </a:t>
            </a:r>
            <a:r>
              <a:rPr lang="ru-RU" sz="1300" dirty="0"/>
              <a:t>отдыха и оздоровления детей - 9,86 тыс. рублей;</a:t>
            </a:r>
          </a:p>
          <a:p>
            <a:pPr algn="just"/>
            <a:r>
              <a:rPr lang="ru-RU" sz="1300" dirty="0" smtClean="0"/>
              <a:t>	осуществление </a:t>
            </a:r>
            <a:r>
              <a:rPr lang="ru-RU" sz="1300" dirty="0"/>
              <a:t>выплаты социального пособия на погребение - 127,93 тыс. рублей;</a:t>
            </a:r>
          </a:p>
          <a:p>
            <a:pPr algn="just"/>
            <a:r>
              <a:rPr lang="ru-RU" sz="1300" dirty="0" smtClean="0"/>
              <a:t>	обеспечение </a:t>
            </a:r>
            <a:r>
              <a:rPr lang="ru-RU" sz="1300" dirty="0"/>
              <a:t>ребенка (детей) участника специальной военной операции, обучающегося (обучающихся) по образовательным программам основного общего или среднего общего образования в муниципальной образовательной организации, бесплатным горячим питанием - 129,20 тыс. рублей;</a:t>
            </a:r>
          </a:p>
          <a:p>
            <a:pPr algn="just"/>
            <a:r>
              <a:rPr lang="ru-RU" sz="1300" dirty="0" smtClean="0"/>
              <a:t>	компенсацию </a:t>
            </a:r>
            <a:r>
              <a:rPr lang="ru-RU" sz="1300" dirty="0"/>
              <a:t>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 - 777,55 тыс. рублей;</a:t>
            </a:r>
          </a:p>
          <a:p>
            <a:pPr algn="just"/>
            <a:r>
              <a:rPr lang="ru-RU" sz="1300" dirty="0" smtClean="0"/>
              <a:t>	осуществление </a:t>
            </a:r>
            <a:r>
              <a:rPr lang="ru-RU" sz="1300" dirty="0"/>
              <a:t>ежемесячных выплат на детей в возрасте от трех до семи лет включительно - 11 073,43 тыс. рублей;</a:t>
            </a:r>
          </a:p>
          <a:p>
            <a:pPr algn="just"/>
            <a:r>
              <a:rPr lang="ru-RU" sz="1300" dirty="0" smtClean="0"/>
              <a:t>	осуществление </a:t>
            </a:r>
            <a:r>
              <a:rPr lang="ru-RU" sz="1300" dirty="0"/>
              <a:t>отдельных государственных полномочий по социальной защите отдельных категорий граждан - 565,57 тыс. рублей;</a:t>
            </a:r>
          </a:p>
          <a:p>
            <a:pPr algn="just"/>
            <a:r>
              <a:rPr lang="ru-RU" sz="1300" dirty="0" smtClean="0"/>
              <a:t>	осуществление </a:t>
            </a:r>
            <a:r>
              <a:rPr lang="ru-RU" sz="1300" dirty="0"/>
              <a:t>отдельных государственных полномочий по социальной поддержке семьи и детей - 336,83 тыс. рублей.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6200" y="11723"/>
            <a:ext cx="88392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350" dirty="0" smtClean="0">
                <a:ea typeface="Times New Roman" pitchFamily="18" charset="0"/>
                <a:cs typeface="Times New Roman" pitchFamily="18" charset="0"/>
              </a:rPr>
              <a:t> 	</a:t>
            </a:r>
            <a:r>
              <a:rPr lang="ru-RU" sz="1400" b="1" dirty="0" smtClean="0"/>
              <a:t>2</a:t>
            </a:r>
            <a:r>
              <a:rPr lang="ru-RU" sz="1400" b="1" dirty="0"/>
              <a:t>. </a:t>
            </a:r>
            <a:r>
              <a:rPr lang="ru-RU" sz="1400" dirty="0"/>
              <a:t>На основании распоряжения администрации Курского муниципального округа Ставропольского края от 13 октября 2023 г. № 329-р «О перераспределении утвержденных бюджетных ассигнований, зарезервированных в бюджете Курского муниципального округа Ставропольского края».</a:t>
            </a:r>
          </a:p>
          <a:p>
            <a:pPr algn="just"/>
            <a:r>
              <a:rPr lang="ru-RU" sz="1400" dirty="0" smtClean="0"/>
              <a:t>	Перераспределить </a:t>
            </a:r>
            <a:r>
              <a:rPr lang="ru-RU" sz="1400" dirty="0"/>
              <a:t>утвержденные бюджетные ассигнования, зарезервированные в бюджете Курского муниципального округа Ставропольского края, администрации Курского муниципального округа Ставропольского края на подраздел 0801 «Культура» на проведение работ в 2023 году на объекте культурного наследия «Братская могила 60 воинов Советской Армии, погибших в 1942-1943 гг. при освобождении станицы от </a:t>
            </a:r>
            <a:r>
              <a:rPr lang="ru-RU" sz="1400" dirty="0" smtClean="0"/>
              <a:t>немецко-фашистских </a:t>
            </a:r>
            <a:r>
              <a:rPr lang="ru-RU" sz="1400" dirty="0"/>
              <a:t>захватчиков», с кадастровым номером 26:36:121502:1224, местоположение: «Ставропольский край, Курский муниципальный округ, станица </a:t>
            </a:r>
            <a:r>
              <a:rPr lang="ru-RU" sz="1400" dirty="0" err="1"/>
              <a:t>Галюгаевская</a:t>
            </a:r>
            <a:r>
              <a:rPr lang="ru-RU" sz="1400" dirty="0"/>
              <a:t>, улица Пролетарская» в сумме 108,71 тыс. рублей.</a:t>
            </a:r>
          </a:p>
          <a:p>
            <a:pPr algn="just"/>
            <a:r>
              <a:rPr lang="ru-RU" sz="1400" dirty="0" smtClean="0"/>
              <a:t>	</a:t>
            </a:r>
            <a:r>
              <a:rPr lang="ru-RU" sz="1400" b="1" dirty="0" smtClean="0"/>
              <a:t>3</a:t>
            </a:r>
            <a:r>
              <a:rPr lang="ru-RU" sz="1400" b="1" dirty="0"/>
              <a:t>. </a:t>
            </a:r>
            <a:r>
              <a:rPr lang="ru-RU" sz="1400" dirty="0"/>
              <a:t>На основании распоряжения администрации Курского муниципального округа Ставропольского края от 12 октября 2023 г. № 201-рк «О выделении денежных средств на выплату единовременного пособия на погребение» </a:t>
            </a:r>
          </a:p>
          <a:p>
            <a:pPr algn="just"/>
            <a:r>
              <a:rPr lang="ru-RU" sz="1400" dirty="0" smtClean="0"/>
              <a:t>	Выплатить  </a:t>
            </a:r>
            <a:r>
              <a:rPr lang="ru-RU" sz="1400" dirty="0"/>
              <a:t>сыну  умершего  муниципального  служащего  Гаврюшенко. И.Н., </a:t>
            </a:r>
            <a:r>
              <a:rPr lang="ru-RU" sz="1400" dirty="0" err="1"/>
              <a:t>Дзапарову</a:t>
            </a:r>
            <a:r>
              <a:rPr lang="ru-RU" sz="1400" dirty="0"/>
              <a:t> Валерию Михайловичу, единовременное пособие на погребение в размере пяти должностных окладов в сумме 55,34 тыс. рублей за счет денежных средств, предусмотренных в бюджете Курского муниципального округа Ставропольского </a:t>
            </a:r>
            <a:r>
              <a:rPr lang="ru-RU" sz="1400" dirty="0" smtClean="0"/>
              <a:t>края.</a:t>
            </a:r>
          </a:p>
          <a:p>
            <a:pPr algn="just"/>
            <a:r>
              <a:rPr lang="ru-RU" sz="1400" dirty="0" smtClean="0"/>
              <a:t>	</a:t>
            </a:r>
            <a:r>
              <a:rPr lang="ru-RU" sz="1400" b="1" dirty="0" smtClean="0"/>
              <a:t>4</a:t>
            </a:r>
            <a:r>
              <a:rPr lang="ru-RU" sz="1400" b="1" dirty="0"/>
              <a:t>. </a:t>
            </a:r>
            <a:r>
              <a:rPr lang="ru-RU" sz="1400" dirty="0"/>
              <a:t>На основании распоряжения администрации Курского муниципального округа Ставропольского края от 07 ноября 2023 г. № 217-рк «О выделении денежных средств на выплату единовременной материальной помощи».</a:t>
            </a:r>
          </a:p>
          <a:p>
            <a:pPr algn="just"/>
            <a:r>
              <a:rPr lang="ru-RU" sz="1400" dirty="0"/>
              <a:t>	</a:t>
            </a:r>
            <a:r>
              <a:rPr lang="x-none" sz="1400" dirty="0"/>
              <a:t>Выделить </a:t>
            </a:r>
            <a:r>
              <a:rPr lang="ru-RU" sz="1400" dirty="0"/>
              <a:t>Финансовому управлению </a:t>
            </a:r>
            <a:r>
              <a:rPr lang="x-none" sz="1400" dirty="0"/>
              <a:t>администрации Курского муниципального округа Ставропольского края денежные средства в сумме </a:t>
            </a:r>
            <a:r>
              <a:rPr lang="ru-RU" sz="1400" dirty="0"/>
              <a:t>14,75 тыс. рублей для выплаты </a:t>
            </a:r>
            <a:r>
              <a:rPr lang="ru-RU" sz="1400" dirty="0" err="1"/>
              <a:t>Атанасовой</a:t>
            </a:r>
            <a:r>
              <a:rPr lang="ru-RU" sz="1400" dirty="0"/>
              <a:t> З.Г.</a:t>
            </a:r>
            <a:r>
              <a:rPr lang="x-none" sz="1400" dirty="0"/>
              <a:t> в связи со смертью </a:t>
            </a:r>
            <a:r>
              <a:rPr lang="ru-RU" sz="1400" dirty="0"/>
              <a:t>матери</a:t>
            </a:r>
            <a:r>
              <a:rPr lang="x-none" sz="1400" dirty="0"/>
              <a:t>.</a:t>
            </a:r>
            <a:r>
              <a:rPr lang="ru-RU" sz="1400" dirty="0"/>
              <a:t>	</a:t>
            </a:r>
            <a:endParaRPr lang="ru-RU" sz="1400" dirty="0" smtClean="0"/>
          </a:p>
          <a:p>
            <a:pPr algn="just"/>
            <a:r>
              <a:rPr lang="ru-RU" sz="1400" dirty="0"/>
              <a:t>	</a:t>
            </a:r>
            <a:r>
              <a:rPr lang="ru-RU" sz="1400" b="1" dirty="0" smtClean="0"/>
              <a:t>5</a:t>
            </a:r>
            <a:r>
              <a:rPr lang="ru-RU" sz="1400" b="1" dirty="0"/>
              <a:t>. </a:t>
            </a:r>
            <a:r>
              <a:rPr lang="ru-RU" sz="1400" dirty="0"/>
              <a:t>На основании распоряжения администрации Курского муниципального округа Ставропольского края от </a:t>
            </a:r>
            <a:r>
              <a:rPr lang="ru-RU" sz="1400" dirty="0" smtClean="0"/>
              <a:t>20 </a:t>
            </a:r>
            <a:r>
              <a:rPr lang="ru-RU" sz="1400" dirty="0"/>
              <a:t>ноября 2023 г. № </a:t>
            </a:r>
            <a:r>
              <a:rPr lang="ru-RU" sz="1400" dirty="0" smtClean="0"/>
              <a:t>228-рк </a:t>
            </a:r>
            <a:r>
              <a:rPr lang="ru-RU" sz="1400" dirty="0"/>
              <a:t>«О выделении денежных средств на выплату единовременной материальной помощи».</a:t>
            </a:r>
          </a:p>
          <a:p>
            <a:pPr algn="just"/>
            <a:r>
              <a:rPr lang="ru-RU" sz="1400" dirty="0"/>
              <a:t>	Выделить управлению труда и социальной защиты населения администрации Курского муниципального округа Ставропольского края денежные средства в сумме 17,91 тыс. рублей для выплаты </a:t>
            </a:r>
            <a:r>
              <a:rPr lang="ru-RU" sz="1400" dirty="0" err="1"/>
              <a:t>Концуровой</a:t>
            </a:r>
            <a:r>
              <a:rPr lang="ru-RU" sz="1400" dirty="0"/>
              <a:t> Л.Ю. в связи со</a:t>
            </a:r>
            <a:r>
              <a:rPr lang="x-none" sz="1400" dirty="0"/>
              <a:t> смертью </a:t>
            </a:r>
            <a:r>
              <a:rPr lang="ru-RU" sz="1400" dirty="0"/>
              <a:t>матери</a:t>
            </a:r>
            <a:r>
              <a:rPr lang="x-none" sz="1400" dirty="0" smtClean="0"/>
              <a:t>.</a:t>
            </a:r>
            <a:endParaRPr lang="ru-RU" sz="1400" dirty="0" smtClean="0"/>
          </a:p>
          <a:p>
            <a:pPr algn="just"/>
            <a:r>
              <a:rPr lang="ru-RU" sz="1400" b="1" dirty="0" smtClean="0"/>
              <a:t>	</a:t>
            </a:r>
            <a:endParaRPr kumimoji="0" lang="ru-RU" sz="1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52400" y="76200"/>
            <a:ext cx="88392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ru-RU" sz="1400" b="1" dirty="0" smtClean="0"/>
              <a:t>	6</a:t>
            </a:r>
            <a:r>
              <a:rPr lang="ru-RU" sz="1400" b="1" dirty="0"/>
              <a:t>. </a:t>
            </a:r>
            <a:r>
              <a:rPr lang="ru-RU" sz="1400" dirty="0"/>
              <a:t>Перераспределить утвержденные бюджетные ассигнования, утвержденные в бюджете Курского муниципального округа Ставропольского края, с отдела образования Курского муниципального округа Ставропольского края на подраздел 0701 «Дошкольное образование» в сумме 1 832,95 тыс. рублей на повышение заработной платы за счет экономии бюджетных средств.</a:t>
            </a:r>
          </a:p>
          <a:p>
            <a:pPr algn="just"/>
            <a:r>
              <a:rPr lang="ru-RU" sz="1400" b="1" dirty="0"/>
              <a:t>	7.</a:t>
            </a:r>
            <a:r>
              <a:rPr lang="ru-RU" sz="1400" dirty="0"/>
              <a:t> За счет поступления доходов от оказания платных услуг (по средствам от предпринимательской деятельности) по муниципальному казенному учреждению культуры «Централизованная библиотечная система» по проекту «Пушкинская карта» муниципальному казенному учреждению «Управление культуры» увеличить доходную и расходную части на сумму 10,40 тыс. рублей</a:t>
            </a:r>
            <a:r>
              <a:rPr lang="ru-RU" sz="1400" dirty="0" smtClean="0"/>
              <a:t>.</a:t>
            </a:r>
          </a:p>
          <a:p>
            <a:pPr algn="just"/>
            <a:r>
              <a:rPr lang="ru-RU" sz="1400" b="1" dirty="0" smtClean="0"/>
              <a:t>	8</a:t>
            </a:r>
            <a:r>
              <a:rPr lang="ru-RU" sz="1400" dirty="0"/>
              <a:t>. За счет поступления доходов от оказания платных услуг (по средствам от предпринимательской деятельности) по МКУ ДО «Детский оздоровительно-образовательный центр «Звездный», отделу образования администрации Курского муниципального округа Ставропольского края увеличить доходную и расходную части на сумму 248,29 тыс. рублей.</a:t>
            </a:r>
          </a:p>
          <a:p>
            <a:pPr algn="just"/>
            <a:r>
              <a:rPr lang="ru-RU" sz="1400" b="1" dirty="0" smtClean="0"/>
              <a:t>	9</a:t>
            </a:r>
            <a:r>
              <a:rPr lang="ru-RU" sz="1400" b="1" dirty="0"/>
              <a:t>. </a:t>
            </a:r>
            <a:r>
              <a:rPr lang="ru-RU" sz="1400" dirty="0"/>
              <a:t>В связи с фактическим поступлением прочих доходов от компенсации затрат бюджетов муниципальных образований (для последующего возврата остатков субвенций на основании уведомлений по расчетам между бюджетами по межбюджетным трансфертам) увеличить доходную часть бюджета управлению труда и социальной защиты населения администрации Курского муниципального округа Ставропольского края на 0,50 тыс. рублей.</a:t>
            </a:r>
          </a:p>
          <a:p>
            <a:pPr algn="just"/>
            <a:r>
              <a:rPr lang="ru-RU" sz="1400" b="1" dirty="0" smtClean="0"/>
              <a:t>	10</a:t>
            </a:r>
            <a:r>
              <a:rPr lang="ru-RU" sz="1400" b="1" dirty="0"/>
              <a:t>. </a:t>
            </a:r>
            <a:r>
              <a:rPr lang="ru-RU" sz="1400" dirty="0"/>
              <a:t>Произведена корректировка доходной и расходной частей бюджета в сторону уменьшения в связи с невыполнения плановых назначений по единому сельскохозяйственному налогу на сумму 1 214,65 тыс. рублей.</a:t>
            </a:r>
          </a:p>
          <a:p>
            <a:pPr algn="just"/>
            <a:r>
              <a:rPr lang="ru-RU" sz="1400" b="1" dirty="0" smtClean="0"/>
              <a:t>	11</a:t>
            </a:r>
            <a:r>
              <a:rPr lang="ru-RU" sz="1400" b="1" dirty="0"/>
              <a:t>. </a:t>
            </a:r>
            <a:r>
              <a:rPr lang="ru-RU" sz="1400" dirty="0"/>
              <a:t>Учтены передвижки бюджетных средств согласно поданным письмам главных распорядителей средств бюджета.</a:t>
            </a:r>
          </a:p>
          <a:p>
            <a:pPr algn="just"/>
            <a:r>
              <a:rPr lang="ru-RU" sz="1400" b="1" dirty="0" smtClean="0"/>
              <a:t>	12</a:t>
            </a:r>
            <a:r>
              <a:rPr lang="ru-RU" sz="1400" b="1" dirty="0"/>
              <a:t>. </a:t>
            </a:r>
            <a:r>
              <a:rPr lang="ru-RU" sz="1400" dirty="0"/>
              <a:t>Учтены возвраты остатков субсидий, субвенций и иных межбюджетных трансфертов, имеющих целевое назначение, прошлых лет (в краевой бюджет) </a:t>
            </a:r>
            <a:endParaRPr lang="ru-RU" sz="1400" dirty="0" smtClean="0"/>
          </a:p>
          <a:p>
            <a:pPr marL="285750" indent="-285750" algn="just">
              <a:buFontTx/>
              <a:buChar char="-"/>
            </a:pPr>
            <a:r>
              <a:rPr lang="ru-RU" sz="1400" dirty="0" smtClean="0"/>
              <a:t>0,50 </a:t>
            </a:r>
            <a:r>
              <a:rPr lang="ru-RU" sz="1400" dirty="0"/>
              <a:t>тыс. рублей (управление труда и социальной защиты </a:t>
            </a:r>
            <a:endParaRPr lang="ru-RU" sz="1400" dirty="0" smtClean="0"/>
          </a:p>
          <a:p>
            <a:pPr algn="just"/>
            <a:r>
              <a:rPr lang="ru-RU" sz="1400" dirty="0" smtClean="0"/>
              <a:t>населения </a:t>
            </a:r>
            <a:r>
              <a:rPr lang="ru-RU" sz="1400" dirty="0"/>
              <a:t>администрации Курского муниципального </a:t>
            </a:r>
            <a:endParaRPr lang="ru-RU" sz="1400" dirty="0" smtClean="0"/>
          </a:p>
          <a:p>
            <a:pPr algn="just"/>
            <a:r>
              <a:rPr lang="ru-RU" sz="1400" dirty="0" smtClean="0"/>
              <a:t>округа </a:t>
            </a:r>
            <a:r>
              <a:rPr lang="ru-RU" sz="1400" dirty="0"/>
              <a:t>Ставропольского края).</a:t>
            </a:r>
          </a:p>
          <a:p>
            <a:pPr algn="just"/>
            <a:endParaRPr lang="ru-RU" sz="1400" dirty="0"/>
          </a:p>
        </p:txBody>
      </p:sp>
      <p:pic>
        <p:nvPicPr>
          <p:cNvPr id="3" name="Picture 3" descr="https://cdn3.vectorstock.com/i/1000x1000/17/07/graph-finance-vector-171707.jpg"/>
          <p:cNvPicPr>
            <a:picLocks noChangeAspect="1" noChangeArrowheads="1"/>
          </p:cNvPicPr>
          <p:nvPr/>
        </p:nvPicPr>
        <p:blipFill>
          <a:blip r:embed="rId2" cstate="print"/>
          <a:srcRect b="12500"/>
          <a:stretch>
            <a:fillRect/>
          </a:stretch>
        </p:blipFill>
        <p:spPr bwMode="auto">
          <a:xfrm>
            <a:off x="4997116" y="5181600"/>
            <a:ext cx="4146884" cy="1676400"/>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 descr="https://catherineasquithgallery.com/uploads/posts/2021-02/1612806235_188-p-abstraktnii-fon-svetlii-goluboi-dlya-preze-248.jpg"/>
          <p:cNvPicPr>
            <a:picLocks noChangeAspect="1" noChangeArrowheads="1"/>
          </p:cNvPicPr>
          <p:nvPr/>
        </p:nvPicPr>
        <p:blipFill>
          <a:blip r:embed="rId2" cstate="print"/>
          <a:srcRect/>
          <a:stretch>
            <a:fillRect/>
          </a:stretch>
        </p:blipFill>
        <p:spPr bwMode="auto">
          <a:xfrm>
            <a:off x="1" y="0"/>
            <a:ext cx="9143999" cy="6858000"/>
          </a:xfrm>
          <a:prstGeom prst="rect">
            <a:avLst/>
          </a:prstGeom>
          <a:noFill/>
        </p:spPr>
      </p:pic>
      <p:graphicFrame>
        <p:nvGraphicFramePr>
          <p:cNvPr id="6" name="Диаграмма 5"/>
          <p:cNvGraphicFramePr/>
          <p:nvPr>
            <p:extLst>
              <p:ext uri="{D42A27DB-BD31-4B8C-83A1-F6EECF244321}">
                <p14:modId xmlns:p14="http://schemas.microsoft.com/office/powerpoint/2010/main" val="2884446847"/>
              </p:ext>
            </p:extLst>
          </p:nvPr>
        </p:nvGraphicFramePr>
        <p:xfrm>
          <a:off x="152400" y="304800"/>
          <a:ext cx="48768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6"/>
          <p:cNvGraphicFramePr/>
          <p:nvPr/>
        </p:nvGraphicFramePr>
        <p:xfrm>
          <a:off x="4572000" y="304800"/>
          <a:ext cx="4572000" cy="4343400"/>
        </p:xfrm>
        <a:graphic>
          <a:graphicData uri="http://schemas.openxmlformats.org/drawingml/2006/chart">
            <c:chart xmlns:c="http://schemas.openxmlformats.org/drawingml/2006/chart" xmlns:r="http://schemas.openxmlformats.org/officeDocument/2006/relationships" r:id="rId4"/>
          </a:graphicData>
        </a:graphic>
      </p:graphicFrame>
      <p:sp>
        <p:nvSpPr>
          <p:cNvPr id="9" name="Овальная выноска 8"/>
          <p:cNvSpPr/>
          <p:nvPr/>
        </p:nvSpPr>
        <p:spPr>
          <a:xfrm>
            <a:off x="762000" y="381000"/>
            <a:ext cx="1143000" cy="381000"/>
          </a:xfrm>
          <a:prstGeom prst="wedgeEllipseCallout">
            <a:avLst>
              <a:gd name="adj1" fmla="val 58284"/>
              <a:gd name="adj2" fmla="val 98778"/>
            </a:avLst>
          </a:prstGeom>
          <a:solidFill>
            <a:schemeClr val="accent1">
              <a:lumMod val="60000"/>
              <a:lumOff val="40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-955,46</a:t>
            </a:r>
            <a:endParaRPr lang="ru-RU" sz="1200" dirty="0"/>
          </a:p>
        </p:txBody>
      </p:sp>
      <p:sp>
        <p:nvSpPr>
          <p:cNvPr id="10" name="Овальная выноска 9"/>
          <p:cNvSpPr/>
          <p:nvPr/>
        </p:nvSpPr>
        <p:spPr>
          <a:xfrm>
            <a:off x="228600" y="3429000"/>
            <a:ext cx="1143000" cy="381000"/>
          </a:xfrm>
          <a:prstGeom prst="wedgeEllipseCallout">
            <a:avLst>
              <a:gd name="adj1" fmla="val 33019"/>
              <a:gd name="adj2" fmla="val -129113"/>
            </a:avLst>
          </a:prstGeom>
          <a:solidFill>
            <a:schemeClr val="accent4">
              <a:lumMod val="75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- 4 886,48</a:t>
            </a:r>
            <a:endParaRPr lang="ru-RU" sz="1200" dirty="0"/>
          </a:p>
        </p:txBody>
      </p:sp>
      <p:sp>
        <p:nvSpPr>
          <p:cNvPr id="11" name="Овальная выноска 10"/>
          <p:cNvSpPr/>
          <p:nvPr/>
        </p:nvSpPr>
        <p:spPr>
          <a:xfrm>
            <a:off x="4038600" y="3048000"/>
            <a:ext cx="1371600" cy="457200"/>
          </a:xfrm>
          <a:prstGeom prst="wedgeEllipseCallout">
            <a:avLst>
              <a:gd name="adj1" fmla="val -68655"/>
              <a:gd name="adj2" fmla="val 39825"/>
            </a:avLst>
          </a:prstGeom>
          <a:solidFill>
            <a:schemeClr val="accent3">
              <a:lumMod val="75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t>+12 693,92</a:t>
            </a:r>
            <a:endParaRPr lang="ru-RU" sz="1200" dirty="0"/>
          </a:p>
        </p:txBody>
      </p:sp>
      <p:sp>
        <p:nvSpPr>
          <p:cNvPr id="13" name="TextBox 12"/>
          <p:cNvSpPr txBox="1"/>
          <p:nvPr/>
        </p:nvSpPr>
        <p:spPr>
          <a:xfrm>
            <a:off x="2209800" y="0"/>
            <a:ext cx="5192319" cy="369332"/>
          </a:xfrm>
          <a:prstGeom prst="rect">
            <a:avLst/>
          </a:prstGeom>
          <a:noFill/>
        </p:spPr>
        <p:txBody>
          <a:bodyPr wrap="none" rtlCol="0">
            <a:spAutoFit/>
          </a:bodyPr>
          <a:lstStyle/>
          <a:p>
            <a:pPr algn="ctr"/>
            <a:r>
              <a:rPr lang="ru-RU" b="1" dirty="0" smtClean="0">
                <a:cs typeface="Times New Roman" pitchFamily="18" charset="0"/>
              </a:rPr>
              <a:t>ИЗМЕНЕНИЯ ВНОСИМЫЕ В СТРУКТУРУ БЮДЖЕТА:</a:t>
            </a:r>
            <a:endParaRPr lang="ru-RU" b="1" dirty="0">
              <a:cs typeface="Times New Roman" pitchFamily="18" charset="0"/>
            </a:endParaRPr>
          </a:p>
        </p:txBody>
      </p:sp>
      <p:sp>
        <p:nvSpPr>
          <p:cNvPr id="15" name="Овальная выноска 14"/>
          <p:cNvSpPr/>
          <p:nvPr/>
        </p:nvSpPr>
        <p:spPr>
          <a:xfrm>
            <a:off x="4876800" y="3962400"/>
            <a:ext cx="1295400" cy="381000"/>
          </a:xfrm>
          <a:prstGeom prst="wedgeEllipseCallout">
            <a:avLst>
              <a:gd name="adj1" fmla="val 58523"/>
              <a:gd name="adj2" fmla="val -80522"/>
            </a:avLst>
          </a:prstGeom>
          <a:solidFill>
            <a:schemeClr val="accent5">
              <a:lumMod val="75000"/>
            </a:schemeClr>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bg1"/>
                </a:solidFill>
              </a:rPr>
              <a:t>- 955,96</a:t>
            </a:r>
            <a:endParaRPr lang="ru-RU" sz="1200" dirty="0">
              <a:solidFill>
                <a:schemeClr val="bg1"/>
              </a:solidFill>
            </a:endParaRPr>
          </a:p>
        </p:txBody>
      </p:sp>
      <p:sp>
        <p:nvSpPr>
          <p:cNvPr id="16" name="Овальная выноска 15"/>
          <p:cNvSpPr/>
          <p:nvPr/>
        </p:nvSpPr>
        <p:spPr>
          <a:xfrm>
            <a:off x="7772400" y="685800"/>
            <a:ext cx="1371600" cy="381000"/>
          </a:xfrm>
          <a:prstGeom prst="wedgeEllipseCallout">
            <a:avLst>
              <a:gd name="adj1" fmla="val -18926"/>
              <a:gd name="adj2" fmla="val 109012"/>
            </a:avLst>
          </a:prstGeom>
          <a:solidFill>
            <a:srgbClr val="FF7C80"/>
          </a:solidFill>
          <a:ln>
            <a:noFill/>
          </a:ln>
          <a:scene3d>
            <a:camera prst="orthographicFront"/>
            <a:lightRig rig="threePt" dir="t"/>
          </a:scene3d>
          <a:sp3d>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bg1"/>
                </a:solidFill>
              </a:rPr>
              <a:t>+15 695,99</a:t>
            </a:r>
            <a:endParaRPr lang="ru-RU" sz="1200" dirty="0">
              <a:solidFill>
                <a:schemeClr val="bg1"/>
              </a:solidFill>
            </a:endParaRPr>
          </a:p>
        </p:txBody>
      </p:sp>
      <p:graphicFrame>
        <p:nvGraphicFramePr>
          <p:cNvPr id="14" name="Диаграмма 13"/>
          <p:cNvGraphicFramePr/>
          <p:nvPr>
            <p:extLst>
              <p:ext uri="{D42A27DB-BD31-4B8C-83A1-F6EECF244321}">
                <p14:modId xmlns:p14="http://schemas.microsoft.com/office/powerpoint/2010/main" val="3890215033"/>
              </p:ext>
            </p:extLst>
          </p:nvPr>
        </p:nvGraphicFramePr>
        <p:xfrm>
          <a:off x="2743200" y="4495800"/>
          <a:ext cx="6172200" cy="2362200"/>
        </p:xfrm>
        <a:graphic>
          <a:graphicData uri="http://schemas.openxmlformats.org/drawingml/2006/chart">
            <c:chart xmlns:c="http://schemas.openxmlformats.org/drawingml/2006/chart" xmlns:r="http://schemas.openxmlformats.org/officeDocument/2006/relationships" r:id="rId5"/>
          </a:graphicData>
        </a:graphic>
      </p:graphicFrame>
      <p:sp>
        <p:nvSpPr>
          <p:cNvPr id="18" name="Прямоугольник 17"/>
          <p:cNvSpPr/>
          <p:nvPr/>
        </p:nvSpPr>
        <p:spPr>
          <a:xfrm>
            <a:off x="8104805" y="304800"/>
            <a:ext cx="1039195" cy="276999"/>
          </a:xfrm>
          <a:prstGeom prst="rect">
            <a:avLst/>
          </a:prstGeom>
        </p:spPr>
        <p:txBody>
          <a:bodyPr wrap="none">
            <a:spAutoFit/>
          </a:bodyPr>
          <a:lstStyle/>
          <a:p>
            <a:r>
              <a:rPr lang="ru-RU" sz="1200" i="1" dirty="0" smtClean="0"/>
              <a:t> тыс. рублей</a:t>
            </a:r>
            <a:endParaRPr lang="ru-RU" sz="1200" i="1" dirty="0"/>
          </a:p>
        </p:txBody>
      </p:sp>
      <p:sp>
        <p:nvSpPr>
          <p:cNvPr id="19" name="Прямоугольник 18"/>
          <p:cNvSpPr/>
          <p:nvPr/>
        </p:nvSpPr>
        <p:spPr>
          <a:xfrm>
            <a:off x="1447800" y="2743200"/>
            <a:ext cx="902811" cy="276999"/>
          </a:xfrm>
          <a:prstGeom prst="rect">
            <a:avLst/>
          </a:prstGeom>
        </p:spPr>
        <p:txBody>
          <a:bodyPr wrap="none">
            <a:spAutoFit/>
          </a:bodyPr>
          <a:lstStyle/>
          <a:p>
            <a:r>
              <a:rPr lang="ru-RU" sz="1200" i="1" dirty="0" smtClean="0"/>
              <a:t> субвенции</a:t>
            </a:r>
            <a:endParaRPr lang="ru-RU" sz="1200" i="1" dirty="0"/>
          </a:p>
        </p:txBody>
      </p:sp>
      <p:sp>
        <p:nvSpPr>
          <p:cNvPr id="20" name="Прямоугольник 19"/>
          <p:cNvSpPr/>
          <p:nvPr/>
        </p:nvSpPr>
        <p:spPr>
          <a:xfrm>
            <a:off x="1905000" y="1371600"/>
            <a:ext cx="442750" cy="276999"/>
          </a:xfrm>
          <a:prstGeom prst="rect">
            <a:avLst/>
          </a:prstGeom>
        </p:spPr>
        <p:txBody>
          <a:bodyPr wrap="none">
            <a:spAutoFit/>
          </a:bodyPr>
          <a:lstStyle/>
          <a:p>
            <a:r>
              <a:rPr lang="ru-RU" sz="1200" i="1" dirty="0" smtClean="0"/>
              <a:t> </a:t>
            </a:r>
            <a:r>
              <a:rPr lang="ru-RU" sz="1200" i="1" dirty="0" err="1" smtClean="0"/>
              <a:t>н</a:t>
            </a:r>
            <a:r>
              <a:rPr lang="ru-RU" sz="1200" i="1" dirty="0" smtClean="0"/>
              <a:t>/</a:t>
            </a:r>
            <a:r>
              <a:rPr lang="ru-RU" sz="1200" i="1" dirty="0" err="1" smtClean="0"/>
              <a:t>н</a:t>
            </a:r>
            <a:endParaRPr lang="ru-RU" sz="1200" i="1" dirty="0"/>
          </a:p>
        </p:txBody>
      </p:sp>
      <p:sp>
        <p:nvSpPr>
          <p:cNvPr id="21" name="Прямоугольник 20"/>
          <p:cNvSpPr/>
          <p:nvPr/>
        </p:nvSpPr>
        <p:spPr>
          <a:xfrm>
            <a:off x="2590800" y="1524000"/>
            <a:ext cx="817853" cy="276999"/>
          </a:xfrm>
          <a:prstGeom prst="rect">
            <a:avLst/>
          </a:prstGeom>
        </p:spPr>
        <p:txBody>
          <a:bodyPr wrap="none">
            <a:spAutoFit/>
          </a:bodyPr>
          <a:lstStyle/>
          <a:p>
            <a:r>
              <a:rPr lang="ru-RU" sz="1200" i="1" dirty="0" smtClean="0"/>
              <a:t> дотации</a:t>
            </a:r>
            <a:endParaRPr lang="ru-RU" sz="1200" i="1" dirty="0"/>
          </a:p>
        </p:txBody>
      </p:sp>
      <p:sp>
        <p:nvSpPr>
          <p:cNvPr id="22" name="Прямоугольник 21"/>
          <p:cNvSpPr/>
          <p:nvPr/>
        </p:nvSpPr>
        <p:spPr>
          <a:xfrm>
            <a:off x="2971800" y="2514600"/>
            <a:ext cx="814647" cy="276999"/>
          </a:xfrm>
          <a:prstGeom prst="rect">
            <a:avLst/>
          </a:prstGeom>
        </p:spPr>
        <p:txBody>
          <a:bodyPr wrap="none">
            <a:spAutoFit/>
          </a:bodyPr>
          <a:lstStyle/>
          <a:p>
            <a:r>
              <a:rPr lang="ru-RU" sz="1200" i="1" dirty="0" smtClean="0"/>
              <a:t> субсидии</a:t>
            </a:r>
            <a:endParaRPr lang="ru-RU" sz="1200" i="1" dirty="0"/>
          </a:p>
        </p:txBody>
      </p:sp>
      <p:sp>
        <p:nvSpPr>
          <p:cNvPr id="23" name="Прямоугольник 22"/>
          <p:cNvSpPr/>
          <p:nvPr/>
        </p:nvSpPr>
        <p:spPr>
          <a:xfrm>
            <a:off x="6705600" y="1371600"/>
            <a:ext cx="1096839" cy="276999"/>
          </a:xfrm>
          <a:prstGeom prst="rect">
            <a:avLst/>
          </a:prstGeom>
        </p:spPr>
        <p:txBody>
          <a:bodyPr wrap="none">
            <a:spAutoFit/>
          </a:bodyPr>
          <a:lstStyle/>
          <a:p>
            <a:r>
              <a:rPr lang="ru-RU" sz="1200" i="1" dirty="0" smtClean="0"/>
              <a:t> целевые МБТ</a:t>
            </a:r>
            <a:endParaRPr lang="ru-RU" sz="1200" i="1" dirty="0"/>
          </a:p>
        </p:txBody>
      </p:sp>
      <p:sp>
        <p:nvSpPr>
          <p:cNvPr id="24" name="Прямоугольник 23"/>
          <p:cNvSpPr/>
          <p:nvPr/>
        </p:nvSpPr>
        <p:spPr>
          <a:xfrm>
            <a:off x="5867400" y="2514600"/>
            <a:ext cx="1152880" cy="461665"/>
          </a:xfrm>
          <a:prstGeom prst="rect">
            <a:avLst/>
          </a:prstGeom>
        </p:spPr>
        <p:txBody>
          <a:bodyPr wrap="none">
            <a:spAutoFit/>
          </a:bodyPr>
          <a:lstStyle/>
          <a:p>
            <a:pPr algn="ctr"/>
            <a:r>
              <a:rPr lang="ru-RU" sz="1200" i="1" dirty="0" smtClean="0"/>
              <a:t> собственные </a:t>
            </a:r>
          </a:p>
          <a:p>
            <a:pPr algn="ctr"/>
            <a:r>
              <a:rPr lang="ru-RU" sz="1200" i="1" dirty="0" err="1" smtClean="0"/>
              <a:t>ср-ва</a:t>
            </a:r>
            <a:endParaRPr lang="ru-RU" sz="1200" i="1" dirty="0"/>
          </a:p>
        </p:txBody>
      </p:sp>
      <p:sp>
        <p:nvSpPr>
          <p:cNvPr id="26" name="Прямоугольник 25"/>
          <p:cNvSpPr/>
          <p:nvPr/>
        </p:nvSpPr>
        <p:spPr>
          <a:xfrm>
            <a:off x="6096000" y="6019800"/>
            <a:ext cx="835485" cy="276999"/>
          </a:xfrm>
          <a:prstGeom prst="rect">
            <a:avLst/>
          </a:prstGeom>
        </p:spPr>
        <p:txBody>
          <a:bodyPr wrap="none">
            <a:spAutoFit/>
          </a:bodyPr>
          <a:lstStyle/>
          <a:p>
            <a:r>
              <a:rPr lang="ru-RU" sz="1200" i="1" dirty="0" smtClean="0"/>
              <a:t> остатки</a:t>
            </a:r>
            <a:endParaRPr lang="ru-RU" sz="12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s://catherineasquithgallery.com/uploads/posts/2021-02/1612806235_188-p-abstraktnii-fon-svetlii-goluboi-dlya-preze-248.jpg"/>
          <p:cNvPicPr>
            <a:picLocks noChangeAspect="1" noChangeArrowheads="1"/>
          </p:cNvPicPr>
          <p:nvPr/>
        </p:nvPicPr>
        <p:blipFill>
          <a:blip r:embed="rId3" cstate="print"/>
          <a:srcRect/>
          <a:stretch>
            <a:fillRect/>
          </a:stretch>
        </p:blipFill>
        <p:spPr bwMode="auto">
          <a:xfrm>
            <a:off x="1" y="0"/>
            <a:ext cx="9143999" cy="6858000"/>
          </a:xfrm>
          <a:prstGeom prst="rect">
            <a:avLst/>
          </a:prstGeom>
          <a:noFill/>
        </p:spPr>
      </p:pic>
      <p:graphicFrame>
        <p:nvGraphicFramePr>
          <p:cNvPr id="3" name="Диаграмма 2"/>
          <p:cNvGraphicFramePr/>
          <p:nvPr>
            <p:extLst>
              <p:ext uri="{D42A27DB-BD31-4B8C-83A1-F6EECF244321}">
                <p14:modId xmlns:p14="http://schemas.microsoft.com/office/powerpoint/2010/main" val="2408781497"/>
              </p:ext>
            </p:extLst>
          </p:nvPr>
        </p:nvGraphicFramePr>
        <p:xfrm>
          <a:off x="0" y="685800"/>
          <a:ext cx="9144000" cy="6172200"/>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2514600" y="152400"/>
            <a:ext cx="5482528" cy="369332"/>
          </a:xfrm>
          <a:prstGeom prst="rect">
            <a:avLst/>
          </a:prstGeom>
          <a:noFill/>
        </p:spPr>
        <p:txBody>
          <a:bodyPr wrap="none" rtlCol="0">
            <a:spAutoFit/>
          </a:bodyPr>
          <a:lstStyle/>
          <a:p>
            <a:pPr algn="ctr"/>
            <a:r>
              <a:rPr lang="ru-RU" b="1" dirty="0" smtClean="0">
                <a:cs typeface="Times New Roman" pitchFamily="18" charset="0"/>
              </a:rPr>
              <a:t>ОСНОВНЫЕ ХАРАКТЕРИСТИКИ БЮДЖЕТА на 2023 год</a:t>
            </a:r>
            <a:endParaRPr lang="ru-RU" b="1" dirty="0">
              <a:cs typeface="Times New Roman" pitchFamily="18" charset="0"/>
            </a:endParaRPr>
          </a:p>
        </p:txBody>
      </p:sp>
      <p:sp>
        <p:nvSpPr>
          <p:cNvPr id="5" name="TextBox 4"/>
          <p:cNvSpPr txBox="1"/>
          <p:nvPr/>
        </p:nvSpPr>
        <p:spPr>
          <a:xfrm>
            <a:off x="7467600" y="685800"/>
            <a:ext cx="1447800" cy="307777"/>
          </a:xfrm>
          <a:prstGeom prst="rect">
            <a:avLst/>
          </a:prstGeom>
          <a:noFill/>
        </p:spPr>
        <p:txBody>
          <a:bodyPr wrap="square" rtlCol="0">
            <a:spAutoFit/>
          </a:bodyPr>
          <a:lstStyle/>
          <a:p>
            <a:pPr algn="ctr"/>
            <a:r>
              <a:rPr lang="ru-RU" sz="1400" dirty="0" smtClean="0">
                <a:cs typeface="Times New Roman" pitchFamily="18" charset="0"/>
              </a:rPr>
              <a:t>отклонение</a:t>
            </a:r>
            <a:endParaRPr lang="ru-RU" sz="1400" dirty="0">
              <a:cs typeface="Times New Roman" pitchFamily="18" charset="0"/>
            </a:endParaRPr>
          </a:p>
        </p:txBody>
      </p:sp>
      <p:sp>
        <p:nvSpPr>
          <p:cNvPr id="6" name="TextBox 5"/>
          <p:cNvSpPr txBox="1"/>
          <p:nvPr/>
        </p:nvSpPr>
        <p:spPr>
          <a:xfrm>
            <a:off x="7772400" y="1007050"/>
            <a:ext cx="1295400" cy="492443"/>
          </a:xfrm>
          <a:prstGeom prst="rect">
            <a:avLst/>
          </a:prstGeom>
          <a:noFill/>
        </p:spPr>
        <p:txBody>
          <a:bodyPr wrap="square" rtlCol="0">
            <a:spAutoFit/>
          </a:bodyPr>
          <a:lstStyle/>
          <a:p>
            <a:pPr algn="ctr"/>
            <a:r>
              <a:rPr lang="ru-RU" sz="1300" b="1" dirty="0" smtClean="0"/>
              <a:t>+ 14 740,03</a:t>
            </a:r>
          </a:p>
          <a:p>
            <a:pPr algn="ctr"/>
            <a:r>
              <a:rPr lang="ru-RU" sz="1300" dirty="0" smtClean="0">
                <a:cs typeface="Times New Roman" pitchFamily="18" charset="0"/>
              </a:rPr>
              <a:t>тыс. руб.</a:t>
            </a:r>
          </a:p>
        </p:txBody>
      </p:sp>
      <p:sp>
        <p:nvSpPr>
          <p:cNvPr id="7" name="TextBox 6"/>
          <p:cNvSpPr txBox="1"/>
          <p:nvPr/>
        </p:nvSpPr>
        <p:spPr>
          <a:xfrm>
            <a:off x="7866185" y="2642736"/>
            <a:ext cx="1295400" cy="492443"/>
          </a:xfrm>
          <a:prstGeom prst="rect">
            <a:avLst/>
          </a:prstGeom>
          <a:noFill/>
        </p:spPr>
        <p:txBody>
          <a:bodyPr wrap="square" rtlCol="0">
            <a:spAutoFit/>
          </a:bodyPr>
          <a:lstStyle/>
          <a:p>
            <a:pPr algn="ctr"/>
            <a:r>
              <a:rPr lang="ru-RU" sz="1300" b="1" dirty="0" smtClean="0"/>
              <a:t>+ 14 740,03</a:t>
            </a:r>
          </a:p>
          <a:p>
            <a:pPr algn="ctr"/>
            <a:r>
              <a:rPr lang="ru-RU" sz="1300" dirty="0" smtClean="0">
                <a:cs typeface="Times New Roman" pitchFamily="18" charset="0"/>
              </a:rPr>
              <a:t>тыс. руб.</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11494</TotalTime>
  <Words>128</Words>
  <Application>Microsoft Office PowerPoint</Application>
  <PresentationFormat>Экран (4:3)</PresentationFormat>
  <Paragraphs>83</Paragraphs>
  <Slides>8</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Calibri</vt:lpstr>
      <vt:lpstr>Times New Roman</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СУФД</dc:creator>
  <cp:lastModifiedBy>Пользователь Windows</cp:lastModifiedBy>
  <cp:revision>873</cp:revision>
  <dcterms:created xsi:type="dcterms:W3CDTF">2017-08-15T11:56:06Z</dcterms:created>
  <dcterms:modified xsi:type="dcterms:W3CDTF">2023-12-15T13:26:21Z</dcterms:modified>
</cp:coreProperties>
</file>