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314" r:id="rId3"/>
    <p:sldId id="31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33"/>
    <a:srgbClr val="33CC33"/>
    <a:srgbClr val="FF0000"/>
    <a:srgbClr val="FF9900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7294578412073552"/>
          <c:y val="9.2489282589676286E-2"/>
          <c:w val="0.69275549540682735"/>
          <c:h val="0.73893919510061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explosion val="19"/>
          <c:dPt>
            <c:idx val="0"/>
            <c:explosion val="4"/>
          </c:dPt>
          <c:dPt>
            <c:idx val="1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explosion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explosion val="1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explosion val="14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5"/>
            <c:explosion val="7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6"/>
            <c:explosion val="8"/>
          </c:dPt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иные межбюджетные МБТ</c:v>
                </c:pt>
                <c:pt idx="2">
                  <c:v>субсидии</c:v>
                </c:pt>
                <c:pt idx="3">
                  <c:v>прочие безвозмездные</c:v>
                </c:pt>
                <c:pt idx="4">
                  <c:v>субвенции</c:v>
                </c:pt>
                <c:pt idx="5">
                  <c:v>возвраты МБТ</c:v>
                </c:pt>
                <c:pt idx="6">
                  <c:v>налоговые и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544961</c:v>
                </c:pt>
                <c:pt idx="1">
                  <c:v>20277.86</c:v>
                </c:pt>
                <c:pt idx="2">
                  <c:v>1059398.32</c:v>
                </c:pt>
                <c:pt idx="3">
                  <c:v>310</c:v>
                </c:pt>
                <c:pt idx="4">
                  <c:v>1025609.01</c:v>
                </c:pt>
                <c:pt idx="5">
                  <c:v>-7029.02</c:v>
                </c:pt>
                <c:pt idx="6">
                  <c:v>376012.35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81799081364829773"/>
          <c:w val="1"/>
          <c:h val="0.1820091863517065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8422222222222252"/>
          <c:y val="1.7543859649122834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976960.01</c:v>
                </c:pt>
                <c:pt idx="1">
                  <c:v>2105285.19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605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0048443944506937"/>
          <c:y val="3.2855324902569052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45022183870851729"/>
          <c:y val="0.19102150537634408"/>
          <c:w val="0.32254761904762097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55458.5</c:v>
                </c:pt>
                <c:pt idx="1">
                  <c:v>6568.02</c:v>
                </c:pt>
              </c:numCache>
            </c:numRef>
          </c:val>
        </c:ser>
        <c:firstSliceAng val="320"/>
      </c:pieChart>
    </c:plotArea>
    <c:legend>
      <c:legendPos val="r"/>
      <c:layout>
        <c:manualLayout>
          <c:xMode val="edge"/>
          <c:yMode val="edge"/>
          <c:x val="5.2511415525114152E-2"/>
          <c:y val="0.6130573194479727"/>
          <c:w val="0.34136231258763938"/>
          <c:h val="0.3209304885276456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448906386701742"/>
          <c:y val="2.8924955809095002E-4"/>
          <c:w val="0.83032263445883303"/>
          <c:h val="0.77833187518226887"/>
        </c:manualLayout>
      </c:layout>
      <c:barChart>
        <c:barDir val="bar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705,68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37916666666666676"/>
                  <c:y val="-4.115226337448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245,2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34583333333333333"/>
                  <c:y val="6.17283950617283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539,52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62705.68</c:v>
                </c:pt>
                <c:pt idx="1">
                  <c:v>3082245.2</c:v>
                </c:pt>
                <c:pt idx="2">
                  <c:v>3019539.52</c:v>
                </c:pt>
              </c:numCache>
            </c:numRef>
          </c:val>
        </c:ser>
        <c:axId val="205533952"/>
        <c:axId val="205535488"/>
      </c:barChart>
      <c:catAx>
        <c:axId val="205533952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05535488"/>
        <c:crosses val="autoZero"/>
        <c:auto val="1"/>
        <c:lblAlgn val="ctr"/>
        <c:lblOffset val="100"/>
      </c:catAx>
      <c:valAx>
        <c:axId val="2055354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05533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8382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от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02 ноября 2023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587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08 декабря 2022 г. № 453 «О бюджете Курского муниципального округа Ставропольского края на 2023 год и плановый период 2024 и 2025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https://mega-u.ru/wp-content/uploads/2022/02/examp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871784"/>
            <a:ext cx="4419600" cy="2986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2400" y="381000"/>
            <a:ext cx="8839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400" dirty="0" smtClean="0"/>
              <a:t>На основании письма управления труда и социальной защиты населения администрации Курского муниципального округа Ставропольского края от 30 октября 2023 г. № 1646-04 перераспределены бюджетные ассигнования в размере 200,00 тыс. рублей по субвенции на осуществление отдельных государственных полномочий в области труда и социальной защиты отдельных категорий граждан с расходов на выплату персоналу, в виду сложившейся экономии по заработной плате из-за имеющихся вакансий, на приобретение нового источника бесперебойного питания, установленного на сервер организации, так как, согласно акту </a:t>
            </a:r>
            <a:r>
              <a:rPr lang="ru-RU" sz="1400" dirty="0" err="1" smtClean="0"/>
              <a:t>неремонтопригодности</a:t>
            </a:r>
            <a:r>
              <a:rPr lang="ru-RU" sz="1400" dirty="0" smtClean="0"/>
              <a:t> № 006/2023 от 23.10.2023 г., вышедший из строя ИБС APC </a:t>
            </a:r>
            <a:r>
              <a:rPr lang="ru-RU" sz="1400" dirty="0" err="1" smtClean="0"/>
              <a:t>Back-UPS</a:t>
            </a:r>
            <a:r>
              <a:rPr lang="ru-RU" sz="1400" dirty="0" smtClean="0"/>
              <a:t> RS BR1000I ремонту не подлежит, оборудование крайне необходимо для осуществления деятельности и реализации переданных полномочий. 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	В </a:t>
            </a:r>
            <a:r>
              <a:rPr lang="ru-RU" sz="1400" dirty="0" smtClean="0"/>
              <a:t>связи с чем, доходная и расходная части бюджета Курского муниципального округа Ставропольского края на 2023 год увеличены на 0,00 тыс. рублей.</a:t>
            </a:r>
          </a:p>
          <a:p>
            <a:pPr algn="just"/>
            <a:endParaRPr lang="ru-RU" sz="1400" dirty="0"/>
          </a:p>
        </p:txBody>
      </p:sp>
      <p:pic>
        <p:nvPicPr>
          <p:cNvPr id="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4" cstate="print"/>
          <a:srcRect b="12500"/>
          <a:stretch>
            <a:fillRect/>
          </a:stretch>
        </p:blipFill>
        <p:spPr bwMode="auto">
          <a:xfrm>
            <a:off x="990600" y="36576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152400" y="3048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3048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743200" y="4495800"/>
          <a:ext cx="6172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7800" y="27432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71800" y="25146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05600" y="13716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67400" y="2514600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собственные </a:t>
            </a:r>
          </a:p>
          <a:p>
            <a:pPr algn="ctr"/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96000" y="60198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548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 на 2023 год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11461</TotalTime>
  <Words>99</Words>
  <Application>Microsoft Office PowerPoint</Application>
  <PresentationFormat>Экран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842</cp:revision>
  <dcterms:created xsi:type="dcterms:W3CDTF">2017-08-15T11:56:06Z</dcterms:created>
  <dcterms:modified xsi:type="dcterms:W3CDTF">2023-11-03T05:13:58Z</dcterms:modified>
</cp:coreProperties>
</file>